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erriweather"/>
      <p:regular r:id="rId30"/>
      <p:bold r:id="rId31"/>
      <p:italic r:id="rId32"/>
      <p:boldItalic r:id="rId33"/>
    </p:embeddedFont>
    <p:embeddedFont>
      <p:font typeface="Comforta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35" Type="http://schemas.openxmlformats.org/officeDocument/2006/relationships/font" Target="fonts/Comfortaa-bold.fntdata"/><Relationship Id="rId12" Type="http://schemas.openxmlformats.org/officeDocument/2006/relationships/slide" Target="slides/slide7.xml"/><Relationship Id="rId34" Type="http://schemas.openxmlformats.org/officeDocument/2006/relationships/font" Target="fonts/Comfortaa-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95149264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95149264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95149264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95149264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95149264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95149264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9812d8b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9812d8b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b7f7d68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b7f7d68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8d0dce3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8d0dce3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8d0dce3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8d0dce3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8d0dce3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8d0dce3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8d0dce31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8d0dce31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8d0dce3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8d0dce3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97ae50c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97ae50c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8d0dce31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8d0dce31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8d0dce3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8d0dce3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9e928cf8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9e928cf8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cdfbb6e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cdfbb6e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9e928cf8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9e928cf8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97ae50cd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97ae50cd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7ae50cd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7ae50cd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97ae50cd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97ae50cd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97ae50cd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97ae50cd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9e928cf8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9e928cf8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9514926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9514926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9514926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9514926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nalyticsindiamag.com/a-beginners-guide-to-scikit-learns-mlpclassifier/" TargetMode="External"/><Relationship Id="rId4" Type="http://schemas.openxmlformats.org/officeDocument/2006/relationships/hyperlink" Target="https://analyticsindiamag.com/a-beginners-guide-to-regression-techniques/" TargetMode="External"/><Relationship Id="rId5" Type="http://schemas.openxmlformats.org/officeDocument/2006/relationships/hyperlink" Target="https://analyticsindiamag.com/what-is-a-naive-bayes-classifier-and-what-significance-does-it-have-for-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obgyn.onlinelibrary.wiley.com/doi/full/10.1111/j.1600-0412.2011.01267.x" TargetMode="External"/><Relationship Id="rId4" Type="http://schemas.openxmlformats.org/officeDocument/2006/relationships/hyperlink" Target="https://pubmed.ncbi.nlm.nih.gov/21895610/" TargetMode="External"/><Relationship Id="rId5" Type="http://schemas.openxmlformats.org/officeDocument/2006/relationships/hyperlink" Target="https://www.gynaecologyjournal.com/articles/172/2-6-23-590.pdf" TargetMode="External"/><Relationship Id="rId6" Type="http://schemas.openxmlformats.org/officeDocument/2006/relationships/hyperlink" Target="https://www.semanticscholar.org/paper/Anthropometric-measurements-as-predictors-of-Benjamin-Daniel/0a6c5834490ce98c6f2795b0a717037fd822801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aafp.org/afp/1999/0401/p1813.html" TargetMode="External"/><Relationship Id="rId4" Type="http://schemas.openxmlformats.org/officeDocument/2006/relationships/hyperlink" Target="https://www.sciencedirect.com/science/article/abs/pii/S0720048X09002423" TargetMode="External"/><Relationship Id="rId11" Type="http://schemas.openxmlformats.org/officeDocument/2006/relationships/hyperlink" Target="https://www.urmc.rochester.edu/encyclopedia/content.aspx?contenttypeid=197&amp;contentid=28587" TargetMode="External"/><Relationship Id="rId10" Type="http://schemas.openxmlformats.org/officeDocument/2006/relationships/hyperlink" Target="https://www.beckerjustice.com/causes-of-birth-injury/cephalopelvic-disproportion-cpd-/" TargetMode="External"/><Relationship Id="rId9" Type="http://schemas.openxmlformats.org/officeDocument/2006/relationships/hyperlink" Target="https://www.abclawcenters.com/practice-areas/prenatal-birth-injuries/traumatic-birth-injuries/cephalopelvic-disproportion/" TargetMode="External"/><Relationship Id="rId5" Type="http://schemas.openxmlformats.org/officeDocument/2006/relationships/hyperlink" Target="https://royalsocietypublishing.org/doi/full/10.1098/rsfs.2019.0036" TargetMode="External"/><Relationship Id="rId6" Type="http://schemas.openxmlformats.org/officeDocument/2006/relationships/hyperlink" Target="https://www.healthline.com/health/types-of-pelvis" TargetMode="External"/><Relationship Id="rId7" Type="http://schemas.openxmlformats.org/officeDocument/2006/relationships/hyperlink" Target="https://www.birthinjuryhelpcenter.org/cephalopelvic-disproportion.html" TargetMode="External"/><Relationship Id="rId8" Type="http://schemas.openxmlformats.org/officeDocument/2006/relationships/hyperlink" Target="https://americanpregnancy.org/healthy-pregnancy/labor-and-birth/cephalopelvic-dispropor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birthinjuryhelpcenter.org/fetal-macrosomia.html" TargetMode="External"/><Relationship Id="rId4" Type="http://schemas.openxmlformats.org/officeDocument/2006/relationships/hyperlink" Target="https://americanpregnancy.org/diabetes-during-pregnanc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mericanpregnancy.org/prenatal-testing/ultrasoun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80">
                <a:latin typeface="Georgia"/>
                <a:ea typeface="Georgia"/>
                <a:cs typeface="Georgia"/>
                <a:sym typeface="Georgia"/>
              </a:rPr>
              <a:t>Prediction of Cephalopelvic Disproportion Using Machine Learning Based on Anthropometric Measurements</a:t>
            </a:r>
            <a:endParaRPr sz="3780">
              <a:latin typeface="Georgia"/>
              <a:ea typeface="Georgia"/>
              <a:cs typeface="Georgia"/>
              <a:sym typeface="Georgia"/>
            </a:endParaRPr>
          </a:p>
        </p:txBody>
      </p:sp>
      <p:sp>
        <p:nvSpPr>
          <p:cNvPr id="55" name="Google Shape;55;p13"/>
          <p:cNvSpPr txBox="1"/>
          <p:nvPr>
            <p:ph idx="1" type="subTitle"/>
          </p:nvPr>
        </p:nvSpPr>
        <p:spPr>
          <a:xfrm>
            <a:off x="311700" y="3320000"/>
            <a:ext cx="8520600" cy="1569900"/>
          </a:xfrm>
          <a:prstGeom prst="rect">
            <a:avLst/>
          </a:prstGeom>
        </p:spPr>
        <p:txBody>
          <a:bodyPr anchorCtr="0" anchor="t" bIns="91425" lIns="91425" spcFirstLastPara="1" rIns="91425" wrap="square" tIns="91425">
            <a:normAutofit fontScale="25000" lnSpcReduction="10000"/>
          </a:bodyPr>
          <a:lstStyle/>
          <a:p>
            <a:pPr indent="0" lvl="0" marL="0" rtl="0" algn="ctr">
              <a:lnSpc>
                <a:spcPct val="150000"/>
              </a:lnSpc>
              <a:spcBef>
                <a:spcPts val="0"/>
              </a:spcBef>
              <a:spcAft>
                <a:spcPts val="0"/>
              </a:spcAft>
              <a:buNone/>
            </a:pPr>
            <a:r>
              <a:rPr lang="en" sz="10286">
                <a:solidFill>
                  <a:schemeClr val="dk1"/>
                </a:solidFill>
                <a:latin typeface="Times New Roman"/>
                <a:ea typeface="Times New Roman"/>
                <a:cs typeface="Times New Roman"/>
                <a:sym typeface="Times New Roman"/>
              </a:rPr>
              <a:t>Anik </a:t>
            </a:r>
            <a:r>
              <a:rPr lang="en" sz="10286">
                <a:solidFill>
                  <a:schemeClr val="dk1"/>
                </a:solidFill>
                <a:latin typeface="Times New Roman"/>
                <a:ea typeface="Times New Roman"/>
                <a:cs typeface="Times New Roman"/>
                <a:sym typeface="Times New Roman"/>
              </a:rPr>
              <a:t>Bhaumik(21MCA1134)</a:t>
            </a:r>
            <a:endParaRPr sz="10286">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9166">
                <a:latin typeface="Times New Roman"/>
                <a:ea typeface="Times New Roman"/>
                <a:cs typeface="Times New Roman"/>
                <a:sym typeface="Times New Roman"/>
              </a:rPr>
              <a:t>Guided By</a:t>
            </a:r>
            <a:endParaRPr sz="9166">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0286">
                <a:solidFill>
                  <a:schemeClr val="dk1"/>
                </a:solidFill>
                <a:latin typeface="Times New Roman"/>
                <a:ea typeface="Times New Roman"/>
                <a:cs typeface="Times New Roman"/>
                <a:sym typeface="Times New Roman"/>
              </a:rPr>
              <a:t>Dr.</a:t>
            </a:r>
            <a:r>
              <a:rPr lang="en" sz="10286">
                <a:solidFill>
                  <a:schemeClr val="dk1"/>
                </a:solidFill>
                <a:latin typeface="Times New Roman"/>
                <a:ea typeface="Times New Roman"/>
                <a:cs typeface="Times New Roman"/>
                <a:sym typeface="Times New Roman"/>
              </a:rPr>
              <a:t> Sandhya P</a:t>
            </a:r>
            <a:endParaRPr sz="10286">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EXTRACTION</a:t>
            </a:r>
            <a:endParaRPr/>
          </a:p>
        </p:txBody>
      </p:sp>
      <p:sp>
        <p:nvSpPr>
          <p:cNvPr id="129" name="Google Shape;129;p22"/>
          <p:cNvSpPr txBox="1"/>
          <p:nvPr>
            <p:ph idx="1" type="body"/>
          </p:nvPr>
        </p:nvSpPr>
        <p:spPr>
          <a:xfrm>
            <a:off x="311700" y="1152475"/>
            <a:ext cx="8520600" cy="36147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 pre-processed image is now ready to get the necessary data extracted. </a:t>
            </a:r>
            <a:endParaRPr sz="15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Many DICOM SOP classes contain bulk pixel data, which is usually used to represent one or more image frames (although other types of data are possible). </a:t>
            </a:r>
            <a:endParaRPr sz="15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In these SOP classes the pixel data is (almost) always contained in the (7FE0,0010) Pixel Data element. The only exception to this is Parametric Map Storage which may instead contain data in the (7FE0,0008) Float Pixel Data or (7FE0,0009) Double Float Pixel Data elements. </a:t>
            </a:r>
            <a:endParaRPr sz="15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Therefore, we are going to use this pixel data which is basically a pixel array for our further work.</a:t>
            </a:r>
            <a:endParaRPr sz="1500">
              <a:latin typeface="Merriweather"/>
              <a:ea typeface="Merriweather"/>
              <a:cs typeface="Merriweather"/>
              <a:sym typeface="Merriweather"/>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2"/>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Font typeface="Merriweather"/>
              <a:buChar char="●"/>
            </a:pPr>
            <a:r>
              <a:rPr lang="en" sz="1500">
                <a:solidFill>
                  <a:schemeClr val="dk1"/>
                </a:solidFill>
                <a:latin typeface="Merriweather"/>
                <a:ea typeface="Merriweather"/>
                <a:cs typeface="Merriweather"/>
                <a:sym typeface="Merriweather"/>
              </a:rPr>
              <a:t>Now that we have the pixel array for the whole dataset equipped with each patient data, we can now proceed with clustering. </a:t>
            </a:r>
            <a:endParaRPr sz="15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SzPts val="1500"/>
              <a:buFont typeface="Merriweather"/>
              <a:buChar char="●"/>
            </a:pPr>
            <a:r>
              <a:rPr lang="en" sz="1500">
                <a:solidFill>
                  <a:schemeClr val="dk1"/>
                </a:solidFill>
                <a:latin typeface="Merriweather"/>
                <a:ea typeface="Merriweather"/>
                <a:cs typeface="Merriweather"/>
                <a:sym typeface="Merriweather"/>
              </a:rPr>
              <a:t>It is basically a type of unsupervised learning method. An unsupervised learning method is a method in which we draw references from datasets consisting of input data without labeled responses. </a:t>
            </a:r>
            <a:endParaRPr sz="15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SzPts val="1500"/>
              <a:buFont typeface="Merriweather"/>
              <a:buChar char="●"/>
            </a:pPr>
            <a:r>
              <a:rPr lang="en" sz="1500">
                <a:solidFill>
                  <a:schemeClr val="dk1"/>
                </a:solidFill>
                <a:latin typeface="Merriweather"/>
                <a:ea typeface="Merriweather"/>
                <a:cs typeface="Merriweather"/>
                <a:sym typeface="Merriweather"/>
              </a:rPr>
              <a:t>Here, we are going to use </a:t>
            </a:r>
            <a:r>
              <a:rPr lang="en" sz="1500">
                <a:solidFill>
                  <a:srgbClr val="292929"/>
                </a:solidFill>
                <a:highlight>
                  <a:srgbClr val="FFFFFF"/>
                </a:highlight>
                <a:latin typeface="Merriweather"/>
                <a:ea typeface="Merriweather"/>
                <a:cs typeface="Merriweather"/>
                <a:sym typeface="Merriweather"/>
              </a:rPr>
              <a:t>K-means clustering which is one of the simplest and popular unsupervised machine learning algorithms.</a:t>
            </a:r>
            <a:endParaRPr sz="1500">
              <a:solidFill>
                <a:srgbClr val="292929"/>
              </a:solidFill>
              <a:highlight>
                <a:srgbClr val="FFFFFF"/>
              </a:highlight>
              <a:latin typeface="Merriweather"/>
              <a:ea typeface="Merriweather"/>
              <a:cs typeface="Merriweather"/>
              <a:sym typeface="Merriweather"/>
            </a:endParaRPr>
          </a:p>
          <a:p>
            <a:pPr indent="-323850" lvl="0" marL="457200" rtl="0" algn="l">
              <a:lnSpc>
                <a:spcPct val="115000"/>
              </a:lnSpc>
              <a:spcBef>
                <a:spcPts val="0"/>
              </a:spcBef>
              <a:spcAft>
                <a:spcPts val="0"/>
              </a:spcAft>
              <a:buClr>
                <a:srgbClr val="292929"/>
              </a:buClr>
              <a:buSzPts val="1500"/>
              <a:buFont typeface="Merriweather"/>
              <a:buChar char="●"/>
            </a:pPr>
            <a:r>
              <a:rPr lang="en" sz="1500">
                <a:solidFill>
                  <a:srgbClr val="292929"/>
                </a:solidFill>
                <a:highlight>
                  <a:srgbClr val="FFFFFF"/>
                </a:highlight>
                <a:latin typeface="Merriweather"/>
                <a:ea typeface="Merriweather"/>
                <a:cs typeface="Merriweather"/>
                <a:sym typeface="Merriweather"/>
              </a:rPr>
              <a:t>We are using this unsupervised algorithm to get this dataset labeled into four </a:t>
            </a:r>
            <a:r>
              <a:rPr lang="en" sz="1500">
                <a:solidFill>
                  <a:srgbClr val="292929"/>
                </a:solidFill>
                <a:highlight>
                  <a:srgbClr val="FFFFFF"/>
                </a:highlight>
                <a:latin typeface="Merriweather"/>
                <a:ea typeface="Merriweather"/>
                <a:cs typeface="Merriweather"/>
                <a:sym typeface="Merriweather"/>
              </a:rPr>
              <a:t>category which is basically the four different types of pelvis bone.</a:t>
            </a:r>
            <a:endParaRPr sz="1500">
              <a:solidFill>
                <a:srgbClr val="292929"/>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1200"/>
              </a:spcAft>
              <a:buNone/>
            </a:pPr>
            <a:r>
              <a:t/>
            </a:r>
            <a:endParaRPr sz="1500">
              <a:latin typeface="Merriweather"/>
              <a:ea typeface="Merriweather"/>
              <a:cs typeface="Merriweather"/>
              <a:sym typeface="Merriweather"/>
            </a:endParaRPr>
          </a:p>
        </p:txBody>
      </p:sp>
      <p:sp>
        <p:nvSpPr>
          <p:cNvPr id="138" name="Google Shape;13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3"/>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a:t>
            </a:r>
            <a:endParaRPr/>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Now that we have labels decided we are going to use supervised image classification algorithm CNN(Convolutional Neural Network). </a:t>
            </a:r>
            <a:endParaRPr sz="15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 Convolutional Neural Network (ConvNet/CNN) is a Deep Learning algorithm which can take in an input image, assign importance (learnable weights and biases) to various aspects/objects in the image and be able to differentiate one from the other. </a:t>
            </a:r>
            <a:endParaRPr sz="15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 pre-processing required in a ConvNet is much lower as compared to other classification algorithms. While in primitive methods filters are hand-engineered, with enough training, ConvNets have the ability to learn these filters/characteristics.</a:t>
            </a:r>
            <a:endParaRPr sz="1500">
              <a:latin typeface="Merriweather"/>
              <a:ea typeface="Merriweather"/>
              <a:cs typeface="Merriweather"/>
              <a:sym typeface="Merriweather"/>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idx="1" type="body"/>
          </p:nvPr>
        </p:nvSpPr>
        <p:spPr>
          <a:xfrm>
            <a:off x="311700" y="279300"/>
            <a:ext cx="8520600" cy="42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C0C0C"/>
                </a:solidFill>
                <a:highlight>
                  <a:srgbClr val="FFFFFF"/>
                </a:highlight>
                <a:latin typeface="Merriweather"/>
                <a:ea typeface="Merriweather"/>
                <a:cs typeface="Merriweather"/>
                <a:sym typeface="Merriweather"/>
              </a:rPr>
              <a:t>The following are the steps involved in building a classification model(Python):</a:t>
            </a:r>
            <a:endParaRPr sz="1200">
              <a:solidFill>
                <a:srgbClr val="0C0C0C"/>
              </a:solidFill>
              <a:highlight>
                <a:srgbClr val="FFFFFF"/>
              </a:highlight>
              <a:latin typeface="Merriweather"/>
              <a:ea typeface="Merriweather"/>
              <a:cs typeface="Merriweather"/>
              <a:sym typeface="Merriweather"/>
            </a:endParaRPr>
          </a:p>
          <a:p>
            <a:pPr indent="-304800" lvl="0" marL="457200" rtl="0" algn="l">
              <a:spcBef>
                <a:spcPts val="1900"/>
              </a:spcBef>
              <a:spcAft>
                <a:spcPts val="0"/>
              </a:spcAft>
              <a:buClr>
                <a:srgbClr val="0C0C0C"/>
              </a:buClr>
              <a:buSzPts val="1200"/>
              <a:buFont typeface="Merriweather"/>
              <a:buChar char="●"/>
            </a:pPr>
            <a:r>
              <a:rPr lang="en" sz="1200">
                <a:solidFill>
                  <a:srgbClr val="0C0C0C"/>
                </a:solidFill>
                <a:highlight>
                  <a:srgbClr val="FFFFFF"/>
                </a:highlight>
                <a:latin typeface="Merriweather"/>
                <a:ea typeface="Merriweather"/>
                <a:cs typeface="Merriweather"/>
                <a:sym typeface="Merriweather"/>
              </a:rPr>
              <a:t>Initialize the classifier to be used.</a:t>
            </a:r>
            <a:endParaRPr sz="1200">
              <a:solidFill>
                <a:srgbClr val="0C0C0C"/>
              </a:solidFill>
              <a:highlight>
                <a:srgbClr val="FFFFFF"/>
              </a:highlight>
              <a:latin typeface="Merriweather"/>
              <a:ea typeface="Merriweather"/>
              <a:cs typeface="Merriweather"/>
              <a:sym typeface="Merriweather"/>
            </a:endParaRPr>
          </a:p>
          <a:p>
            <a:pPr indent="-304800" lvl="0" marL="457200" rtl="0" algn="l">
              <a:lnSpc>
                <a:spcPct val="10000"/>
              </a:lnSpc>
              <a:spcBef>
                <a:spcPts val="0"/>
              </a:spcBef>
              <a:spcAft>
                <a:spcPts val="0"/>
              </a:spcAft>
              <a:buClr>
                <a:srgbClr val="0C0C0C"/>
              </a:buClr>
              <a:buSzPts val="1200"/>
              <a:buFont typeface="Merriweather"/>
              <a:buChar char="●"/>
            </a:pPr>
            <a:r>
              <a:rPr lang="en" sz="1200">
                <a:solidFill>
                  <a:srgbClr val="0C0C0C"/>
                </a:solidFill>
                <a:highlight>
                  <a:srgbClr val="FFFFFF"/>
                </a:highlight>
                <a:latin typeface="Merriweather"/>
                <a:ea typeface="Merriweather"/>
                <a:cs typeface="Merriweather"/>
                <a:sym typeface="Merriweather"/>
              </a:rPr>
              <a:t>Train the classifier: All classifiers in </a:t>
            </a:r>
            <a:r>
              <a:rPr lang="en" sz="1200">
                <a:solidFill>
                  <a:schemeClr val="dk1"/>
                </a:solidFill>
                <a:highlight>
                  <a:srgbClr val="FFFFFF"/>
                </a:highlight>
                <a:uFill>
                  <a:noFill/>
                </a:uFill>
                <a:latin typeface="Merriweather"/>
                <a:ea typeface="Merriweather"/>
                <a:cs typeface="Merriweather"/>
                <a:sym typeface="Merriweather"/>
                <a:hlinkClick r:id="rId3">
                  <a:extLst>
                    <a:ext uri="{A12FA001-AC4F-418D-AE19-62706E023703}">
                      <ahyp:hlinkClr val="tx"/>
                    </a:ext>
                  </a:extLst>
                </a:hlinkClick>
              </a:rPr>
              <a:t>scikit-learn</a:t>
            </a:r>
            <a:r>
              <a:rPr lang="en" sz="1200">
                <a:solidFill>
                  <a:srgbClr val="0C0C0C"/>
                </a:solidFill>
                <a:highlight>
                  <a:srgbClr val="FFFFFF"/>
                </a:highlight>
                <a:latin typeface="Merriweather"/>
                <a:ea typeface="Merriweather"/>
                <a:cs typeface="Merriweather"/>
                <a:sym typeface="Merriweather"/>
              </a:rPr>
              <a:t> uses a fit(X, y) method to fit the model(training) for the given train data X and train label y.</a:t>
            </a:r>
            <a:endParaRPr sz="1200">
              <a:solidFill>
                <a:srgbClr val="0C0C0C"/>
              </a:solidFill>
              <a:highlight>
                <a:srgbClr val="FFFFFF"/>
              </a:highlight>
              <a:latin typeface="Merriweather"/>
              <a:ea typeface="Merriweather"/>
              <a:cs typeface="Merriweather"/>
              <a:sym typeface="Merriweather"/>
            </a:endParaRPr>
          </a:p>
          <a:p>
            <a:pPr indent="-304800" lvl="0" marL="457200" rtl="0" algn="l">
              <a:lnSpc>
                <a:spcPct val="10000"/>
              </a:lnSpc>
              <a:spcBef>
                <a:spcPts val="0"/>
              </a:spcBef>
              <a:spcAft>
                <a:spcPts val="0"/>
              </a:spcAft>
              <a:buClr>
                <a:srgbClr val="0C0C0C"/>
              </a:buClr>
              <a:buSzPts val="1200"/>
              <a:buFont typeface="Merriweather"/>
              <a:buChar char="●"/>
            </a:pPr>
            <a:r>
              <a:rPr lang="en" sz="1200">
                <a:solidFill>
                  <a:srgbClr val="0C0C0C"/>
                </a:solidFill>
                <a:highlight>
                  <a:srgbClr val="FFFFFF"/>
                </a:highlight>
                <a:latin typeface="Merriweather"/>
                <a:ea typeface="Merriweather"/>
                <a:cs typeface="Merriweather"/>
                <a:sym typeface="Merriweather"/>
              </a:rPr>
              <a:t>Predict the target: Given an unlabeled observation X, the predict(X) returns the predicted label y.</a:t>
            </a:r>
            <a:endParaRPr sz="1200">
              <a:solidFill>
                <a:srgbClr val="0C0C0C"/>
              </a:solidFill>
              <a:highlight>
                <a:srgbClr val="FFFFFF"/>
              </a:highlight>
              <a:latin typeface="Merriweather"/>
              <a:ea typeface="Merriweather"/>
              <a:cs typeface="Merriweather"/>
              <a:sym typeface="Merriweather"/>
            </a:endParaRPr>
          </a:p>
          <a:p>
            <a:pPr indent="-304800" lvl="0" marL="457200" rtl="0" algn="l">
              <a:lnSpc>
                <a:spcPct val="10000"/>
              </a:lnSpc>
              <a:spcBef>
                <a:spcPts val="0"/>
              </a:spcBef>
              <a:spcAft>
                <a:spcPts val="0"/>
              </a:spcAft>
              <a:buClr>
                <a:srgbClr val="0C0C0C"/>
              </a:buClr>
              <a:buSzPts val="1200"/>
              <a:buFont typeface="Merriweather"/>
              <a:buChar char="●"/>
            </a:pPr>
            <a:r>
              <a:rPr lang="en" sz="1200">
                <a:solidFill>
                  <a:srgbClr val="0C0C0C"/>
                </a:solidFill>
                <a:highlight>
                  <a:srgbClr val="FFFFFF"/>
                </a:highlight>
                <a:latin typeface="Merriweather"/>
                <a:ea typeface="Merriweather"/>
                <a:cs typeface="Merriweather"/>
                <a:sym typeface="Merriweather"/>
              </a:rPr>
              <a:t>Evaluate the classifier model</a:t>
            </a:r>
            <a:endParaRPr sz="1200">
              <a:solidFill>
                <a:srgbClr val="0C0C0C"/>
              </a:solidFill>
              <a:highlight>
                <a:srgbClr val="FFFFFF"/>
              </a:highlight>
              <a:latin typeface="Merriweather"/>
              <a:ea typeface="Merriweather"/>
              <a:cs typeface="Merriweather"/>
              <a:sym typeface="Merriweather"/>
            </a:endParaRPr>
          </a:p>
          <a:p>
            <a:pPr indent="0" lvl="0" marL="0" rtl="0" algn="l">
              <a:lnSpc>
                <a:spcPct val="100000"/>
              </a:lnSpc>
              <a:spcBef>
                <a:spcPts val="1400"/>
              </a:spcBef>
              <a:spcAft>
                <a:spcPts val="0"/>
              </a:spcAft>
              <a:buNone/>
            </a:pPr>
            <a:r>
              <a:rPr lang="en" sz="1200">
                <a:solidFill>
                  <a:srgbClr val="0C0C0C"/>
                </a:solidFill>
                <a:highlight>
                  <a:srgbClr val="FFFFFF"/>
                </a:highlight>
                <a:latin typeface="Merriweather"/>
                <a:ea typeface="Merriweather"/>
                <a:cs typeface="Merriweather"/>
                <a:sym typeface="Merriweather"/>
              </a:rPr>
              <a:t>Types of Classification Algorithms  with the accuracy we are getting (Python):</a:t>
            </a:r>
            <a:endParaRPr sz="1200">
              <a:solidFill>
                <a:srgbClr val="0C0C0C"/>
              </a:solidFill>
              <a:highlight>
                <a:srgbClr val="FFFFFF"/>
              </a:highlight>
              <a:latin typeface="Merriweather"/>
              <a:ea typeface="Merriweather"/>
              <a:cs typeface="Merriweather"/>
              <a:sym typeface="Merriweather"/>
            </a:endParaRPr>
          </a:p>
          <a:p>
            <a:pPr indent="-304800" lvl="0" marL="457200" rtl="0" algn="l">
              <a:lnSpc>
                <a:spcPct val="115000"/>
              </a:lnSpc>
              <a:spcBef>
                <a:spcPts val="1400"/>
              </a:spcBef>
              <a:spcAft>
                <a:spcPts val="0"/>
              </a:spcAft>
              <a:buClr>
                <a:schemeClr val="dk1"/>
              </a:buClr>
              <a:buSzPts val="1200"/>
              <a:buFont typeface="Merriweather"/>
              <a:buChar char="●"/>
            </a:pPr>
            <a:r>
              <a:rPr lang="en" sz="1200">
                <a:solidFill>
                  <a:schemeClr val="dk1"/>
                </a:solidFill>
                <a:highlight>
                  <a:srgbClr val="FFFFFF"/>
                </a:highlight>
                <a:uFill>
                  <a:noFill/>
                </a:uFill>
                <a:latin typeface="Merriweather"/>
                <a:ea typeface="Merriweather"/>
                <a:cs typeface="Merriweather"/>
                <a:sym typeface="Merriweather"/>
                <a:hlinkClick r:id="rId4">
                  <a:extLst>
                    <a:ext uri="{A12FA001-AC4F-418D-AE19-62706E023703}">
                      <ahyp:hlinkClr val="tx"/>
                    </a:ext>
                  </a:extLst>
                </a:hlinkClick>
              </a:rPr>
              <a:t>Logistic Regression</a:t>
            </a:r>
            <a:endParaRPr sz="1200">
              <a:solidFill>
                <a:schemeClr val="dk1"/>
              </a:solidFill>
              <a:latin typeface="Merriweather"/>
              <a:ea typeface="Merriweather"/>
              <a:cs typeface="Merriweather"/>
              <a:sym typeface="Merriweather"/>
            </a:endParaRPr>
          </a:p>
          <a:p>
            <a:pPr indent="-304800" lvl="0" marL="457200" rtl="0" algn="l">
              <a:lnSpc>
                <a:spcPct val="115000"/>
              </a:lnSpc>
              <a:spcBef>
                <a:spcPts val="0"/>
              </a:spcBef>
              <a:spcAft>
                <a:spcPts val="0"/>
              </a:spcAft>
              <a:buClr>
                <a:schemeClr val="dk1"/>
              </a:buClr>
              <a:buSzPts val="1200"/>
              <a:buFont typeface="Merriweather"/>
              <a:buChar char="●"/>
            </a:pPr>
            <a:r>
              <a:rPr lang="en" sz="1200">
                <a:solidFill>
                  <a:schemeClr val="dk1"/>
                </a:solidFill>
                <a:highlight>
                  <a:srgbClr val="FFFFFF"/>
                </a:highlight>
                <a:uFill>
                  <a:noFill/>
                </a:uFill>
                <a:latin typeface="Merriweather"/>
                <a:ea typeface="Merriweather"/>
                <a:cs typeface="Merriweather"/>
                <a:sym typeface="Merriweather"/>
                <a:hlinkClick r:id="rId5">
                  <a:extLst>
                    <a:ext uri="{A12FA001-AC4F-418D-AE19-62706E023703}">
                      <ahyp:hlinkClr val="tx"/>
                    </a:ext>
                  </a:extLst>
                </a:hlinkClick>
              </a:rPr>
              <a:t>Naïve Bayes</a:t>
            </a:r>
            <a:endParaRPr sz="1200">
              <a:solidFill>
                <a:schemeClr val="dk1"/>
              </a:solidFill>
              <a:highlight>
                <a:srgbClr val="FFFFFF"/>
              </a:highlight>
              <a:latin typeface="Merriweather"/>
              <a:ea typeface="Merriweather"/>
              <a:cs typeface="Merriweather"/>
              <a:sym typeface="Merriweather"/>
            </a:endParaRPr>
          </a:p>
          <a:p>
            <a:pPr indent="-304800" lvl="0" marL="457200" rtl="0" algn="l">
              <a:lnSpc>
                <a:spcPct val="100000"/>
              </a:lnSpc>
              <a:spcBef>
                <a:spcPts val="0"/>
              </a:spcBef>
              <a:spcAft>
                <a:spcPts val="0"/>
              </a:spcAft>
              <a:buClr>
                <a:schemeClr val="dk1"/>
              </a:buClr>
              <a:buSzPts val="1200"/>
              <a:buFont typeface="Merriweather"/>
              <a:buChar char="●"/>
            </a:pPr>
            <a:r>
              <a:rPr lang="en" sz="1200">
                <a:solidFill>
                  <a:schemeClr val="dk1"/>
                </a:solidFill>
                <a:highlight>
                  <a:srgbClr val="FFFFFF"/>
                </a:highlight>
                <a:latin typeface="Merriweather"/>
                <a:ea typeface="Merriweather"/>
                <a:cs typeface="Merriweather"/>
                <a:sym typeface="Merriweather"/>
              </a:rPr>
              <a:t>K-Nearest Neighbours</a:t>
            </a:r>
            <a:endParaRPr sz="1200">
              <a:solidFill>
                <a:schemeClr val="dk1"/>
              </a:solidFill>
              <a:highlight>
                <a:srgbClr val="FFFFFF"/>
              </a:highlight>
              <a:latin typeface="Merriweather"/>
              <a:ea typeface="Merriweather"/>
              <a:cs typeface="Merriweather"/>
              <a:sym typeface="Merriweather"/>
            </a:endParaRPr>
          </a:p>
          <a:p>
            <a:pPr indent="-304800" lvl="0" marL="457200" rtl="0" algn="l">
              <a:lnSpc>
                <a:spcPct val="120000"/>
              </a:lnSpc>
              <a:spcBef>
                <a:spcPts val="0"/>
              </a:spcBef>
              <a:spcAft>
                <a:spcPts val="0"/>
              </a:spcAft>
              <a:buClr>
                <a:schemeClr val="dk1"/>
              </a:buClr>
              <a:buSzPts val="1200"/>
              <a:buFont typeface="Merriweather"/>
              <a:buChar char="●"/>
            </a:pPr>
            <a:r>
              <a:rPr lang="en" sz="1200">
                <a:solidFill>
                  <a:schemeClr val="dk1"/>
                </a:solidFill>
                <a:highlight>
                  <a:srgbClr val="FFFFFF"/>
                </a:highlight>
                <a:latin typeface="Merriweather"/>
                <a:ea typeface="Merriweather"/>
                <a:cs typeface="Merriweather"/>
                <a:sym typeface="Merriweather"/>
              </a:rPr>
              <a:t>Support Vector Machine</a:t>
            </a:r>
            <a:endParaRPr sz="1200">
              <a:solidFill>
                <a:schemeClr val="dk1"/>
              </a:solidFill>
              <a:highlight>
                <a:srgbClr val="FFFFFF"/>
              </a:highlight>
              <a:latin typeface="Merriweather"/>
              <a:ea typeface="Merriweather"/>
              <a:cs typeface="Merriweather"/>
              <a:sym typeface="Merriweather"/>
            </a:endParaRPr>
          </a:p>
          <a:p>
            <a:pPr indent="-304800" lvl="0" marL="457200" rtl="0" algn="l">
              <a:lnSpc>
                <a:spcPct val="100000"/>
              </a:lnSpc>
              <a:spcBef>
                <a:spcPts val="0"/>
              </a:spcBef>
              <a:spcAft>
                <a:spcPts val="0"/>
              </a:spcAft>
              <a:buClr>
                <a:schemeClr val="dk1"/>
              </a:buClr>
              <a:buSzPts val="1200"/>
              <a:buFont typeface="Merriweather"/>
              <a:buChar char="●"/>
            </a:pPr>
            <a:r>
              <a:rPr lang="en" sz="1200">
                <a:solidFill>
                  <a:schemeClr val="dk1"/>
                </a:solidFill>
                <a:highlight>
                  <a:srgbClr val="FFFFFF"/>
                </a:highlight>
                <a:latin typeface="Merriweather"/>
                <a:ea typeface="Merriweather"/>
                <a:cs typeface="Merriweather"/>
                <a:sym typeface="Merriweather"/>
              </a:rPr>
              <a:t>Decision Tree</a:t>
            </a:r>
            <a:endParaRPr sz="1200">
              <a:solidFill>
                <a:schemeClr val="dk1"/>
              </a:solidFill>
              <a:highlight>
                <a:srgbClr val="FFFFFF"/>
              </a:highlight>
              <a:latin typeface="Merriweather"/>
              <a:ea typeface="Merriweather"/>
              <a:cs typeface="Merriweather"/>
              <a:sym typeface="Merriweather"/>
            </a:endParaRPr>
          </a:p>
          <a:p>
            <a:pPr indent="-304800" lvl="0" marL="457200" rtl="0" algn="l">
              <a:lnSpc>
                <a:spcPct val="100000"/>
              </a:lnSpc>
              <a:spcBef>
                <a:spcPts val="0"/>
              </a:spcBef>
              <a:spcAft>
                <a:spcPts val="0"/>
              </a:spcAft>
              <a:buClr>
                <a:schemeClr val="dk1"/>
              </a:buClr>
              <a:buSzPts val="1200"/>
              <a:buFont typeface="Merriweather"/>
              <a:buChar char="●"/>
            </a:pPr>
            <a:r>
              <a:rPr lang="en" sz="1200">
                <a:solidFill>
                  <a:schemeClr val="dk1"/>
                </a:solidFill>
                <a:highlight>
                  <a:srgbClr val="FFFFFF"/>
                </a:highlight>
                <a:latin typeface="Merriweather"/>
                <a:ea typeface="Merriweather"/>
                <a:cs typeface="Merriweather"/>
                <a:sym typeface="Merriweather"/>
              </a:rPr>
              <a:t>Random Forest</a:t>
            </a:r>
            <a:endParaRPr sz="1200">
              <a:solidFill>
                <a:schemeClr val="dk1"/>
              </a:solidFill>
              <a:highlight>
                <a:srgbClr val="FFFFFF"/>
              </a:highlight>
              <a:latin typeface="Merriweather"/>
              <a:ea typeface="Merriweather"/>
              <a:cs typeface="Merriweather"/>
              <a:sym typeface="Merriweather"/>
            </a:endParaRPr>
          </a:p>
          <a:p>
            <a:pPr indent="0" lvl="0" marL="0" rtl="0" algn="l">
              <a:lnSpc>
                <a:spcPct val="120000"/>
              </a:lnSpc>
              <a:spcBef>
                <a:spcPts val="1400"/>
              </a:spcBef>
              <a:spcAft>
                <a:spcPts val="0"/>
              </a:spcAft>
              <a:buNone/>
            </a:pPr>
            <a:r>
              <a:rPr lang="en" sz="1200">
                <a:solidFill>
                  <a:srgbClr val="0C0C0C"/>
                </a:solidFill>
                <a:highlight>
                  <a:srgbClr val="FFFFFF"/>
                </a:highlight>
                <a:latin typeface="Merriweather"/>
                <a:ea typeface="Merriweather"/>
                <a:cs typeface="Merriweather"/>
                <a:sym typeface="Merriweather"/>
              </a:rPr>
              <a:t>We are going to check the accuracy for each classification algorithm and use them accordingly.</a:t>
            </a:r>
            <a:endParaRPr sz="1200">
              <a:solidFill>
                <a:srgbClr val="0C0C0C"/>
              </a:solidFill>
              <a:highlight>
                <a:srgbClr val="FFFFFF"/>
              </a:highlight>
              <a:latin typeface="Merriweather"/>
              <a:ea typeface="Merriweather"/>
              <a:cs typeface="Merriweather"/>
              <a:sym typeface="Merriweather"/>
            </a:endParaRPr>
          </a:p>
          <a:p>
            <a:pPr indent="0" lvl="0" marL="0" rtl="0" algn="l">
              <a:lnSpc>
                <a:spcPct val="10000"/>
              </a:lnSpc>
              <a:spcBef>
                <a:spcPts val="1200"/>
              </a:spcBef>
              <a:spcAft>
                <a:spcPts val="0"/>
              </a:spcAft>
              <a:buClr>
                <a:schemeClr val="dk1"/>
              </a:buClr>
              <a:buSzPts val="1100"/>
              <a:buFont typeface="Arial"/>
              <a:buNone/>
            </a:pPr>
            <a:r>
              <a:t/>
            </a:r>
            <a:endParaRPr sz="1200" u="sng">
              <a:solidFill>
                <a:schemeClr val="dk1"/>
              </a:solidFill>
              <a:highlight>
                <a:srgbClr val="FFFFFF"/>
              </a:highlight>
              <a:latin typeface="Merriweather"/>
              <a:ea typeface="Merriweather"/>
              <a:cs typeface="Merriweather"/>
              <a:sym typeface="Merriweather"/>
            </a:endParaRPr>
          </a:p>
          <a:p>
            <a:pPr indent="0" lvl="0" marL="0" rtl="0" algn="l">
              <a:spcBef>
                <a:spcPts val="200"/>
              </a:spcBef>
              <a:spcAft>
                <a:spcPts val="1200"/>
              </a:spcAft>
              <a:buNone/>
            </a:pPr>
            <a:r>
              <a:t/>
            </a:r>
            <a:endParaRPr sz="1200">
              <a:latin typeface="Merriweather"/>
              <a:ea typeface="Merriweather"/>
              <a:cs typeface="Merriweather"/>
              <a:sym typeface="Merriweather"/>
            </a:endParaRPr>
          </a:p>
        </p:txBody>
      </p:sp>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5"/>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31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CONVOLUTIONAL NEURAL NETWORK(CNN)</a:t>
            </a:r>
            <a:endParaRPr/>
          </a:p>
        </p:txBody>
      </p:sp>
      <p:sp>
        <p:nvSpPr>
          <p:cNvPr id="160" name="Google Shape;16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chemeClr val="dk1"/>
              </a:buClr>
              <a:buSzPts val="1450"/>
              <a:buFont typeface="Merriweather"/>
              <a:buChar char="●"/>
            </a:pPr>
            <a:r>
              <a:rPr lang="en" sz="1450">
                <a:solidFill>
                  <a:schemeClr val="dk1"/>
                </a:solidFill>
                <a:latin typeface="Merriweather"/>
                <a:ea typeface="Merriweather"/>
                <a:cs typeface="Merriweather"/>
                <a:sym typeface="Merriweather"/>
              </a:rPr>
              <a:t>After completing all these traditional classification we are going to use CNN to get the best accuracy.</a:t>
            </a:r>
            <a:endParaRPr sz="1450">
              <a:solidFill>
                <a:schemeClr val="dk1"/>
              </a:solidFill>
              <a:latin typeface="Merriweather"/>
              <a:ea typeface="Merriweather"/>
              <a:cs typeface="Merriweather"/>
              <a:sym typeface="Merriweather"/>
            </a:endParaRPr>
          </a:p>
          <a:p>
            <a:pPr indent="-320675" lvl="0" marL="457200" rtl="0" algn="l">
              <a:spcBef>
                <a:spcPts val="0"/>
              </a:spcBef>
              <a:spcAft>
                <a:spcPts val="0"/>
              </a:spcAft>
              <a:buClr>
                <a:schemeClr val="dk1"/>
              </a:buClr>
              <a:buSzPts val="1450"/>
              <a:buFont typeface="Georgia"/>
              <a:buChar char="●"/>
            </a:pPr>
            <a:r>
              <a:rPr lang="en" sz="1450">
                <a:solidFill>
                  <a:schemeClr val="dk1"/>
                </a:solidFill>
                <a:highlight>
                  <a:srgbClr val="FFFFFF"/>
                </a:highlight>
                <a:latin typeface="Merriweather"/>
                <a:ea typeface="Merriweather"/>
                <a:cs typeface="Merriweather"/>
                <a:sym typeface="Merriweather"/>
              </a:rPr>
              <a:t>The convolutional neural network (CNN) is a class of deep learning neural networks. </a:t>
            </a:r>
            <a:endParaRPr sz="1450">
              <a:solidFill>
                <a:schemeClr val="dk1"/>
              </a:solidFill>
              <a:highlight>
                <a:srgbClr val="FFFFFF"/>
              </a:highlight>
              <a:latin typeface="Merriweather"/>
              <a:ea typeface="Merriweather"/>
              <a:cs typeface="Merriweather"/>
              <a:sym typeface="Merriweather"/>
            </a:endParaRPr>
          </a:p>
          <a:p>
            <a:pPr indent="-320675" lvl="0" marL="457200" rtl="0" algn="l">
              <a:lnSpc>
                <a:spcPct val="115000"/>
              </a:lnSpc>
              <a:spcBef>
                <a:spcPts val="0"/>
              </a:spcBef>
              <a:spcAft>
                <a:spcPts val="0"/>
              </a:spcAft>
              <a:buClr>
                <a:schemeClr val="dk1"/>
              </a:buClr>
              <a:buSzPts val="1450"/>
              <a:buFont typeface="Merriweather"/>
              <a:buChar char="●"/>
            </a:pPr>
            <a:r>
              <a:rPr lang="en" sz="1450">
                <a:solidFill>
                  <a:schemeClr val="dk1"/>
                </a:solidFill>
                <a:highlight>
                  <a:srgbClr val="FFFFFF"/>
                </a:highlight>
                <a:latin typeface="Merriweather"/>
                <a:ea typeface="Merriweather"/>
                <a:cs typeface="Merriweather"/>
                <a:sym typeface="Merriweather"/>
              </a:rPr>
              <a:t>CNNs have an input layer, and output layer, and hidden layers. The hidden layers usually consist of convolutional layers, ReLU layers, pooling layers, and fully connected layers.</a:t>
            </a:r>
            <a:endParaRPr sz="1450">
              <a:solidFill>
                <a:schemeClr val="dk1"/>
              </a:solidFill>
              <a:highlight>
                <a:srgbClr val="FFFFFF"/>
              </a:highlight>
              <a:latin typeface="Merriweather"/>
              <a:ea typeface="Merriweather"/>
              <a:cs typeface="Merriweather"/>
              <a:sym typeface="Merriweather"/>
            </a:endParaRPr>
          </a:p>
          <a:p>
            <a:pPr indent="0" lvl="0" marL="0" rtl="0" algn="l">
              <a:spcBef>
                <a:spcPts val="0"/>
              </a:spcBef>
              <a:spcAft>
                <a:spcPts val="1200"/>
              </a:spcAft>
              <a:buNone/>
            </a:pPr>
            <a:r>
              <a:t/>
            </a:r>
            <a:endParaRPr sz="1600">
              <a:solidFill>
                <a:srgbClr val="292929"/>
              </a:solidFill>
              <a:highlight>
                <a:srgbClr val="FFFFFF"/>
              </a:highlight>
              <a:latin typeface="Georgia"/>
              <a:ea typeface="Georgia"/>
              <a:cs typeface="Georgia"/>
              <a:sym typeface="Georgia"/>
            </a:endParaRPr>
          </a:p>
        </p:txBody>
      </p:sp>
      <p:sp>
        <p:nvSpPr>
          <p:cNvPr id="161" name="Google Shape;16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6"/>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303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168" name="Google Shape;16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7"/>
          <p:cNvPicPr preferRelativeResize="0"/>
          <p:nvPr/>
        </p:nvPicPr>
        <p:blipFill>
          <a:blip r:embed="rId3">
            <a:alphaModFix/>
          </a:blip>
          <a:stretch>
            <a:fillRect/>
          </a:stretch>
        </p:blipFill>
        <p:spPr>
          <a:xfrm>
            <a:off x="311700" y="1423163"/>
            <a:ext cx="6896100" cy="3133725"/>
          </a:xfrm>
          <a:prstGeom prst="rect">
            <a:avLst/>
          </a:prstGeom>
          <a:noFill/>
          <a:ln>
            <a:noFill/>
          </a:ln>
        </p:spPr>
      </p:pic>
      <p:sp>
        <p:nvSpPr>
          <p:cNvPr id="170" name="Google Shape;170;p27"/>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277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a:t>
            </a:r>
            <a:endParaRPr/>
          </a:p>
        </p:txBody>
      </p:sp>
      <p:sp>
        <p:nvSpPr>
          <p:cNvPr id="176" name="Google Shape;17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Merriweather"/>
                <a:ea typeface="Merriweather"/>
                <a:cs typeface="Merriweather"/>
                <a:sym typeface="Merriweather"/>
              </a:rPr>
              <a:t>Gaussian naive bayes                                        Bernouli naive bayes</a:t>
            </a:r>
            <a:endParaRPr sz="1600">
              <a:latin typeface="Merriweather"/>
              <a:ea typeface="Merriweather"/>
              <a:cs typeface="Merriweather"/>
              <a:sym typeface="Merriweather"/>
            </a:endParaRPr>
          </a:p>
        </p:txBody>
      </p:sp>
      <p:sp>
        <p:nvSpPr>
          <p:cNvPr id="177" name="Google Shape;17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28" title="Gaussian naive bayes"/>
          <p:cNvPicPr preferRelativeResize="0"/>
          <p:nvPr/>
        </p:nvPicPr>
        <p:blipFill>
          <a:blip r:embed="rId3">
            <a:alphaModFix/>
          </a:blip>
          <a:stretch>
            <a:fillRect/>
          </a:stretch>
        </p:blipFill>
        <p:spPr>
          <a:xfrm>
            <a:off x="223475" y="1787825"/>
            <a:ext cx="4400099" cy="2681638"/>
          </a:xfrm>
          <a:prstGeom prst="rect">
            <a:avLst/>
          </a:prstGeom>
          <a:noFill/>
          <a:ln>
            <a:noFill/>
          </a:ln>
        </p:spPr>
      </p:pic>
      <p:pic>
        <p:nvPicPr>
          <p:cNvPr id="179" name="Google Shape;179;p28"/>
          <p:cNvPicPr preferRelativeResize="0"/>
          <p:nvPr/>
        </p:nvPicPr>
        <p:blipFill>
          <a:blip r:embed="rId4">
            <a:alphaModFix/>
          </a:blip>
          <a:stretch>
            <a:fillRect/>
          </a:stretch>
        </p:blipFill>
        <p:spPr>
          <a:xfrm>
            <a:off x="4509550" y="1709225"/>
            <a:ext cx="4400099" cy="2682865"/>
          </a:xfrm>
          <a:prstGeom prst="rect">
            <a:avLst/>
          </a:prstGeom>
          <a:noFill/>
          <a:ln>
            <a:noFill/>
          </a:ln>
        </p:spPr>
      </p:pic>
      <p:sp>
        <p:nvSpPr>
          <p:cNvPr id="180" name="Google Shape;180;p28"/>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303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K-NEAREST NEIGHBOURS</a:t>
            </a:r>
            <a:endParaRPr/>
          </a:p>
        </p:txBody>
      </p:sp>
      <p:sp>
        <p:nvSpPr>
          <p:cNvPr id="186" name="Google Shape;18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9"/>
          <p:cNvPicPr preferRelativeResize="0"/>
          <p:nvPr/>
        </p:nvPicPr>
        <p:blipFill>
          <a:blip r:embed="rId3">
            <a:alphaModFix/>
          </a:blip>
          <a:stretch>
            <a:fillRect/>
          </a:stretch>
        </p:blipFill>
        <p:spPr>
          <a:xfrm>
            <a:off x="311700" y="1152475"/>
            <a:ext cx="7048500" cy="3067050"/>
          </a:xfrm>
          <a:prstGeom prst="rect">
            <a:avLst/>
          </a:prstGeom>
          <a:noFill/>
          <a:ln>
            <a:noFill/>
          </a:ln>
        </p:spPr>
      </p:pic>
      <p:sp>
        <p:nvSpPr>
          <p:cNvPr id="188" name="Google Shape;188;p29"/>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26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MACHINES</a:t>
            </a:r>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30"/>
          <p:cNvPicPr preferRelativeResize="0"/>
          <p:nvPr/>
        </p:nvPicPr>
        <p:blipFill>
          <a:blip r:embed="rId3">
            <a:alphaModFix/>
          </a:blip>
          <a:stretch>
            <a:fillRect/>
          </a:stretch>
        </p:blipFill>
        <p:spPr>
          <a:xfrm>
            <a:off x="311700" y="1178263"/>
            <a:ext cx="6648450" cy="3228975"/>
          </a:xfrm>
          <a:prstGeom prst="rect">
            <a:avLst/>
          </a:prstGeom>
          <a:noFill/>
          <a:ln>
            <a:noFill/>
          </a:ln>
        </p:spPr>
      </p:pic>
      <p:sp>
        <p:nvSpPr>
          <p:cNvPr id="196" name="Google Shape;196;p30"/>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290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1"/>
          <p:cNvPicPr preferRelativeResize="0"/>
          <p:nvPr/>
        </p:nvPicPr>
        <p:blipFill>
          <a:blip r:embed="rId3">
            <a:alphaModFix/>
          </a:blip>
          <a:stretch>
            <a:fillRect/>
          </a:stretch>
        </p:blipFill>
        <p:spPr>
          <a:xfrm>
            <a:off x="311688" y="1152475"/>
            <a:ext cx="6848475" cy="3162300"/>
          </a:xfrm>
          <a:prstGeom prst="rect">
            <a:avLst/>
          </a:prstGeom>
          <a:noFill/>
          <a:ln>
            <a:noFill/>
          </a:ln>
        </p:spPr>
      </p:pic>
      <p:sp>
        <p:nvSpPr>
          <p:cNvPr id="204" name="Google Shape;204;p31"/>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CEPHALOPELVIC DISPROPORTION (CPD)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2" name="Google Shape;62;p14"/>
          <p:cNvSpPr/>
          <p:nvPr/>
        </p:nvSpPr>
        <p:spPr>
          <a:xfrm>
            <a:off x="3347125" y="1152475"/>
            <a:ext cx="5485200" cy="3416400"/>
          </a:xfrm>
          <a:prstGeom prst="rect">
            <a:avLst/>
          </a:prstGeom>
          <a:solidFill>
            <a:schemeClr val="lt1"/>
          </a:solid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800">
                <a:solidFill>
                  <a:srgbClr val="202124"/>
                </a:solidFill>
                <a:highlight>
                  <a:srgbClr val="FFFFFF"/>
                </a:highlight>
                <a:latin typeface="Merriweather"/>
                <a:ea typeface="Merriweather"/>
                <a:cs typeface="Merriweather"/>
                <a:sym typeface="Merriweather"/>
              </a:rPr>
              <a:t>CPD is a pregnancy complication in which there is a size mismatch between the mother's pelvis and the head of the baby</a:t>
            </a:r>
            <a:endParaRPr sz="1800">
              <a:solidFill>
                <a:srgbClr val="202124"/>
              </a:solidFill>
              <a:highlight>
                <a:srgbClr val="FFFFFF"/>
              </a:highlight>
              <a:latin typeface="Merriweather"/>
              <a:ea typeface="Merriweather"/>
              <a:cs typeface="Merriweather"/>
              <a:sym typeface="Merriweather"/>
            </a:endParaRPr>
          </a:p>
          <a:p>
            <a:pPr indent="0" lvl="0" marL="457200" rtl="0" algn="l">
              <a:spcBef>
                <a:spcPts val="0"/>
              </a:spcBef>
              <a:spcAft>
                <a:spcPts val="0"/>
              </a:spcAft>
              <a:buClr>
                <a:schemeClr val="dk1"/>
              </a:buClr>
              <a:buSzPts val="1100"/>
              <a:buFont typeface="Arial"/>
              <a:buNone/>
            </a:pPr>
            <a:r>
              <a:t/>
            </a:r>
            <a:endParaRPr sz="17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rPr lang="en" sz="1800">
                <a:solidFill>
                  <a:srgbClr val="202124"/>
                </a:solidFill>
                <a:highlight>
                  <a:srgbClr val="FFFFFF"/>
                </a:highlight>
                <a:latin typeface="Merriweather"/>
                <a:ea typeface="Merriweather"/>
                <a:cs typeface="Merriweather"/>
                <a:sym typeface="Merriweather"/>
              </a:rPr>
              <a:t>CPD can stall or completely halt vaginal delivery, making it dangerous or impossible to have normal delivery, if an attempted vaginal delivery is unsuccessful doctors should quickly move onto a C-section</a:t>
            </a:r>
            <a:endParaRPr sz="2000">
              <a:latin typeface="Merriweather"/>
              <a:ea typeface="Merriweather"/>
              <a:cs typeface="Merriweather"/>
              <a:sym typeface="Merriweather"/>
            </a:endParaRPr>
          </a:p>
        </p:txBody>
      </p:sp>
      <p:pic>
        <p:nvPicPr>
          <p:cNvPr id="63" name="Google Shape;63;p14"/>
          <p:cNvPicPr preferRelativeResize="0"/>
          <p:nvPr/>
        </p:nvPicPr>
        <p:blipFill>
          <a:blip r:embed="rId3">
            <a:alphaModFix/>
          </a:blip>
          <a:stretch>
            <a:fillRect/>
          </a:stretch>
        </p:blipFill>
        <p:spPr>
          <a:xfrm>
            <a:off x="311700" y="1152475"/>
            <a:ext cx="2895017" cy="3416400"/>
          </a:xfrm>
          <a:prstGeom prst="rect">
            <a:avLst/>
          </a:prstGeom>
          <a:noFill/>
          <a:ln>
            <a:noFill/>
          </a:ln>
        </p:spPr>
      </p:pic>
      <p:cxnSp>
        <p:nvCxnSpPr>
          <p:cNvPr id="64" name="Google Shape;64;p14"/>
          <p:cNvCxnSpPr/>
          <p:nvPr/>
        </p:nvCxnSpPr>
        <p:spPr>
          <a:xfrm>
            <a:off x="3206725" y="2660675"/>
            <a:ext cx="412500" cy="3900"/>
          </a:xfrm>
          <a:prstGeom prst="straightConnector1">
            <a:avLst/>
          </a:prstGeom>
          <a:noFill/>
          <a:ln cap="flat" cmpd="sng" w="28575">
            <a:solidFill>
              <a:schemeClr val="dk1"/>
            </a:solidFill>
            <a:prstDash val="solid"/>
            <a:round/>
            <a:headEnd len="med" w="med" type="none"/>
            <a:tailEnd len="med" w="med" type="none"/>
          </a:ln>
        </p:spPr>
      </p:cxnSp>
      <p:cxnSp>
        <p:nvCxnSpPr>
          <p:cNvPr id="65" name="Google Shape;65;p14"/>
          <p:cNvCxnSpPr/>
          <p:nvPr/>
        </p:nvCxnSpPr>
        <p:spPr>
          <a:xfrm rot="10800000">
            <a:off x="3619225" y="2162075"/>
            <a:ext cx="0" cy="502500"/>
          </a:xfrm>
          <a:prstGeom prst="straightConnector1">
            <a:avLst/>
          </a:prstGeom>
          <a:noFill/>
          <a:ln cap="flat" cmpd="sng" w="28575">
            <a:solidFill>
              <a:schemeClr val="dk1"/>
            </a:solidFill>
            <a:prstDash val="solid"/>
            <a:round/>
            <a:headEnd len="med" w="med" type="none"/>
            <a:tailEnd len="med" w="med" type="none"/>
          </a:ln>
        </p:spPr>
      </p:cxnSp>
      <p:sp>
        <p:nvSpPr>
          <p:cNvPr id="66" name="Google Shape;66;p14"/>
          <p:cNvSpPr/>
          <p:nvPr/>
        </p:nvSpPr>
        <p:spPr>
          <a:xfrm>
            <a:off x="3510325" y="1944275"/>
            <a:ext cx="217800" cy="2178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8" name="Google Shape;68;p14"/>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21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210" name="Google Shape;21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1" name="Google Shape;211;p32"/>
          <p:cNvPicPr preferRelativeResize="0"/>
          <p:nvPr/>
        </p:nvPicPr>
        <p:blipFill>
          <a:blip r:embed="rId3">
            <a:alphaModFix/>
          </a:blip>
          <a:stretch>
            <a:fillRect/>
          </a:stretch>
        </p:blipFill>
        <p:spPr>
          <a:xfrm>
            <a:off x="311700" y="1152463"/>
            <a:ext cx="7200900" cy="3019425"/>
          </a:xfrm>
          <a:prstGeom prst="rect">
            <a:avLst/>
          </a:prstGeom>
          <a:noFill/>
          <a:ln>
            <a:noFill/>
          </a:ln>
        </p:spPr>
      </p:pic>
      <p:sp>
        <p:nvSpPr>
          <p:cNvPr id="212" name="Google Shape;212;p32"/>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290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18" name="Google Shape;21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As these are sensitive medical images we are working on we are expecting above 95% accuracy and we are getting so. However, we need to consider this during implementing CNN.</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We also want to verify the cluster </a:t>
            </a:r>
            <a:r>
              <a:rPr lang="en" sz="1600">
                <a:latin typeface="Merriweather"/>
                <a:ea typeface="Merriweather"/>
                <a:cs typeface="Merriweather"/>
                <a:sym typeface="Merriweather"/>
              </a:rPr>
              <a:t>from a doctor to find out </a:t>
            </a:r>
            <a:r>
              <a:rPr lang="en" sz="1600">
                <a:latin typeface="Merriweather"/>
                <a:ea typeface="Merriweather"/>
                <a:cs typeface="Merriweather"/>
                <a:sym typeface="Merriweather"/>
              </a:rPr>
              <a:t>which one is Android pelvis type as Android is having more </a:t>
            </a:r>
            <a:r>
              <a:rPr lang="en" sz="1600">
                <a:latin typeface="Merriweather"/>
                <a:ea typeface="Merriweather"/>
                <a:cs typeface="Merriweather"/>
                <a:sym typeface="Merriweather"/>
              </a:rPr>
              <a:t>tendency to cause CPD.</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We are also targeting to make this public by making a  website where anyone can give their MRI as input and we should be able to calculate the chance of having CPD.</a:t>
            </a:r>
            <a:endParaRPr sz="1600">
              <a:latin typeface="Merriweather"/>
              <a:ea typeface="Merriweather"/>
              <a:cs typeface="Merriweather"/>
              <a:sym typeface="Merriweather"/>
            </a:endParaRPr>
          </a:p>
        </p:txBody>
      </p:sp>
      <p:sp>
        <p:nvSpPr>
          <p:cNvPr id="219" name="Google Shape;21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33"/>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299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6" name="Google Shape;226;p34"/>
          <p:cNvSpPr txBox="1"/>
          <p:nvPr>
            <p:ph idx="1" type="body"/>
          </p:nvPr>
        </p:nvSpPr>
        <p:spPr>
          <a:xfrm>
            <a:off x="311700" y="872325"/>
            <a:ext cx="8520600" cy="3922200"/>
          </a:xfrm>
          <a:prstGeom prst="rect">
            <a:avLst/>
          </a:prstGeom>
        </p:spPr>
        <p:txBody>
          <a:bodyPr anchorCtr="0" anchor="t" bIns="91425" lIns="91425" spcFirstLastPara="1" rIns="91425" wrap="square" tIns="91425">
            <a:noAutofit/>
          </a:bodyPr>
          <a:lstStyle/>
          <a:p>
            <a:pPr indent="-317500" lvl="0" marL="457200" rtl="0" algn="l">
              <a:lnSpc>
                <a:spcPct val="97826"/>
              </a:lnSpc>
              <a:spcBef>
                <a:spcPts val="600"/>
              </a:spcBef>
              <a:spcAft>
                <a:spcPts val="0"/>
              </a:spcAft>
              <a:buClr>
                <a:srgbClr val="1C1D1E"/>
              </a:buClr>
              <a:buSzPts val="1400"/>
              <a:buFont typeface="Merriweather"/>
              <a:buChar char="❏"/>
            </a:pPr>
            <a:r>
              <a:rPr lang="en" sz="1400">
                <a:solidFill>
                  <a:srgbClr val="1C1D1E"/>
                </a:solidFill>
                <a:highlight>
                  <a:srgbClr val="FFFFFF"/>
                </a:highlight>
                <a:latin typeface="Merriweather"/>
                <a:ea typeface="Merriweather"/>
                <a:cs typeface="Merriweather"/>
                <a:sym typeface="Merriweather"/>
              </a:rPr>
              <a:t>Anthropometric measurements as predictors of cephalopelvic disproportion by Santosh J Benjamin, Anjali B Daniel, Asha Kamath, Vani Ramkumar, Published on 5th September 2011</a:t>
            </a:r>
            <a:endParaRPr sz="1400">
              <a:solidFill>
                <a:srgbClr val="1C1D1E"/>
              </a:solidFill>
              <a:highlight>
                <a:srgbClr val="FFFFFF"/>
              </a:highlight>
              <a:latin typeface="Merriweather"/>
              <a:ea typeface="Merriweather"/>
              <a:cs typeface="Merriweather"/>
              <a:sym typeface="Merriweather"/>
            </a:endParaRPr>
          </a:p>
          <a:p>
            <a:pPr indent="0" lvl="0" marL="457200" rtl="0" algn="l">
              <a:lnSpc>
                <a:spcPct val="97826"/>
              </a:lnSpc>
              <a:spcBef>
                <a:spcPts val="600"/>
              </a:spcBef>
              <a:spcAft>
                <a:spcPts val="0"/>
              </a:spcAft>
              <a:buNone/>
            </a:pPr>
            <a:r>
              <a:rPr lang="en" sz="1400" u="sng">
                <a:solidFill>
                  <a:schemeClr val="hlink"/>
                </a:solidFill>
                <a:highlight>
                  <a:srgbClr val="FFFFFF"/>
                </a:highlight>
                <a:latin typeface="Merriweather"/>
                <a:ea typeface="Merriweather"/>
                <a:cs typeface="Merriweather"/>
                <a:sym typeface="Merriweather"/>
                <a:hlinkClick r:id="rId3"/>
              </a:rPr>
              <a:t>https://obgyn.onlinelibrary.wiley.com/doi/full/10.1111/j.1600-0412.2011.01267.x</a:t>
            </a:r>
            <a:endParaRPr sz="1400">
              <a:solidFill>
                <a:srgbClr val="1C1D1E"/>
              </a:solidFill>
              <a:highlight>
                <a:srgbClr val="FFFFFF"/>
              </a:highlight>
              <a:latin typeface="Merriweather"/>
              <a:ea typeface="Merriweather"/>
              <a:cs typeface="Merriweather"/>
              <a:sym typeface="Merriweather"/>
            </a:endParaRPr>
          </a:p>
          <a:p>
            <a:pPr indent="-317500" lvl="0" marL="457200" rtl="0" algn="l">
              <a:lnSpc>
                <a:spcPct val="97826"/>
              </a:lnSpc>
              <a:spcBef>
                <a:spcPts val="600"/>
              </a:spcBef>
              <a:spcAft>
                <a:spcPts val="0"/>
              </a:spcAft>
              <a:buClr>
                <a:srgbClr val="1C1D1E"/>
              </a:buClr>
              <a:buSzPts val="1400"/>
              <a:buFont typeface="Merriweather"/>
              <a:buChar char="❏"/>
            </a:pPr>
            <a:r>
              <a:rPr lang="en" sz="1400">
                <a:solidFill>
                  <a:srgbClr val="1C1D1E"/>
                </a:solidFill>
                <a:highlight>
                  <a:srgbClr val="FFFFFF"/>
                </a:highlight>
                <a:latin typeface="Merriweather"/>
                <a:ea typeface="Merriweather"/>
                <a:cs typeface="Merriweather"/>
                <a:sym typeface="Merriweather"/>
              </a:rPr>
              <a:t>Anthropometric measurements as predictors of cephalopelvic disproportion: Can the diagnostic accuracy be improved? by Santosh J Benjamin, Anjali B Daniel, Asha Kamath, Vani Ramkumar, published on 13th October 2013</a:t>
            </a:r>
            <a:endParaRPr sz="1400">
              <a:solidFill>
                <a:srgbClr val="1C1D1E"/>
              </a:solidFill>
              <a:highlight>
                <a:srgbClr val="FFFFFF"/>
              </a:highlight>
              <a:latin typeface="Merriweather"/>
              <a:ea typeface="Merriweather"/>
              <a:cs typeface="Merriweather"/>
              <a:sym typeface="Merriweather"/>
            </a:endParaRPr>
          </a:p>
          <a:p>
            <a:pPr indent="0" lvl="0" marL="457200" rtl="0" algn="l">
              <a:lnSpc>
                <a:spcPct val="97826"/>
              </a:lnSpc>
              <a:spcBef>
                <a:spcPts val="600"/>
              </a:spcBef>
              <a:spcAft>
                <a:spcPts val="0"/>
              </a:spcAft>
              <a:buNone/>
            </a:pPr>
            <a:r>
              <a:rPr lang="en" sz="1400" u="sng">
                <a:solidFill>
                  <a:schemeClr val="hlink"/>
                </a:solidFill>
                <a:highlight>
                  <a:srgbClr val="FFFFFF"/>
                </a:highlight>
                <a:latin typeface="Merriweather"/>
                <a:ea typeface="Merriweather"/>
                <a:cs typeface="Merriweather"/>
                <a:sym typeface="Merriweather"/>
                <a:hlinkClick r:id="rId4"/>
              </a:rPr>
              <a:t>https://pubmed.ncbi.nlm.nih.gov/21895610/</a:t>
            </a:r>
            <a:endParaRPr sz="1400">
              <a:solidFill>
                <a:srgbClr val="1C1D1E"/>
              </a:solidFill>
              <a:highlight>
                <a:srgbClr val="FFFFFF"/>
              </a:highlight>
              <a:latin typeface="Merriweather"/>
              <a:ea typeface="Merriweather"/>
              <a:cs typeface="Merriweather"/>
              <a:sym typeface="Merriweather"/>
            </a:endParaRPr>
          </a:p>
          <a:p>
            <a:pPr indent="-317500" lvl="0" marL="457200" rtl="0" algn="l">
              <a:lnSpc>
                <a:spcPct val="97826"/>
              </a:lnSpc>
              <a:spcBef>
                <a:spcPts val="600"/>
              </a:spcBef>
              <a:spcAft>
                <a:spcPts val="0"/>
              </a:spcAft>
              <a:buClr>
                <a:srgbClr val="1C1D1E"/>
              </a:buClr>
              <a:buSzPts val="1400"/>
              <a:buFont typeface="Merriweather"/>
              <a:buChar char="❏"/>
            </a:pPr>
            <a:r>
              <a:rPr lang="en" sz="1400">
                <a:solidFill>
                  <a:srgbClr val="1C1D1E"/>
                </a:solidFill>
                <a:highlight>
                  <a:srgbClr val="FFFFFF"/>
                </a:highlight>
                <a:latin typeface="Merriweather"/>
                <a:ea typeface="Merriweather"/>
                <a:cs typeface="Merriweather"/>
                <a:sym typeface="Merriweather"/>
              </a:rPr>
              <a:t>Study of anthropometric measurements to predict contracted pelvis by Deepika N, Arun Kumar and Shivagami C, Published on 17th December, 2018</a:t>
            </a:r>
            <a:endParaRPr sz="1400">
              <a:solidFill>
                <a:srgbClr val="1C1D1E"/>
              </a:solidFill>
              <a:highlight>
                <a:srgbClr val="FFFFFF"/>
              </a:highlight>
              <a:latin typeface="Merriweather"/>
              <a:ea typeface="Merriweather"/>
              <a:cs typeface="Merriweather"/>
              <a:sym typeface="Merriweather"/>
            </a:endParaRPr>
          </a:p>
          <a:p>
            <a:pPr indent="0" lvl="0" marL="457200" rtl="0" algn="l">
              <a:lnSpc>
                <a:spcPct val="97826"/>
              </a:lnSpc>
              <a:spcBef>
                <a:spcPts val="600"/>
              </a:spcBef>
              <a:spcAft>
                <a:spcPts val="0"/>
              </a:spcAft>
              <a:buNone/>
            </a:pPr>
            <a:r>
              <a:rPr lang="en" sz="1400" u="sng">
                <a:solidFill>
                  <a:schemeClr val="hlink"/>
                </a:solidFill>
                <a:highlight>
                  <a:srgbClr val="FFFFFF"/>
                </a:highlight>
                <a:latin typeface="Merriweather"/>
                <a:ea typeface="Merriweather"/>
                <a:cs typeface="Merriweather"/>
                <a:sym typeface="Merriweather"/>
                <a:hlinkClick r:id="rId5"/>
              </a:rPr>
              <a:t>https://www.gynaecologyjournal.com/articles/172/2-6-23-590.pdf</a:t>
            </a:r>
            <a:endParaRPr sz="1400">
              <a:solidFill>
                <a:srgbClr val="1C1D1E"/>
              </a:solidFill>
              <a:highlight>
                <a:srgbClr val="FFFFFF"/>
              </a:highlight>
              <a:latin typeface="Merriweather"/>
              <a:ea typeface="Merriweather"/>
              <a:cs typeface="Merriweather"/>
              <a:sym typeface="Merriweather"/>
            </a:endParaRPr>
          </a:p>
          <a:p>
            <a:pPr indent="-317500" lvl="0" marL="457200" rtl="0" algn="l">
              <a:lnSpc>
                <a:spcPct val="97826"/>
              </a:lnSpc>
              <a:spcBef>
                <a:spcPts val="600"/>
              </a:spcBef>
              <a:spcAft>
                <a:spcPts val="0"/>
              </a:spcAft>
              <a:buClr>
                <a:srgbClr val="1C1D1E"/>
              </a:buClr>
              <a:buSzPts val="1400"/>
              <a:buFont typeface="Merriweather"/>
              <a:buChar char="❏"/>
            </a:pPr>
            <a:r>
              <a:rPr lang="en" sz="1400">
                <a:solidFill>
                  <a:srgbClr val="1C1D1E"/>
                </a:solidFill>
                <a:highlight>
                  <a:srgbClr val="FFFFFF"/>
                </a:highlight>
                <a:latin typeface="Merriweather"/>
                <a:ea typeface="Merriweather"/>
                <a:cs typeface="Merriweather"/>
                <a:sym typeface="Merriweather"/>
              </a:rPr>
              <a:t>Anthropometric measurements as predictors of cephalopelvic disproportion by S. Benjamin, A. Daniel, A. Kamath, V. Ramkumar, published on 2012</a:t>
            </a:r>
            <a:endParaRPr sz="1400">
              <a:solidFill>
                <a:srgbClr val="1C1D1E"/>
              </a:solidFill>
              <a:highlight>
                <a:srgbClr val="FFFFFF"/>
              </a:highlight>
              <a:latin typeface="Merriweather"/>
              <a:ea typeface="Merriweather"/>
              <a:cs typeface="Merriweather"/>
              <a:sym typeface="Merriweather"/>
            </a:endParaRPr>
          </a:p>
          <a:p>
            <a:pPr indent="0" lvl="0" marL="457200" rtl="0" algn="l">
              <a:lnSpc>
                <a:spcPct val="97826"/>
              </a:lnSpc>
              <a:spcBef>
                <a:spcPts val="600"/>
              </a:spcBef>
              <a:spcAft>
                <a:spcPts val="600"/>
              </a:spcAft>
              <a:buNone/>
            </a:pPr>
            <a:r>
              <a:rPr lang="en" sz="1400" u="sng">
                <a:solidFill>
                  <a:schemeClr val="hlink"/>
                </a:solidFill>
                <a:highlight>
                  <a:srgbClr val="FFFFFF"/>
                </a:highlight>
                <a:latin typeface="Merriweather"/>
                <a:ea typeface="Merriweather"/>
                <a:cs typeface="Merriweather"/>
                <a:sym typeface="Merriweather"/>
                <a:hlinkClick r:id="rId6"/>
              </a:rPr>
              <a:t>https://www.semanticscholar.org/paper/Anthropometric-measurements-as-predictors-of-Benjamin-Daniel/0a6c5834490ce98c6f2795b0a717037fd8228011</a:t>
            </a:r>
            <a:endParaRPr sz="1400">
              <a:solidFill>
                <a:srgbClr val="1C1D1E"/>
              </a:solidFill>
              <a:highlight>
                <a:srgbClr val="FFFFFF"/>
              </a:highlight>
              <a:latin typeface="Merriweather"/>
              <a:ea typeface="Merriweather"/>
              <a:cs typeface="Merriweather"/>
              <a:sym typeface="Merriweather"/>
            </a:endParaRPr>
          </a:p>
        </p:txBody>
      </p:sp>
      <p:sp>
        <p:nvSpPr>
          <p:cNvPr id="227" name="Google Shape;22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4"/>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idx="1" type="body"/>
          </p:nvPr>
        </p:nvSpPr>
        <p:spPr>
          <a:xfrm>
            <a:off x="311700" y="98325"/>
            <a:ext cx="8520600" cy="4686000"/>
          </a:xfrm>
          <a:prstGeom prst="rect">
            <a:avLst/>
          </a:prstGeom>
        </p:spPr>
        <p:txBody>
          <a:bodyPr anchorCtr="0" anchor="t" bIns="91425" lIns="91425" spcFirstLastPara="1" rIns="91425" wrap="square" tIns="91425">
            <a:noAutofit/>
          </a:bodyPr>
          <a:lstStyle/>
          <a:p>
            <a:pPr indent="-311150" lvl="0" marL="457200" rtl="0" algn="l">
              <a:lnSpc>
                <a:spcPct val="77826"/>
              </a:lnSpc>
              <a:spcBef>
                <a:spcPts val="600"/>
              </a:spcBef>
              <a:spcAft>
                <a:spcPts val="0"/>
              </a:spcAft>
              <a:buClr>
                <a:srgbClr val="1C1D1E"/>
              </a:buClr>
              <a:buSzPts val="1300"/>
              <a:buFont typeface="Merriweather"/>
              <a:buChar char="❏"/>
            </a:pPr>
            <a:r>
              <a:rPr lang="en" sz="1300">
                <a:solidFill>
                  <a:srgbClr val="1C1D1E"/>
                </a:solidFill>
                <a:highlight>
                  <a:schemeClr val="lt1"/>
                </a:highlight>
                <a:latin typeface="Merriweather"/>
                <a:ea typeface="Merriweather"/>
                <a:cs typeface="Merriweather"/>
                <a:sym typeface="Merriweather"/>
              </a:rPr>
              <a:t>Safety of Radiographic Imaging During Pregnancy by Kevin S. Toppenberg, M.d., D. Ashley Hill, M.d., And David P. Miller, Published on 1st April 1999</a:t>
            </a:r>
            <a:endParaRPr sz="1300">
              <a:solidFill>
                <a:srgbClr val="1C1D1E"/>
              </a:solidFill>
              <a:highlight>
                <a:schemeClr val="lt1"/>
              </a:highlight>
              <a:latin typeface="Merriweather"/>
              <a:ea typeface="Merriweather"/>
              <a:cs typeface="Merriweather"/>
              <a:sym typeface="Merriweather"/>
            </a:endParaRPr>
          </a:p>
          <a:p>
            <a:pPr indent="0" lvl="0" marL="457200" rtl="0" algn="l">
              <a:lnSpc>
                <a:spcPct val="77826"/>
              </a:lnSpc>
              <a:spcBef>
                <a:spcPts val="600"/>
              </a:spcBef>
              <a:spcAft>
                <a:spcPts val="0"/>
              </a:spcAft>
              <a:buSzPts val="770"/>
              <a:buNone/>
            </a:pPr>
            <a:r>
              <a:rPr lang="en" sz="1300" u="sng">
                <a:solidFill>
                  <a:schemeClr val="hlink"/>
                </a:solidFill>
                <a:highlight>
                  <a:schemeClr val="lt1"/>
                </a:highlight>
                <a:latin typeface="Merriweather"/>
                <a:ea typeface="Merriweather"/>
                <a:cs typeface="Merriweather"/>
                <a:sym typeface="Merriweather"/>
                <a:hlinkClick r:id="rId3"/>
              </a:rPr>
              <a:t>https://www.aafp.org/afp/1999/0401/p1813.html</a:t>
            </a:r>
            <a:endParaRPr sz="1300">
              <a:solidFill>
                <a:srgbClr val="1C1D1E"/>
              </a:solidFill>
              <a:highlight>
                <a:schemeClr val="lt1"/>
              </a:highlight>
              <a:latin typeface="Merriweather"/>
              <a:ea typeface="Merriweather"/>
              <a:cs typeface="Merriweather"/>
              <a:sym typeface="Merriweather"/>
            </a:endParaRPr>
          </a:p>
          <a:p>
            <a:pPr indent="-311150" lvl="0" marL="457200" rtl="0" algn="l">
              <a:lnSpc>
                <a:spcPct val="77826"/>
              </a:lnSpc>
              <a:spcBef>
                <a:spcPts val="600"/>
              </a:spcBef>
              <a:spcAft>
                <a:spcPts val="0"/>
              </a:spcAft>
              <a:buClr>
                <a:srgbClr val="1C1D1E"/>
              </a:buClr>
              <a:buSzPts val="1300"/>
              <a:buFont typeface="Merriweather"/>
              <a:buChar char="❏"/>
            </a:pPr>
            <a:r>
              <a:rPr lang="en" sz="1300">
                <a:solidFill>
                  <a:srgbClr val="1C1D1E"/>
                </a:solidFill>
                <a:highlight>
                  <a:schemeClr val="lt1"/>
                </a:highlight>
                <a:latin typeface="Merriweather"/>
                <a:ea typeface="Merriweather"/>
                <a:cs typeface="Merriweather"/>
                <a:sym typeface="Merriweather"/>
              </a:rPr>
              <a:t>Pelvimetry revisited: Analyzing cephalopelvic disproportion by Miriam S.Lenhard, Thorsten R.C. Johnson, Sabine Weckbach, Konstantin Nikolaou, Klaus Friesea, Uwe Hasbargen, Published on June 2010</a:t>
            </a:r>
            <a:endParaRPr sz="1300">
              <a:solidFill>
                <a:srgbClr val="1C1D1E"/>
              </a:solidFill>
              <a:highlight>
                <a:schemeClr val="lt1"/>
              </a:highlight>
              <a:latin typeface="Merriweather"/>
              <a:ea typeface="Merriweather"/>
              <a:cs typeface="Merriweather"/>
              <a:sym typeface="Merriweather"/>
            </a:endParaRPr>
          </a:p>
          <a:p>
            <a:pPr indent="0" lvl="0" marL="457200" rtl="0" algn="l">
              <a:lnSpc>
                <a:spcPct val="77826"/>
              </a:lnSpc>
              <a:spcBef>
                <a:spcPts val="600"/>
              </a:spcBef>
              <a:spcAft>
                <a:spcPts val="0"/>
              </a:spcAft>
              <a:buSzPts val="770"/>
              <a:buNone/>
            </a:pPr>
            <a:r>
              <a:rPr lang="en" sz="1300" u="sng">
                <a:solidFill>
                  <a:schemeClr val="hlink"/>
                </a:solidFill>
                <a:highlight>
                  <a:schemeClr val="lt1"/>
                </a:highlight>
                <a:latin typeface="Merriweather"/>
                <a:ea typeface="Merriweather"/>
                <a:cs typeface="Merriweather"/>
                <a:sym typeface="Merriweather"/>
                <a:hlinkClick r:id="rId4"/>
              </a:rPr>
              <a:t>https://www.sciencedirect.com/science/article/abs/pii/S0720048X09002423</a:t>
            </a:r>
            <a:endParaRPr sz="1300">
              <a:solidFill>
                <a:srgbClr val="1C1D1E"/>
              </a:solidFill>
              <a:highlight>
                <a:schemeClr val="lt1"/>
              </a:highlight>
              <a:latin typeface="Merriweather"/>
              <a:ea typeface="Merriweather"/>
              <a:cs typeface="Merriweather"/>
              <a:sym typeface="Merriweather"/>
            </a:endParaRPr>
          </a:p>
          <a:p>
            <a:pPr indent="-311150" lvl="0" marL="457200" rtl="0" algn="l">
              <a:lnSpc>
                <a:spcPct val="77826"/>
              </a:lnSpc>
              <a:spcBef>
                <a:spcPts val="600"/>
              </a:spcBef>
              <a:spcAft>
                <a:spcPts val="0"/>
              </a:spcAft>
              <a:buClr>
                <a:srgbClr val="1C1D1E"/>
              </a:buClr>
              <a:buSzPts val="1300"/>
              <a:buFont typeface="Merriweather"/>
              <a:buChar char="❏"/>
            </a:pPr>
            <a:r>
              <a:rPr lang="en" sz="1300">
                <a:solidFill>
                  <a:srgbClr val="1C1D1E"/>
                </a:solidFill>
                <a:highlight>
                  <a:schemeClr val="lt1"/>
                </a:highlight>
                <a:latin typeface="Merriweather"/>
                <a:ea typeface="Merriweather"/>
                <a:cs typeface="Merriweather"/>
                <a:sym typeface="Merriweather"/>
              </a:rPr>
              <a:t>Three-dimensional camera anthropometry to assess risk of cephalopelvic disproportion-related obstructed labour in Ethiopia by Lorenzo Tolentino, Mahlet Yigeremu, Sisay Teklu, Shehab Attia, Michael Weiler, Nate Frank, J. Brandon Dixon and Rudolph L. Gleason, Published on 16th August 2019</a:t>
            </a:r>
            <a:endParaRPr sz="1300">
              <a:solidFill>
                <a:srgbClr val="1C1D1E"/>
              </a:solidFill>
              <a:highlight>
                <a:schemeClr val="lt1"/>
              </a:highlight>
              <a:latin typeface="Merriweather"/>
              <a:ea typeface="Merriweather"/>
              <a:cs typeface="Merriweather"/>
              <a:sym typeface="Merriweather"/>
            </a:endParaRPr>
          </a:p>
          <a:p>
            <a:pPr indent="0" lvl="0" marL="457200" rtl="0" algn="l">
              <a:lnSpc>
                <a:spcPct val="77826"/>
              </a:lnSpc>
              <a:spcBef>
                <a:spcPts val="600"/>
              </a:spcBef>
              <a:spcAft>
                <a:spcPts val="0"/>
              </a:spcAft>
              <a:buSzPts val="770"/>
              <a:buNone/>
            </a:pPr>
            <a:r>
              <a:rPr lang="en" sz="1300" u="sng">
                <a:solidFill>
                  <a:schemeClr val="hlink"/>
                </a:solidFill>
                <a:highlight>
                  <a:schemeClr val="lt1"/>
                </a:highlight>
                <a:latin typeface="Merriweather"/>
                <a:ea typeface="Merriweather"/>
                <a:cs typeface="Merriweather"/>
                <a:sym typeface="Merriweather"/>
                <a:hlinkClick r:id="rId5"/>
              </a:rPr>
              <a:t>https://royalsocietypublishing.org/doi/full/10.1098/rsfs.2019.0036</a:t>
            </a:r>
            <a:endParaRPr sz="1300">
              <a:solidFill>
                <a:srgbClr val="1C1D1E"/>
              </a:solidFill>
              <a:highlight>
                <a:schemeClr val="lt1"/>
              </a:highlight>
              <a:latin typeface="Merriweather"/>
              <a:ea typeface="Merriweather"/>
              <a:cs typeface="Merriweather"/>
              <a:sym typeface="Merriweather"/>
            </a:endParaRPr>
          </a:p>
          <a:p>
            <a:pPr indent="-311150" lvl="0" marL="457200" rtl="0" algn="l">
              <a:lnSpc>
                <a:spcPct val="77826"/>
              </a:lnSpc>
              <a:spcBef>
                <a:spcPts val="600"/>
              </a:spcBef>
              <a:spcAft>
                <a:spcPts val="0"/>
              </a:spcAft>
              <a:buClr>
                <a:srgbClr val="1C1D1E"/>
              </a:buClr>
              <a:buSzPts val="1300"/>
              <a:buFont typeface="Merriweather"/>
              <a:buChar char="❏"/>
            </a:pPr>
            <a:r>
              <a:rPr lang="en" sz="1300" u="sng">
                <a:solidFill>
                  <a:schemeClr val="hlink"/>
                </a:solidFill>
                <a:highlight>
                  <a:schemeClr val="lt1"/>
                </a:highlight>
                <a:latin typeface="Merriweather"/>
                <a:ea typeface="Merriweather"/>
                <a:cs typeface="Merriweather"/>
                <a:sym typeface="Merriweather"/>
                <a:hlinkClick r:id="rId6"/>
              </a:rPr>
              <a:t>https://www.healthline.com/health/types-of-pelvis</a:t>
            </a:r>
            <a:endParaRPr sz="1300">
              <a:solidFill>
                <a:srgbClr val="1C1D1E"/>
              </a:solidFill>
              <a:highlight>
                <a:schemeClr val="lt1"/>
              </a:highlight>
              <a:latin typeface="Merriweather"/>
              <a:ea typeface="Merriweather"/>
              <a:cs typeface="Merriweather"/>
              <a:sym typeface="Merriweather"/>
            </a:endParaRPr>
          </a:p>
          <a:p>
            <a:pPr indent="-311150" lvl="0" marL="457200" rtl="0" algn="l">
              <a:lnSpc>
                <a:spcPct val="77826"/>
              </a:lnSpc>
              <a:spcBef>
                <a:spcPts val="0"/>
              </a:spcBef>
              <a:spcAft>
                <a:spcPts val="0"/>
              </a:spcAft>
              <a:buClr>
                <a:srgbClr val="1C1D1E"/>
              </a:buClr>
              <a:buSzPts val="1300"/>
              <a:buFont typeface="Merriweather"/>
              <a:buChar char="❏"/>
            </a:pPr>
            <a:r>
              <a:rPr lang="en" sz="1300" u="sng">
                <a:solidFill>
                  <a:schemeClr val="hlink"/>
                </a:solidFill>
                <a:highlight>
                  <a:schemeClr val="lt1"/>
                </a:highlight>
                <a:latin typeface="Merriweather"/>
                <a:ea typeface="Merriweather"/>
                <a:cs typeface="Merriweather"/>
                <a:sym typeface="Merriweather"/>
                <a:hlinkClick r:id="rId7"/>
              </a:rPr>
              <a:t>https://www.birthinjuryhelpcenter.org/cephalopelvic-disproportion.html</a:t>
            </a:r>
            <a:endParaRPr sz="1300">
              <a:solidFill>
                <a:srgbClr val="1C1D1E"/>
              </a:solidFill>
              <a:highlight>
                <a:schemeClr val="lt1"/>
              </a:highlight>
              <a:latin typeface="Merriweather"/>
              <a:ea typeface="Merriweather"/>
              <a:cs typeface="Merriweather"/>
              <a:sym typeface="Merriweather"/>
            </a:endParaRPr>
          </a:p>
          <a:p>
            <a:pPr indent="-311150" lvl="0" marL="457200" rtl="0" algn="l">
              <a:lnSpc>
                <a:spcPct val="77826"/>
              </a:lnSpc>
              <a:spcBef>
                <a:spcPts val="0"/>
              </a:spcBef>
              <a:spcAft>
                <a:spcPts val="0"/>
              </a:spcAft>
              <a:buClr>
                <a:srgbClr val="1C1D1E"/>
              </a:buClr>
              <a:buSzPts val="1300"/>
              <a:buFont typeface="Merriweather"/>
              <a:buChar char="❏"/>
            </a:pPr>
            <a:r>
              <a:rPr lang="en" sz="1300" u="sng">
                <a:solidFill>
                  <a:schemeClr val="hlink"/>
                </a:solidFill>
                <a:highlight>
                  <a:schemeClr val="lt1"/>
                </a:highlight>
                <a:latin typeface="Merriweather"/>
                <a:ea typeface="Merriweather"/>
                <a:cs typeface="Merriweather"/>
                <a:sym typeface="Merriweather"/>
                <a:hlinkClick r:id="rId8"/>
              </a:rPr>
              <a:t>https://americanpregnancy.org/healthy-pregnancy/labor-and-birth/cephalopelvic-disproportion/</a:t>
            </a:r>
            <a:endParaRPr sz="1300">
              <a:solidFill>
                <a:srgbClr val="1C1D1E"/>
              </a:solidFill>
              <a:highlight>
                <a:schemeClr val="lt1"/>
              </a:highlight>
              <a:latin typeface="Merriweather"/>
              <a:ea typeface="Merriweather"/>
              <a:cs typeface="Merriweather"/>
              <a:sym typeface="Merriweather"/>
            </a:endParaRPr>
          </a:p>
          <a:p>
            <a:pPr indent="-311150" lvl="0" marL="457200" rtl="0" algn="l">
              <a:lnSpc>
                <a:spcPct val="77826"/>
              </a:lnSpc>
              <a:spcBef>
                <a:spcPts val="0"/>
              </a:spcBef>
              <a:spcAft>
                <a:spcPts val="0"/>
              </a:spcAft>
              <a:buClr>
                <a:srgbClr val="1C1D1E"/>
              </a:buClr>
              <a:buSzPts val="1300"/>
              <a:buFont typeface="Merriweather"/>
              <a:buChar char="❏"/>
            </a:pPr>
            <a:r>
              <a:rPr lang="en" sz="1300" u="sng">
                <a:solidFill>
                  <a:schemeClr val="hlink"/>
                </a:solidFill>
                <a:highlight>
                  <a:schemeClr val="lt1"/>
                </a:highlight>
                <a:latin typeface="Merriweather"/>
                <a:ea typeface="Merriweather"/>
                <a:cs typeface="Merriweather"/>
                <a:sym typeface="Merriweather"/>
                <a:hlinkClick r:id="rId9"/>
              </a:rPr>
              <a:t>https://www.abclawcenters.com/practice-areas/prenatal-birth-injuries/traumatic-birth-injuries/cephalopelvic-disproportion/</a:t>
            </a:r>
            <a:endParaRPr sz="1300">
              <a:solidFill>
                <a:srgbClr val="1C1D1E"/>
              </a:solidFill>
              <a:highlight>
                <a:schemeClr val="lt1"/>
              </a:highlight>
              <a:latin typeface="Merriweather"/>
              <a:ea typeface="Merriweather"/>
              <a:cs typeface="Merriweather"/>
              <a:sym typeface="Merriweather"/>
            </a:endParaRPr>
          </a:p>
          <a:p>
            <a:pPr indent="-311150" lvl="0" marL="457200" rtl="0" algn="l">
              <a:lnSpc>
                <a:spcPct val="77826"/>
              </a:lnSpc>
              <a:spcBef>
                <a:spcPts val="0"/>
              </a:spcBef>
              <a:spcAft>
                <a:spcPts val="0"/>
              </a:spcAft>
              <a:buClr>
                <a:srgbClr val="1C1D1E"/>
              </a:buClr>
              <a:buSzPts val="1300"/>
              <a:buFont typeface="Merriweather"/>
              <a:buChar char="❏"/>
            </a:pPr>
            <a:r>
              <a:rPr lang="en" sz="1300" u="sng">
                <a:solidFill>
                  <a:schemeClr val="hlink"/>
                </a:solidFill>
                <a:highlight>
                  <a:schemeClr val="lt1"/>
                </a:highlight>
                <a:latin typeface="Merriweather"/>
                <a:ea typeface="Merriweather"/>
                <a:cs typeface="Merriweather"/>
                <a:sym typeface="Merriweather"/>
                <a:hlinkClick r:id="rId10"/>
              </a:rPr>
              <a:t>https://www.beckerjustice.com/causes-of-birth-injury/cephalopelvic-disproportion-cpd-/</a:t>
            </a:r>
            <a:endParaRPr sz="1300">
              <a:solidFill>
                <a:srgbClr val="1C1D1E"/>
              </a:solidFill>
              <a:highlight>
                <a:schemeClr val="lt1"/>
              </a:highlight>
              <a:latin typeface="Merriweather"/>
              <a:ea typeface="Merriweather"/>
              <a:cs typeface="Merriweather"/>
              <a:sym typeface="Merriweather"/>
            </a:endParaRPr>
          </a:p>
          <a:p>
            <a:pPr indent="-311150" lvl="0" marL="457200" rtl="0" algn="l">
              <a:lnSpc>
                <a:spcPct val="77826"/>
              </a:lnSpc>
              <a:spcBef>
                <a:spcPts val="0"/>
              </a:spcBef>
              <a:spcAft>
                <a:spcPts val="0"/>
              </a:spcAft>
              <a:buClr>
                <a:srgbClr val="1C1D1E"/>
              </a:buClr>
              <a:buSzPts val="1300"/>
              <a:buFont typeface="Merriweather"/>
              <a:buChar char="❏"/>
            </a:pPr>
            <a:r>
              <a:rPr lang="en" sz="1300" u="sng">
                <a:solidFill>
                  <a:schemeClr val="hlink"/>
                </a:solidFill>
                <a:highlight>
                  <a:schemeClr val="lt1"/>
                </a:highlight>
                <a:latin typeface="Merriweather"/>
                <a:ea typeface="Merriweather"/>
                <a:cs typeface="Merriweather"/>
                <a:sym typeface="Merriweather"/>
                <a:hlinkClick r:id="rId11"/>
              </a:rPr>
              <a:t>https://www.urmc.rochester.edu/encyclopedia/content.aspx?contenttypeid=197&amp;contentid=28587</a:t>
            </a:r>
            <a:endParaRPr sz="1300">
              <a:solidFill>
                <a:srgbClr val="1C1D1E"/>
              </a:solidFill>
              <a:highlight>
                <a:schemeClr val="lt1"/>
              </a:highlight>
              <a:latin typeface="Merriweather"/>
              <a:ea typeface="Merriweather"/>
              <a:cs typeface="Merriweather"/>
              <a:sym typeface="Merriweather"/>
            </a:endParaRPr>
          </a:p>
          <a:p>
            <a:pPr indent="0" lvl="0" marL="457200" rtl="0" algn="l">
              <a:lnSpc>
                <a:spcPct val="77826"/>
              </a:lnSpc>
              <a:spcBef>
                <a:spcPts val="600"/>
              </a:spcBef>
              <a:spcAft>
                <a:spcPts val="0"/>
              </a:spcAft>
              <a:buSzPts val="770"/>
              <a:buNone/>
            </a:pPr>
            <a:r>
              <a:t/>
            </a:r>
            <a:endParaRPr sz="1300">
              <a:solidFill>
                <a:srgbClr val="1C1D1E"/>
              </a:solidFill>
              <a:highlight>
                <a:schemeClr val="lt1"/>
              </a:highlight>
              <a:latin typeface="Merriweather"/>
              <a:ea typeface="Merriweather"/>
              <a:cs typeface="Merriweather"/>
              <a:sym typeface="Merriweather"/>
            </a:endParaRPr>
          </a:p>
          <a:p>
            <a:pPr indent="0" lvl="0" marL="457200" rtl="0" algn="l">
              <a:lnSpc>
                <a:spcPct val="77826"/>
              </a:lnSpc>
              <a:spcBef>
                <a:spcPts val="600"/>
              </a:spcBef>
              <a:spcAft>
                <a:spcPts val="0"/>
              </a:spcAft>
              <a:buSzPts val="770"/>
              <a:buNone/>
            </a:pPr>
            <a:r>
              <a:t/>
            </a:r>
            <a:endParaRPr sz="1300">
              <a:solidFill>
                <a:srgbClr val="1C1D1E"/>
              </a:solidFill>
              <a:highlight>
                <a:schemeClr val="lt1"/>
              </a:highlight>
              <a:latin typeface="Merriweather"/>
              <a:ea typeface="Merriweather"/>
              <a:cs typeface="Merriweather"/>
              <a:sym typeface="Merriweather"/>
            </a:endParaRPr>
          </a:p>
          <a:p>
            <a:pPr indent="0" lvl="0" marL="0" rtl="0" algn="l">
              <a:lnSpc>
                <a:spcPct val="95000"/>
              </a:lnSpc>
              <a:spcBef>
                <a:spcPts val="600"/>
              </a:spcBef>
              <a:spcAft>
                <a:spcPts val="1200"/>
              </a:spcAft>
              <a:buSzPts val="770"/>
              <a:buNone/>
            </a:pPr>
            <a:r>
              <a:t/>
            </a:r>
            <a:endParaRPr sz="1300">
              <a:latin typeface="Merriweather"/>
              <a:ea typeface="Merriweather"/>
              <a:cs typeface="Merriweather"/>
              <a:sym typeface="Merriweather"/>
            </a:endParaRPr>
          </a:p>
        </p:txBody>
      </p:sp>
      <p:sp>
        <p:nvSpPr>
          <p:cNvPr id="234" name="Google Shape;23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35"/>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000">
                <a:latin typeface="Comfortaa"/>
                <a:ea typeface="Comfortaa"/>
                <a:cs typeface="Comfortaa"/>
                <a:sym typeface="Comfortaa"/>
              </a:rPr>
              <a:t>Thank You</a:t>
            </a:r>
            <a:endParaRPr sz="6000">
              <a:latin typeface="Comfortaa"/>
              <a:ea typeface="Comfortaa"/>
              <a:cs typeface="Comfortaa"/>
              <a:sym typeface="Comfortaa"/>
            </a:endParaRPr>
          </a:p>
        </p:txBody>
      </p:sp>
      <p:sp>
        <p:nvSpPr>
          <p:cNvPr id="241" name="Google Shape;24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6"/>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176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CAUSES CEPHALOPELVIC DISPROPORTION?</a:t>
            </a:r>
            <a:endParaRPr/>
          </a:p>
        </p:txBody>
      </p:sp>
      <p:sp>
        <p:nvSpPr>
          <p:cNvPr id="74" name="Google Shape;74;p15"/>
          <p:cNvSpPr txBox="1"/>
          <p:nvPr>
            <p:ph idx="1" type="body"/>
          </p:nvPr>
        </p:nvSpPr>
        <p:spPr>
          <a:xfrm>
            <a:off x="311700" y="832525"/>
            <a:ext cx="8520600" cy="3857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Merriweather"/>
              <a:buChar char="●"/>
            </a:pPr>
            <a:r>
              <a:rPr lang="en" sz="1500">
                <a:solidFill>
                  <a:schemeClr val="dk1"/>
                </a:solidFill>
                <a:highlight>
                  <a:srgbClr val="FFFFFF"/>
                </a:highlight>
                <a:latin typeface="Merriweather"/>
                <a:ea typeface="Merriweather"/>
                <a:cs typeface="Merriweather"/>
                <a:sym typeface="Merriweather"/>
              </a:rPr>
              <a:t>The fetus is overly large, also called </a:t>
            </a:r>
            <a:r>
              <a:rPr b="1" lang="en" sz="1500">
                <a:solidFill>
                  <a:schemeClr val="dk1"/>
                </a:solidFill>
                <a:highlight>
                  <a:srgbClr val="FFFFFF"/>
                </a:highlight>
                <a:uFill>
                  <a:noFill/>
                </a:uFill>
                <a:latin typeface="Merriweather"/>
                <a:ea typeface="Merriweather"/>
                <a:cs typeface="Merriweather"/>
                <a:sym typeface="Merriweather"/>
                <a:hlinkClick r:id="rId3">
                  <a:extLst>
                    <a:ext uri="{A12FA001-AC4F-418D-AE19-62706E023703}">
                      <ahyp:hlinkClr val="tx"/>
                    </a:ext>
                  </a:extLst>
                </a:hlinkClick>
              </a:rPr>
              <a:t>fetal macrosomia</a:t>
            </a:r>
            <a:r>
              <a:rPr lang="en" sz="1500">
                <a:solidFill>
                  <a:schemeClr val="dk1"/>
                </a:solidFill>
                <a:highlight>
                  <a:srgbClr val="FFFFFF"/>
                </a:highlight>
                <a:latin typeface="Merriweather"/>
                <a:ea typeface="Merriweather"/>
                <a:cs typeface="Merriweather"/>
                <a:sym typeface="Merriweather"/>
              </a:rPr>
              <a:t>. </a:t>
            </a:r>
            <a:endParaRPr sz="1500">
              <a:solidFill>
                <a:schemeClr val="dk1"/>
              </a:solidFill>
              <a:highlight>
                <a:srgbClr val="FFFFFF"/>
              </a:highlight>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rPr lang="en" sz="1500">
                <a:solidFill>
                  <a:schemeClr val="dk1"/>
                </a:solidFill>
                <a:highlight>
                  <a:srgbClr val="FFFFFF"/>
                </a:highlight>
                <a:latin typeface="Merriweather"/>
                <a:ea typeface="Merriweather"/>
                <a:cs typeface="Merriweather"/>
                <a:sym typeface="Merriweather"/>
              </a:rPr>
              <a:t>Large baby due to:</a:t>
            </a:r>
            <a:endParaRPr sz="1500">
              <a:solidFill>
                <a:schemeClr val="dk1"/>
              </a:solidFill>
              <a:highlight>
                <a:srgbClr val="FFFFFF"/>
              </a:highlight>
              <a:latin typeface="Merriweather"/>
              <a:ea typeface="Merriweather"/>
              <a:cs typeface="Merriweather"/>
              <a:sym typeface="Merriweather"/>
            </a:endParaRPr>
          </a:p>
          <a:p>
            <a:pPr indent="-323850" lvl="1" marL="914400" rtl="0" algn="l">
              <a:spcBef>
                <a:spcPts val="0"/>
              </a:spcBef>
              <a:spcAft>
                <a:spcPts val="0"/>
              </a:spcAft>
              <a:buClr>
                <a:schemeClr val="dk1"/>
              </a:buClr>
              <a:buSzPts val="1500"/>
              <a:buFont typeface="Merriweather"/>
              <a:buChar char="○"/>
            </a:pPr>
            <a:r>
              <a:rPr lang="en" sz="1500">
                <a:solidFill>
                  <a:schemeClr val="dk1"/>
                </a:solidFill>
                <a:highlight>
                  <a:srgbClr val="FFFFFF"/>
                </a:highlight>
                <a:latin typeface="Merriweather"/>
                <a:ea typeface="Merriweather"/>
                <a:cs typeface="Merriweather"/>
                <a:sym typeface="Merriweather"/>
              </a:rPr>
              <a:t>Hereditary factors</a:t>
            </a:r>
            <a:endParaRPr sz="1500">
              <a:solidFill>
                <a:schemeClr val="dk1"/>
              </a:solidFill>
              <a:highlight>
                <a:srgbClr val="FFFFFF"/>
              </a:highlight>
              <a:latin typeface="Merriweather"/>
              <a:ea typeface="Merriweather"/>
              <a:cs typeface="Merriweather"/>
              <a:sym typeface="Merriweather"/>
            </a:endParaRPr>
          </a:p>
          <a:p>
            <a:pPr indent="-323850" lvl="1" marL="914400" rtl="0" algn="l">
              <a:spcBef>
                <a:spcPts val="0"/>
              </a:spcBef>
              <a:spcAft>
                <a:spcPts val="0"/>
              </a:spcAft>
              <a:buClr>
                <a:schemeClr val="dk1"/>
              </a:buClr>
              <a:buSzPts val="1500"/>
              <a:buFont typeface="Merriweather"/>
              <a:buChar char="○"/>
            </a:pPr>
            <a:r>
              <a:rPr lang="en" sz="1500">
                <a:solidFill>
                  <a:schemeClr val="dk1"/>
                </a:solidFill>
                <a:highlight>
                  <a:srgbClr val="FFFFFF"/>
                </a:highlight>
                <a:uFill>
                  <a:noFill/>
                </a:uFill>
                <a:latin typeface="Merriweather"/>
                <a:ea typeface="Merriweather"/>
                <a:cs typeface="Merriweather"/>
                <a:sym typeface="Merriweather"/>
                <a:hlinkClick r:id="rId4">
                  <a:extLst>
                    <a:ext uri="{A12FA001-AC4F-418D-AE19-62706E023703}">
                      <ahyp:hlinkClr val="tx"/>
                    </a:ext>
                  </a:extLst>
                </a:hlinkClick>
              </a:rPr>
              <a:t>Diabetes</a:t>
            </a:r>
            <a:endParaRPr sz="1500">
              <a:solidFill>
                <a:schemeClr val="dk1"/>
              </a:solidFill>
              <a:highlight>
                <a:srgbClr val="FFFFFF"/>
              </a:highlight>
              <a:latin typeface="Merriweather"/>
              <a:ea typeface="Merriweather"/>
              <a:cs typeface="Merriweather"/>
              <a:sym typeface="Merriweather"/>
            </a:endParaRPr>
          </a:p>
          <a:p>
            <a:pPr indent="-323850" lvl="1" marL="914400" rtl="0" algn="l">
              <a:spcBef>
                <a:spcPts val="0"/>
              </a:spcBef>
              <a:spcAft>
                <a:spcPts val="0"/>
              </a:spcAft>
              <a:buClr>
                <a:schemeClr val="dk1"/>
              </a:buClr>
              <a:buSzPts val="1500"/>
              <a:buFont typeface="Merriweather"/>
              <a:buChar char="○"/>
            </a:pPr>
            <a:r>
              <a:rPr lang="en" sz="1500">
                <a:solidFill>
                  <a:schemeClr val="dk1"/>
                </a:solidFill>
                <a:highlight>
                  <a:srgbClr val="FFFFFF"/>
                </a:highlight>
                <a:latin typeface="Merriweather"/>
                <a:ea typeface="Merriweather"/>
                <a:cs typeface="Merriweather"/>
                <a:sym typeface="Merriweather"/>
              </a:rPr>
              <a:t>Postmaturity (still pregnant after the due date has passed)</a:t>
            </a:r>
            <a:endParaRPr sz="1500">
              <a:solidFill>
                <a:schemeClr val="dk1"/>
              </a:solidFill>
              <a:highlight>
                <a:srgbClr val="FFFFFF"/>
              </a:highlight>
              <a:latin typeface="Merriweather"/>
              <a:ea typeface="Merriweather"/>
              <a:cs typeface="Merriweather"/>
              <a:sym typeface="Merriweather"/>
            </a:endParaRPr>
          </a:p>
          <a:p>
            <a:pPr indent="-323850" lvl="1" marL="914400" rtl="0" algn="l">
              <a:spcBef>
                <a:spcPts val="0"/>
              </a:spcBef>
              <a:spcAft>
                <a:spcPts val="0"/>
              </a:spcAft>
              <a:buClr>
                <a:schemeClr val="dk1"/>
              </a:buClr>
              <a:buSzPts val="1500"/>
              <a:buFont typeface="Merriweather"/>
              <a:buChar char="○"/>
            </a:pPr>
            <a:r>
              <a:rPr lang="en" sz="1500">
                <a:solidFill>
                  <a:schemeClr val="dk1"/>
                </a:solidFill>
                <a:highlight>
                  <a:srgbClr val="FFFFFF"/>
                </a:highlight>
                <a:latin typeface="Merriweather"/>
                <a:ea typeface="Merriweather"/>
                <a:cs typeface="Merriweather"/>
                <a:sym typeface="Merriweather"/>
              </a:rPr>
              <a:t>Multiparity (not the first pregnancy)</a:t>
            </a:r>
            <a:endParaRPr sz="1500">
              <a:solidFill>
                <a:schemeClr val="dk1"/>
              </a:solidFill>
              <a:highlight>
                <a:srgbClr val="FFFFFF"/>
              </a:highlight>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rPr lang="en" sz="1500">
                <a:solidFill>
                  <a:schemeClr val="dk1"/>
                </a:solidFill>
                <a:highlight>
                  <a:srgbClr val="FFFFFF"/>
                </a:highlight>
                <a:latin typeface="Merriweather"/>
                <a:ea typeface="Merriweather"/>
                <a:cs typeface="Merriweather"/>
                <a:sym typeface="Merriweather"/>
              </a:rPr>
              <a:t>Abnormal fetal positions</a:t>
            </a:r>
            <a:endParaRPr sz="1500">
              <a:solidFill>
                <a:schemeClr val="dk1"/>
              </a:solidFill>
              <a:highlight>
                <a:srgbClr val="FFFFFF"/>
              </a:highlight>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rPr lang="en" sz="1500">
                <a:solidFill>
                  <a:schemeClr val="dk1"/>
                </a:solidFill>
                <a:highlight>
                  <a:srgbClr val="FFFFFF"/>
                </a:highlight>
                <a:latin typeface="Merriweather"/>
                <a:ea typeface="Merriweather"/>
                <a:cs typeface="Merriweather"/>
                <a:sym typeface="Merriweather"/>
              </a:rPr>
              <a:t>Small pelvis</a:t>
            </a:r>
            <a:endParaRPr sz="1500">
              <a:solidFill>
                <a:schemeClr val="dk1"/>
              </a:solidFill>
              <a:highlight>
                <a:srgbClr val="FFFFFF"/>
              </a:highlight>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rPr lang="en" sz="1500">
                <a:solidFill>
                  <a:schemeClr val="dk1"/>
                </a:solidFill>
                <a:highlight>
                  <a:srgbClr val="FFFFFF"/>
                </a:highlight>
                <a:latin typeface="Merriweather"/>
                <a:ea typeface="Merriweather"/>
                <a:cs typeface="Merriweather"/>
                <a:sym typeface="Merriweather"/>
              </a:rPr>
              <a:t>Abnormally shaped pelvis</a:t>
            </a:r>
            <a:endParaRPr sz="1500">
              <a:solidFill>
                <a:schemeClr val="dk1"/>
              </a:solidFill>
              <a:highlight>
                <a:srgbClr val="FFFFFF"/>
              </a:highlight>
              <a:latin typeface="Merriweather"/>
              <a:ea typeface="Merriweather"/>
              <a:cs typeface="Merriweather"/>
              <a:sym typeface="Merriweather"/>
            </a:endParaRPr>
          </a:p>
          <a:p>
            <a:pPr indent="0" lvl="0" marL="0" rtl="0" algn="l">
              <a:spcBef>
                <a:spcPts val="1500"/>
              </a:spcBef>
              <a:spcAft>
                <a:spcPts val="1200"/>
              </a:spcAft>
              <a:buNone/>
            </a:pPr>
            <a:r>
              <a:t/>
            </a:r>
            <a:endParaRPr sz="1500">
              <a:solidFill>
                <a:schemeClr val="dk1"/>
              </a:solidFill>
              <a:latin typeface="Merriweather"/>
              <a:ea typeface="Merriweather"/>
              <a:cs typeface="Merriweather"/>
              <a:sym typeface="Merriweather"/>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5"/>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a:t>
            </a:r>
            <a:r>
              <a:rPr lang="en"/>
              <a:t>CPD </a:t>
            </a:r>
            <a:r>
              <a:rPr lang="en"/>
              <a:t>DIAGNOSED?</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Merriweather"/>
              <a:buChar char="●"/>
            </a:pPr>
            <a:r>
              <a:rPr lang="en" sz="1500">
                <a:solidFill>
                  <a:schemeClr val="dk1"/>
                </a:solidFill>
                <a:highlight>
                  <a:srgbClr val="FFFFFF"/>
                </a:highlight>
                <a:latin typeface="Merriweather"/>
                <a:ea typeface="Merriweather"/>
                <a:cs typeface="Merriweather"/>
                <a:sym typeface="Merriweather"/>
              </a:rPr>
              <a:t>The diagnosis of cephalopelvic disproportion is often used when labor progress is not sufficient and medical therapy such as the use of oxytocin is not successful or not attempted. </a:t>
            </a:r>
            <a:endParaRPr sz="1500">
              <a:solidFill>
                <a:schemeClr val="dk1"/>
              </a:solidFill>
              <a:highlight>
                <a:srgbClr val="FFFFFF"/>
              </a:highlight>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rPr lang="en" sz="1500">
                <a:solidFill>
                  <a:schemeClr val="dk1"/>
                </a:solidFill>
                <a:highlight>
                  <a:srgbClr val="FFFFFF"/>
                </a:highlight>
                <a:latin typeface="Merriweather"/>
                <a:ea typeface="Merriweather"/>
                <a:cs typeface="Merriweather"/>
                <a:sym typeface="Merriweather"/>
              </a:rPr>
              <a:t>CPD can rarely be diagnosed before labor begins if the baby is thought to be large or the mother’s pelvis is known to be small.</a:t>
            </a:r>
            <a:endParaRPr sz="1500">
              <a:solidFill>
                <a:schemeClr val="dk1"/>
              </a:solidFill>
              <a:highlight>
                <a:srgbClr val="FFFFFF"/>
              </a:highlight>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rPr lang="en" sz="1500">
                <a:solidFill>
                  <a:schemeClr val="dk1"/>
                </a:solidFill>
                <a:highlight>
                  <a:srgbClr val="FFFFFF"/>
                </a:highlight>
                <a:uFill>
                  <a:noFill/>
                </a:uFill>
                <a:latin typeface="Merriweather"/>
                <a:ea typeface="Merriweather"/>
                <a:cs typeface="Merriweather"/>
                <a:sym typeface="Merriweather"/>
                <a:hlinkClick r:id="rId3">
                  <a:extLst>
                    <a:ext uri="{A12FA001-AC4F-418D-AE19-62706E023703}">
                      <ahyp:hlinkClr val="tx"/>
                    </a:ext>
                  </a:extLst>
                </a:hlinkClick>
              </a:rPr>
              <a:t>Ultrasound</a:t>
            </a:r>
            <a:r>
              <a:rPr lang="en" sz="1500">
                <a:solidFill>
                  <a:schemeClr val="dk1"/>
                </a:solidFill>
                <a:highlight>
                  <a:srgbClr val="FFFFFF"/>
                </a:highlight>
                <a:latin typeface="Merriweather"/>
                <a:ea typeface="Merriweather"/>
                <a:cs typeface="Merriweather"/>
                <a:sym typeface="Merriweather"/>
              </a:rPr>
              <a:t> is used in estimating fetal size but not totally reliable for determining fetal weight. </a:t>
            </a:r>
            <a:endParaRPr sz="1500">
              <a:solidFill>
                <a:schemeClr val="dk1"/>
              </a:solidFill>
              <a:highlight>
                <a:srgbClr val="FFFFFF"/>
              </a:highlight>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rPr lang="en" sz="1500">
                <a:solidFill>
                  <a:schemeClr val="dk1"/>
                </a:solidFill>
                <a:highlight>
                  <a:srgbClr val="FFFFFF"/>
                </a:highlight>
                <a:latin typeface="Merriweather"/>
                <a:ea typeface="Merriweather"/>
                <a:cs typeface="Merriweather"/>
                <a:sym typeface="Merriweather"/>
              </a:rPr>
              <a:t>A physical examination that measures pelvic size can often be the most accurate method for diagnosing CPD. If a true diagnosis of CPD cannot be made, oxytocin is often administered to help labor progression. Alternatively, the fetal position is changed.</a:t>
            </a:r>
            <a:endParaRPr sz="1500">
              <a:solidFill>
                <a:schemeClr val="dk1"/>
              </a:solidFill>
              <a:latin typeface="Merriweather"/>
              <a:ea typeface="Merriweather"/>
              <a:cs typeface="Merriweather"/>
              <a:sym typeface="Merriweather"/>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6"/>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347550"/>
            <a:ext cx="8520600" cy="45789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500">
                <a:solidFill>
                  <a:schemeClr val="dk1"/>
                </a:solidFill>
                <a:highlight>
                  <a:srgbClr val="FFFFFF"/>
                </a:highlight>
                <a:latin typeface="Merriweather"/>
                <a:ea typeface="Merriweather"/>
                <a:cs typeface="Merriweather"/>
                <a:sym typeface="Merriweather"/>
              </a:rPr>
              <a:t>Listed below are several methods employed by physicians to try and assess the size of the pelvis and baby, which can help to diagnose CPD:</a:t>
            </a:r>
            <a:endParaRPr sz="1500">
              <a:solidFill>
                <a:schemeClr val="dk1"/>
              </a:solidFill>
              <a:highlight>
                <a:srgbClr val="FFFFFF"/>
              </a:highlight>
              <a:latin typeface="Merriweather"/>
              <a:ea typeface="Merriweather"/>
              <a:cs typeface="Merriweather"/>
              <a:sym typeface="Merriweather"/>
            </a:endParaRPr>
          </a:p>
          <a:p>
            <a:pPr indent="-323850" lvl="0" marL="1016000" rtl="0" algn="l">
              <a:lnSpc>
                <a:spcPct val="115000"/>
              </a:lnSpc>
              <a:spcBef>
                <a:spcPts val="1500"/>
              </a:spcBef>
              <a:spcAft>
                <a:spcPts val="0"/>
              </a:spcAft>
              <a:buClr>
                <a:schemeClr val="dk1"/>
              </a:buClr>
              <a:buSzPts val="1500"/>
              <a:buChar char="●"/>
            </a:pPr>
            <a:r>
              <a:rPr b="1" lang="en" sz="1500">
                <a:solidFill>
                  <a:schemeClr val="dk1"/>
                </a:solidFill>
                <a:highlight>
                  <a:srgbClr val="FFFFFF"/>
                </a:highlight>
                <a:latin typeface="Merriweather"/>
                <a:ea typeface="Merriweather"/>
                <a:cs typeface="Merriweather"/>
                <a:sym typeface="Merriweather"/>
              </a:rPr>
              <a:t>Pelvimetry by MRI:</a:t>
            </a:r>
            <a:r>
              <a:rPr lang="en" sz="1500">
                <a:solidFill>
                  <a:schemeClr val="dk1"/>
                </a:solidFill>
                <a:highlight>
                  <a:srgbClr val="FFFFFF"/>
                </a:highlight>
                <a:latin typeface="Merriweather"/>
                <a:ea typeface="Merriweather"/>
                <a:cs typeface="Merriweather"/>
                <a:sym typeface="Merriweather"/>
              </a:rPr>
              <a:t> This is used to assess the dimensions of the pelvis, determine the baby’s position, and examine the soft tissues of the mother and baby.</a:t>
            </a:r>
            <a:endParaRPr sz="1500">
              <a:solidFill>
                <a:schemeClr val="dk1"/>
              </a:solidFill>
              <a:highlight>
                <a:srgbClr val="FFFFFF"/>
              </a:highlight>
              <a:latin typeface="Merriweather"/>
              <a:ea typeface="Merriweather"/>
              <a:cs typeface="Merriweather"/>
              <a:sym typeface="Merriweather"/>
            </a:endParaRPr>
          </a:p>
          <a:p>
            <a:pPr indent="-323850" lvl="0" marL="1016000" rtl="0" algn="l">
              <a:lnSpc>
                <a:spcPct val="115000"/>
              </a:lnSpc>
              <a:spcBef>
                <a:spcPts val="0"/>
              </a:spcBef>
              <a:spcAft>
                <a:spcPts val="0"/>
              </a:spcAft>
              <a:buClr>
                <a:schemeClr val="dk1"/>
              </a:buClr>
              <a:buSzPts val="1500"/>
              <a:buChar char="●"/>
            </a:pPr>
            <a:r>
              <a:rPr b="1" lang="en" sz="1500">
                <a:solidFill>
                  <a:schemeClr val="dk1"/>
                </a:solidFill>
                <a:highlight>
                  <a:srgbClr val="FFFFFF"/>
                </a:highlight>
                <a:latin typeface="Merriweather"/>
                <a:ea typeface="Merriweather"/>
                <a:cs typeface="Merriweather"/>
                <a:sym typeface="Merriweather"/>
              </a:rPr>
              <a:t>Clinical pelvimetry:</a:t>
            </a:r>
            <a:r>
              <a:rPr lang="en" sz="1500">
                <a:solidFill>
                  <a:schemeClr val="dk1"/>
                </a:solidFill>
                <a:highlight>
                  <a:srgbClr val="FFFFFF"/>
                </a:highlight>
                <a:latin typeface="Merriweather"/>
                <a:ea typeface="Merriweather"/>
                <a:cs typeface="Merriweather"/>
                <a:sym typeface="Merriweather"/>
              </a:rPr>
              <a:t> This is a process used to assess the size of the birth canal using the hands and/or with a pelvimeter.</a:t>
            </a:r>
            <a:endParaRPr sz="1500">
              <a:solidFill>
                <a:schemeClr val="dk1"/>
              </a:solidFill>
              <a:highlight>
                <a:srgbClr val="FFFFFF"/>
              </a:highlight>
              <a:latin typeface="Merriweather"/>
              <a:ea typeface="Merriweather"/>
              <a:cs typeface="Merriweather"/>
              <a:sym typeface="Merriweather"/>
            </a:endParaRPr>
          </a:p>
          <a:p>
            <a:pPr indent="-323850" lvl="0" marL="1016000" rtl="0" algn="l">
              <a:lnSpc>
                <a:spcPct val="115000"/>
              </a:lnSpc>
              <a:spcBef>
                <a:spcPts val="0"/>
              </a:spcBef>
              <a:spcAft>
                <a:spcPts val="0"/>
              </a:spcAft>
              <a:buClr>
                <a:schemeClr val="dk1"/>
              </a:buClr>
              <a:buSzPts val="1500"/>
              <a:buChar char="●"/>
            </a:pPr>
            <a:r>
              <a:rPr b="1" lang="en" sz="1500">
                <a:solidFill>
                  <a:schemeClr val="dk1"/>
                </a:solidFill>
                <a:highlight>
                  <a:srgbClr val="FFFFFF"/>
                </a:highlight>
                <a:latin typeface="Merriweather"/>
                <a:ea typeface="Merriweather"/>
                <a:cs typeface="Merriweather"/>
                <a:sym typeface="Merriweather"/>
              </a:rPr>
              <a:t>Ultrasound: </a:t>
            </a:r>
            <a:r>
              <a:rPr lang="en" sz="1500">
                <a:solidFill>
                  <a:schemeClr val="dk1"/>
                </a:solidFill>
                <a:highlight>
                  <a:srgbClr val="FFFFFF"/>
                </a:highlight>
                <a:latin typeface="Merriweather"/>
                <a:ea typeface="Merriweather"/>
                <a:cs typeface="Merriweather"/>
                <a:sym typeface="Merriweather"/>
              </a:rPr>
              <a:t>The baby’s head and body size are measured during a routine ultrasound examination. Measurements are compared against standardized growth charts to determine the relative risk of CPD by the time of delivery.</a:t>
            </a:r>
            <a:endParaRPr sz="1500">
              <a:solidFill>
                <a:schemeClr val="dk1"/>
              </a:solidFill>
              <a:highlight>
                <a:srgbClr val="FFFFFF"/>
              </a:highlight>
              <a:latin typeface="Merriweather"/>
              <a:ea typeface="Merriweather"/>
              <a:cs typeface="Merriweather"/>
              <a:sym typeface="Merriweather"/>
            </a:endParaRPr>
          </a:p>
          <a:p>
            <a:pPr indent="-323850" lvl="0" marL="1016000" rtl="0" algn="l">
              <a:lnSpc>
                <a:spcPct val="115000"/>
              </a:lnSpc>
              <a:spcBef>
                <a:spcPts val="0"/>
              </a:spcBef>
              <a:spcAft>
                <a:spcPts val="0"/>
              </a:spcAft>
              <a:buClr>
                <a:schemeClr val="dk1"/>
              </a:buClr>
              <a:buSzPts val="1500"/>
              <a:buChar char="●"/>
            </a:pPr>
            <a:r>
              <a:rPr b="1" lang="en" sz="1500">
                <a:solidFill>
                  <a:schemeClr val="dk1"/>
                </a:solidFill>
                <a:highlight>
                  <a:srgbClr val="FFFFFF"/>
                </a:highlight>
                <a:latin typeface="Merriweather"/>
                <a:ea typeface="Merriweather"/>
                <a:cs typeface="Merriweather"/>
                <a:sym typeface="Merriweather"/>
              </a:rPr>
              <a:t>X-ray or CT pelvimetry: </a:t>
            </a:r>
            <a:r>
              <a:rPr lang="en" sz="1500">
                <a:solidFill>
                  <a:schemeClr val="dk1"/>
                </a:solidFill>
                <a:highlight>
                  <a:srgbClr val="FFFFFF"/>
                </a:highlight>
                <a:latin typeface="Merriweather"/>
                <a:ea typeface="Merriweather"/>
                <a:cs typeface="Merriweather"/>
                <a:sym typeface="Merriweather"/>
              </a:rPr>
              <a:t>This is a radiographic examination used to determine the dimensions of the mother’s pelvis and the diameter of the baby’s head. The value of x-ray pelvimetry needs to be weighed against the risk of radiation exposure.</a:t>
            </a:r>
            <a:endParaRPr sz="1500">
              <a:solidFill>
                <a:schemeClr val="dk1"/>
              </a:solidFill>
              <a:highlight>
                <a:srgbClr val="FFFFFF"/>
              </a:highlight>
              <a:latin typeface="Merriweather"/>
              <a:ea typeface="Merriweather"/>
              <a:cs typeface="Merriweather"/>
              <a:sym typeface="Merriweather"/>
            </a:endParaRPr>
          </a:p>
          <a:p>
            <a:pPr indent="0" lvl="0" marL="0" rtl="0" algn="l">
              <a:lnSpc>
                <a:spcPct val="115000"/>
              </a:lnSpc>
              <a:spcBef>
                <a:spcPts val="4800"/>
              </a:spcBef>
              <a:spcAft>
                <a:spcPts val="1200"/>
              </a:spcAft>
              <a:buNone/>
            </a:pPr>
            <a:r>
              <a:t/>
            </a:r>
            <a:endParaRPr sz="1500">
              <a:solidFill>
                <a:schemeClr val="dk1"/>
              </a:solidFill>
              <a:latin typeface="Merriweather"/>
              <a:ea typeface="Merriweather"/>
              <a:cs typeface="Merriweather"/>
              <a:sym typeface="Merriweather"/>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7"/>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USED TO DETECT CPD BEFORE HAND</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1929">
                <a:solidFill>
                  <a:schemeClr val="dk1"/>
                </a:solidFill>
                <a:latin typeface="Merriweather"/>
                <a:ea typeface="Merriweather"/>
                <a:cs typeface="Merriweather"/>
                <a:sym typeface="Merriweather"/>
              </a:rPr>
              <a:t>The method proposes to go through and </a:t>
            </a:r>
            <a:r>
              <a:rPr lang="en" sz="1929">
                <a:solidFill>
                  <a:schemeClr val="dk1"/>
                </a:solidFill>
                <a:latin typeface="Merriweather"/>
                <a:ea typeface="Merriweather"/>
                <a:cs typeface="Merriweather"/>
                <a:sym typeface="Merriweather"/>
              </a:rPr>
              <a:t>collect</a:t>
            </a:r>
            <a:r>
              <a:rPr lang="en" sz="1929">
                <a:solidFill>
                  <a:schemeClr val="dk1"/>
                </a:solidFill>
                <a:latin typeface="Merriweather"/>
                <a:ea typeface="Merriweather"/>
                <a:cs typeface="Merriweather"/>
                <a:sym typeface="Merriweather"/>
              </a:rPr>
              <a:t> several </a:t>
            </a:r>
            <a:r>
              <a:rPr lang="en" sz="1929">
                <a:solidFill>
                  <a:schemeClr val="dk1"/>
                </a:solidFill>
                <a:highlight>
                  <a:schemeClr val="lt1"/>
                </a:highlight>
                <a:latin typeface="Merriweather"/>
                <a:ea typeface="Merriweather"/>
                <a:cs typeface="Merriweather"/>
                <a:sym typeface="Merriweather"/>
              </a:rPr>
              <a:t>Anthropometric measurements such as </a:t>
            </a:r>
            <a:endParaRPr sz="1929">
              <a:solidFill>
                <a:schemeClr val="dk1"/>
              </a:solidFill>
              <a:highlight>
                <a:schemeClr val="lt1"/>
              </a:highlight>
              <a:latin typeface="Merriweather"/>
              <a:ea typeface="Merriweather"/>
              <a:cs typeface="Merriweather"/>
              <a:sym typeface="Merriweather"/>
            </a:endParaRPr>
          </a:p>
          <a:p>
            <a:pPr indent="0" lvl="0" marL="0" rtl="0" algn="l">
              <a:spcBef>
                <a:spcPts val="1200"/>
              </a:spcBef>
              <a:spcAft>
                <a:spcPts val="0"/>
              </a:spcAft>
              <a:buClr>
                <a:schemeClr val="dk1"/>
              </a:buClr>
              <a:buSzPct val="57023"/>
              <a:buFont typeface="Arial"/>
              <a:buNone/>
            </a:pPr>
            <a:r>
              <a:rPr lang="en" sz="1929">
                <a:solidFill>
                  <a:schemeClr val="dk1"/>
                </a:solidFill>
                <a:highlight>
                  <a:schemeClr val="lt1"/>
                </a:highlight>
                <a:latin typeface="Merriweather"/>
                <a:ea typeface="Merriweather"/>
                <a:cs typeface="Merriweather"/>
                <a:sym typeface="Merriweather"/>
              </a:rPr>
              <a:t>1) Height (cm)</a:t>
            </a:r>
            <a:endParaRPr sz="1929">
              <a:solidFill>
                <a:schemeClr val="dk1"/>
              </a:solidFill>
              <a:highlight>
                <a:schemeClr val="lt1"/>
              </a:highlight>
              <a:latin typeface="Merriweather"/>
              <a:ea typeface="Merriweather"/>
              <a:cs typeface="Merriweather"/>
              <a:sym typeface="Merriweather"/>
            </a:endParaRPr>
          </a:p>
          <a:p>
            <a:pPr indent="0" lvl="0" marL="0" rtl="0" algn="l">
              <a:spcBef>
                <a:spcPts val="1200"/>
              </a:spcBef>
              <a:spcAft>
                <a:spcPts val="0"/>
              </a:spcAft>
              <a:buClr>
                <a:schemeClr val="dk1"/>
              </a:buClr>
              <a:buSzPct val="57023"/>
              <a:buFont typeface="Arial"/>
              <a:buNone/>
            </a:pPr>
            <a:r>
              <a:rPr lang="en" sz="1929">
                <a:solidFill>
                  <a:schemeClr val="dk1"/>
                </a:solidFill>
                <a:highlight>
                  <a:schemeClr val="lt1"/>
                </a:highlight>
                <a:latin typeface="Merriweather"/>
                <a:ea typeface="Merriweather"/>
                <a:cs typeface="Merriweather"/>
                <a:sym typeface="Merriweather"/>
              </a:rPr>
              <a:t>2) Foot Length (cm)</a:t>
            </a:r>
            <a:endParaRPr sz="1929">
              <a:solidFill>
                <a:schemeClr val="dk1"/>
              </a:solidFill>
              <a:highlight>
                <a:schemeClr val="lt1"/>
              </a:highlight>
              <a:latin typeface="Merriweather"/>
              <a:ea typeface="Merriweather"/>
              <a:cs typeface="Merriweather"/>
              <a:sym typeface="Merriweather"/>
            </a:endParaRPr>
          </a:p>
          <a:p>
            <a:pPr indent="0" lvl="0" marL="0" rtl="0" algn="l">
              <a:spcBef>
                <a:spcPts val="1200"/>
              </a:spcBef>
              <a:spcAft>
                <a:spcPts val="0"/>
              </a:spcAft>
              <a:buClr>
                <a:schemeClr val="dk1"/>
              </a:buClr>
              <a:buSzPct val="57023"/>
              <a:buFont typeface="Arial"/>
              <a:buNone/>
            </a:pPr>
            <a:r>
              <a:rPr lang="en" sz="1929">
                <a:solidFill>
                  <a:schemeClr val="dk1"/>
                </a:solidFill>
                <a:highlight>
                  <a:schemeClr val="lt1"/>
                </a:highlight>
                <a:latin typeface="Merriweather"/>
                <a:ea typeface="Merriweather"/>
                <a:cs typeface="Merriweather"/>
                <a:sym typeface="Merriweather"/>
              </a:rPr>
              <a:t>3) ITD (Intertrochanteric diameter)</a:t>
            </a:r>
            <a:endParaRPr sz="1929">
              <a:solidFill>
                <a:schemeClr val="dk1"/>
              </a:solidFill>
              <a:highlight>
                <a:schemeClr val="lt1"/>
              </a:highlight>
              <a:latin typeface="Merriweather"/>
              <a:ea typeface="Merriweather"/>
              <a:cs typeface="Merriweather"/>
              <a:sym typeface="Merriweather"/>
            </a:endParaRPr>
          </a:p>
          <a:p>
            <a:pPr indent="0" lvl="0" marL="0" rtl="0" algn="l">
              <a:spcBef>
                <a:spcPts val="1200"/>
              </a:spcBef>
              <a:spcAft>
                <a:spcPts val="0"/>
              </a:spcAft>
              <a:buClr>
                <a:schemeClr val="dk1"/>
              </a:buClr>
              <a:buSzPct val="57023"/>
              <a:buFont typeface="Arial"/>
              <a:buNone/>
            </a:pPr>
            <a:r>
              <a:rPr lang="en" sz="1929">
                <a:solidFill>
                  <a:schemeClr val="dk1"/>
                </a:solidFill>
                <a:highlight>
                  <a:schemeClr val="lt1"/>
                </a:highlight>
                <a:latin typeface="Merriweather"/>
                <a:ea typeface="Merriweather"/>
                <a:cs typeface="Merriweather"/>
                <a:sym typeface="Merriweather"/>
              </a:rPr>
              <a:t>4) BAD (Biacromial diameter)</a:t>
            </a:r>
            <a:endParaRPr sz="1929">
              <a:solidFill>
                <a:schemeClr val="dk1"/>
              </a:solidFill>
              <a:highlight>
                <a:schemeClr val="lt1"/>
              </a:highlight>
              <a:latin typeface="Merriweather"/>
              <a:ea typeface="Merriweather"/>
              <a:cs typeface="Merriweather"/>
              <a:sym typeface="Merriweather"/>
            </a:endParaRPr>
          </a:p>
          <a:p>
            <a:pPr indent="0" lvl="0" marL="0" rtl="0" algn="l">
              <a:spcBef>
                <a:spcPts val="1200"/>
              </a:spcBef>
              <a:spcAft>
                <a:spcPts val="0"/>
              </a:spcAft>
              <a:buClr>
                <a:schemeClr val="dk1"/>
              </a:buClr>
              <a:buSzPct val="57023"/>
              <a:buFont typeface="Arial"/>
              <a:buNone/>
            </a:pPr>
            <a:r>
              <a:rPr lang="en" sz="1929">
                <a:solidFill>
                  <a:schemeClr val="dk1"/>
                </a:solidFill>
                <a:highlight>
                  <a:schemeClr val="lt1"/>
                </a:highlight>
                <a:latin typeface="Merriweather"/>
                <a:ea typeface="Merriweather"/>
                <a:cs typeface="Merriweather"/>
                <a:sym typeface="Merriweather"/>
              </a:rPr>
              <a:t>5) TD (Transverse diagonal of sacral rhomboid)</a:t>
            </a:r>
            <a:endParaRPr sz="1929">
              <a:solidFill>
                <a:schemeClr val="dk1"/>
              </a:solidFill>
              <a:highlight>
                <a:schemeClr val="lt1"/>
              </a:highlight>
              <a:latin typeface="Merriweather"/>
              <a:ea typeface="Merriweather"/>
              <a:cs typeface="Merriweather"/>
              <a:sym typeface="Merriweather"/>
            </a:endParaRPr>
          </a:p>
          <a:p>
            <a:pPr indent="0" lvl="0" marL="0" rtl="0" algn="l">
              <a:spcBef>
                <a:spcPts val="1200"/>
              </a:spcBef>
              <a:spcAft>
                <a:spcPts val="0"/>
              </a:spcAft>
              <a:buClr>
                <a:schemeClr val="dk1"/>
              </a:buClr>
              <a:buSzPct val="57023"/>
              <a:buFont typeface="Arial"/>
              <a:buNone/>
            </a:pPr>
            <a:r>
              <a:rPr lang="en" sz="1929">
                <a:solidFill>
                  <a:schemeClr val="dk1"/>
                </a:solidFill>
                <a:highlight>
                  <a:schemeClr val="lt1"/>
                </a:highlight>
                <a:latin typeface="Merriweather"/>
                <a:ea typeface="Merriweather"/>
                <a:cs typeface="Merriweather"/>
                <a:sym typeface="Merriweather"/>
              </a:rPr>
              <a:t>6) VD (Vertical diagonal of sacral rhomboid)</a:t>
            </a:r>
            <a:endParaRPr sz="1929">
              <a:solidFill>
                <a:schemeClr val="dk1"/>
              </a:solidFill>
              <a:highlight>
                <a:schemeClr val="lt1"/>
              </a:highlight>
              <a:latin typeface="Merriweather"/>
              <a:ea typeface="Merriweather"/>
              <a:cs typeface="Merriweather"/>
              <a:sym typeface="Merriweather"/>
            </a:endParaRPr>
          </a:p>
          <a:p>
            <a:pPr indent="0" lvl="0" marL="0" rtl="0" algn="l">
              <a:spcBef>
                <a:spcPts val="1200"/>
              </a:spcBef>
              <a:spcAft>
                <a:spcPts val="1200"/>
              </a:spcAft>
              <a:buNone/>
            </a:pPr>
            <a:r>
              <a:rPr lang="en" sz="1929">
                <a:solidFill>
                  <a:schemeClr val="dk1"/>
                </a:solidFill>
                <a:latin typeface="Merriweather"/>
                <a:ea typeface="Merriweather"/>
                <a:cs typeface="Merriweather"/>
                <a:sym typeface="Merriweather"/>
              </a:rPr>
              <a:t>Fetal weight was estimated. Differences in these measurements between the vaginal delivery and CPD groups were analyzed. The validity of these measurements in predicting CPD was analyzed by plotting Receiver Operating Characteristic curves and by logistic regression analysis.</a:t>
            </a:r>
            <a:endParaRPr sz="1929">
              <a:solidFill>
                <a:schemeClr val="dk1"/>
              </a:solidFill>
              <a:latin typeface="Merriweather"/>
              <a:ea typeface="Merriweather"/>
              <a:cs typeface="Merriweather"/>
              <a:sym typeface="Merriweather"/>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8"/>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0896" y="346175"/>
            <a:ext cx="8522100" cy="4222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Merriweather"/>
              <a:buChar char="●"/>
            </a:pPr>
            <a:r>
              <a:rPr lang="en" sz="1600">
                <a:solidFill>
                  <a:schemeClr val="dk1"/>
                </a:solidFill>
                <a:latin typeface="Merriweather"/>
                <a:ea typeface="Merriweather"/>
                <a:cs typeface="Merriweather"/>
                <a:sym typeface="Merriweather"/>
              </a:rPr>
              <a:t>Pelvis type plays a critical role in CPD. </a:t>
            </a:r>
            <a:r>
              <a:rPr lang="en" sz="1600">
                <a:solidFill>
                  <a:schemeClr val="dk1"/>
                </a:solidFill>
                <a:latin typeface="Merriweather"/>
                <a:ea typeface="Merriweather"/>
                <a:cs typeface="Merriweather"/>
                <a:sym typeface="Merriweather"/>
              </a:rPr>
              <a:t>There are 4 types of Pelvis which are as following:</a:t>
            </a:r>
            <a:endParaRPr sz="1600">
              <a:solidFill>
                <a:schemeClr val="dk1"/>
              </a:solidFill>
              <a:latin typeface="Merriweather"/>
              <a:ea typeface="Merriweather"/>
              <a:cs typeface="Merriweather"/>
              <a:sym typeface="Merriweather"/>
            </a:endParaRPr>
          </a:p>
          <a:p>
            <a:pPr indent="-330200" lvl="0" marL="914400" rtl="0" algn="l">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Gynecoid</a:t>
            </a:r>
            <a:endParaRPr sz="1600">
              <a:solidFill>
                <a:schemeClr val="dk1"/>
              </a:solidFill>
              <a:latin typeface="Merriweather"/>
              <a:ea typeface="Merriweather"/>
              <a:cs typeface="Merriweather"/>
              <a:sym typeface="Merriweather"/>
            </a:endParaRPr>
          </a:p>
          <a:p>
            <a:pPr indent="-330200" lvl="0" marL="914400" rtl="0" algn="l">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Android</a:t>
            </a:r>
            <a:endParaRPr sz="1600">
              <a:solidFill>
                <a:schemeClr val="dk1"/>
              </a:solidFill>
              <a:latin typeface="Merriweather"/>
              <a:ea typeface="Merriweather"/>
              <a:cs typeface="Merriweather"/>
              <a:sym typeface="Merriweather"/>
            </a:endParaRPr>
          </a:p>
          <a:p>
            <a:pPr indent="-330200" lvl="0" marL="914400" rtl="0" algn="l">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Anthropoid</a:t>
            </a:r>
            <a:endParaRPr sz="1600">
              <a:solidFill>
                <a:schemeClr val="dk1"/>
              </a:solidFill>
              <a:latin typeface="Merriweather"/>
              <a:ea typeface="Merriweather"/>
              <a:cs typeface="Merriweather"/>
              <a:sym typeface="Merriweather"/>
            </a:endParaRPr>
          </a:p>
          <a:p>
            <a:pPr indent="-330200" lvl="0" marL="914400" rtl="0" algn="l">
              <a:lnSpc>
                <a:spcPct val="150000"/>
              </a:lnSpc>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Platypelloid</a:t>
            </a:r>
            <a:endParaRPr sz="1600">
              <a:solidFill>
                <a:schemeClr val="dk1"/>
              </a:solidFill>
              <a:latin typeface="Merriweather"/>
              <a:ea typeface="Merriweather"/>
              <a:cs typeface="Merriweather"/>
              <a:sym typeface="Merriweather"/>
            </a:endParaRPr>
          </a:p>
          <a:p>
            <a:pPr indent="-330200" lvl="0" marL="457200" rtl="0" algn="l">
              <a:lnSpc>
                <a:spcPct val="150000"/>
              </a:lnSpc>
              <a:spcBef>
                <a:spcPts val="0"/>
              </a:spcBef>
              <a:spcAft>
                <a:spcPts val="0"/>
              </a:spcAft>
              <a:buClr>
                <a:schemeClr val="dk1"/>
              </a:buClr>
              <a:buSzPts val="1600"/>
              <a:buFont typeface="Merriweather"/>
              <a:buChar char="●"/>
            </a:pPr>
            <a:r>
              <a:rPr lang="en" sz="1600">
                <a:solidFill>
                  <a:schemeClr val="dk1"/>
                </a:solidFill>
                <a:latin typeface="Merriweather"/>
                <a:ea typeface="Merriweather"/>
                <a:cs typeface="Merriweather"/>
                <a:sym typeface="Merriweather"/>
              </a:rPr>
              <a:t>Android pelvis type has more tendency to cause </a:t>
            </a:r>
            <a:r>
              <a:rPr lang="en" sz="1600">
                <a:solidFill>
                  <a:schemeClr val="dk1"/>
                </a:solidFill>
                <a:highlight>
                  <a:schemeClr val="lt1"/>
                </a:highlight>
                <a:latin typeface="Merriweather"/>
                <a:ea typeface="Merriweather"/>
                <a:cs typeface="Merriweather"/>
                <a:sym typeface="Merriweather"/>
              </a:rPr>
              <a:t>cephalopelvic disproportion.</a:t>
            </a:r>
            <a:endParaRPr sz="1600">
              <a:solidFill>
                <a:schemeClr val="dk1"/>
              </a:solidFill>
              <a:latin typeface="Merriweather"/>
              <a:ea typeface="Merriweather"/>
              <a:cs typeface="Merriweather"/>
              <a:sym typeface="Merriweather"/>
            </a:endParaRPr>
          </a:p>
          <a:p>
            <a:pPr indent="-330200" lvl="0" marL="457200" rtl="0" algn="l">
              <a:lnSpc>
                <a:spcPct val="150000"/>
              </a:lnSpc>
              <a:spcBef>
                <a:spcPts val="0"/>
              </a:spcBef>
              <a:spcAft>
                <a:spcPts val="0"/>
              </a:spcAft>
              <a:buClr>
                <a:schemeClr val="dk1"/>
              </a:buClr>
              <a:buSzPts val="1600"/>
              <a:buFont typeface="Merriweather"/>
              <a:buChar char="●"/>
            </a:pPr>
            <a:r>
              <a:rPr lang="en" sz="1600">
                <a:solidFill>
                  <a:schemeClr val="dk1"/>
                </a:solidFill>
                <a:latin typeface="Merriweather"/>
                <a:ea typeface="Merriweather"/>
                <a:cs typeface="Merriweather"/>
                <a:sym typeface="Merriweather"/>
              </a:rPr>
              <a:t>We are going to determine the Pelvis type using the following parameters:</a:t>
            </a:r>
            <a:endParaRPr sz="1600">
              <a:solidFill>
                <a:schemeClr val="dk1"/>
              </a:solidFill>
              <a:latin typeface="Merriweather"/>
              <a:ea typeface="Merriweather"/>
              <a:cs typeface="Merriweather"/>
              <a:sym typeface="Merriweather"/>
            </a:endParaRPr>
          </a:p>
          <a:p>
            <a:pPr indent="-330200" lvl="0" marL="914400" rtl="0" algn="l">
              <a:spcBef>
                <a:spcPts val="0"/>
              </a:spcBef>
              <a:spcAft>
                <a:spcPts val="0"/>
              </a:spcAft>
              <a:buClr>
                <a:schemeClr val="dk1"/>
              </a:buClr>
              <a:buSzPts val="1600"/>
              <a:buFont typeface="Merriweather"/>
              <a:buAutoNum type="arabicPeriod"/>
            </a:pPr>
            <a:r>
              <a:rPr lang="en" sz="1600">
                <a:solidFill>
                  <a:schemeClr val="dk1"/>
                </a:solidFill>
                <a:highlight>
                  <a:schemeClr val="lt1"/>
                </a:highlight>
                <a:latin typeface="Merriweather"/>
                <a:ea typeface="Merriweather"/>
                <a:cs typeface="Merriweather"/>
                <a:sym typeface="Merriweather"/>
              </a:rPr>
              <a:t>ITD (Intertrochanteric diameter)</a:t>
            </a:r>
            <a:endParaRPr sz="1600">
              <a:solidFill>
                <a:schemeClr val="dk1"/>
              </a:solidFill>
              <a:highlight>
                <a:schemeClr val="lt1"/>
              </a:highlight>
              <a:latin typeface="Merriweather"/>
              <a:ea typeface="Merriweather"/>
              <a:cs typeface="Merriweather"/>
              <a:sym typeface="Merriweather"/>
            </a:endParaRPr>
          </a:p>
          <a:p>
            <a:pPr indent="-330200" lvl="0" marL="914400" rtl="0" algn="l">
              <a:spcBef>
                <a:spcPts val="0"/>
              </a:spcBef>
              <a:spcAft>
                <a:spcPts val="0"/>
              </a:spcAft>
              <a:buClr>
                <a:schemeClr val="dk1"/>
              </a:buClr>
              <a:buSzPts val="1600"/>
              <a:buFont typeface="Merriweather"/>
              <a:buAutoNum type="arabicPeriod"/>
            </a:pPr>
            <a:r>
              <a:rPr lang="en" sz="1600">
                <a:solidFill>
                  <a:schemeClr val="dk1"/>
                </a:solidFill>
                <a:highlight>
                  <a:schemeClr val="lt1"/>
                </a:highlight>
                <a:latin typeface="Merriweather"/>
                <a:ea typeface="Merriweather"/>
                <a:cs typeface="Merriweather"/>
                <a:sym typeface="Merriweather"/>
              </a:rPr>
              <a:t>BAD (Biacromial diameter)</a:t>
            </a:r>
            <a:endParaRPr sz="1600">
              <a:solidFill>
                <a:schemeClr val="dk1"/>
              </a:solidFill>
              <a:highlight>
                <a:schemeClr val="lt1"/>
              </a:highlight>
              <a:latin typeface="Merriweather"/>
              <a:ea typeface="Merriweather"/>
              <a:cs typeface="Merriweather"/>
              <a:sym typeface="Merriweather"/>
            </a:endParaRPr>
          </a:p>
          <a:p>
            <a:pPr indent="-330200" lvl="0" marL="914400" rtl="0" algn="l">
              <a:spcBef>
                <a:spcPts val="0"/>
              </a:spcBef>
              <a:spcAft>
                <a:spcPts val="0"/>
              </a:spcAft>
              <a:buClr>
                <a:schemeClr val="dk1"/>
              </a:buClr>
              <a:buSzPts val="1600"/>
              <a:buFont typeface="Merriweather"/>
              <a:buAutoNum type="arabicPeriod"/>
            </a:pPr>
            <a:r>
              <a:rPr lang="en" sz="1600">
                <a:solidFill>
                  <a:schemeClr val="dk1"/>
                </a:solidFill>
                <a:highlight>
                  <a:schemeClr val="lt1"/>
                </a:highlight>
                <a:latin typeface="Merriweather"/>
                <a:ea typeface="Merriweather"/>
                <a:cs typeface="Merriweather"/>
                <a:sym typeface="Merriweather"/>
              </a:rPr>
              <a:t>TD (Transverse diagonal of sacral rhomboid)</a:t>
            </a:r>
            <a:endParaRPr sz="1600">
              <a:solidFill>
                <a:schemeClr val="dk1"/>
              </a:solidFill>
              <a:highlight>
                <a:schemeClr val="lt1"/>
              </a:highlight>
              <a:latin typeface="Merriweather"/>
              <a:ea typeface="Merriweather"/>
              <a:cs typeface="Merriweather"/>
              <a:sym typeface="Merriweather"/>
            </a:endParaRPr>
          </a:p>
          <a:p>
            <a:pPr indent="-330200" lvl="0" marL="914400" rtl="0" algn="l">
              <a:spcBef>
                <a:spcPts val="0"/>
              </a:spcBef>
              <a:spcAft>
                <a:spcPts val="0"/>
              </a:spcAft>
              <a:buClr>
                <a:schemeClr val="dk1"/>
              </a:buClr>
              <a:buSzPts val="1600"/>
              <a:buFont typeface="Merriweather"/>
              <a:buAutoNum type="arabicPeriod"/>
            </a:pPr>
            <a:r>
              <a:rPr lang="en" sz="1600">
                <a:solidFill>
                  <a:schemeClr val="dk1"/>
                </a:solidFill>
                <a:highlight>
                  <a:schemeClr val="lt1"/>
                </a:highlight>
                <a:latin typeface="Merriweather"/>
                <a:ea typeface="Merriweather"/>
                <a:cs typeface="Merriweather"/>
                <a:sym typeface="Merriweather"/>
              </a:rPr>
              <a:t>VD (Vertical diagonal of sacral rhomboid)</a:t>
            </a:r>
            <a:endParaRPr sz="1600">
              <a:solidFill>
                <a:schemeClr val="dk1"/>
              </a:solidFill>
              <a:latin typeface="Merriweather"/>
              <a:ea typeface="Merriweather"/>
              <a:cs typeface="Merriweather"/>
              <a:sym typeface="Merriweather"/>
            </a:endParaRPr>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5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a:t>
            </a:r>
            <a:endParaRPr/>
          </a:p>
        </p:txBody>
      </p:sp>
      <p:sp>
        <p:nvSpPr>
          <p:cNvPr id="112" name="Google Shape;112;p20"/>
          <p:cNvSpPr txBox="1"/>
          <p:nvPr>
            <p:ph idx="1" type="body"/>
          </p:nvPr>
        </p:nvSpPr>
        <p:spPr>
          <a:xfrm>
            <a:off x="311700" y="916750"/>
            <a:ext cx="5057100" cy="3951300"/>
          </a:xfrm>
          <a:prstGeom prst="rect">
            <a:avLst/>
          </a:prstGeom>
        </p:spPr>
        <p:txBody>
          <a:bodyPr anchorCtr="0" anchor="t" bIns="91425" lIns="91425" spcFirstLastPara="1" rIns="91425" wrap="square" tIns="91425">
            <a:normAutofit lnSpcReduction="10000"/>
          </a:bodyPr>
          <a:lstStyle/>
          <a:p>
            <a:pPr indent="-323850" lvl="0" marL="457200" rtl="0" algn="l">
              <a:lnSpc>
                <a:spcPct val="107916"/>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 proposed approach focuses on image processing techniques such as pre-processing, extraction, clustering and classification. </a:t>
            </a:r>
            <a:endParaRPr sz="1500">
              <a:solidFill>
                <a:schemeClr val="dk1"/>
              </a:solidFill>
              <a:latin typeface="Merriweather"/>
              <a:ea typeface="Merriweather"/>
              <a:cs typeface="Merriweather"/>
              <a:sym typeface="Merriweather"/>
            </a:endParaRPr>
          </a:p>
          <a:p>
            <a:pPr indent="-323850" lvl="0" marL="457200" rtl="0" algn="l">
              <a:lnSpc>
                <a:spcPct val="107916"/>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 pre-processing is used to remove the unnecessary pixels from the image. </a:t>
            </a:r>
            <a:endParaRPr sz="1500">
              <a:solidFill>
                <a:schemeClr val="dk1"/>
              </a:solidFill>
              <a:latin typeface="Merriweather"/>
              <a:ea typeface="Merriweather"/>
              <a:cs typeface="Merriweather"/>
              <a:sym typeface="Merriweather"/>
            </a:endParaRPr>
          </a:p>
          <a:p>
            <a:pPr indent="-323850" lvl="0" marL="457200" rtl="0" algn="l">
              <a:lnSpc>
                <a:spcPct val="107916"/>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 extraction is used to extract the information from the pre-processed image. </a:t>
            </a:r>
            <a:endParaRPr sz="1500">
              <a:solidFill>
                <a:schemeClr val="dk1"/>
              </a:solidFill>
              <a:latin typeface="Merriweather"/>
              <a:ea typeface="Merriweather"/>
              <a:cs typeface="Merriweather"/>
              <a:sym typeface="Merriweather"/>
            </a:endParaRPr>
          </a:p>
          <a:p>
            <a:pPr indent="-323850" lvl="0" marL="457200" rtl="0" algn="l">
              <a:lnSpc>
                <a:spcPct val="107916"/>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Then clustering for making image clusters and </a:t>
            </a:r>
            <a:endParaRPr sz="1500">
              <a:solidFill>
                <a:schemeClr val="dk1"/>
              </a:solidFill>
              <a:latin typeface="Merriweather"/>
              <a:ea typeface="Merriweather"/>
              <a:cs typeface="Merriweather"/>
              <a:sym typeface="Merriweather"/>
            </a:endParaRPr>
          </a:p>
          <a:p>
            <a:pPr indent="-323850" lvl="0" marL="457200" rtl="0" algn="l">
              <a:lnSpc>
                <a:spcPct val="107916"/>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Classification is used to train the clustered data set. </a:t>
            </a:r>
            <a:endParaRPr sz="1500">
              <a:solidFill>
                <a:schemeClr val="dk1"/>
              </a:solidFill>
              <a:latin typeface="Merriweather"/>
              <a:ea typeface="Merriweather"/>
              <a:cs typeface="Merriweather"/>
              <a:sym typeface="Merriweather"/>
            </a:endParaRPr>
          </a:p>
          <a:p>
            <a:pPr indent="-323850" lvl="0" marL="457200" rtl="0" algn="l">
              <a:lnSpc>
                <a:spcPct val="107916"/>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 algorithm is based on filtering of MRI images(DICOM images) which is used for removing the noise over an image, segmented with filtering images, extracting the information from segmented images and getting the prediction using a trained data set.</a:t>
            </a:r>
            <a:endParaRPr sz="1500">
              <a:latin typeface="Merriweather"/>
              <a:ea typeface="Merriweather"/>
              <a:cs typeface="Merriweather"/>
              <a:sym typeface="Merriweather"/>
            </a:endParaRPr>
          </a:p>
        </p:txBody>
      </p:sp>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4" name="Google Shape;114;p20"/>
          <p:cNvPicPr preferRelativeResize="0"/>
          <p:nvPr/>
        </p:nvPicPr>
        <p:blipFill>
          <a:blip r:embed="rId3">
            <a:alphaModFix/>
          </a:blip>
          <a:stretch>
            <a:fillRect/>
          </a:stretch>
        </p:blipFill>
        <p:spPr>
          <a:xfrm>
            <a:off x="5540200" y="728175"/>
            <a:ext cx="3292100" cy="4252450"/>
          </a:xfrm>
          <a:prstGeom prst="rect">
            <a:avLst/>
          </a:prstGeom>
          <a:noFill/>
          <a:ln>
            <a:noFill/>
          </a:ln>
        </p:spPr>
      </p:pic>
      <p:sp>
        <p:nvSpPr>
          <p:cNvPr id="115" name="Google Shape;115;p20"/>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PRE-PROCESSING</a:t>
            </a:r>
            <a:endParaRPr/>
          </a:p>
        </p:txBody>
      </p:sp>
      <p:sp>
        <p:nvSpPr>
          <p:cNvPr id="121" name="Google Shape;121;p21"/>
          <p:cNvSpPr txBox="1"/>
          <p:nvPr>
            <p:ph idx="1" type="body"/>
          </p:nvPr>
        </p:nvSpPr>
        <p:spPr>
          <a:xfrm>
            <a:off x="311700" y="1152475"/>
            <a:ext cx="8160900" cy="34164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 pre-processing is to improve the image quality to make it ready for further processing by removing or reducing the unrelated and surplus parts in the background of the images which are medical images that are complicated to interpret. </a:t>
            </a:r>
            <a:endParaRPr sz="15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It will prepare the mammogram for the next two-process feature extraction and clustering. </a:t>
            </a:r>
            <a:endParaRPr sz="15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 noise and high frequency components removed by filters. It does not increase image information content. The methods use considerable redundancy in images.</a:t>
            </a:r>
            <a:endParaRPr sz="1500">
              <a:latin typeface="Merriweather"/>
              <a:ea typeface="Merriweather"/>
              <a:cs typeface="Merriweather"/>
              <a:sym typeface="Merriweather"/>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1"/>
          <p:cNvSpPr txBox="1"/>
          <p:nvPr/>
        </p:nvSpPr>
        <p:spPr>
          <a:xfrm>
            <a:off x="0" y="4824000"/>
            <a:ext cx="41901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Thu Jan 06 2022 00:13:04 GMT-0600 (Central Standard Time)</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