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10.xml" ContentType="application/vnd.openxmlformats-officedocument.drawingml.chart+xml"/>
  <Override PartName="/ppt/charts/chart6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12.xml" ContentType="application/vnd.openxmlformats-officedocument.drawingml.chart+xml"/>
  <Override PartName="/ppt/charts/chart8.xml" ContentType="application/vnd.openxmlformats-officedocument.drawingml.chart+xml"/>
  <Override PartName="/ppt/charts/chart13.xml" ContentType="application/vnd.openxmlformats-officedocument.drawingml.chart+xml"/>
  <Override PartName="/ppt/charts/chart9.xml" ContentType="application/vnd.openxmlformats-officedocument.drawingml.chart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22075387723"/>
          <c:y val="0.234072480556015"/>
          <c:w val="0.316922866239858"/>
          <c:h val="0.765762038722489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tx>
                <c:rich>
                  <a:bodyPr/>
                  <a:p>
                    <a:fld id="{70E308E6-4ECD-4E94-8C2B-AD393C55A44C}" type="CELLRANGE">
                      <a:rPr b="0" lang="en-US" sz="1600" strike="noStrike" u="none">
                        <a:solidFill>
                          <a:srgbClr val="404040"/>
                        </a:solidFill>
                        <a:uFillTx/>
                        <a:latin typeface="Aptos"/>
                      </a:rPr>
                      <a:t/>
                    </a:fld>
                    <a:r>
                      <a:rPr b="0" lang="en-US" sz="1600" strike="noStrike" u="none">
                        <a:solidFill>
                          <a:srgbClr val="404040"/>
                        </a:solidFill>
                        <a:uFillTx/>
                        <a:latin typeface="Aptos"/>
                      </a:rPr>
                      <a:t>, </a:t>
                    </a:r>
                    <a:r>
                      <a:rPr b="0" lang="en-US" sz="1600" strike="noStrike" u="none">
                        <a:solidFill>
                          <a:srgbClr val="404040"/>
                        </a:solidFill>
                        <a:uFillTx/>
                        <a:latin typeface="Aptos"/>
                      </a:rPr>
                      <a:t>54%</a:t>
                    </a:r>
                  </a:p>
                </c:rich>
              </c:tx>
              <c:dLblPos val="outEnd"/>
              <c:showLegendKey val="1"/>
              <c:showVal val="0"/>
              <c:showCatName val="0"/>
              <c:showSerName val="0"/>
              <c:showPercent val="1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tx>
                <c:rich>
                  <a:bodyPr/>
                  <a:p>
                    <a:fld id="{A2C1B70B-B1C0-4D86-B2DA-2B58C2816466}" type="CELLRANGE">
                      <a:rPr b="0" lang="en-US" sz="1600" strike="noStrike" u="none">
                        <a:solidFill>
                          <a:srgbClr val="404040"/>
                        </a:solidFill>
                        <a:uFillTx/>
                        <a:latin typeface="Aptos"/>
                      </a:rPr>
                      <a:t/>
                    </a:fld>
                    <a:r>
                      <a:rPr b="0" lang="en-US" sz="1600" strike="noStrike" u="none">
                        <a:solidFill>
                          <a:srgbClr val="404040"/>
                        </a:solidFill>
                        <a:uFillTx/>
                        <a:latin typeface="Aptos"/>
                      </a:rPr>
                      <a:t>, </a:t>
                    </a:r>
                    <a:r>
                      <a:rPr b="0" lang="en-US" sz="1600" strike="noStrike" u="none">
                        <a:solidFill>
                          <a:srgbClr val="404040"/>
                        </a:solidFill>
                        <a:uFillTx/>
                        <a:latin typeface="Aptos"/>
                      </a:rPr>
                      <a:t>46%</a:t>
                    </a:r>
                  </a:p>
                </c:rich>
              </c:tx>
              <c:dLblPos val="outEnd"/>
              <c:showLegendKey val="1"/>
              <c:showVal val="0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0" sz="1600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1"/>
            <c:showCatName val="0"/>
            <c:showSerName val="0"/>
            <c:showPercent val="1"/>
            <c:separator>; 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5593</c:v>
                </c:pt>
                <c:pt idx="1">
                  <c:v>4740</c:v>
                </c:pt>
              </c:numCache>
            </c:numRef>
          </c:val>
        </c:ser>
        <c:ser>
          <c:idx val="1"/>
          <c:order val="1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pto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54.13</c:v>
                </c:pt>
                <c:pt idx="1">
                  <c:v>45.87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en-GB" sz="2000" strike="noStrike" u="none">
                <a:solidFill>
                  <a:srgbClr val="595959"/>
                </a:solidFill>
                <a:uFillTx/>
                <a:latin typeface="Aptos"/>
              </a:rPr>
              <a:t>R&amp;D</a:t>
            </a:r>
            <a:r>
              <a:rPr b="1" lang="en-GB" sz="2000" strike="noStrike" u="none">
                <a:solidFill>
                  <a:srgbClr val="595959"/>
                </a:solidFill>
                <a:uFillTx/>
                <a:latin typeface="Aptos"/>
              </a:rPr>
              <a:t> Participation across gender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40979996329602"/>
          <c:y val="0.142158220252931"/>
          <c:w val="0.316902183886952"/>
          <c:h val="0.76571586818055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Non-researchers</c:v>
                </c:pt>
              </c:strCache>
            </c:strRef>
          </c:tx>
          <c:spPr>
            <a:solidFill>
              <a:srgbClr val="f6c6ad"/>
            </a:solidFill>
            <a:ln w="19080">
              <a:solidFill>
                <a:srgbClr val="ffffff"/>
              </a:solidFill>
              <a:round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pto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leaderLines>
              <c:spPr>
                <a:ln>
                  <a:solidFill>
                    <a:srgbClr val="ffffff"/>
                  </a:solidFill>
                </a:ln>
              </c:spPr>
            </c:leaderLines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4016</c:v>
                </c:pt>
                <c:pt idx="1">
                  <c:v>1577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rgbClr val="c2f1c8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pto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leaderLines>
              <c:spPr>
                <a:ln>
                  <a:solidFill>
                    <a:srgbClr val="ffffff"/>
                  </a:solidFill>
                </a:ln>
              </c:spPr>
            </c:leaderLines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2816</c:v>
                </c:pt>
                <c:pt idx="1">
                  <c:v>1924</c:v>
                </c:pt>
              </c:numCache>
            </c:numRef>
          </c:val>
        </c:ser>
        <c:gapWidth val="100"/>
        <c:overlap val="100"/>
        <c:axId val="56862564"/>
        <c:axId val="39490142"/>
      </c:barChart>
      <c:catAx>
        <c:axId val="56862564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Aptos"/>
              </a:defRPr>
            </a:pPr>
          </a:p>
        </c:txPr>
        <c:crossAx val="39490142"/>
        <c:auto val="1"/>
        <c:lblAlgn val="ctr"/>
        <c:lblOffset val="100"/>
        <c:noMultiLvlLbl val="0"/>
      </c:catAx>
      <c:valAx>
        <c:axId val="3949014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1197" strike="noStrike" u="none">
                <a:solidFill>
                  <a:srgbClr val="595959"/>
                </a:solidFill>
                <a:uFillTx/>
                <a:latin typeface="Aptos"/>
              </a:defRPr>
            </a:pPr>
          </a:p>
        </c:txPr>
        <c:crossAx val="56862564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207010460635"/>
          <c:y val="0.136032308904649"/>
          <c:w val="0.316902183886952"/>
          <c:h val="0.7657604412923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Non-researchers</c:v>
                </c:pt>
              </c:strCache>
            </c:strRef>
          </c:tx>
          <c:spPr>
            <a:solidFill>
              <a:srgbClr val="f6c6ad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f6c6a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1"/>
            <c:showPercent val="0"/>
            <c:separator>; </c:separator>
            <c:showLeaderLines val="1"/>
            <c:leaderLines>
              <c:spPr>
                <a:ln>
                  <a:solidFill>
                    <a:srgbClr val="ffffff"/>
                  </a:solidFill>
                </a:ln>
              </c:spPr>
            </c:leaderLines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0.00%</c:formatCode>
                <c:ptCount val="2"/>
                <c:pt idx="0">
                  <c:v>0.3887</c:v>
                </c:pt>
                <c:pt idx="1">
                  <c:v>0.2725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rgbClr val="c2f1c8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dLbl>
              <c:idx val="1"/>
              <c:numFmt formatCode="0.00%" sourceLinked="0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eparator>; </c:separator>
            <c:showLeaderLines val="1"/>
            <c:leaderLines>
              <c:spPr>
                <a:ln>
                  <a:solidFill>
                    <a:srgbClr val="ffffff"/>
                  </a:solidFill>
                </a:ln>
              </c:spPr>
            </c:leaderLines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0.00%</c:formatCode>
                <c:ptCount val="2"/>
                <c:pt idx="0">
                  <c:v>0.1526</c:v>
                </c:pt>
                <c:pt idx="1">
                  <c:v>0.1862</c:v>
                </c:pt>
              </c:numCache>
            </c:numRef>
          </c:val>
        </c:ser>
        <c:gapWidth val="100"/>
        <c:overlap val="100"/>
        <c:axId val="87766186"/>
        <c:axId val="84847622"/>
      </c:barChart>
      <c:catAx>
        <c:axId val="8776618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trike="noStrike" u="none">
                <a:solidFill>
                  <a:srgbClr val="595959"/>
                </a:solidFill>
                <a:uFillTx/>
                <a:latin typeface="Aptos"/>
              </a:defRPr>
            </a:pPr>
          </a:p>
        </c:txPr>
        <c:crossAx val="84847622"/>
        <c:crosses val="autoZero"/>
        <c:auto val="1"/>
        <c:lblAlgn val="ctr"/>
        <c:lblOffset val="100"/>
        <c:noMultiLvlLbl val="0"/>
      </c:catAx>
      <c:valAx>
        <c:axId val="84847622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Aptos"/>
              </a:defRPr>
            </a:pPr>
          </a:p>
        </c:txPr>
        <c:crossAx val="87766186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en-GB" sz="2000" strike="noStrike" u="none">
                <a:solidFill>
                  <a:srgbClr val="595959"/>
                </a:solidFill>
                <a:uFillTx/>
                <a:latin typeface="Aptos"/>
              </a:rPr>
              <a:t>R&amp;D</a:t>
            </a:r>
            <a:r>
              <a:rPr b="1" lang="en-GB" sz="2000" strike="noStrike" u="none">
                <a:solidFill>
                  <a:srgbClr val="595959"/>
                </a:solidFill>
                <a:uFillTx/>
                <a:latin typeface="Aptos"/>
              </a:rPr>
              <a:t> Participation between rural and urban areas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40979996329602"/>
          <c:y val="0.14212224256692"/>
          <c:w val="0.316902183886952"/>
          <c:h val="0.76580347022408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Non-researchers</c:v>
                </c:pt>
              </c:strCache>
            </c:strRef>
          </c:tx>
          <c:spPr>
            <a:solidFill>
              <a:srgbClr val="f6c6ad"/>
            </a:solidFill>
            <a:ln w="19080">
              <a:solidFill>
                <a:srgbClr val="ffffff"/>
              </a:solidFill>
              <a:round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pto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leaderLines>
              <c:spPr>
                <a:ln>
                  <a:solidFill>
                    <a:srgbClr val="ffffff"/>
                  </a:solidFill>
                </a:ln>
              </c:spPr>
            </c:leaderLines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3359</c:v>
                </c:pt>
                <c:pt idx="1">
                  <c:v>3474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rgbClr val="c2f1c8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pto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leaderLines>
              <c:spPr>
                <a:ln>
                  <a:solidFill>
                    <a:srgbClr val="ffffff"/>
                  </a:solidFill>
                </a:ln>
              </c:spPr>
            </c:leaderLines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2836</c:v>
                </c:pt>
                <c:pt idx="1">
                  <c:v>665</c:v>
                </c:pt>
              </c:numCache>
            </c:numRef>
          </c:val>
        </c:ser>
        <c:gapWidth val="100"/>
        <c:overlap val="100"/>
        <c:axId val="31586339"/>
        <c:axId val="37011729"/>
      </c:barChart>
      <c:catAx>
        <c:axId val="3158633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trike="noStrike" u="none">
                <a:solidFill>
                  <a:srgbClr val="595959"/>
                </a:solidFill>
                <a:uFillTx/>
                <a:latin typeface="Aptos"/>
              </a:defRPr>
            </a:pPr>
          </a:p>
        </c:txPr>
        <c:crossAx val="37011729"/>
        <c:crosses val="autoZero"/>
        <c:auto val="1"/>
        <c:lblAlgn val="ctr"/>
        <c:lblOffset val="100"/>
        <c:noMultiLvlLbl val="0"/>
      </c:catAx>
      <c:valAx>
        <c:axId val="3701172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1197" strike="noStrike" u="none">
                <a:solidFill>
                  <a:srgbClr val="595959"/>
                </a:solidFill>
                <a:uFillTx/>
                <a:latin typeface="Aptos"/>
              </a:defRPr>
            </a:pPr>
          </a:p>
        </c:txPr>
        <c:crossAx val="31586339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207010460635"/>
          <c:y val="0.136020357905106"/>
          <c:w val="0.316902183886952"/>
          <c:h val="0.765802002955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Non-researchers</c:v>
                </c:pt>
              </c:strCache>
            </c:strRef>
          </c:tx>
          <c:spPr>
            <a:solidFill>
              <a:srgbClr val="f6c6ad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f6c6a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1"/>
            <c:showPercent val="0"/>
            <c:separator>; </c:separator>
            <c:showLeaderLines val="1"/>
            <c:leaderLines>
              <c:spPr>
                <a:ln>
                  <a:solidFill>
                    <a:srgbClr val="ffffff"/>
                  </a:solidFill>
                </a:ln>
              </c:spPr>
            </c:leaderLines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0</c:f>
              <c:numCache>
                <c:formatCode>0.00%</c:formatCode>
                <c:ptCount val="2"/>
                <c:pt idx="0">
                  <c:v>0.325</c:v>
                </c:pt>
                <c:pt idx="1">
                  <c:v>0.3362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rgbClr val="c2f1c8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dLbl>
              <c:idx val="1"/>
              <c:numFmt formatCode="0.00%" sourceLinked="0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eparator>; </c:separator>
            <c:showLeaderLines val="1"/>
            <c:leaderLines>
              <c:spPr>
                <a:ln>
                  <a:solidFill>
                    <a:srgbClr val="ffffff"/>
                  </a:solidFill>
                </a:ln>
              </c:spPr>
            </c:leaderLines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1</c:f>
              <c:numCache>
                <c:formatCode>0.00%</c:formatCode>
                <c:ptCount val="2"/>
                <c:pt idx="0">
                  <c:v>0.2745</c:v>
                </c:pt>
                <c:pt idx="1">
                  <c:v>0.0643</c:v>
                </c:pt>
              </c:numCache>
            </c:numRef>
          </c:val>
        </c:ser>
        <c:gapWidth val="100"/>
        <c:overlap val="100"/>
        <c:axId val="29814425"/>
        <c:axId val="9312511"/>
      </c:barChart>
      <c:catAx>
        <c:axId val="29814425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Aptos"/>
              </a:defRPr>
            </a:pPr>
          </a:p>
        </c:txPr>
        <c:crossAx val="9312511"/>
        <c:auto val="1"/>
        <c:lblAlgn val="ctr"/>
        <c:lblOffset val="100"/>
        <c:noMultiLvlLbl val="0"/>
      </c:catAx>
      <c:valAx>
        <c:axId val="9312511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spPr>
          <a:ln w="1260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Aptos"/>
              </a:defRPr>
            </a:pPr>
          </a:p>
        </c:txPr>
        <c:crossAx val="29814425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22075387723"/>
          <c:y val="0.234072480556015"/>
          <c:w val="0.316922866239858"/>
          <c:h val="0.765762038722489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52.24</c:v>
                </c:pt>
                <c:pt idx="1">
                  <c:v>45.87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trike="noStrike" u="none">
              <a:solidFill>
                <a:srgbClr val="595959"/>
              </a:solidFill>
              <a:uFillTx/>
              <a:latin typeface="Apto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221234245626"/>
          <c:y val="0.234060212782012"/>
          <c:w val="0.316922951421463"/>
          <c:h val="0.765788877989889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96b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f9ed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600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600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1600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0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sz="1600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0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600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0"/>
            <c:showCatName val="0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4"/>
                <c:pt idx="0">
                  <c:v>No Participation</c:v>
                </c:pt>
                <c:pt idx="1">
                  <c:v> Just in few household activities</c:v>
                </c:pt>
                <c:pt idx="2">
                  <c:v>Only regular activities</c:v>
                </c:pt>
                <c:pt idx="3">
                  <c:v>All household work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435</c:v>
                </c:pt>
                <c:pt idx="1">
                  <c:v>464</c:v>
                </c:pt>
                <c:pt idx="2">
                  <c:v>325</c:v>
                </c:pt>
                <c:pt idx="3">
                  <c:v>9109</c:v>
                </c:pt>
              </c:numCache>
            </c:numRef>
          </c:val>
        </c:ser>
        <c:ser>
          <c:idx val="1"/>
          <c:order val="1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96b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f9ed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pto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No Participation</c:v>
                </c:pt>
                <c:pt idx="1">
                  <c:v> Just in few household activities</c:v>
                </c:pt>
                <c:pt idx="2">
                  <c:v>Only regular activities</c:v>
                </c:pt>
                <c:pt idx="3">
                  <c:v>All household work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4.21</c:v>
                </c:pt>
                <c:pt idx="1">
                  <c:v>4.49</c:v>
                </c:pt>
                <c:pt idx="2">
                  <c:v>3.15</c:v>
                </c:pt>
                <c:pt idx="3">
                  <c:v>88.15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layout>
        <c:manualLayout>
          <c:xMode val="edge"/>
          <c:yMode val="edge"/>
          <c:x val="0.678038743575556"/>
          <c:y val="0.262149803900035"/>
          <c:w val="0.313328108125991"/>
          <c:h val="0.47570018261305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600" strike="noStrike" u="none">
              <a:solidFill>
                <a:srgbClr val="595959"/>
              </a:solidFill>
              <a:uFillTx/>
              <a:latin typeface="Apto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en-GB" sz="2000" strike="noStrike" u="none">
                <a:solidFill>
                  <a:srgbClr val="595959"/>
                </a:solidFill>
                <a:uFillTx/>
                <a:latin typeface="Aptos"/>
              </a:rPr>
              <a:t>No participation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181891738814"/>
          <c:y val="0.234021415167237"/>
          <c:w val="0.316854114410551"/>
          <c:h val="0.76575780991279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numFmt formatCode="General" sourceLinked="1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1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eparator>; 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83</c:v>
                </c:pt>
                <c:pt idx="1">
                  <c:v>352</c:v>
                </c:pt>
              </c:numCache>
            </c:numRef>
          </c:val>
        </c:ser>
        <c:ser>
          <c:idx val="1"/>
          <c:order val="1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19.08</c:v>
                </c:pt>
                <c:pt idx="1">
                  <c:v>80.92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trike="noStrike" u="none">
              <a:solidFill>
                <a:srgbClr val="595959"/>
              </a:solidFill>
              <a:uFillTx/>
              <a:latin typeface="Apto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en-GB" sz="2000" strike="noStrike" u="none">
                <a:solidFill>
                  <a:srgbClr val="595959"/>
                </a:solidFill>
                <a:uFillTx/>
                <a:latin typeface="Aptos"/>
              </a:rPr>
              <a:t>Just in few household activities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181891738814"/>
          <c:y val="0.234021415167237"/>
          <c:w val="0.316854114410551"/>
          <c:h val="0.765757809912794"/>
        </c:manualLayout>
      </c:layout>
      <c:pieChart>
        <c:varyColors val="1"/>
        <c:ser>
          <c:idx val="0"/>
          <c:order val="0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numFmt formatCode="General" sourceLinked="1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1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eparator>; 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76</c:v>
                </c:pt>
                <c:pt idx="1">
                  <c:v>388</c:v>
                </c:pt>
              </c:numCache>
            </c:numRef>
          </c:val>
        </c:ser>
        <c:ser>
          <c:idx val="1"/>
          <c:order val="1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16.38</c:v>
                </c:pt>
                <c:pt idx="1">
                  <c:v>83.62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trike="noStrike" u="none">
              <a:solidFill>
                <a:srgbClr val="595959"/>
              </a:solidFill>
              <a:uFillTx/>
              <a:latin typeface="Apto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0" lang="en-GB" sz="1436" strike="noStrike" u="none">
                <a:solidFill>
                  <a:srgbClr val="000000"/>
                </a:solidFill>
                <a:uFillTx/>
                <a:latin typeface="Aptos"/>
              </a:rPr>
              <a:t>Only regular activities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181891738814"/>
          <c:y val="0.234021415167237"/>
          <c:w val="0.316854114410551"/>
          <c:h val="0.765757809912794"/>
        </c:manualLayout>
      </c:layout>
      <c:pieChart>
        <c:varyColors val="1"/>
        <c:ser>
          <c:idx val="0"/>
          <c:order val="0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square"/>
                <a:lstStyle/>
                <a:p>
                  <a:pPr>
                    <a:defRPr b="1" lang="en-US" sz="1197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numFmt formatCode="General" sourceLinked="1"/>
              <c:txPr>
                <a:bodyPr wrap="square"/>
                <a:lstStyle/>
                <a:p>
                  <a:pPr>
                    <a:defRPr b="1" lang="en-US" sz="1197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1" lang="en-US" sz="1197" strike="noStrike" u="none">
                    <a:solidFill>
                      <a:srgbClr val="00000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eparator>; 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</c:v>
                </c:pt>
                <c:pt idx="1">
                  <c:v>318</c:v>
                </c:pt>
              </c:numCache>
            </c:numRef>
          </c:val>
        </c:ser>
        <c:ser>
          <c:idx val="1"/>
          <c:order val="1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lang="en-US" sz="1197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lang="en-US" sz="1197" strike="noStrike" u="none">
                      <a:solidFill>
                        <a:srgbClr val="00000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lang="en-US" sz="1197" strike="noStrike" u="none">
                    <a:solidFill>
                      <a:srgbClr val="00000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2.15</c:v>
                </c:pt>
                <c:pt idx="1">
                  <c:v>97.85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lang="en-US" sz="1197" strike="noStrike" u="none">
              <a:solidFill>
                <a:srgbClr val="000000"/>
              </a:solidFill>
              <a:uFillTx/>
              <a:latin typeface="Apto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en-GB" sz="2000" strike="noStrike" u="none">
                <a:solidFill>
                  <a:srgbClr val="595959"/>
                </a:solidFill>
                <a:uFillTx/>
                <a:latin typeface="Aptos"/>
              </a:rPr>
              <a:t>All household work</a:t>
            </a:r>
          </a:p>
        </c:rich>
      </c:tx>
      <c:layout>
        <c:manualLayout>
          <c:xMode val="edge"/>
          <c:yMode val="edge"/>
          <c:x val="0.243466299862448"/>
          <c:y val="0.0196489678772491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181891738814"/>
          <c:y val="0.234021415167237"/>
          <c:w val="0.316854114410551"/>
          <c:h val="0.76575780991279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numFmt formatCode="General" sourceLinked="1"/>
              <c:txPr>
                <a:bodyPr wrap="square"/>
                <a:lstStyle/>
                <a:p>
                  <a:pPr>
                    <a:defRPr b="1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1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eparator>; 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5427</c:v>
                </c:pt>
                <c:pt idx="1">
                  <c:v>3682</c:v>
                </c:pt>
              </c:numCache>
            </c:numRef>
          </c:val>
        </c:ser>
        <c:ser>
          <c:idx val="1"/>
          <c:order val="1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59.58</c:v>
                </c:pt>
                <c:pt idx="1">
                  <c:v>40.42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trike="noStrike" u="none">
              <a:solidFill>
                <a:srgbClr val="595959"/>
              </a:solidFill>
              <a:uFillTx/>
              <a:latin typeface="Apto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Aptos Narrow"/>
              </a:rPr>
              <a:t>Men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159135334023"/>
          <c:y val="0.234021415167237"/>
          <c:w val="0.316890881913303"/>
          <c:h val="0.76575780991279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96b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f9ed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4"/>
                <c:pt idx="0">
                  <c:v>No Participation</c:v>
                </c:pt>
                <c:pt idx="1">
                  <c:v> Just in few household activities</c:v>
                </c:pt>
                <c:pt idx="2">
                  <c:v>Only regular activities</c:v>
                </c:pt>
                <c:pt idx="3">
                  <c:v>All household work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80.92</c:v>
                </c:pt>
                <c:pt idx="1">
                  <c:v>83.62</c:v>
                </c:pt>
                <c:pt idx="2">
                  <c:v>97.85</c:v>
                </c:pt>
                <c:pt idx="3">
                  <c:v>40.42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en-GB" sz="2000" strike="noStrike" u="none">
                <a:solidFill>
                  <a:srgbClr val="000000"/>
                </a:solidFill>
                <a:uFillTx/>
                <a:latin typeface="Aptos Narrow"/>
              </a:rPr>
              <a:t>Women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159135334023"/>
          <c:y val="0.234021415167237"/>
          <c:w val="0.316890881913303"/>
          <c:h val="0.76575780991279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96b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f9ed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sz="1197" strike="noStrike" u="none">
                      <a:solidFill>
                        <a:srgbClr val="404040"/>
                      </a:solidFill>
                      <a:uFillTx/>
                      <a:latin typeface="Apto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trike="noStrike" u="none">
                    <a:solidFill>
                      <a:srgbClr val="404040"/>
                    </a:solidFill>
                    <a:uFillTx/>
                    <a:latin typeface="Apto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4"/>
                <c:pt idx="0">
                  <c:v>No Participation</c:v>
                </c:pt>
                <c:pt idx="1">
                  <c:v> Just in few household activities</c:v>
                </c:pt>
                <c:pt idx="2">
                  <c:v>Only regular activities</c:v>
                </c:pt>
                <c:pt idx="3">
                  <c:v>All household work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19.08</c:v>
                </c:pt>
                <c:pt idx="1">
                  <c:v>16.38</c:v>
                </c:pt>
                <c:pt idx="2">
                  <c:v>2.15</c:v>
                </c:pt>
                <c:pt idx="3">
                  <c:v>59.58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310B5C0-6EDB-4D64-BFF7-E66B492D43F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6AA87B-B2F5-4675-B3F5-DA47AE68F1FA}" type="slidenum">
              <a:rPr b="0" lang="en-GB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7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DA1F7B-695F-4BBB-95CA-8FDD150E6908}" type="slidenum">
              <a:rPr b="0" lang="en-GB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7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9B375E-D8DC-4ED5-B70A-47BAF80C718C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FAAC5E-15D6-4F06-8CCB-B2D49D732EEE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95A749-DB6B-45AB-A6F7-0F56798EF020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</a:t>
            </a: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edit </a:t>
            </a: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Master </a:t>
            </a: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title </a:t>
            </a: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051B7C-4389-4AB9-88C9-1906CB3D5400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</a:t>
            </a: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edit </a:t>
            </a: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Master </a:t>
            </a: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title </a:t>
            </a: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066091-3306-4429-A17D-F897C5D098B9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k to 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edit 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ter 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title 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F04F26-A4F3-49AA-B6B6-9A6B6D64286F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to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edit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er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title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5423A6-413B-4266-A807-20ED948D3EAA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CB9692-0E3C-4E77-BEA4-0420AF1D2065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to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edit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er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title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3CE9EC-E396-4A81-9F83-D3072EB557B2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k to 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edit 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ter 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title 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</a:t>
            </a:r>
            <a:r>
              <a:rPr b="0" lang="en-GB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FB3D39-35B6-48D4-82EB-1D49FDCB67FE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to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edit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er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title </a:t>
            </a: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163594-F871-4A3B-A487-309B227266BF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chart" Target="../charts/chart9.xml"/><Relationship Id="rId3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chart" Target="../charts/chart11.xml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2.xml"/><Relationship Id="rId2" Type="http://schemas.openxmlformats.org/officeDocument/2006/relationships/chart" Target="../charts/chart13.xml"/><Relationship Id="rId3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Content Placeholder 11"/>
          <p:cNvGraphicFramePr/>
          <p:nvPr/>
        </p:nvGraphicFramePr>
        <p:xfrm>
          <a:off x="166320" y="1921320"/>
          <a:ext cx="6261480" cy="326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1" name="Content Placeholder 11"/>
          <p:cNvGraphicFramePr/>
          <p:nvPr/>
        </p:nvGraphicFramePr>
        <p:xfrm>
          <a:off x="5149440" y="1921320"/>
          <a:ext cx="6261480" cy="326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3"/>
          <p:cNvGrpSpPr/>
          <p:nvPr/>
        </p:nvGrpSpPr>
        <p:grpSpPr>
          <a:xfrm>
            <a:off x="1907280" y="1478880"/>
            <a:ext cx="9937800" cy="3899520"/>
            <a:chOff x="1907280" y="1478880"/>
            <a:chExt cx="9937800" cy="3899520"/>
          </a:xfrm>
        </p:grpSpPr>
        <p:graphicFrame>
          <p:nvGraphicFramePr>
            <p:cNvPr id="93" name="Content Placeholder 11"/>
            <p:cNvGraphicFramePr/>
            <p:nvPr/>
          </p:nvGraphicFramePr>
          <p:xfrm>
            <a:off x="1907280" y="1478880"/>
            <a:ext cx="9807840" cy="3899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94" name="Content Placeholder 11"/>
            <p:cNvGraphicFramePr/>
            <p:nvPr/>
          </p:nvGraphicFramePr>
          <p:xfrm>
            <a:off x="2037240" y="1724040"/>
            <a:ext cx="9807840" cy="3654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95" name="Table 10"/>
          <p:cNvGraphicFramePr/>
          <p:nvPr/>
        </p:nvGraphicFramePr>
        <p:xfrm>
          <a:off x="276120" y="871200"/>
          <a:ext cx="7153200" cy="846720"/>
        </p:xfrm>
        <a:graphic>
          <a:graphicData uri="http://schemas.openxmlformats.org/drawingml/2006/table">
            <a:tbl>
              <a:tblPr/>
              <a:tblGrid>
                <a:gridCol w="2963880"/>
                <a:gridCol w="1356840"/>
                <a:gridCol w="1690200"/>
                <a:gridCol w="1142640"/>
              </a:tblGrid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Test Statistics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df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Value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Prob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Pearson X2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175.9486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Likelihood Ratio G2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175.9486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TextBox 11"/>
          <p:cNvSpPr/>
          <p:nvPr/>
        </p:nvSpPr>
        <p:spPr>
          <a:xfrm>
            <a:off x="7869240" y="969840"/>
            <a:ext cx="35643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Statistically Significant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3"/>
          <p:cNvGrpSpPr/>
          <p:nvPr/>
        </p:nvGrpSpPr>
        <p:grpSpPr>
          <a:xfrm>
            <a:off x="1419120" y="1236240"/>
            <a:ext cx="9928800" cy="4385160"/>
            <a:chOff x="1419120" y="1236240"/>
            <a:chExt cx="9928800" cy="4385160"/>
          </a:xfrm>
        </p:grpSpPr>
        <p:graphicFrame>
          <p:nvGraphicFramePr>
            <p:cNvPr id="98" name="Content Placeholder 11"/>
            <p:cNvGraphicFramePr/>
            <p:nvPr/>
          </p:nvGraphicFramePr>
          <p:xfrm>
            <a:off x="1419120" y="1364400"/>
            <a:ext cx="9807840" cy="41284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99" name="Content Placeholder 11"/>
            <p:cNvGraphicFramePr/>
            <p:nvPr/>
          </p:nvGraphicFramePr>
          <p:xfrm>
            <a:off x="1540080" y="1236240"/>
            <a:ext cx="9807840" cy="4385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100" name="Table 4"/>
          <p:cNvGraphicFramePr/>
          <p:nvPr/>
        </p:nvGraphicFramePr>
        <p:xfrm>
          <a:off x="164880" y="628560"/>
          <a:ext cx="7153200" cy="846720"/>
        </p:xfrm>
        <a:graphic>
          <a:graphicData uri="http://schemas.openxmlformats.org/drawingml/2006/table">
            <a:tbl>
              <a:tblPr/>
              <a:tblGrid>
                <a:gridCol w="2963880"/>
                <a:gridCol w="1356840"/>
                <a:gridCol w="1690200"/>
                <a:gridCol w="1142640"/>
              </a:tblGrid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Test Statistics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df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Value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Prob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Pearson X2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1222.052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Likelihood Ratio G2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1282.072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TextBox 5"/>
          <p:cNvSpPr/>
          <p:nvPr/>
        </p:nvSpPr>
        <p:spPr>
          <a:xfrm>
            <a:off x="7662600" y="747720"/>
            <a:ext cx="35643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Statistically Significant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/>
          <p:nvPr/>
        </p:nvSpPr>
        <p:spPr>
          <a:xfrm>
            <a:off x="535680" y="614160"/>
            <a:ext cx="942948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Basic Demographics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628200" y="1437480"/>
          <a:ext cx="7372440" cy="3747600"/>
        </p:xfrm>
        <a:graphic>
          <a:graphicData uri="http://schemas.openxmlformats.org/drawingml/2006/table">
            <a:tbl>
              <a:tblPr/>
              <a:tblGrid>
                <a:gridCol w="1720080"/>
                <a:gridCol w="1413000"/>
                <a:gridCol w="1413000"/>
                <a:gridCol w="1413000"/>
                <a:gridCol w="1413720"/>
              </a:tblGrid>
              <a:tr h="27468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coefficient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std. Error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z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P-value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68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const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2.4844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0.0848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29.3070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8.43E-189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68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TOWN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-0.5160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0.0168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-30.6760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1.19E-206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68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AGE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-0.0452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0.0015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-30.6077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9.68E-206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7468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GENDER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0.7216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0.0478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15.0974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1.69E-51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5756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EDU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GB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Uncomplete sample size</a:t>
                      </a:r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Akaike criterion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74680"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McFadden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Noto Sans"/>
                        </a:rPr>
                        <a:t>0.1867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Adjusted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Noto Sans"/>
                        </a:rPr>
                        <a:t>0.1860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Noto Sans"/>
                        </a:rPr>
                        <a:t>10769.7288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Table 4"/>
          <p:cNvGraphicFramePr/>
          <p:nvPr/>
        </p:nvGraphicFramePr>
        <p:xfrm>
          <a:off x="5216040" y="4588560"/>
          <a:ext cx="6437160" cy="1552320"/>
        </p:xfrm>
        <a:graphic>
          <a:graphicData uri="http://schemas.openxmlformats.org/drawingml/2006/table">
            <a:tbl>
              <a:tblPr/>
              <a:tblGrid>
                <a:gridCol w="919440"/>
                <a:gridCol w="919440"/>
                <a:gridCol w="919440"/>
                <a:gridCol w="919440"/>
                <a:gridCol w="919440"/>
                <a:gridCol w="919440"/>
                <a:gridCol w="920880"/>
              </a:tblGrid>
              <a:tr h="26424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Predicted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Accuracy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72.06%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5762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1070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Precision: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61.15%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1817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1684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Recall: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48.10%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F1: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53.84%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4"/>
          <p:cNvSpPr/>
          <p:nvPr/>
        </p:nvSpPr>
        <p:spPr>
          <a:xfrm>
            <a:off x="535680" y="398160"/>
            <a:ext cx="942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Appliances connected with R&amp;D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06" name="Table 6"/>
          <p:cNvGraphicFramePr/>
          <p:nvPr/>
        </p:nvGraphicFramePr>
        <p:xfrm>
          <a:off x="860400" y="1106280"/>
          <a:ext cx="7572240" cy="4138920"/>
        </p:xfrm>
        <a:graphic>
          <a:graphicData uri="http://schemas.openxmlformats.org/drawingml/2006/table">
            <a:tbl>
              <a:tblPr/>
              <a:tblGrid>
                <a:gridCol w="1767600"/>
                <a:gridCol w="1451880"/>
                <a:gridCol w="1451880"/>
                <a:gridCol w="1451880"/>
                <a:gridCol w="1449360"/>
              </a:tblGrid>
              <a:tr h="29916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coefficient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std. Error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z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P-value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const</a:t>
                      </a:r>
                      <a:endParaRPr b="1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0.1765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0.4028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0.4383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0.6612</a:t>
                      </a:r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BOOKS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0.0032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0.0004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7.9282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2.22E-15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KASETOFON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-0.1966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0.0186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-10.5861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3.46E-26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RADIO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-0.1169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0.0210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-5.5549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2.78E-08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TV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-0.3046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0.0373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-8.1665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3.17E-16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VIDEO</a:t>
                      </a:r>
                      <a:endParaRPr b="1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0.1952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0.0947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2.0611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0.0393</a:t>
                      </a:r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CAR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-0.1681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0.0184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-9.1133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7.99E-20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0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PC</a:t>
                      </a:r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0.41</a:t>
                      </a:r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0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ELECTRIC_GAMES</a:t>
                      </a:r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/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0.48</a:t>
                      </a:r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2876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Akaike criterion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McFadden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0.1551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Adjusted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0.1541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11192.9378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7" name="Table 7"/>
          <p:cNvGraphicFramePr/>
          <p:nvPr/>
        </p:nvGraphicFramePr>
        <p:xfrm>
          <a:off x="6773400" y="5065200"/>
          <a:ext cx="5149080" cy="1431360"/>
        </p:xfrm>
        <a:graphic>
          <a:graphicData uri="http://schemas.openxmlformats.org/drawingml/2006/table">
            <a:tbl>
              <a:tblPr/>
              <a:tblGrid>
                <a:gridCol w="735120"/>
                <a:gridCol w="735120"/>
                <a:gridCol w="735120"/>
                <a:gridCol w="735120"/>
                <a:gridCol w="301320"/>
                <a:gridCol w="1168920"/>
                <a:gridCol w="738720"/>
              </a:tblGrid>
              <a:tr h="36756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Predicted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Accuracy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73.32%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756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6183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649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Precision: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68.60%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756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2083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1418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Recall: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40.50%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5532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F1: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50.93%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7"/>
          <p:cNvSpPr/>
          <p:nvPr/>
        </p:nvSpPr>
        <p:spPr>
          <a:xfrm>
            <a:off x="535680" y="434160"/>
            <a:ext cx="942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Work related factors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09" name="Table 8"/>
          <p:cNvGraphicFramePr/>
          <p:nvPr/>
        </p:nvGraphicFramePr>
        <p:xfrm>
          <a:off x="880200" y="1332000"/>
          <a:ext cx="9077040" cy="3633480"/>
        </p:xfrm>
        <a:graphic>
          <a:graphicData uri="http://schemas.openxmlformats.org/drawingml/2006/table">
            <a:tbl>
              <a:tblPr/>
              <a:tblGrid>
                <a:gridCol w="2520360"/>
                <a:gridCol w="1375920"/>
                <a:gridCol w="1317960"/>
                <a:gridCol w="1789560"/>
                <a:gridCol w="2073600"/>
              </a:tblGrid>
              <a:tr h="29916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coefficient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std. Error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z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P-value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const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-0.4492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0.1103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-4.0712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4.6768182602583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9E-05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FARMINGS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0.1781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0.0159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11.1859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4.78E-29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WORK_CONDITIONS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0.1361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0.0156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8.7504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2.13E-18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DIPLOMA_GAP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-0.2839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0.0110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-25.8392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3.21795442574199E-147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WAGE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0.0010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0.0002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4.1591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3.19458992647511E-05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OCCUPATION</a:t>
                      </a:r>
                      <a:endParaRPr b="1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0.3017</a:t>
                      </a:r>
                      <a:endParaRPr b="0" lang="en-US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Akaike criterion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McFadden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0.1439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Adjusted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0.1432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11336.2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0" name="Table 9"/>
          <p:cNvGraphicFramePr/>
          <p:nvPr/>
        </p:nvGraphicFramePr>
        <p:xfrm>
          <a:off x="6828480" y="4870800"/>
          <a:ext cx="4921200" cy="1431360"/>
        </p:xfrm>
        <a:graphic>
          <a:graphicData uri="http://schemas.openxmlformats.org/drawingml/2006/table">
            <a:tbl>
              <a:tblPr/>
              <a:tblGrid>
                <a:gridCol w="702360"/>
                <a:gridCol w="702360"/>
                <a:gridCol w="702360"/>
                <a:gridCol w="702360"/>
                <a:gridCol w="543600"/>
                <a:gridCol w="861120"/>
                <a:gridCol w="707400"/>
              </a:tblGrid>
              <a:tr h="35568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Predicted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Accuracy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73.32%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724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5794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1038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Precision: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63.19%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192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1719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1782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Recall: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50.90%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264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F1: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56.38%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2"/>
          <p:cNvSpPr/>
          <p:nvPr/>
        </p:nvSpPr>
        <p:spPr>
          <a:xfrm>
            <a:off x="535680" y="362160"/>
            <a:ext cx="942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Lesure Activites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2" name="Table 1"/>
          <p:cNvGraphicFramePr/>
          <p:nvPr/>
        </p:nvGraphicFramePr>
        <p:xfrm>
          <a:off x="320400" y="746280"/>
          <a:ext cx="6814800" cy="4704120"/>
        </p:xfrm>
        <a:graphic>
          <a:graphicData uri="http://schemas.openxmlformats.org/drawingml/2006/table">
            <a:tbl>
              <a:tblPr/>
              <a:tblGrid>
                <a:gridCol w="1589760"/>
                <a:gridCol w="1306080"/>
                <a:gridCol w="1306080"/>
                <a:gridCol w="1306080"/>
                <a:gridCol w="1306800"/>
              </a:tblGrid>
              <a:tr h="32400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coefficient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std. Error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z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P-value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const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3.0615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0.1889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16.2114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4.19E-59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ARTS_ACT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0.4359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0.0520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8.3842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5.11E-17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BIRTHDAYS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-0.3974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0.0221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-17.9477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5.00E-72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DRINKING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0.0557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0.0237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2.3502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0.0188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MOVIES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-0.4703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0.0229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-20.5514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7.48E-94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MUSEUMS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0.0263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0.0069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3.8068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0.0001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OPERA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0.0262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0.0163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1.6099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0.1074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SMOKING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0.0091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0.0028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3.2978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0.0010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SPORT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-0.5076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0.0298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-17.0149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6.36E-65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40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THEATRE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0.1723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0.0135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12.7772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2.20E-37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34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POP CONCERTS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r>
                        <a:rPr b="0" lang="en-GB" sz="1200" strike="noStrike" u="none">
                          <a:solidFill>
                            <a:srgbClr val="ff0000"/>
                          </a:solidFill>
                          <a:effectLst/>
                          <a:uFillTx/>
                          <a:latin typeface="Aptos"/>
                        </a:rPr>
                        <a:t>Small sample size</a:t>
                      </a:r>
                      <a:endParaRPr b="0" lang="en-GB" sz="1200" strike="noStrike" u="none">
                        <a:solidFill>
                          <a:srgbClr val="ff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Akaike criterion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566640"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McFadden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0.2699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Adjusted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0.2684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9680.0135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Table 5"/>
          <p:cNvGraphicFramePr/>
          <p:nvPr/>
        </p:nvGraphicFramePr>
        <p:xfrm>
          <a:off x="7170120" y="5288760"/>
          <a:ext cx="4801680" cy="1637640"/>
        </p:xfrm>
        <a:graphic>
          <a:graphicData uri="http://schemas.openxmlformats.org/drawingml/2006/table">
            <a:tbl>
              <a:tblPr/>
              <a:tblGrid>
                <a:gridCol w="685800"/>
                <a:gridCol w="805680"/>
                <a:gridCol w="702360"/>
                <a:gridCol w="644400"/>
                <a:gridCol w="414000"/>
                <a:gridCol w="862560"/>
                <a:gridCol w="686880"/>
              </a:tblGrid>
              <a:tr h="28656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Predicted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Accuracy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77.63%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08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6015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817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Precision: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71.07</a:t>
                      </a: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688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1494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2007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Recall: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57.33%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600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F1: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63.46%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8"/>
          <p:cNvSpPr/>
          <p:nvPr/>
        </p:nvSpPr>
        <p:spPr>
          <a:xfrm>
            <a:off x="535680" y="434160"/>
            <a:ext cx="9429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Reading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5" name="Table 13"/>
          <p:cNvGraphicFramePr/>
          <p:nvPr/>
        </p:nvGraphicFramePr>
        <p:xfrm>
          <a:off x="1211040" y="1294200"/>
          <a:ext cx="8715240" cy="3909960"/>
        </p:xfrm>
        <a:graphic>
          <a:graphicData uri="http://schemas.openxmlformats.org/drawingml/2006/table">
            <a:tbl>
              <a:tblPr/>
              <a:tblGrid>
                <a:gridCol w="2034360"/>
                <a:gridCol w="1670760"/>
                <a:gridCol w="1670760"/>
                <a:gridCol w="1670760"/>
                <a:gridCol w="1668960"/>
              </a:tblGrid>
              <a:tr h="29916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coefficient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std. Error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z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P-value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2040">
                <a:tc>
                  <a:txBody>
                    <a:bodyPr lIns="9360" rIns="9360" anchor="b">
                      <a:noAutofit/>
                    </a:bodyPr>
                    <a:p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const</a:t>
                      </a:r>
                      <a:endParaRPr b="1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7.0841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0.2295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30.8647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4E-209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READING_ECON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-1.0349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0.0464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-22.3254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2E-110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READING_LIT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-0.6291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0.0213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-29.4748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6E-191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READING_POETRY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-0.2720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0.0233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-11.6681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2E-031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/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Akaike criterion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McFadden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0.3327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 anchorCtr="1">
                      <a:noAutofit/>
                    </a:bodyPr>
                    <a:p>
                      <a:pPr algn="ctr"/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Adjusted R2</a:t>
                      </a:r>
                      <a:endParaRPr b="1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0.3321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  <a:ea typeface="Noto Sans"/>
                        </a:rPr>
                        <a:t>8836.7362</a:t>
                      </a:r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ctr" marL="9360" marR="936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6" name="Table 14"/>
          <p:cNvGraphicFramePr/>
          <p:nvPr/>
        </p:nvGraphicFramePr>
        <p:xfrm>
          <a:off x="6100200" y="4656600"/>
          <a:ext cx="5606640" cy="1872000"/>
        </p:xfrm>
        <a:graphic>
          <a:graphicData uri="http://schemas.openxmlformats.org/drawingml/2006/table">
            <a:tbl>
              <a:tblPr/>
              <a:tblGrid>
                <a:gridCol w="799920"/>
                <a:gridCol w="799920"/>
                <a:gridCol w="799920"/>
                <a:gridCol w="799920"/>
                <a:gridCol w="624600"/>
                <a:gridCol w="975240"/>
                <a:gridCol w="807480"/>
              </a:tblGrid>
              <a:tr h="33228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Predicted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Accuracy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80.16%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724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6123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709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Precision: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75.29%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8044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Actual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1341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2160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Recall: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61.70%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8224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F1: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/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67.82%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Gender Proportion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0252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General look at the data first!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How much did men and women participate in household work?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Who was more likely to be a researcher?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Gender Proportion - 1986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69" name="Content Placeholder 11"/>
          <p:cNvGraphicFramePr/>
          <p:nvPr/>
        </p:nvGraphicFramePr>
        <p:xfrm>
          <a:off x="-768240" y="1766880"/>
          <a:ext cx="10514880" cy="435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0" name="Table 2"/>
          <p:cNvGraphicFramePr/>
          <p:nvPr/>
        </p:nvGraphicFramePr>
        <p:xfrm>
          <a:off x="7598160" y="2235600"/>
          <a:ext cx="4297320" cy="1922400"/>
        </p:xfrm>
        <a:graphic>
          <a:graphicData uri="http://schemas.openxmlformats.org/drawingml/2006/table">
            <a:tbl>
              <a:tblPr/>
              <a:tblGrid>
                <a:gridCol w="917280"/>
                <a:gridCol w="1206000"/>
                <a:gridCol w="968400"/>
                <a:gridCol w="1206000"/>
              </a:tblGrid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Value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Gender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Count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Percent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Women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5593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52.24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Men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4740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47.59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Total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GB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 Narrow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N =10333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Gender Proportion - 2024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2" name="Content Placeholder 11"/>
          <p:cNvGraphicFramePr/>
          <p:nvPr/>
        </p:nvGraphicFramePr>
        <p:xfrm>
          <a:off x="-768240" y="1766880"/>
          <a:ext cx="10514880" cy="435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3" name="Table 2"/>
          <p:cNvGraphicFramePr/>
          <p:nvPr/>
        </p:nvGraphicFramePr>
        <p:xfrm>
          <a:off x="7560360" y="2379960"/>
          <a:ext cx="3328920" cy="1208520"/>
        </p:xfrm>
        <a:graphic>
          <a:graphicData uri="http://schemas.openxmlformats.org/drawingml/2006/table">
            <a:tbl>
              <a:tblPr/>
              <a:tblGrid>
                <a:gridCol w="917280"/>
                <a:gridCol w="1206000"/>
                <a:gridCol w="1206000"/>
              </a:tblGrid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Value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Gender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Percent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Women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52.24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Men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47.59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3"/>
          <p:cNvSpPr/>
          <p:nvPr/>
        </p:nvSpPr>
        <p:spPr>
          <a:xfrm>
            <a:off x="7560360" y="3398400"/>
            <a:ext cx="332928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https://www.nsi.bg/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Were there really less men than women?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73640" y="1871640"/>
            <a:ext cx="922860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Sample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:  </a:t>
            </a:r>
            <a:r>
              <a:rPr b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10333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Test of Hypothesis: Mean 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=  </a:t>
            </a:r>
            <a:r>
              <a:rPr b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0.5</a:t>
            </a:r>
            <a:r>
              <a:rPr b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Sample Mean 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=  </a:t>
            </a:r>
            <a:r>
              <a:rPr b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0.458724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Sample Std. Dev. 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=  </a:t>
            </a:r>
            <a:r>
              <a:rPr b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0.498318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Method</a:t>
            </a:r>
            <a:r>
              <a:rPr b="1" i="1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1" i="1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1" i="1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Value</a:t>
            </a:r>
            <a:r>
              <a:rPr b="1" i="1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1" i="1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    </a:t>
            </a:r>
            <a:r>
              <a:rPr b="1" i="1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1" i="1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Probability</a:t>
            </a:r>
            <a:r>
              <a:rPr b="0" lang="en-GB" sz="28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t-statistic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-8.419759 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0.0000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6"/>
          <p:cNvSpPr/>
          <p:nvPr/>
        </p:nvSpPr>
        <p:spPr>
          <a:xfrm>
            <a:off x="6355080" y="1984320"/>
            <a:ext cx="4516560" cy="9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We can conclude with </a:t>
            </a:r>
            <a:r>
              <a:rPr b="1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95%</a:t>
            </a: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</a:t>
            </a:r>
            <a:r>
              <a:rPr b="1" i="1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degree of confidence</a:t>
            </a: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, that in 1995 there were less Men than Women living in Bulgaria!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32400" y="565920"/>
            <a:ext cx="45813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Household Participation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9" name="Content Placeholder 11"/>
          <p:cNvGraphicFramePr/>
          <p:nvPr/>
        </p:nvGraphicFramePr>
        <p:xfrm>
          <a:off x="-2478960" y="1356120"/>
          <a:ext cx="8825760" cy="477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0" name="Table 2"/>
          <p:cNvGraphicFramePr/>
          <p:nvPr/>
        </p:nvGraphicFramePr>
        <p:xfrm>
          <a:off x="6489000" y="565920"/>
          <a:ext cx="5183640" cy="5529600"/>
        </p:xfrm>
        <a:graphic>
          <a:graphicData uri="http://schemas.openxmlformats.org/drawingml/2006/table">
            <a:tbl>
              <a:tblPr/>
              <a:tblGrid>
                <a:gridCol w="1296000"/>
                <a:gridCol w="1296000"/>
                <a:gridCol w="1296000"/>
                <a:gridCol w="1296000"/>
              </a:tblGrid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Value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Chore Participation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Count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Percent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No Participation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435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4.21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761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Just in few household activities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464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4.49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Only regular activities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3.15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All household work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9109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88.15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4680" y="565920"/>
            <a:ext cx="630360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Do 88.15% really participate in All household work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6489000" y="565920"/>
          <a:ext cx="5183640" cy="5529600"/>
        </p:xfrm>
        <a:graphic>
          <a:graphicData uri="http://schemas.openxmlformats.org/drawingml/2006/table">
            <a:tbl>
              <a:tblPr/>
              <a:tblGrid>
                <a:gridCol w="1296000"/>
                <a:gridCol w="1296000"/>
                <a:gridCol w="1296000"/>
                <a:gridCol w="1296000"/>
              </a:tblGrid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Value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Household work Participation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Test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Count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Test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Percent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No Participation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734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7.11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761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Just in few household activities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783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7.58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Only regular activities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549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5.31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All household work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8266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49480" y="1825560"/>
            <a:ext cx="1110384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Chi-squared test: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l-G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χ</a:t>
            </a:r>
            <a:r>
              <a:rPr b="0" lang="en-GB" sz="2800" strike="noStrike" u="none" baseline="30000">
                <a:solidFill>
                  <a:schemeClr val="dk1"/>
                </a:solidFill>
                <a:effectLst/>
                <a:uFillTx/>
                <a:latin typeface="Aptos"/>
              </a:rPr>
              <a:t>2</a:t>
            </a:r>
            <a:r>
              <a:rPr b="0" lang="el-G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=≈429.2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Critical value χ²₀.₉₅,3 ≈ 7.815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429.2 &gt; 7.815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Reject the H</a:t>
            </a:r>
            <a:r>
              <a:rPr b="0" lang="en-GB" sz="2800" strike="noStrike" u="none" baseline="-25000">
                <a:solidFill>
                  <a:schemeClr val="dk1"/>
                </a:solidFill>
                <a:effectLst/>
                <a:uFillTx/>
                <a:latin typeface="Aptos"/>
              </a:rPr>
              <a:t>0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: only 80% participate in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All household work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Distribution of Household word between Gender 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5" name="Content Placeholder 3"/>
          <p:cNvGraphicFramePr/>
          <p:nvPr/>
        </p:nvGraphicFramePr>
        <p:xfrm>
          <a:off x="1376280" y="1921320"/>
          <a:ext cx="9438480" cy="5774040"/>
        </p:xfrm>
        <a:graphic>
          <a:graphicData uri="http://schemas.openxmlformats.org/drawingml/2006/table">
            <a:tbl>
              <a:tblPr/>
              <a:tblGrid>
                <a:gridCol w="1285560"/>
                <a:gridCol w="1678320"/>
                <a:gridCol w="1356840"/>
                <a:gridCol w="1690200"/>
                <a:gridCol w="1142640"/>
                <a:gridCol w="1142640"/>
                <a:gridCol w="1142640"/>
              </a:tblGrid>
              <a:tr h="202320">
                <a:tc gridSpan="2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Test Statistics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df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Value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Prob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 rowSpan="3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GB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 Narrow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 rowSpan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 gridSpan="2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Pearson X2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944.0482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 gridSpan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 gridSpan="2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Likelihood Ratio G2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1057.283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 gridSpan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30000">
                <a:tc gridSpan="7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GB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 Narrow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Count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GB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 Narrow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HOUSEHOLD WORK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% Row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1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4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GB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 Narrow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% Col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No participation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Just in few household activities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Only regular activities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All household work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Total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rowSpan="11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GENDER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rowSpan="3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Women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76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5427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5593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1.48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1.36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0.13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97.03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19.08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16.38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2.15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59.58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54.13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6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3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Men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352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388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318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3682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4740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7.43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8.19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6.71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77.68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80.92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83.62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97.85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40.42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45.87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6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1" lang="en-GB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tos Narrow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3"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Total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 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435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464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325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9109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10333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4.21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4.49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3.15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88.15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GB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Content Placeholder 11"/>
          <p:cNvGraphicFramePr/>
          <p:nvPr/>
        </p:nvGraphicFramePr>
        <p:xfrm>
          <a:off x="910440" y="0"/>
          <a:ext cx="4448880" cy="326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7" name="Content Placeholder 11"/>
          <p:cNvGraphicFramePr/>
          <p:nvPr/>
        </p:nvGraphicFramePr>
        <p:xfrm>
          <a:off x="6095880" y="102600"/>
          <a:ext cx="4448880" cy="326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8" name="Content Placeholder 11"/>
          <p:cNvGraphicFramePr/>
          <p:nvPr/>
        </p:nvGraphicFramePr>
        <p:xfrm>
          <a:off x="910440" y="3261600"/>
          <a:ext cx="4448880" cy="326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9" name="Content Placeholder 11"/>
          <p:cNvGraphicFramePr/>
          <p:nvPr/>
        </p:nvGraphicFramePr>
        <p:xfrm>
          <a:off x="6095880" y="3261600"/>
          <a:ext cx="4448880" cy="326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Application>LibreOffice/25.2.3.2$Linux_X86_64 LibreOffice_project/520$Build-2</Application>
  <AppVersion>15.0000</AppVersion>
  <Words>535</Words>
  <Paragraphs>271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2025-10-12T12:48:36Z</dcterms:created>
  <dc:creator>Тодор Петев Тодоров</dc:creator>
  <dc:description/>
  <dc:language>en-US</dc:language>
  <cp:lastModifiedBy/>
  <dcterms:modified xsi:type="dcterms:W3CDTF">2025-10-14T11:57:15Z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