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79.xml" ContentType="application/vnd.openxmlformats-officedocument.drawingml.chart+xml"/>
  <Override PartName="/ppt/charts/chart90.xml" ContentType="application/vnd.openxmlformats-officedocument.drawingml.chart+xml"/>
  <Override PartName="/ppt/charts/chart80.xml" ContentType="application/vnd.openxmlformats-officedocument.drawingml.chart+xml"/>
  <Override PartName="/ppt/charts/chart81.xml" ContentType="application/vnd.openxmlformats-officedocument.drawingml.chart+xml"/>
  <Override PartName="/ppt/charts/chart82.xml" ContentType="application/vnd.openxmlformats-officedocument.drawingml.chart+xml"/>
  <Override PartName="/ppt/charts/chart83.xml" ContentType="application/vnd.openxmlformats-officedocument.drawingml.chart+xml"/>
  <Override PartName="/ppt/charts/chart84.xml" ContentType="application/vnd.openxmlformats-officedocument.drawingml.chart+xml"/>
  <Override PartName="/ppt/charts/chart85.xml" ContentType="application/vnd.openxmlformats-officedocument.drawingml.chart+xml"/>
  <Override PartName="/ppt/charts/chart86.xml" ContentType="application/vnd.openxmlformats-officedocument.drawingml.chart+xml"/>
  <Override PartName="/ppt/charts/chart87.xml" ContentType="application/vnd.openxmlformats-officedocument.drawingml.chart+xml"/>
  <Override PartName="/ppt/charts/chart88.xml" ContentType="application/vnd.openxmlformats-officedocument.drawingml.chart+xml"/>
  <Override PartName="/ppt/charts/chart89.xml" ContentType="application/vnd.openxmlformats-officedocument.drawingml.chart+xml"/>
  <Override PartName="/ppt/charts/chart91.xml" ContentType="application/vnd.openxmlformats-officedocument.drawingml.char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presProps" Target="presProps.xml"/>
</Relationships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ayout>
        <c:manualLayout>
          <c:layoutTarget val="inner"/>
          <c:xMode val="edge"/>
          <c:yMode val="edge"/>
          <c:x val="0.328174752627795"/>
          <c:y val="0.234111221449851"/>
          <c:w val="0.316876091347965"/>
          <c:h val="0.765557762330354"/>
        </c:manualLayout>
      </c:layout>
      <c:pieChart>
        <c:varyColors val="1"/>
        <c:ser>
          <c:idx val="0"/>
          <c:order val="0"/>
          <c:spPr>
            <a:solidFill>
              <a:srgbClr val="156082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e97132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156082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numFmt formatCode="General" sourceLinked="1"/>
            <c:dLbl>
              <c:idx val="0"/>
              <c:txPr>
                <a:bodyPr wrap="square"/>
                <a:lstStyle/>
                <a:p>
                  <a:pPr>
                    <a:defRPr b="0" sz="1600" spc="-1" strike="noStrike">
                      <a:solidFill>
                        <a:srgbClr val="404040"/>
                      </a:solidFill>
                      <a:latin typeface="Aptos"/>
                      <a:ea typeface="DejaVu Sans"/>
                    </a:defRPr>
                  </a:pPr>
                </a:p>
              </c:txPr>
              <c:tx>
                <c:rich>
                  <a:bodyPr/>
                  <a:p>
                    <a:fld id="{70E308E6-4ECD-4E94-8C2B-AD393C55A44C}" type="CELLRANGE">
                      <a:rPr b="0" lang="en-US" sz="1600" spc="-1" strike="noStrike">
                        <a:solidFill>
                          <a:srgbClr val="404040"/>
                        </a:solidFill>
                        <a:latin typeface="Aptos"/>
                        <a:ea typeface="DejaVu Sans"/>
                      </a:rPr>
                      <a:t/>
                    </a:fld>
                    <a:r>
                      <a:rPr b="0" lang="en-US" sz="1600" spc="-1" strike="noStrike">
                        <a:solidFill>
                          <a:srgbClr val="404040"/>
                        </a:solidFill>
                        <a:latin typeface="Aptos"/>
                        <a:ea typeface="DejaVu Sans"/>
                      </a:rPr>
                      <a:t>, 54%</a:t>
                    </a:r>
                  </a:p>
                </c:rich>
              </c:tx>
              <c:dLblPos val="outEnd"/>
              <c:showLegendKey val="1"/>
              <c:showVal val="0"/>
              <c:showCatName val="0"/>
              <c:showSerName val="0"/>
              <c:showPercent val="1"/>
              <c:separator>; </c:separator>
            </c:dLbl>
            <c:dLbl>
              <c:idx val="1"/>
              <c:txPr>
                <a:bodyPr wrap="square"/>
                <a:lstStyle/>
                <a:p>
                  <a:pPr>
                    <a:defRPr b="0" sz="1600" spc="-1" strike="noStrike">
                      <a:solidFill>
                        <a:srgbClr val="404040"/>
                      </a:solidFill>
                      <a:latin typeface="Aptos"/>
                      <a:ea typeface="DejaVu Sans"/>
                    </a:defRPr>
                  </a:pPr>
                </a:p>
              </c:txPr>
              <c:tx>
                <c:rich>
                  <a:bodyPr/>
                  <a:p>
                    <a:fld id="{A2C1B70B-B1C0-4D86-B2DA-2B58C2816466}" type="CELLRANGE">
                      <a:rPr b="0" lang="en-US" sz="1600" spc="-1" strike="noStrike">
                        <a:solidFill>
                          <a:srgbClr val="404040"/>
                        </a:solidFill>
                        <a:latin typeface="Aptos"/>
                        <a:ea typeface="DejaVu Sans"/>
                      </a:rPr>
                      <a:t/>
                    </a:fld>
                    <a:r>
                      <a:rPr b="0" lang="en-US" sz="1600" spc="-1" strike="noStrike">
                        <a:solidFill>
                          <a:srgbClr val="404040"/>
                        </a:solidFill>
                        <a:latin typeface="Aptos"/>
                        <a:ea typeface="DejaVu Sans"/>
                      </a:rPr>
                      <a:t>, 46%</a:t>
                    </a:r>
                  </a:p>
                </c:rich>
              </c:tx>
              <c:dLblPos val="outEnd"/>
              <c:showLegendKey val="1"/>
              <c:showVal val="0"/>
              <c:showCatName val="0"/>
              <c:showSerName val="0"/>
              <c:showPercent val="1"/>
              <c:separator>; </c:separator>
            </c:dLbl>
            <c:txPr>
              <a:bodyPr wrap="square"/>
              <a:lstStyle/>
              <a:p>
                <a:pPr>
                  <a:defRPr b="0" sz="1600" spc="-1" strike="noStrike">
                    <a:solidFill>
                      <a:srgbClr val="404040"/>
                    </a:solidFill>
                    <a:latin typeface="Aptos"/>
                    <a:ea typeface="DejaVu Sans"/>
                  </a:defRPr>
                </a:pPr>
              </a:p>
            </c:txPr>
            <c:dLblPos val="outEnd"/>
            <c:showLegendKey val="1"/>
            <c:showVal val="1"/>
            <c:showCatName val="0"/>
            <c:showSerName val="0"/>
            <c:showPercent val="1"/>
            <c:separator>; </c:separator>
            <c:showLeaderLines val="1"/>
          </c:dLbls>
          <c:cat>
            <c:strRef>
              <c:f>categories</c:f>
              <c:strCache>
                <c:ptCount val="2"/>
                <c:pt idx="0">
                  <c:v>Women</c:v>
                </c:pt>
                <c:pt idx="1">
                  <c:v>Men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5593</c:v>
                </c:pt>
                <c:pt idx="1">
                  <c:v>4740</c:v>
                </c:pt>
              </c:numCache>
            </c:numRef>
          </c:val>
        </c:ser>
        <c:ser>
          <c:idx val="1"/>
          <c:order val="1"/>
          <c:spPr>
            <a:solidFill>
              <a:srgbClr val="e97132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156082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e97132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ptos"/>
                      <a:ea typeface="DejaVu Sans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ptos"/>
                      <a:ea typeface="DejaVu Sans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ptos"/>
                    <a:ea typeface="DejaVu Sans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</c:dLbls>
          <c:cat>
            <c:strRef>
              <c:f>categories</c:f>
              <c:strCache>
                <c:ptCount val="2"/>
                <c:pt idx="0">
                  <c:v>Women</c:v>
                </c:pt>
                <c:pt idx="1">
                  <c:v>Men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"/>
                <c:pt idx="0">
                  <c:v>54.13</c:v>
                </c:pt>
                <c:pt idx="1">
                  <c:v>45.87</c:v>
                </c:pt>
              </c:numCache>
            </c:numRef>
          </c:val>
        </c:ser>
        <c:firstSliceAng val="0"/>
      </c:pieChart>
      <c:spPr>
        <a:noFill/>
        <a:ln w="0">
          <a:noFill/>
        </a:ln>
      </c:spPr>
    </c:plotArea>
    <c:plotVisOnly val="1"/>
    <c:dispBlanksAs val="gap"/>
  </c:chart>
  <c:spPr>
    <a:noFill/>
    <a:ln w="0">
      <a:noFill/>
    </a:ln>
  </c:spPr>
</c:chartSpace>
</file>

<file path=ppt/charts/chart8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ayout>
        <c:manualLayout>
          <c:layoutTarget val="inner"/>
          <c:xMode val="edge"/>
          <c:yMode val="edge"/>
          <c:x val="0.328174752627795"/>
          <c:y val="0.234111221449851"/>
          <c:w val="0.316876091347965"/>
          <c:h val="0.765557762330354"/>
        </c:manualLayout>
      </c:layout>
      <c:pieChart>
        <c:varyColors val="1"/>
        <c:ser>
          <c:idx val="0"/>
          <c:order val="0"/>
          <c:spPr>
            <a:solidFill>
              <a:srgbClr val="156082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e97132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156082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Aptos"/>
                      <a:ea typeface="DejaVu Sans"/>
                    </a:defRPr>
                  </a:pPr>
                </a:p>
              </c:txPr>
              <c:dLblPos val="outEnd"/>
              <c:showLegendKey val="1"/>
              <c:showVal val="0"/>
              <c:showCatName val="1"/>
              <c:showSerName val="0"/>
              <c:showPercent val="1"/>
              <c:separator>
</c:separator>
            </c:dLbl>
            <c:dLbl>
              <c:idx val="1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Aptos"/>
                      <a:ea typeface="DejaVu Sans"/>
                    </a:defRPr>
                  </a:pPr>
                </a:p>
              </c:txPr>
              <c:dLblPos val="outEnd"/>
              <c:showLegendKey val="1"/>
              <c:showVal val="0"/>
              <c:showCatName val="1"/>
              <c:showSerName val="0"/>
              <c:showPercent val="1"/>
              <c:separator>
</c:separator>
            </c:dLbl>
            <c:txPr>
              <a:bodyPr wrap="square"/>
              <a:lstStyle/>
              <a:p>
                <a:pPr>
                  <a:defRPr b="0" sz="1197" spc="-1" strike="noStrike">
                    <a:solidFill>
                      <a:srgbClr val="404040"/>
                    </a:solidFill>
                    <a:latin typeface="Aptos"/>
                    <a:ea typeface="DejaVu Sans"/>
                  </a:defRPr>
                </a:pPr>
              </a:p>
            </c:txPr>
            <c:dLblPos val="outEnd"/>
            <c:showLegendKey val="1"/>
            <c:showVal val="0"/>
            <c:showCatName val="1"/>
            <c:showSerName val="0"/>
            <c:showPercent val="1"/>
            <c:separator>
</c:separator>
            <c:showLeaderLines val="1"/>
          </c:dLbls>
          <c:cat>
            <c:strRef>
              <c:f>categories</c:f>
              <c:strCache>
                <c:ptCount val="2"/>
                <c:pt idx="0">
                  <c:v>Women</c:v>
                </c:pt>
                <c:pt idx="1">
                  <c:v>Men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52.24</c:v>
                </c:pt>
                <c:pt idx="1">
                  <c:v>45.87</c:v>
                </c:pt>
              </c:numCache>
            </c:numRef>
          </c:val>
        </c:ser>
        <c:firstSliceAng val="0"/>
      </c:pieChart>
      <c:spPr>
        <a:noFill/>
        <a:ln w="0">
          <a:noFill/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Aptos"/>
              <a:ea typeface="DejaVu Sans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charts/chart8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ayout>
        <c:manualLayout>
          <c:layoutTarget val="inner"/>
          <c:xMode val="edge"/>
          <c:yMode val="edge"/>
          <c:x val="0.328166428717112"/>
          <c:y val="0.234095539959248"/>
          <c:w val="0.316867224148481"/>
          <c:h val="0.765602596030488"/>
        </c:manualLayout>
      </c:layout>
      <c:pieChart>
        <c:varyColors val="1"/>
        <c:ser>
          <c:idx val="0"/>
          <c:order val="0"/>
          <c:spPr>
            <a:solidFill>
              <a:srgbClr val="156082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e97132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156082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2"/>
            <c:spPr>
              <a:solidFill>
                <a:srgbClr val="196b24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3"/>
            <c:spPr>
              <a:solidFill>
                <a:srgbClr val="0f9ed5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0" sz="1600" spc="-1" strike="noStrike">
                      <a:solidFill>
                        <a:srgbClr val="404040"/>
                      </a:solidFill>
                      <a:latin typeface="Aptos"/>
                      <a:ea typeface="DejaVu Sans"/>
                    </a:defRPr>
                  </a:pPr>
                </a:p>
              </c:txPr>
              <c:dLblPos val="outEnd"/>
              <c:showLegendKey val="1"/>
              <c:showVal val="0"/>
              <c:showCatName val="0"/>
              <c:showSerName val="0"/>
              <c:showPercent val="1"/>
              <c:separator>
</c:separator>
            </c:dLbl>
            <c:dLbl>
              <c:idx val="1"/>
              <c:txPr>
                <a:bodyPr wrap="square"/>
                <a:lstStyle/>
                <a:p>
                  <a:pPr>
                    <a:defRPr b="0" sz="1600" spc="-1" strike="noStrike">
                      <a:solidFill>
                        <a:srgbClr val="404040"/>
                      </a:solidFill>
                      <a:latin typeface="Aptos"/>
                      <a:ea typeface="DejaVu Sans"/>
                    </a:defRPr>
                  </a:pPr>
                </a:p>
              </c:txPr>
              <c:dLblPos val="outEnd"/>
              <c:showLegendKey val="1"/>
              <c:showVal val="0"/>
              <c:showCatName val="0"/>
              <c:showSerName val="0"/>
              <c:showPercent val="1"/>
              <c:separator>
</c:separator>
            </c:dLbl>
            <c:dLbl>
              <c:idx val="2"/>
              <c:txPr>
                <a:bodyPr wrap="square"/>
                <a:lstStyle/>
                <a:p>
                  <a:pPr>
                    <a:defRPr b="0" sz="1600" spc="-1" strike="noStrike">
                      <a:solidFill>
                        <a:srgbClr val="404040"/>
                      </a:solidFill>
                      <a:latin typeface="Aptos"/>
                      <a:ea typeface="DejaVu Sans"/>
                    </a:defRPr>
                  </a:pPr>
                </a:p>
              </c:txPr>
              <c:dLblPos val="outEnd"/>
              <c:showLegendKey val="1"/>
              <c:showVal val="0"/>
              <c:showCatName val="0"/>
              <c:showSerName val="0"/>
              <c:showPercent val="1"/>
              <c:separator>
</c:separator>
            </c:dLbl>
            <c:dLbl>
              <c:idx val="3"/>
              <c:txPr>
                <a:bodyPr wrap="square"/>
                <a:lstStyle/>
                <a:p>
                  <a:pPr>
                    <a:defRPr b="0" sz="1600" spc="-1" strike="noStrike">
                      <a:solidFill>
                        <a:srgbClr val="404040"/>
                      </a:solidFill>
                      <a:latin typeface="Aptos"/>
                      <a:ea typeface="DejaVu Sans"/>
                    </a:defRPr>
                  </a:pPr>
                </a:p>
              </c:txPr>
              <c:dLblPos val="outEnd"/>
              <c:showLegendKey val="1"/>
              <c:showVal val="0"/>
              <c:showCatName val="0"/>
              <c:showSerName val="0"/>
              <c:showPercent val="1"/>
              <c:separator>
</c:separator>
            </c:dLbl>
            <c:txPr>
              <a:bodyPr wrap="square"/>
              <a:lstStyle/>
              <a:p>
                <a:pPr>
                  <a:defRPr b="0" sz="1600" spc="-1" strike="noStrike">
                    <a:solidFill>
                      <a:srgbClr val="404040"/>
                    </a:solidFill>
                    <a:latin typeface="Aptos"/>
                    <a:ea typeface="DejaVu Sans"/>
                  </a:defRPr>
                </a:pPr>
              </a:p>
            </c:txPr>
            <c:dLblPos val="outEnd"/>
            <c:showLegendKey val="1"/>
            <c:showVal val="0"/>
            <c:showCatName val="0"/>
            <c:showSerName val="0"/>
            <c:showPercent val="1"/>
            <c:separator>
</c:separator>
            <c:showLeaderLines val="1"/>
          </c:dLbls>
          <c:cat>
            <c:strRef>
              <c:f>categories</c:f>
              <c:strCache>
                <c:ptCount val="4"/>
                <c:pt idx="0">
                  <c:v>No Participation</c:v>
                </c:pt>
                <c:pt idx="1">
                  <c:v> Just in few household activities</c:v>
                </c:pt>
                <c:pt idx="2">
                  <c:v>Only regular activities</c:v>
                </c:pt>
                <c:pt idx="3">
                  <c:v>All household work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435</c:v>
                </c:pt>
                <c:pt idx="1">
                  <c:v>464</c:v>
                </c:pt>
                <c:pt idx="2">
                  <c:v>325</c:v>
                </c:pt>
                <c:pt idx="3">
                  <c:v>9109</c:v>
                </c:pt>
              </c:numCache>
            </c:numRef>
          </c:val>
        </c:ser>
        <c:ser>
          <c:idx val="1"/>
          <c:order val="1"/>
          <c:spPr>
            <a:solidFill>
              <a:srgbClr val="e97132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156082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e97132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2"/>
            <c:spPr>
              <a:solidFill>
                <a:srgbClr val="196b24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3"/>
            <c:spPr>
              <a:solidFill>
                <a:srgbClr val="0f9ed5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ptos"/>
                      <a:ea typeface="DejaVu Sans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ptos"/>
                      <a:ea typeface="DejaVu Sans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2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ptos"/>
                      <a:ea typeface="DejaVu Sans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3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ptos"/>
                      <a:ea typeface="DejaVu Sans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ptos"/>
                    <a:ea typeface="DejaVu Sans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</c:dLbls>
          <c:cat>
            <c:strRef>
              <c:f>categories</c:f>
              <c:strCache>
                <c:ptCount val="4"/>
                <c:pt idx="0">
                  <c:v>No Participation</c:v>
                </c:pt>
                <c:pt idx="1">
                  <c:v> Just in few household activities</c:v>
                </c:pt>
                <c:pt idx="2">
                  <c:v>Only regular activities</c:v>
                </c:pt>
                <c:pt idx="3">
                  <c:v>All household work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4"/>
                <c:pt idx="0">
                  <c:v>4.21</c:v>
                </c:pt>
                <c:pt idx="1">
                  <c:v>4.49</c:v>
                </c:pt>
                <c:pt idx="2">
                  <c:v>3.15</c:v>
                </c:pt>
                <c:pt idx="3">
                  <c:v>88.15</c:v>
                </c:pt>
              </c:numCache>
            </c:numRef>
          </c:val>
        </c:ser>
        <c:firstSliceAng val="0"/>
      </c:pieChart>
      <c:spPr>
        <a:noFill/>
        <a:ln w="0">
          <a:noFill/>
        </a:ln>
      </c:spPr>
    </c:plotArea>
    <c:legend>
      <c:legendPos val="r"/>
      <c:layout>
        <c:manualLayout>
          <c:xMode val="edge"/>
          <c:yMode val="edge"/>
          <c:x val="0.678038743575556"/>
          <c:y val="0.262149803900035"/>
          <c:w val="0.313328108125991"/>
          <c:h val="0.47570018261305"/>
        </c:manualLayout>
      </c:layout>
      <c:overlay val="0"/>
      <c:spPr>
        <a:noFill/>
        <a:ln w="0">
          <a:noFill/>
        </a:ln>
      </c:spPr>
      <c:txPr>
        <a:bodyPr/>
        <a:lstStyle/>
        <a:p>
          <a:pPr>
            <a:defRPr b="0" sz="1600" spc="-1" strike="noStrike">
              <a:solidFill>
                <a:srgbClr val="595959"/>
              </a:solidFill>
              <a:latin typeface="Aptos"/>
              <a:ea typeface="DejaVu Sans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charts/chart8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GB" sz="2000" spc="-1" strike="noStrike">
                <a:solidFill>
                  <a:srgbClr val="595959"/>
                </a:solidFill>
                <a:latin typeface="Aptos"/>
                <a:ea typeface="DejaVu Sans"/>
              </a:defRPr>
            </a:pPr>
            <a:r>
              <a:rPr b="1" lang="en-GB" sz="2000" spc="-1" strike="noStrike">
                <a:solidFill>
                  <a:srgbClr val="595959"/>
                </a:solidFill>
                <a:latin typeface="Aptos"/>
                <a:ea typeface="DejaVu Sans"/>
              </a:rPr>
              <a:t>No participation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328073156915109"/>
          <c:y val="0.234073092635531"/>
          <c:w val="0.316743546168164"/>
          <c:h val="0.765485260019874"/>
        </c:manualLayout>
      </c:layout>
      <c:pieChart>
        <c:varyColors val="1"/>
        <c:ser>
          <c:idx val="0"/>
          <c:order val="0"/>
          <c:spPr>
            <a:solidFill>
              <a:srgbClr val="156082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e97132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156082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numFmt formatCode="General" sourceLinked="1"/>
            <c:dLbl>
              <c:idx val="0"/>
              <c:numFmt formatCode="General" sourceLinked="1"/>
              <c:txPr>
                <a:bodyPr wrap="square"/>
                <a:lstStyle/>
                <a:p>
                  <a:pPr>
                    <a:defRPr b="1" sz="1197" spc="-1" strike="noStrike">
                      <a:solidFill>
                        <a:srgbClr val="404040"/>
                      </a:solidFill>
                      <a:latin typeface="Aptos"/>
                      <a:ea typeface="DejaVu Sans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1"/>
              <c:separator>; </c:separator>
            </c:dLbl>
            <c:dLbl>
              <c:idx val="1"/>
              <c:numFmt formatCode="General" sourceLinked="1"/>
              <c:txPr>
                <a:bodyPr wrap="square"/>
                <a:lstStyle/>
                <a:p>
                  <a:pPr>
                    <a:defRPr b="1" sz="1197" spc="-1" strike="noStrike">
                      <a:solidFill>
                        <a:srgbClr val="404040"/>
                      </a:solidFill>
                      <a:latin typeface="Aptos"/>
                      <a:ea typeface="DejaVu Sans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1"/>
              <c:separator>; </c:separator>
            </c:dLbl>
            <c:txPr>
              <a:bodyPr wrap="square"/>
              <a:lstStyle/>
              <a:p>
                <a:pPr>
                  <a:defRPr b="1" sz="1197" spc="-1" strike="noStrike">
                    <a:solidFill>
                      <a:srgbClr val="404040"/>
                    </a:solidFill>
                    <a:latin typeface="Aptos"/>
                    <a:ea typeface="DejaVu San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1"/>
            <c:separator>; </c:separator>
            <c:showLeaderLines val="1"/>
          </c:dLbls>
          <c:cat>
            <c:strRef>
              <c:f>categories</c:f>
              <c:strCache>
                <c:ptCount val="2"/>
                <c:pt idx="0">
                  <c:v>Women</c:v>
                </c:pt>
                <c:pt idx="1">
                  <c:v>Men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83</c:v>
                </c:pt>
                <c:pt idx="1">
                  <c:v>352</c:v>
                </c:pt>
              </c:numCache>
            </c:numRef>
          </c:val>
        </c:ser>
        <c:ser>
          <c:idx val="1"/>
          <c:order val="1"/>
          <c:spPr>
            <a:solidFill>
              <a:srgbClr val="e97132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e97132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156082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Aptos"/>
                      <a:ea typeface="DejaVu Sans"/>
                    </a:defRPr>
                  </a:pPr>
                </a:p>
              </c:txPr>
              <c:dLblPos val="outEnd"/>
              <c:showLegendKey val="1"/>
              <c:showVal val="0"/>
              <c:showCatName val="1"/>
              <c:showSerName val="0"/>
              <c:showPercent val="1"/>
              <c:separator>
</c:separator>
            </c:dLbl>
            <c:dLbl>
              <c:idx val="1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Aptos"/>
                      <a:ea typeface="DejaVu Sans"/>
                    </a:defRPr>
                  </a:pPr>
                </a:p>
              </c:txPr>
              <c:dLblPos val="outEnd"/>
              <c:showLegendKey val="1"/>
              <c:showVal val="0"/>
              <c:showCatName val="1"/>
              <c:showSerName val="0"/>
              <c:showPercent val="1"/>
              <c:separator>
</c:separator>
            </c:dLbl>
            <c:txPr>
              <a:bodyPr wrap="square"/>
              <a:lstStyle/>
              <a:p>
                <a:pPr>
                  <a:defRPr b="0" sz="1197" spc="-1" strike="noStrike">
                    <a:solidFill>
                      <a:srgbClr val="404040"/>
                    </a:solidFill>
                    <a:latin typeface="Aptos"/>
                    <a:ea typeface="DejaVu Sans"/>
                  </a:defRPr>
                </a:pPr>
              </a:p>
            </c:txPr>
            <c:dLblPos val="outEnd"/>
            <c:showLegendKey val="1"/>
            <c:showVal val="0"/>
            <c:showCatName val="1"/>
            <c:showSerName val="0"/>
            <c:showPercent val="1"/>
            <c:separator>
</c:separator>
            <c:showLeaderLines val="1"/>
          </c:dLbls>
          <c:cat>
            <c:strRef>
              <c:f>categories</c:f>
              <c:strCache>
                <c:ptCount val="2"/>
                <c:pt idx="0">
                  <c:v>Women</c:v>
                </c:pt>
                <c:pt idx="1">
                  <c:v>Men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"/>
                <c:pt idx="0">
                  <c:v>19.08</c:v>
                </c:pt>
                <c:pt idx="1">
                  <c:v>80.92</c:v>
                </c:pt>
              </c:numCache>
            </c:numRef>
          </c:val>
        </c:ser>
        <c:firstSliceAng val="0"/>
      </c:pieChart>
      <c:spPr>
        <a:noFill/>
        <a:ln w="0">
          <a:noFill/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Aptos"/>
              <a:ea typeface="DejaVu Sans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charts/chart8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GB" sz="2000" spc="-1" strike="noStrike">
                <a:solidFill>
                  <a:srgbClr val="595959"/>
                </a:solidFill>
                <a:latin typeface="Aptos"/>
                <a:ea typeface="DejaVu Sans"/>
              </a:defRPr>
            </a:pPr>
            <a:r>
              <a:rPr b="1" lang="en-GB" sz="2000" spc="-1" strike="noStrike">
                <a:solidFill>
                  <a:srgbClr val="595959"/>
                </a:solidFill>
                <a:latin typeface="Aptos"/>
                <a:ea typeface="DejaVu Sans"/>
              </a:rPr>
              <a:t>Just in few household activities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328073156915109"/>
          <c:y val="0.234073092635531"/>
          <c:w val="0.316743546168164"/>
          <c:h val="0.765485260019874"/>
        </c:manualLayout>
      </c:layout>
      <c:pieChart>
        <c:varyColors val="1"/>
        <c:ser>
          <c:idx val="0"/>
          <c:order val="0"/>
          <c:spPr>
            <a:solidFill>
              <a:srgbClr val="e97132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e97132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156082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numFmt formatCode="General" sourceLinked="1"/>
            <c:dLbl>
              <c:idx val="0"/>
              <c:numFmt formatCode="General" sourceLinked="1"/>
              <c:txPr>
                <a:bodyPr wrap="square"/>
                <a:lstStyle/>
                <a:p>
                  <a:pPr>
                    <a:defRPr b="1" sz="1197" spc="-1" strike="noStrike">
                      <a:solidFill>
                        <a:srgbClr val="404040"/>
                      </a:solidFill>
                      <a:latin typeface="Aptos"/>
                      <a:ea typeface="DejaVu Sans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1"/>
              <c:separator>; </c:separator>
            </c:dLbl>
            <c:dLbl>
              <c:idx val="1"/>
              <c:numFmt formatCode="General" sourceLinked="1"/>
              <c:txPr>
                <a:bodyPr wrap="square"/>
                <a:lstStyle/>
                <a:p>
                  <a:pPr>
                    <a:defRPr b="1" sz="1197" spc="-1" strike="noStrike">
                      <a:solidFill>
                        <a:srgbClr val="404040"/>
                      </a:solidFill>
                      <a:latin typeface="Aptos"/>
                      <a:ea typeface="DejaVu Sans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1"/>
              <c:separator>; </c:separator>
            </c:dLbl>
            <c:txPr>
              <a:bodyPr wrap="square"/>
              <a:lstStyle/>
              <a:p>
                <a:pPr>
                  <a:defRPr b="1" sz="1197" spc="-1" strike="noStrike">
                    <a:solidFill>
                      <a:srgbClr val="404040"/>
                    </a:solidFill>
                    <a:latin typeface="Aptos"/>
                    <a:ea typeface="DejaVu San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1"/>
            <c:separator>; </c:separator>
            <c:showLeaderLines val="1"/>
          </c:dLbls>
          <c:cat>
            <c:strRef>
              <c:f>categories</c:f>
              <c:strCache>
                <c:ptCount val="2"/>
                <c:pt idx="0">
                  <c:v>Women</c:v>
                </c:pt>
                <c:pt idx="1">
                  <c:v>Men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76</c:v>
                </c:pt>
                <c:pt idx="1">
                  <c:v>388</c:v>
                </c:pt>
              </c:numCache>
            </c:numRef>
          </c:val>
        </c:ser>
        <c:ser>
          <c:idx val="1"/>
          <c:order val="1"/>
          <c:spPr>
            <a:solidFill>
              <a:srgbClr val="156082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e97132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156082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Aptos"/>
                      <a:ea typeface="DejaVu Sans"/>
                    </a:defRPr>
                  </a:pPr>
                </a:p>
              </c:txPr>
              <c:dLblPos val="outEnd"/>
              <c:showLegendKey val="1"/>
              <c:showVal val="0"/>
              <c:showCatName val="1"/>
              <c:showSerName val="0"/>
              <c:showPercent val="1"/>
              <c:separator>
</c:separator>
            </c:dLbl>
            <c:dLbl>
              <c:idx val="1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Aptos"/>
                      <a:ea typeface="DejaVu Sans"/>
                    </a:defRPr>
                  </a:pPr>
                </a:p>
              </c:txPr>
              <c:dLblPos val="outEnd"/>
              <c:showLegendKey val="1"/>
              <c:showVal val="0"/>
              <c:showCatName val="1"/>
              <c:showSerName val="0"/>
              <c:showPercent val="1"/>
              <c:separator>
</c:separator>
            </c:dLbl>
            <c:txPr>
              <a:bodyPr wrap="square"/>
              <a:lstStyle/>
              <a:p>
                <a:pPr>
                  <a:defRPr b="0" sz="1197" spc="-1" strike="noStrike">
                    <a:solidFill>
                      <a:srgbClr val="404040"/>
                    </a:solidFill>
                    <a:latin typeface="Aptos"/>
                    <a:ea typeface="DejaVu Sans"/>
                  </a:defRPr>
                </a:pPr>
              </a:p>
            </c:txPr>
            <c:dLblPos val="outEnd"/>
            <c:showLegendKey val="1"/>
            <c:showVal val="0"/>
            <c:showCatName val="1"/>
            <c:showSerName val="0"/>
            <c:showPercent val="1"/>
            <c:separator>
</c:separator>
            <c:showLeaderLines val="1"/>
          </c:dLbls>
          <c:cat>
            <c:strRef>
              <c:f>categories</c:f>
              <c:strCache>
                <c:ptCount val="2"/>
                <c:pt idx="0">
                  <c:v>Women</c:v>
                </c:pt>
                <c:pt idx="1">
                  <c:v>Men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"/>
                <c:pt idx="0">
                  <c:v>16.38</c:v>
                </c:pt>
                <c:pt idx="1">
                  <c:v>83.62</c:v>
                </c:pt>
              </c:numCache>
            </c:numRef>
          </c:val>
        </c:ser>
        <c:firstSliceAng val="0"/>
      </c:pieChart>
      <c:spPr>
        <a:noFill/>
        <a:ln w="0">
          <a:noFill/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Aptos"/>
              <a:ea typeface="DejaVu Sans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charts/chart8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lang="en-GB" sz="1436" spc="-1" strike="noStrike">
                <a:solidFill>
                  <a:srgbClr val="000000"/>
                </a:solidFill>
                <a:latin typeface="Aptos"/>
                <a:ea typeface="DejaVu Sans"/>
              </a:defRPr>
            </a:pPr>
            <a:r>
              <a:rPr b="0" lang="en-GB" sz="1436" spc="-1" strike="noStrike">
                <a:solidFill>
                  <a:srgbClr val="000000"/>
                </a:solidFill>
                <a:latin typeface="Aptos"/>
                <a:ea typeface="DejaVu Sans"/>
              </a:rPr>
              <a:t>Only regular activities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328073156915109"/>
          <c:y val="0.234073092635531"/>
          <c:w val="0.316743546168164"/>
          <c:h val="0.765485260019874"/>
        </c:manualLayout>
      </c:layout>
      <c:pieChart>
        <c:varyColors val="1"/>
        <c:ser>
          <c:idx val="0"/>
          <c:order val="0"/>
          <c:spPr>
            <a:solidFill>
              <a:srgbClr val="e97132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e97132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156082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numFmt formatCode="General" sourceLinked="1"/>
            <c:dLbl>
              <c:idx val="0"/>
              <c:numFmt formatCode="General" sourceLinked="1"/>
              <c:txPr>
                <a:bodyPr wrap="square"/>
                <a:lstStyle/>
                <a:p>
                  <a:pPr>
                    <a:defRPr b="1" lang="en-US" sz="1197" spc="-1" strike="noStrike">
                      <a:solidFill>
                        <a:srgbClr val="000000"/>
                      </a:solidFill>
                      <a:latin typeface="Aptos"/>
                      <a:ea typeface="DejaVu Sans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1"/>
              <c:separator>; </c:separator>
            </c:dLbl>
            <c:dLbl>
              <c:idx val="1"/>
              <c:numFmt formatCode="General" sourceLinked="1"/>
              <c:txPr>
                <a:bodyPr wrap="square"/>
                <a:lstStyle/>
                <a:p>
                  <a:pPr>
                    <a:defRPr b="1" lang="en-US" sz="1197" spc="-1" strike="noStrike">
                      <a:solidFill>
                        <a:srgbClr val="000000"/>
                      </a:solidFill>
                      <a:latin typeface="Aptos"/>
                      <a:ea typeface="DejaVu Sans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1"/>
              <c:separator>; </c:separator>
            </c:dLbl>
            <c:txPr>
              <a:bodyPr wrap="square"/>
              <a:lstStyle/>
              <a:p>
                <a:pPr>
                  <a:defRPr b="1" lang="en-US" sz="1197" spc="-1" strike="noStrike">
                    <a:solidFill>
                      <a:srgbClr val="000000"/>
                    </a:solidFill>
                    <a:latin typeface="Aptos"/>
                    <a:ea typeface="DejaVu San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1"/>
            <c:separator>; </c:separator>
            <c:showLeaderLines val="1"/>
          </c:dLbls>
          <c:cat>
            <c:strRef>
              <c:f>categories</c:f>
              <c:strCache>
                <c:ptCount val="2"/>
                <c:pt idx="0">
                  <c:v>Women</c:v>
                </c:pt>
                <c:pt idx="1">
                  <c:v>Men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7</c:v>
                </c:pt>
                <c:pt idx="1">
                  <c:v>318</c:v>
                </c:pt>
              </c:numCache>
            </c:numRef>
          </c:val>
        </c:ser>
        <c:ser>
          <c:idx val="1"/>
          <c:order val="1"/>
          <c:spPr>
            <a:solidFill>
              <a:srgbClr val="156082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e97132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156082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0" lang="en-US" sz="1197" spc="-1" strike="noStrike">
                      <a:solidFill>
                        <a:srgbClr val="000000"/>
                      </a:solidFill>
                      <a:latin typeface="Aptos"/>
                      <a:ea typeface="DejaVu Sans"/>
                    </a:defRPr>
                  </a:pPr>
                </a:p>
              </c:txPr>
              <c:dLblPos val="outEnd"/>
              <c:showLegendKey val="1"/>
              <c:showVal val="0"/>
              <c:showCatName val="1"/>
              <c:showSerName val="0"/>
              <c:showPercent val="1"/>
              <c:separator>
</c:separator>
            </c:dLbl>
            <c:dLbl>
              <c:idx val="1"/>
              <c:txPr>
                <a:bodyPr wrap="square"/>
                <a:lstStyle/>
                <a:p>
                  <a:pPr>
                    <a:defRPr b="0" lang="en-US" sz="1197" spc="-1" strike="noStrike">
                      <a:solidFill>
                        <a:srgbClr val="000000"/>
                      </a:solidFill>
                      <a:latin typeface="Aptos"/>
                      <a:ea typeface="DejaVu Sans"/>
                    </a:defRPr>
                  </a:pPr>
                </a:p>
              </c:txPr>
              <c:dLblPos val="outEnd"/>
              <c:showLegendKey val="1"/>
              <c:showVal val="0"/>
              <c:showCatName val="1"/>
              <c:showSerName val="0"/>
              <c:showPercent val="1"/>
              <c:separator>
</c:separator>
            </c:dLbl>
            <c:txPr>
              <a:bodyPr wrap="square"/>
              <a:lstStyle/>
              <a:p>
                <a:pPr>
                  <a:defRPr b="0" lang="en-US" sz="1197" spc="-1" strike="noStrike">
                    <a:solidFill>
                      <a:srgbClr val="000000"/>
                    </a:solidFill>
                    <a:latin typeface="Aptos"/>
                    <a:ea typeface="DejaVu Sans"/>
                  </a:defRPr>
                </a:pPr>
              </a:p>
            </c:txPr>
            <c:dLblPos val="outEnd"/>
            <c:showLegendKey val="1"/>
            <c:showVal val="0"/>
            <c:showCatName val="1"/>
            <c:showSerName val="0"/>
            <c:showPercent val="1"/>
            <c:separator>
</c:separator>
            <c:showLeaderLines val="1"/>
          </c:dLbls>
          <c:cat>
            <c:strRef>
              <c:f>categories</c:f>
              <c:strCache>
                <c:ptCount val="2"/>
                <c:pt idx="0">
                  <c:v>Women</c:v>
                </c:pt>
                <c:pt idx="1">
                  <c:v>Men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"/>
                <c:pt idx="0">
                  <c:v>2.15</c:v>
                </c:pt>
                <c:pt idx="1">
                  <c:v>97.85</c:v>
                </c:pt>
              </c:numCache>
            </c:numRef>
          </c:val>
        </c:ser>
        <c:firstSliceAng val="0"/>
      </c:pieChart>
      <c:spPr>
        <a:noFill/>
        <a:ln w="0">
          <a:noFill/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lang="en-US" sz="1197" spc="-1" strike="noStrike">
              <a:solidFill>
                <a:srgbClr val="000000"/>
              </a:solidFill>
              <a:latin typeface="Aptos"/>
              <a:ea typeface="DejaVu Sans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charts/chart8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GB" sz="2000" spc="-1" strike="noStrike">
                <a:solidFill>
                  <a:srgbClr val="595959"/>
                </a:solidFill>
                <a:latin typeface="Aptos"/>
                <a:ea typeface="DejaVu Sans"/>
              </a:defRPr>
            </a:pPr>
            <a:r>
              <a:rPr b="1" lang="en-GB" sz="2000" spc="-1" strike="noStrike">
                <a:solidFill>
                  <a:srgbClr val="595959"/>
                </a:solidFill>
                <a:latin typeface="Aptos"/>
                <a:ea typeface="DejaVu Sans"/>
              </a:rPr>
              <a:t>All household work</a:t>
            </a:r>
          </a:p>
        </c:rich>
      </c:tx>
      <c:layout>
        <c:manualLayout>
          <c:xMode val="edge"/>
          <c:yMode val="edge"/>
          <c:x val="0.243505705268269"/>
          <c:y val="0.0198741305067903"/>
        </c:manualLayout>
      </c:layout>
      <c:overlay val="0"/>
      <c:spPr>
        <a:noFill/>
        <a:ln w="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328073156915109"/>
          <c:y val="0.234073092635531"/>
          <c:w val="0.316743546168164"/>
          <c:h val="0.765485260019874"/>
        </c:manualLayout>
      </c:layout>
      <c:pieChart>
        <c:varyColors val="1"/>
        <c:ser>
          <c:idx val="0"/>
          <c:order val="0"/>
          <c:spPr>
            <a:solidFill>
              <a:srgbClr val="156082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156082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e97132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numFmt formatCode="General" sourceLinked="1"/>
            <c:dLbl>
              <c:idx val="0"/>
              <c:numFmt formatCode="General" sourceLinked="1"/>
              <c:txPr>
                <a:bodyPr wrap="square"/>
                <a:lstStyle/>
                <a:p>
                  <a:pPr>
                    <a:defRPr b="1" sz="1197" spc="-1" strike="noStrike">
                      <a:solidFill>
                        <a:srgbClr val="404040"/>
                      </a:solidFill>
                      <a:latin typeface="Aptos"/>
                      <a:ea typeface="DejaVu Sans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1"/>
              <c:separator>; </c:separator>
            </c:dLbl>
            <c:dLbl>
              <c:idx val="1"/>
              <c:numFmt formatCode="General" sourceLinked="1"/>
              <c:txPr>
                <a:bodyPr wrap="square"/>
                <a:lstStyle/>
                <a:p>
                  <a:pPr>
                    <a:defRPr b="1" sz="1197" spc="-1" strike="noStrike">
                      <a:solidFill>
                        <a:srgbClr val="404040"/>
                      </a:solidFill>
                      <a:latin typeface="Aptos"/>
                      <a:ea typeface="DejaVu Sans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1"/>
              <c:separator>; </c:separator>
            </c:dLbl>
            <c:txPr>
              <a:bodyPr wrap="square"/>
              <a:lstStyle/>
              <a:p>
                <a:pPr>
                  <a:defRPr b="1" sz="1197" spc="-1" strike="noStrike">
                    <a:solidFill>
                      <a:srgbClr val="404040"/>
                    </a:solidFill>
                    <a:latin typeface="Aptos"/>
                    <a:ea typeface="DejaVu San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1"/>
            <c:separator>; </c:separator>
            <c:showLeaderLines val="1"/>
          </c:dLbls>
          <c:cat>
            <c:strRef>
              <c:f>categories</c:f>
              <c:strCache>
                <c:ptCount val="2"/>
                <c:pt idx="0">
                  <c:v>Women</c:v>
                </c:pt>
                <c:pt idx="1">
                  <c:v>Men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5427</c:v>
                </c:pt>
                <c:pt idx="1">
                  <c:v>3682</c:v>
                </c:pt>
              </c:numCache>
            </c:numRef>
          </c:val>
        </c:ser>
        <c:ser>
          <c:idx val="1"/>
          <c:order val="1"/>
          <c:spPr>
            <a:solidFill>
              <a:srgbClr val="156082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e97132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156082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Aptos"/>
                      <a:ea typeface="DejaVu Sans"/>
                    </a:defRPr>
                  </a:pPr>
                </a:p>
              </c:txPr>
              <c:dLblPos val="outEnd"/>
              <c:showLegendKey val="1"/>
              <c:showVal val="0"/>
              <c:showCatName val="1"/>
              <c:showSerName val="0"/>
              <c:showPercent val="1"/>
              <c:separator>
</c:separator>
            </c:dLbl>
            <c:dLbl>
              <c:idx val="1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Aptos"/>
                      <a:ea typeface="DejaVu Sans"/>
                    </a:defRPr>
                  </a:pPr>
                </a:p>
              </c:txPr>
              <c:dLblPos val="outEnd"/>
              <c:showLegendKey val="1"/>
              <c:showVal val="0"/>
              <c:showCatName val="1"/>
              <c:showSerName val="0"/>
              <c:showPercent val="1"/>
              <c:separator>
</c:separator>
            </c:dLbl>
            <c:txPr>
              <a:bodyPr wrap="square"/>
              <a:lstStyle/>
              <a:p>
                <a:pPr>
                  <a:defRPr b="0" sz="1197" spc="-1" strike="noStrike">
                    <a:solidFill>
                      <a:srgbClr val="404040"/>
                    </a:solidFill>
                    <a:latin typeface="Aptos"/>
                    <a:ea typeface="DejaVu Sans"/>
                  </a:defRPr>
                </a:pPr>
              </a:p>
            </c:txPr>
            <c:dLblPos val="outEnd"/>
            <c:showLegendKey val="1"/>
            <c:showVal val="0"/>
            <c:showCatName val="1"/>
            <c:showSerName val="0"/>
            <c:showPercent val="1"/>
            <c:separator>
</c:separator>
            <c:showLeaderLines val="1"/>
          </c:dLbls>
          <c:cat>
            <c:strRef>
              <c:f>categories</c:f>
              <c:strCache>
                <c:ptCount val="2"/>
                <c:pt idx="0">
                  <c:v>Women</c:v>
                </c:pt>
                <c:pt idx="1">
                  <c:v>Men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"/>
                <c:pt idx="0">
                  <c:v>59.58</c:v>
                </c:pt>
                <c:pt idx="1">
                  <c:v>40.42</c:v>
                </c:pt>
              </c:numCache>
            </c:numRef>
          </c:val>
        </c:ser>
        <c:firstSliceAng val="0"/>
      </c:pieChart>
      <c:spPr>
        <a:noFill/>
        <a:ln w="0">
          <a:noFill/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Aptos"/>
              <a:ea typeface="DejaVu Sans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charts/chart8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GB" sz="2000" spc="-1" strike="noStrike">
                <a:solidFill>
                  <a:srgbClr val="000000"/>
                </a:solidFill>
                <a:latin typeface="Aptos Narrow"/>
                <a:ea typeface="DejaVu Sans"/>
              </a:defRPr>
            </a:pPr>
            <a:r>
              <a:rPr b="1" lang="en-GB" sz="2000" spc="-1" strike="noStrike">
                <a:solidFill>
                  <a:srgbClr val="000000"/>
                </a:solidFill>
                <a:latin typeface="Aptos Narrow"/>
                <a:ea typeface="DejaVu Sans"/>
              </a:rPr>
              <a:t>Men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328081876724931"/>
          <c:y val="0.234073092635531"/>
          <c:w val="0.3168123275069"/>
          <c:h val="0.765485260019874"/>
        </c:manualLayout>
      </c:layout>
      <c:pieChart>
        <c:varyColors val="1"/>
        <c:ser>
          <c:idx val="0"/>
          <c:order val="0"/>
          <c:spPr>
            <a:solidFill>
              <a:srgbClr val="156082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e97132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156082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2"/>
            <c:spPr>
              <a:solidFill>
                <a:srgbClr val="196b24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3"/>
            <c:spPr>
              <a:solidFill>
                <a:srgbClr val="0f9ed5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Aptos"/>
                      <a:ea typeface="DejaVu Sans"/>
                    </a:defRPr>
                  </a:pPr>
                </a:p>
              </c:txPr>
              <c:dLblPos val="outEnd"/>
              <c:showLegendKey val="1"/>
              <c:showVal val="0"/>
              <c:showCatName val="1"/>
              <c:showSerName val="0"/>
              <c:showPercent val="1"/>
              <c:separator>
</c:separator>
            </c:dLbl>
            <c:dLbl>
              <c:idx val="1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Aptos"/>
                      <a:ea typeface="DejaVu Sans"/>
                    </a:defRPr>
                  </a:pPr>
                </a:p>
              </c:txPr>
              <c:dLblPos val="outEnd"/>
              <c:showLegendKey val="1"/>
              <c:showVal val="0"/>
              <c:showCatName val="1"/>
              <c:showSerName val="0"/>
              <c:showPercent val="1"/>
              <c:separator>
</c:separator>
            </c:dLbl>
            <c:dLbl>
              <c:idx val="2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Aptos"/>
                      <a:ea typeface="DejaVu Sans"/>
                    </a:defRPr>
                  </a:pPr>
                </a:p>
              </c:txPr>
              <c:dLblPos val="outEnd"/>
              <c:showLegendKey val="1"/>
              <c:showVal val="0"/>
              <c:showCatName val="1"/>
              <c:showSerName val="0"/>
              <c:showPercent val="1"/>
              <c:separator>
</c:separator>
            </c:dLbl>
            <c:dLbl>
              <c:idx val="3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Aptos"/>
                      <a:ea typeface="DejaVu Sans"/>
                    </a:defRPr>
                  </a:pPr>
                </a:p>
              </c:txPr>
              <c:dLblPos val="outEnd"/>
              <c:showLegendKey val="1"/>
              <c:showVal val="0"/>
              <c:showCatName val="1"/>
              <c:showSerName val="0"/>
              <c:showPercent val="1"/>
              <c:separator>
</c:separator>
            </c:dLbl>
            <c:txPr>
              <a:bodyPr wrap="square"/>
              <a:lstStyle/>
              <a:p>
                <a:pPr>
                  <a:defRPr b="0" sz="1197" spc="-1" strike="noStrike">
                    <a:solidFill>
                      <a:srgbClr val="404040"/>
                    </a:solidFill>
                    <a:latin typeface="Aptos"/>
                    <a:ea typeface="DejaVu Sans"/>
                  </a:defRPr>
                </a:pPr>
              </a:p>
            </c:txPr>
            <c:dLblPos val="outEnd"/>
            <c:showLegendKey val="1"/>
            <c:showVal val="0"/>
            <c:showCatName val="1"/>
            <c:showSerName val="0"/>
            <c:showPercent val="1"/>
            <c:separator>
</c:separator>
            <c:showLeaderLines val="1"/>
          </c:dLbls>
          <c:cat>
            <c:strRef>
              <c:f>categories</c:f>
              <c:strCache>
                <c:ptCount val="4"/>
                <c:pt idx="0">
                  <c:v>No Participation</c:v>
                </c:pt>
                <c:pt idx="1">
                  <c:v> Just in few household activities</c:v>
                </c:pt>
                <c:pt idx="2">
                  <c:v>Only regular activities</c:v>
                </c:pt>
                <c:pt idx="3">
                  <c:v>All household work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80.92</c:v>
                </c:pt>
                <c:pt idx="1">
                  <c:v>83.62</c:v>
                </c:pt>
                <c:pt idx="2">
                  <c:v>97.85</c:v>
                </c:pt>
                <c:pt idx="3">
                  <c:v>40.42</c:v>
                </c:pt>
              </c:numCache>
            </c:numRef>
          </c:val>
        </c:ser>
        <c:firstSliceAng val="0"/>
      </c:pieChart>
      <c:spPr>
        <a:noFill/>
        <a:ln w="0">
          <a:noFill/>
        </a:ln>
      </c:spPr>
    </c:plotArea>
    <c:plotVisOnly val="1"/>
    <c:dispBlanksAs val="gap"/>
  </c:chart>
  <c:spPr>
    <a:noFill/>
    <a:ln w="0">
      <a:noFill/>
    </a:ln>
  </c:spPr>
</c:chartSpace>
</file>

<file path=ppt/charts/chart8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GB" sz="2000" spc="-1" strike="noStrike">
                <a:solidFill>
                  <a:srgbClr val="000000"/>
                </a:solidFill>
                <a:latin typeface="Aptos Narrow"/>
                <a:ea typeface="DejaVu Sans"/>
              </a:defRPr>
            </a:pPr>
            <a:r>
              <a:rPr b="1" lang="en-GB" sz="2000" spc="-1" strike="noStrike">
                <a:solidFill>
                  <a:srgbClr val="000000"/>
                </a:solidFill>
                <a:latin typeface="Aptos Narrow"/>
                <a:ea typeface="DejaVu Sans"/>
              </a:rPr>
              <a:t>Women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328081876724931"/>
          <c:y val="0.234073092635531"/>
          <c:w val="0.3168123275069"/>
          <c:h val="0.765485260019874"/>
        </c:manualLayout>
      </c:layout>
      <c:pieChart>
        <c:varyColors val="1"/>
        <c:ser>
          <c:idx val="0"/>
          <c:order val="0"/>
          <c:spPr>
            <a:solidFill>
              <a:srgbClr val="156082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e97132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156082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2"/>
            <c:spPr>
              <a:solidFill>
                <a:srgbClr val="196b24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3"/>
            <c:spPr>
              <a:solidFill>
                <a:srgbClr val="0f9ed5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Aptos"/>
                      <a:ea typeface="DejaVu Sans"/>
                    </a:defRPr>
                  </a:pPr>
                </a:p>
              </c:txPr>
              <c:dLblPos val="outEnd"/>
              <c:showLegendKey val="1"/>
              <c:showVal val="0"/>
              <c:showCatName val="1"/>
              <c:showSerName val="0"/>
              <c:showPercent val="1"/>
              <c:separator>
</c:separator>
            </c:dLbl>
            <c:dLbl>
              <c:idx val="1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Aptos"/>
                      <a:ea typeface="DejaVu Sans"/>
                    </a:defRPr>
                  </a:pPr>
                </a:p>
              </c:txPr>
              <c:dLblPos val="outEnd"/>
              <c:showLegendKey val="1"/>
              <c:showVal val="0"/>
              <c:showCatName val="1"/>
              <c:showSerName val="0"/>
              <c:showPercent val="1"/>
              <c:separator>
</c:separator>
            </c:dLbl>
            <c:dLbl>
              <c:idx val="2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Aptos"/>
                      <a:ea typeface="DejaVu Sans"/>
                    </a:defRPr>
                  </a:pPr>
                </a:p>
              </c:txPr>
              <c:dLblPos val="outEnd"/>
              <c:showLegendKey val="1"/>
              <c:showVal val="0"/>
              <c:showCatName val="1"/>
              <c:showSerName val="0"/>
              <c:showPercent val="1"/>
              <c:separator>
</c:separator>
            </c:dLbl>
            <c:dLbl>
              <c:idx val="3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Aptos"/>
                      <a:ea typeface="DejaVu Sans"/>
                    </a:defRPr>
                  </a:pPr>
                </a:p>
              </c:txPr>
              <c:dLblPos val="outEnd"/>
              <c:showLegendKey val="1"/>
              <c:showVal val="0"/>
              <c:showCatName val="1"/>
              <c:showSerName val="0"/>
              <c:showPercent val="1"/>
              <c:separator>
</c:separator>
            </c:dLbl>
            <c:txPr>
              <a:bodyPr wrap="square"/>
              <a:lstStyle/>
              <a:p>
                <a:pPr>
                  <a:defRPr b="0" sz="1197" spc="-1" strike="noStrike">
                    <a:solidFill>
                      <a:srgbClr val="404040"/>
                    </a:solidFill>
                    <a:latin typeface="Aptos"/>
                    <a:ea typeface="DejaVu Sans"/>
                  </a:defRPr>
                </a:pPr>
              </a:p>
            </c:txPr>
            <c:dLblPos val="outEnd"/>
            <c:showLegendKey val="1"/>
            <c:showVal val="0"/>
            <c:showCatName val="1"/>
            <c:showSerName val="0"/>
            <c:showPercent val="1"/>
            <c:separator>
</c:separator>
            <c:showLeaderLines val="1"/>
          </c:dLbls>
          <c:cat>
            <c:strRef>
              <c:f>categories</c:f>
              <c:strCache>
                <c:ptCount val="4"/>
                <c:pt idx="0">
                  <c:v>No Participation</c:v>
                </c:pt>
                <c:pt idx="1">
                  <c:v> Just in few household activities</c:v>
                </c:pt>
                <c:pt idx="2">
                  <c:v>Only regular activities</c:v>
                </c:pt>
                <c:pt idx="3">
                  <c:v>All household work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19.08</c:v>
                </c:pt>
                <c:pt idx="1">
                  <c:v>16.38</c:v>
                </c:pt>
                <c:pt idx="2">
                  <c:v>2.15</c:v>
                </c:pt>
                <c:pt idx="3">
                  <c:v>59.58</c:v>
                </c:pt>
              </c:numCache>
            </c:numRef>
          </c:val>
        </c:ser>
        <c:firstSliceAng val="0"/>
      </c:pieChart>
      <c:spPr>
        <a:noFill/>
        <a:ln w="0">
          <a:noFill/>
        </a:ln>
      </c:spPr>
    </c:plotArea>
    <c:plotVisOnly val="1"/>
    <c:dispBlanksAs val="gap"/>
  </c:chart>
  <c:spPr>
    <a:noFill/>
    <a:ln w="0">
      <a:noFill/>
    </a:ln>
  </c:spPr>
</c:chartSpace>
</file>

<file path=ppt/charts/chart8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GB" sz="2000" spc="-1" strike="noStrike">
                <a:solidFill>
                  <a:srgbClr val="595959"/>
                </a:solidFill>
                <a:latin typeface="Aptos"/>
                <a:ea typeface="DejaVu Sans"/>
              </a:defRPr>
            </a:pPr>
            <a:r>
              <a:rPr b="1" lang="en-GB" sz="2000" spc="-1" strike="noStrike">
                <a:solidFill>
                  <a:srgbClr val="595959"/>
                </a:solidFill>
                <a:latin typeface="Aptos"/>
                <a:ea typeface="DejaVu Sans"/>
              </a:rPr>
              <a:t>R&amp;D Participation across gender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340931615460852"/>
          <c:y val="0.142184470501339"/>
          <c:w val="0.316852035385237"/>
          <c:h val="0.76548795125103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Non-researchers</c:v>
                </c:pt>
              </c:strCache>
            </c:strRef>
          </c:tx>
          <c:spPr>
            <a:solidFill>
              <a:srgbClr val="f6c6ad"/>
            </a:solidFill>
            <a:ln w="19080">
              <a:solidFill>
                <a:srgbClr val="ffffff"/>
              </a:solidFill>
              <a:round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ptos"/>
                    <a:ea typeface="DejaVu San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2"/>
                <c:pt idx="0">
                  <c:v>Women</c:v>
                </c:pt>
                <c:pt idx="1">
                  <c:v>Men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4016</c:v>
                </c:pt>
                <c:pt idx="1">
                  <c:v>1577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Researcher</c:v>
                </c:pt>
              </c:strCache>
            </c:strRef>
          </c:tx>
          <c:spPr>
            <a:solidFill>
              <a:srgbClr val="c2f1c8"/>
            </a:solidFill>
            <a:ln w="19080">
              <a:solidFill>
                <a:srgbClr val="ffffff"/>
              </a:solidFill>
              <a:round/>
            </a:ln>
          </c:spPr>
          <c:invertIfNegative val="0"/>
          <c:dPt>
            <c:idx val="0"/>
            <c:invertIfNegative val="0"/>
            <c:spPr>
              <a:solidFill>
                <a:srgbClr val="c2f1c8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invertIfNegative val="0"/>
            <c:spPr>
              <a:solidFill>
                <a:srgbClr val="c2f1c8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ptos"/>
                      <a:ea typeface="DejaVu Sans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ptos"/>
                      <a:ea typeface="DejaVu Sans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eparator>; </c:separator>
            </c:dLbl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ptos"/>
                    <a:ea typeface="DejaVu San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2"/>
                <c:pt idx="0">
                  <c:v>Women</c:v>
                </c:pt>
                <c:pt idx="1">
                  <c:v>Men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"/>
                <c:pt idx="0">
                  <c:v>2816</c:v>
                </c:pt>
                <c:pt idx="1">
                  <c:v>1924</c:v>
                </c:pt>
              </c:numCache>
            </c:numRef>
          </c:val>
        </c:ser>
        <c:gapWidth val="100"/>
        <c:overlap val="100"/>
        <c:axId val="6428571"/>
        <c:axId val="99010181"/>
      </c:barChart>
      <c:catAx>
        <c:axId val="6428571"/>
        <c:scaling>
          <c:orientation val="minMax"/>
        </c:scaling>
        <c:delete val="1"/>
        <c:axPos val="b"/>
        <c:numFmt formatCode="[$-409]mm/dd/yyyy" sourceLinked="1"/>
        <c:majorTickMark val="out"/>
        <c:minorTickMark val="none"/>
        <c:tickLblPos val="nextTo"/>
        <c:spPr>
          <a:ln w="648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99010181"/>
        <c:auto val="1"/>
        <c:lblAlgn val="ctr"/>
        <c:lblOffset val="100"/>
        <c:noMultiLvlLbl val="0"/>
      </c:catAx>
      <c:valAx>
        <c:axId val="99010181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60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Aptos"/>
                <a:ea typeface="DejaVu Sans"/>
              </a:defRPr>
            </a:pPr>
          </a:p>
        </c:txPr>
        <c:crossAx val="6428571"/>
        <c:crosses val="autoZero"/>
        <c:crossBetween val="between"/>
      </c:valAx>
      <c:spPr>
        <a:noFill/>
        <a:ln w="0">
          <a:noFill/>
        </a:ln>
      </c:spPr>
    </c:plotArea>
    <c:plotVisOnly val="1"/>
    <c:dispBlanksAs val="gap"/>
  </c:chart>
  <c:spPr>
    <a:noFill/>
    <a:ln w="0">
      <a:noFill/>
    </a:ln>
  </c:spPr>
</c:chartSpace>
</file>

<file path=ppt/charts/chart8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ayout>
        <c:manualLayout>
          <c:layoutTarget val="inner"/>
          <c:xMode val="edge"/>
          <c:yMode val="edge"/>
          <c:x val="0.328157691884154"/>
          <c:y val="0.136059113300493"/>
          <c:w val="0.316852035385237"/>
          <c:h val="0.7655172413793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Non-researchers</c:v>
                </c:pt>
              </c:strCache>
            </c:strRef>
          </c:tx>
          <c:spPr>
            <a:solidFill>
              <a:srgbClr val="f6c6ad"/>
            </a:solidFill>
            <a:ln w="19080">
              <a:solidFill>
                <a:srgbClr val="ffffff"/>
              </a:solidFill>
              <a:round/>
            </a:ln>
          </c:spPr>
          <c:invertIfNegative val="0"/>
          <c:dPt>
            <c:idx val="0"/>
            <c:invertIfNegative val="0"/>
            <c:spPr>
              <a:solidFill>
                <a:srgbClr val="f6c6ad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numFmt formatCode="0.00%" sourceLinked="0"/>
            <c:dLbl>
              <c:idx val="0"/>
              <c:numFmt formatCode="0.00%" sourceLinked="0"/>
              <c:txPr>
                <a:bodyPr wrap="square"/>
                <a:lstStyle/>
                <a:p>
                  <a:pPr>
                    <a:defRPr b="1" sz="1197" spc="-1" strike="noStrike">
                      <a:solidFill>
                        <a:srgbClr val="404040"/>
                      </a:solidFill>
                      <a:latin typeface="Aptos"/>
                      <a:ea typeface="DejaVu Sans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1"/>
              <c:showPercent val="0"/>
              <c:separator>; </c:separator>
            </c:dLbl>
            <c:txPr>
              <a:bodyPr wrap="square"/>
              <a:lstStyle/>
              <a:p>
                <a:pPr>
                  <a:defRPr b="1" sz="1197" spc="-1" strike="noStrike">
                    <a:solidFill>
                      <a:srgbClr val="404040"/>
                    </a:solidFill>
                    <a:latin typeface="Aptos"/>
                    <a:ea typeface="DejaVu Sans"/>
                  </a:defRPr>
                </a:pPr>
              </a:p>
            </c:txPr>
            <c:dLblPos val="inBase"/>
            <c:showLegendKey val="0"/>
            <c:showVal val="1"/>
            <c:showCatName val="0"/>
            <c:showSerName val="1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2"/>
                <c:pt idx="0">
                  <c:v>Women</c:v>
                </c:pt>
                <c:pt idx="1">
                  <c:v>Men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0.3887</c:v>
                </c:pt>
                <c:pt idx="1">
                  <c:v>0.2725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Researcher</c:v>
                </c:pt>
              </c:strCache>
            </c:strRef>
          </c:tx>
          <c:spPr>
            <a:solidFill>
              <a:srgbClr val="c2f1c8"/>
            </a:solidFill>
            <a:ln w="19080">
              <a:solidFill>
                <a:srgbClr val="ffffff"/>
              </a:solidFill>
              <a:round/>
            </a:ln>
          </c:spPr>
          <c:invertIfNegative val="0"/>
          <c:dPt>
            <c:idx val="0"/>
            <c:invertIfNegative val="0"/>
            <c:spPr>
              <a:solidFill>
                <a:srgbClr val="c2f1c8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invertIfNegative val="0"/>
            <c:spPr>
              <a:solidFill>
                <a:srgbClr val="c2f1c8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numFmt formatCode="0.00%" sourceLinked="0"/>
            <c:dLbl>
              <c:idx val="0"/>
              <c:numFmt formatCode="0.00%" sourceLinked="0"/>
              <c:txPr>
                <a:bodyPr wrap="square"/>
                <a:lstStyle/>
                <a:p>
                  <a:pPr>
                    <a:defRPr b="1" sz="1197" spc="-1" strike="noStrike">
                      <a:solidFill>
                        <a:srgbClr val="404040"/>
                      </a:solidFill>
                      <a:latin typeface="Aptos"/>
                      <a:ea typeface="DejaVu Sans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1"/>
              <c:showPercent val="0"/>
              <c:separator>; </c:separator>
            </c:dLbl>
            <c:dLbl>
              <c:idx val="1"/>
              <c:numFmt formatCode="0.00%" sourceLinked="0"/>
              <c:txPr>
                <a:bodyPr wrap="square"/>
                <a:lstStyle/>
                <a:p>
                  <a:pPr>
                    <a:defRPr b="1" sz="1197" spc="-1" strike="noStrike">
                      <a:solidFill>
                        <a:srgbClr val="404040"/>
                      </a:solidFill>
                      <a:latin typeface="Aptos"/>
                      <a:ea typeface="DejaVu Sans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1"/>
              <c:showPercent val="0"/>
              <c:separator>; </c:separator>
            </c:dLbl>
            <c:txPr>
              <a:bodyPr wrap="square"/>
              <a:lstStyle/>
              <a:p>
                <a:pPr>
                  <a:defRPr b="1" sz="1197" spc="-1" strike="noStrike">
                    <a:solidFill>
                      <a:srgbClr val="404040"/>
                    </a:solidFill>
                    <a:latin typeface="Aptos"/>
                    <a:ea typeface="DejaVu San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1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2"/>
                <c:pt idx="0">
                  <c:v>Women</c:v>
                </c:pt>
                <c:pt idx="1">
                  <c:v>Men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"/>
                <c:pt idx="0">
                  <c:v>0.1526</c:v>
                </c:pt>
                <c:pt idx="1">
                  <c:v>0.1862</c:v>
                </c:pt>
              </c:numCache>
            </c:numRef>
          </c:val>
        </c:ser>
        <c:gapWidth val="100"/>
        <c:overlap val="100"/>
        <c:axId val="16299229"/>
        <c:axId val="35377039"/>
      </c:barChart>
      <c:catAx>
        <c:axId val="16299229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Aptos"/>
                <a:ea typeface="DejaVu Sans"/>
              </a:defRPr>
            </a:pPr>
          </a:p>
        </c:txPr>
        <c:crossAx val="35377039"/>
        <c:crosses val="autoZero"/>
        <c:auto val="1"/>
        <c:lblAlgn val="ctr"/>
        <c:lblOffset val="100"/>
        <c:noMultiLvlLbl val="0"/>
      </c:catAx>
      <c:valAx>
        <c:axId val="35377039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spPr>
          <a:ln w="648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16299229"/>
        <c:crossBetween val="between"/>
      </c:valAx>
      <c:spPr>
        <a:noFill/>
        <a:ln w="0">
          <a:noFill/>
        </a:ln>
      </c:spPr>
    </c:plotArea>
    <c:plotVisOnly val="1"/>
    <c:dispBlanksAs val="gap"/>
  </c:chart>
  <c:spPr>
    <a:noFill/>
    <a:ln w="0">
      <a:noFill/>
    </a:ln>
  </c:spPr>
</c:chartSpace>
</file>

<file path=ppt/charts/chart9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GB" sz="2000" spc="-1" strike="noStrike">
                <a:solidFill>
                  <a:srgbClr val="595959"/>
                </a:solidFill>
                <a:latin typeface="Aptos"/>
                <a:ea typeface="DejaVu Sans"/>
              </a:defRPr>
            </a:pPr>
            <a:r>
              <a:rPr b="1" lang="en-GB" sz="2000" spc="-1" strike="noStrike">
                <a:solidFill>
                  <a:srgbClr val="595959"/>
                </a:solidFill>
                <a:latin typeface="Aptos"/>
                <a:ea typeface="DejaVu Sans"/>
              </a:rPr>
              <a:t>R&amp;D Participation between rural and urban areas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340931615460852"/>
          <c:y val="0.142147030609575"/>
          <c:w val="0.316852035385237"/>
          <c:h val="0.76558820964506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Non-researchers</c:v>
                </c:pt>
              </c:strCache>
            </c:strRef>
          </c:tx>
          <c:spPr>
            <a:solidFill>
              <a:srgbClr val="f6c6ad"/>
            </a:solidFill>
            <a:ln w="19080">
              <a:solidFill>
                <a:srgbClr val="ffffff"/>
              </a:solidFill>
              <a:round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ptos"/>
                    <a:ea typeface="DejaVu San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2"/>
                <c:pt idx="0">
                  <c:v>Urban</c:v>
                </c:pt>
                <c:pt idx="1">
                  <c:v>Rural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3359</c:v>
                </c:pt>
                <c:pt idx="1">
                  <c:v>3474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Researcher</c:v>
                </c:pt>
              </c:strCache>
            </c:strRef>
          </c:tx>
          <c:spPr>
            <a:solidFill>
              <a:srgbClr val="c2f1c8"/>
            </a:solidFill>
            <a:ln w="19080">
              <a:solidFill>
                <a:srgbClr val="ffffff"/>
              </a:solidFill>
              <a:round/>
            </a:ln>
          </c:spPr>
          <c:invertIfNegative val="0"/>
          <c:dPt>
            <c:idx val="0"/>
            <c:invertIfNegative val="0"/>
            <c:spPr>
              <a:solidFill>
                <a:srgbClr val="c2f1c8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invertIfNegative val="0"/>
            <c:spPr>
              <a:solidFill>
                <a:srgbClr val="c2f1c8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ptos"/>
                      <a:ea typeface="DejaVu Sans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ptos"/>
                      <a:ea typeface="DejaVu Sans"/>
                    </a:defRPr>
                  </a:p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eparator>; </c:separator>
            </c:dLbl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ptos"/>
                    <a:ea typeface="DejaVu San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2"/>
                <c:pt idx="0">
                  <c:v>Urban</c:v>
                </c:pt>
                <c:pt idx="1">
                  <c:v>Rural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"/>
                <c:pt idx="0">
                  <c:v>2836</c:v>
                </c:pt>
                <c:pt idx="1">
                  <c:v>665</c:v>
                </c:pt>
              </c:numCache>
            </c:numRef>
          </c:val>
        </c:ser>
        <c:gapWidth val="100"/>
        <c:overlap val="100"/>
        <c:axId val="29512751"/>
        <c:axId val="91751238"/>
      </c:barChart>
      <c:catAx>
        <c:axId val="29512751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Aptos"/>
                <a:ea typeface="DejaVu Sans"/>
              </a:defRPr>
            </a:pPr>
          </a:p>
        </c:txPr>
        <c:crossAx val="91751238"/>
        <c:crosses val="autoZero"/>
        <c:auto val="1"/>
        <c:lblAlgn val="ctr"/>
        <c:lblOffset val="100"/>
        <c:noMultiLvlLbl val="0"/>
      </c:catAx>
      <c:valAx>
        <c:axId val="91751238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600">
            <a:noFill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Aptos"/>
                <a:ea typeface="DejaVu Sans"/>
              </a:defRPr>
            </a:pPr>
          </a:p>
        </c:txPr>
        <c:crossAx val="29512751"/>
        <c:crosses val="autoZero"/>
        <c:crossBetween val="between"/>
      </c:valAx>
      <c:spPr>
        <a:noFill/>
        <a:ln w="0">
          <a:noFill/>
        </a:ln>
      </c:spPr>
    </c:plotArea>
    <c:plotVisOnly val="1"/>
    <c:dispBlanksAs val="gap"/>
  </c:chart>
  <c:spPr>
    <a:noFill/>
    <a:ln w="0">
      <a:noFill/>
    </a:ln>
  </c:spPr>
</c:chartSpace>
</file>

<file path=ppt/charts/chart9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ayout>
        <c:manualLayout>
          <c:layoutTarget val="inner"/>
          <c:xMode val="edge"/>
          <c:yMode val="edge"/>
          <c:x val="0.328157691884154"/>
          <c:y val="0.136042692939245"/>
          <c:w val="0.316852035385237"/>
          <c:h val="0.7655993431855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Non-researchers</c:v>
                </c:pt>
              </c:strCache>
            </c:strRef>
          </c:tx>
          <c:spPr>
            <a:solidFill>
              <a:srgbClr val="f6c6ad"/>
            </a:solidFill>
            <a:ln w="19080">
              <a:solidFill>
                <a:srgbClr val="ffffff"/>
              </a:solidFill>
              <a:round/>
            </a:ln>
          </c:spPr>
          <c:invertIfNegative val="0"/>
          <c:dPt>
            <c:idx val="0"/>
            <c:invertIfNegative val="0"/>
            <c:spPr>
              <a:solidFill>
                <a:srgbClr val="f6c6ad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numFmt formatCode="0.00%" sourceLinked="0"/>
            <c:dLbl>
              <c:idx val="0"/>
              <c:numFmt formatCode="0.00%" sourceLinked="0"/>
              <c:txPr>
                <a:bodyPr wrap="square"/>
                <a:lstStyle/>
                <a:p>
                  <a:pPr>
                    <a:defRPr b="1" sz="1197" spc="-1" strike="noStrike">
                      <a:solidFill>
                        <a:srgbClr val="404040"/>
                      </a:solidFill>
                      <a:latin typeface="Aptos"/>
                      <a:ea typeface="DejaVu Sans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1"/>
              <c:showPercent val="0"/>
              <c:separator>; </c:separator>
            </c:dLbl>
            <c:txPr>
              <a:bodyPr wrap="square"/>
              <a:lstStyle/>
              <a:p>
                <a:pPr>
                  <a:defRPr b="1" sz="1197" spc="-1" strike="noStrike">
                    <a:solidFill>
                      <a:srgbClr val="404040"/>
                    </a:solidFill>
                    <a:latin typeface="Aptos"/>
                    <a:ea typeface="DejaVu Sans"/>
                  </a:defRPr>
                </a:pPr>
              </a:p>
            </c:txPr>
            <c:dLblPos val="inBase"/>
            <c:showLegendKey val="0"/>
            <c:showVal val="1"/>
            <c:showCatName val="0"/>
            <c:showSerName val="1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2"/>
                <c:pt idx="0">
                  <c:v>Urban</c:v>
                </c:pt>
                <c:pt idx="1">
                  <c:v>Rural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0.325</c:v>
                </c:pt>
                <c:pt idx="1">
                  <c:v>0.3362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Researcher</c:v>
                </c:pt>
              </c:strCache>
            </c:strRef>
          </c:tx>
          <c:spPr>
            <a:solidFill>
              <a:srgbClr val="c2f1c8"/>
            </a:solidFill>
            <a:ln w="19080">
              <a:solidFill>
                <a:srgbClr val="ffffff"/>
              </a:solidFill>
              <a:round/>
            </a:ln>
          </c:spPr>
          <c:invertIfNegative val="0"/>
          <c:dPt>
            <c:idx val="0"/>
            <c:invertIfNegative val="0"/>
            <c:spPr>
              <a:solidFill>
                <a:srgbClr val="c2f1c8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invertIfNegative val="0"/>
            <c:spPr>
              <a:solidFill>
                <a:srgbClr val="c2f1c8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numFmt formatCode="0.00%" sourceLinked="0"/>
            <c:dLbl>
              <c:idx val="0"/>
              <c:numFmt formatCode="0.00%" sourceLinked="0"/>
              <c:txPr>
                <a:bodyPr wrap="square"/>
                <a:lstStyle/>
                <a:p>
                  <a:pPr>
                    <a:defRPr b="1" sz="1197" spc="-1" strike="noStrike">
                      <a:solidFill>
                        <a:srgbClr val="404040"/>
                      </a:solidFill>
                      <a:latin typeface="Aptos"/>
                      <a:ea typeface="DejaVu Sans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1"/>
              <c:showPercent val="0"/>
              <c:separator>; </c:separator>
            </c:dLbl>
            <c:dLbl>
              <c:idx val="1"/>
              <c:numFmt formatCode="0.00%" sourceLinked="0"/>
              <c:txPr>
                <a:bodyPr wrap="square"/>
                <a:lstStyle/>
                <a:p>
                  <a:pPr>
                    <a:defRPr b="1" sz="1197" spc="-1" strike="noStrike">
                      <a:solidFill>
                        <a:srgbClr val="404040"/>
                      </a:solidFill>
                      <a:latin typeface="Aptos"/>
                      <a:ea typeface="DejaVu Sans"/>
                    </a:defRPr>
                  </a:pPr>
                </a:p>
              </c:txPr>
              <c:dLblPos val="inEnd"/>
              <c:showLegendKey val="0"/>
              <c:showVal val="1"/>
              <c:showCatName val="0"/>
              <c:showSerName val="1"/>
              <c:showPercent val="0"/>
              <c:separator>; </c:separator>
            </c:dLbl>
            <c:txPr>
              <a:bodyPr wrap="square"/>
              <a:lstStyle/>
              <a:p>
                <a:pPr>
                  <a:defRPr b="1" sz="1197" spc="-1" strike="noStrike">
                    <a:solidFill>
                      <a:srgbClr val="404040"/>
                    </a:solidFill>
                    <a:latin typeface="Aptos"/>
                    <a:ea typeface="DejaVu San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1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2"/>
                <c:pt idx="0">
                  <c:v>Urban</c:v>
                </c:pt>
                <c:pt idx="1">
                  <c:v>Rural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"/>
                <c:pt idx="0">
                  <c:v>0.2745</c:v>
                </c:pt>
                <c:pt idx="1">
                  <c:v>0.0643</c:v>
                </c:pt>
              </c:numCache>
            </c:numRef>
          </c:val>
        </c:ser>
        <c:gapWidth val="100"/>
        <c:overlap val="100"/>
        <c:axId val="65281781"/>
        <c:axId val="82877090"/>
      </c:barChart>
      <c:catAx>
        <c:axId val="65281781"/>
        <c:scaling>
          <c:orientation val="minMax"/>
        </c:scaling>
        <c:delete val="1"/>
        <c:axPos val="b"/>
        <c:numFmt formatCode="[$-409]mm/dd/yyyy" sourceLinked="1"/>
        <c:majorTickMark val="out"/>
        <c:minorTickMark val="none"/>
        <c:tickLblPos val="nextTo"/>
        <c:spPr>
          <a:ln w="648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82877090"/>
        <c:auto val="1"/>
        <c:lblAlgn val="ctr"/>
        <c:lblOffset val="100"/>
        <c:noMultiLvlLbl val="0"/>
      </c:catAx>
      <c:valAx>
        <c:axId val="8287709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spPr>
          <a:ln w="648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65281781"/>
        <c:crossBetween val="between"/>
      </c:valAx>
      <c:spPr>
        <a:noFill/>
        <a:ln w="0">
          <a:noFill/>
        </a:ln>
      </c:spPr>
    </c:plotArea>
    <c:plotVisOnly val="1"/>
    <c:dispBlanksAs val="gap"/>
  </c:chart>
  <c:spPr>
    <a:noFill/>
    <a:ln w="0"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move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slide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notes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forma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4EB4ACA-44C5-457E-836A-5942481C44D4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CE44631-29E5-4CD9-B0A1-F72117ABC10B}" type="slidenum">
              <a:rPr b="0" lang="en-GB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7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120"/>
          </a:xfrm>
          <a:prstGeom prst="rect">
            <a:avLst/>
          </a:prstGeom>
          <a:ln w="0">
            <a:noFill/>
          </a:ln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AE268D2-B5DA-4066-AE73-FA5FA5B84D43}" type="slidenum">
              <a:rPr b="0" lang="en-GB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7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9A652A-11E0-4944-9DAA-4E68841BF22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A32E49-FC1E-4325-8327-1E534F2B07B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69535C-7FE5-43D7-B20C-B21317DCAAA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526026-8ED2-4178-9991-8D3B9697653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713F218-DA8F-4A9D-B873-BA3529B5F7E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9101B1-B83A-446C-8C2A-E91CB40492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2A477A5-CB30-4813-990F-91838489FAA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395184-9516-48BA-B149-37D90F1203F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FE1550-F319-4B4B-ABF8-B417C44AF1D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160" cy="613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AFFD44-CB18-45E0-BD00-0DEEA315F0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65E9BCC-6453-40B5-9BE1-8BF1D17709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C979BD-7084-453D-93FE-02412BA5D6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1505940-FD6C-4512-9900-5765BB73FB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4932527-B1DE-45F4-8516-7EDE916991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C0C3C97-9F40-472A-BAF3-8CC7F3C101E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1256315-6830-4846-83F8-8B6BACC0B17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A055F3-370A-460C-965D-49600563921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C949376-C098-4C57-ACD6-E442FCD44B8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03E7622-A70A-428B-9372-728F42465A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C5474D9-0DE3-46E6-8F9D-8B0062D715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B33D4D3-7292-42D6-BC38-4C782A510E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2803983-27B2-40B0-AC52-CEBDB6F7B6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B77473-2477-4C1F-B3AF-42E58C8F8B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160" cy="613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00FB180-66AD-4E49-BE88-876825DFAD0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290DD32-C83E-4DE1-B0C9-D1C439D1D0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0DCC41E-FCE6-43DA-B792-0B5859E9E4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AB81DF0-44B3-4FFE-88BD-6A517F822E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6B919B6-9184-4066-9579-6162254EBD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DA591A7-6F62-492B-BAD6-CFC8BCC25F2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9656A74-DD41-470F-8C51-D1D2A6A2AB7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B182E2-1706-460D-8C36-4C83845ACF8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C936ED-2B4A-4848-BEC9-9793480EF32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160" cy="613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ABB882-F0D6-44EC-80BA-0A6758D89BF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121CF4-05CA-4B3B-9615-2A4F769B5C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AFC39A-1D6C-4758-9733-29866A7DB4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DAEC64-8F84-433C-9783-C3955372D9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tex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ma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rgbClr val="787878"/>
                </a:solidFill>
                <a:latin typeface="Aptos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B1019D1-44D5-4F19-92D8-4F21C868FF7E}" type="slidenum">
              <a:rPr b="0" lang="en-GB" sz="1200" spc="-1" strike="noStrike">
                <a:solidFill>
                  <a:srgbClr val="787878"/>
                </a:solidFill>
                <a:latin typeface="Aptos"/>
                <a:ea typeface="DejaVu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rgbClr val="787878"/>
                </a:solidFill>
                <a:latin typeface="Aptos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12FA899-0772-45A6-A25E-436801104560}" type="slidenum">
              <a:rPr b="0" lang="en-GB" sz="1200" spc="-1" strike="noStrike">
                <a:solidFill>
                  <a:srgbClr val="787878"/>
                </a:solidFill>
                <a:latin typeface="Aptos"/>
                <a:ea typeface="DejaVu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rgbClr val="787878"/>
                </a:solidFill>
                <a:latin typeface="Aptos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6963647-3DEC-4ACE-B26F-F62861559ED9}" type="slidenum">
              <a:rPr b="0" lang="en-GB" sz="1200" spc="-1" strike="noStrike">
                <a:solidFill>
                  <a:srgbClr val="787878"/>
                </a:solidFill>
                <a:latin typeface="Aptos"/>
                <a:ea typeface="DejaVu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chart" Target="../charts/chart86.xml"/><Relationship Id="rId2" Type="http://schemas.openxmlformats.org/officeDocument/2006/relationships/chart" Target="../charts/chart87.xml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chart" Target="../charts/chart88.xml"/><Relationship Id="rId2" Type="http://schemas.openxmlformats.org/officeDocument/2006/relationships/chart" Target="../charts/chart89.xml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chart" Target="../charts/chart90.xml"/><Relationship Id="rId2" Type="http://schemas.openxmlformats.org/officeDocument/2006/relationships/chart" Target="../charts/chart91.xml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chart" Target="../charts/chart79.xm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chart" Target="../charts/chart80.xm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chart" Target="../charts/chart81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chart" Target="../charts/chart82.xml"/><Relationship Id="rId2" Type="http://schemas.openxmlformats.org/officeDocument/2006/relationships/chart" Target="../charts/chart83.xml"/><Relationship Id="rId3" Type="http://schemas.openxmlformats.org/officeDocument/2006/relationships/chart" Target="../charts/chart84.xml"/><Relationship Id="rId4" Type="http://schemas.openxmlformats.org/officeDocument/2006/relationships/chart" Target="../charts/chart85.xml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Gender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Inequality</a:t>
            </a:r>
            <a:endParaRPr b="0" lang="en-US" sz="4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560" cy="165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Prepared by: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Todor Todorov,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Riste Petrov,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Martin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Georgiyashev</a:t>
            </a:r>
            <a:endParaRPr b="0" lang="en-US" sz="2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Content Placeholder 11"/>
          <p:cNvGraphicFramePr/>
          <p:nvPr/>
        </p:nvGraphicFramePr>
        <p:xfrm>
          <a:off x="166320" y="1921320"/>
          <a:ext cx="6260760" cy="3260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56" name="Content Placeholder 11"/>
          <p:cNvGraphicFramePr/>
          <p:nvPr/>
        </p:nvGraphicFramePr>
        <p:xfrm>
          <a:off x="5149440" y="1921320"/>
          <a:ext cx="6260760" cy="3260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3"/>
          <p:cNvGrpSpPr/>
          <p:nvPr/>
        </p:nvGrpSpPr>
        <p:grpSpPr>
          <a:xfrm>
            <a:off x="1907280" y="1478880"/>
            <a:ext cx="9937080" cy="3898800"/>
            <a:chOff x="1907280" y="1478880"/>
            <a:chExt cx="9937080" cy="3898800"/>
          </a:xfrm>
        </p:grpSpPr>
        <p:graphicFrame>
          <p:nvGraphicFramePr>
            <p:cNvPr id="158" name="Content Placeholder 11"/>
            <p:cNvGraphicFramePr/>
            <p:nvPr/>
          </p:nvGraphicFramePr>
          <p:xfrm>
            <a:off x="1907280" y="1478880"/>
            <a:ext cx="9807120" cy="3898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graphicFrame>
          <p:nvGraphicFramePr>
            <p:cNvPr id="159" name="Content Placeholder 11"/>
            <p:cNvGraphicFramePr/>
            <p:nvPr/>
          </p:nvGraphicFramePr>
          <p:xfrm>
            <a:off x="2037240" y="1724040"/>
            <a:ext cx="9807120" cy="36536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aphicFrame>
        <p:nvGraphicFramePr>
          <p:cNvPr id="160" name="Table 10"/>
          <p:cNvGraphicFramePr/>
          <p:nvPr/>
        </p:nvGraphicFramePr>
        <p:xfrm>
          <a:off x="276120" y="871200"/>
          <a:ext cx="7153200" cy="846720"/>
        </p:xfrm>
        <a:graphic>
          <a:graphicData uri="http://schemas.openxmlformats.org/drawingml/2006/table">
            <a:tbl>
              <a:tblPr/>
              <a:tblGrid>
                <a:gridCol w="2963880"/>
                <a:gridCol w="1356840"/>
                <a:gridCol w="1690200"/>
                <a:gridCol w="1142640"/>
              </a:tblGrid>
              <a:tr h="202320"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Test Statistics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df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Value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Prob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02320"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Pearson X2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Aptos Narrow"/>
                          <a:ea typeface="DejaVu Sans"/>
                        </a:rPr>
                        <a:t>1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Aptos Narrow"/>
                          <a:ea typeface="DejaVu Sans"/>
                        </a:rPr>
                        <a:t>175.9486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0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02320"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Likelihood Ratio G2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Aptos Narrow"/>
                          <a:ea typeface="DejaVu Sans"/>
                        </a:rPr>
                        <a:t>1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Aptos Narrow"/>
                          <a:ea typeface="DejaVu Sans"/>
                        </a:rPr>
                        <a:t>175.9486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0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1" name="TextBox 11"/>
          <p:cNvSpPr/>
          <p:nvPr/>
        </p:nvSpPr>
        <p:spPr>
          <a:xfrm>
            <a:off x="7869240" y="969840"/>
            <a:ext cx="3563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chemeClr val="dk1"/>
                </a:solidFill>
                <a:latin typeface="Aptos"/>
                <a:ea typeface="DejaVu Sans"/>
              </a:rPr>
              <a:t>Statistically Significant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3"/>
          <p:cNvGrpSpPr/>
          <p:nvPr/>
        </p:nvGrpSpPr>
        <p:grpSpPr>
          <a:xfrm>
            <a:off x="1419120" y="1236240"/>
            <a:ext cx="9928080" cy="4384440"/>
            <a:chOff x="1419120" y="1236240"/>
            <a:chExt cx="9928080" cy="4384440"/>
          </a:xfrm>
        </p:grpSpPr>
        <p:graphicFrame>
          <p:nvGraphicFramePr>
            <p:cNvPr id="163" name="Content Placeholder 11"/>
            <p:cNvGraphicFramePr/>
            <p:nvPr/>
          </p:nvGraphicFramePr>
          <p:xfrm>
            <a:off x="1419120" y="1364400"/>
            <a:ext cx="9807120" cy="41277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graphicFrame>
          <p:nvGraphicFramePr>
            <p:cNvPr id="164" name="Content Placeholder 11"/>
            <p:cNvGraphicFramePr/>
            <p:nvPr/>
          </p:nvGraphicFramePr>
          <p:xfrm>
            <a:off x="1540080" y="1236240"/>
            <a:ext cx="9807120" cy="43844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graphicFrame>
        <p:nvGraphicFramePr>
          <p:cNvPr id="165" name="Table 4"/>
          <p:cNvGraphicFramePr/>
          <p:nvPr/>
        </p:nvGraphicFramePr>
        <p:xfrm>
          <a:off x="164880" y="628560"/>
          <a:ext cx="7153200" cy="846720"/>
        </p:xfrm>
        <a:graphic>
          <a:graphicData uri="http://schemas.openxmlformats.org/drawingml/2006/table">
            <a:tbl>
              <a:tblPr/>
              <a:tblGrid>
                <a:gridCol w="2963880"/>
                <a:gridCol w="1356840"/>
                <a:gridCol w="1690200"/>
                <a:gridCol w="1142640"/>
              </a:tblGrid>
              <a:tr h="202320"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Test Statistics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df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Value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Prob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02320"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Pearson X2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Aptos Narrow"/>
                          <a:ea typeface="DejaVu Sans"/>
                        </a:rPr>
                        <a:t>1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Aptos Narrow"/>
                          <a:ea typeface="DejaVu Sans"/>
                        </a:rPr>
                        <a:t>1222.052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0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02320"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Likelihood Ratio G2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Aptos Narrow"/>
                          <a:ea typeface="DejaVu Sans"/>
                        </a:rPr>
                        <a:t>1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Aptos Narrow"/>
                          <a:ea typeface="DejaVu Sans"/>
                        </a:rPr>
                        <a:t>1282.072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0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6" name="TextBox 5"/>
          <p:cNvSpPr/>
          <p:nvPr/>
        </p:nvSpPr>
        <p:spPr>
          <a:xfrm>
            <a:off x="7662600" y="747720"/>
            <a:ext cx="3563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chemeClr val="dk1"/>
                </a:solidFill>
                <a:latin typeface="Aptos"/>
                <a:ea typeface="DejaVu Sans"/>
              </a:rPr>
              <a:t>Statistically Significant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Box 1"/>
          <p:cNvSpPr/>
          <p:nvPr/>
        </p:nvSpPr>
        <p:spPr>
          <a:xfrm>
            <a:off x="535680" y="614160"/>
            <a:ext cx="9428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chemeClr val="dk1"/>
                </a:solidFill>
                <a:latin typeface="Aptos"/>
                <a:ea typeface="DejaVu Sans"/>
              </a:rPr>
              <a:t>Basic Demographics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68" name="Table 3"/>
          <p:cNvGraphicFramePr/>
          <p:nvPr/>
        </p:nvGraphicFramePr>
        <p:xfrm>
          <a:off x="628200" y="1213560"/>
          <a:ext cx="10955160" cy="3072600"/>
        </p:xfrm>
        <a:graphic>
          <a:graphicData uri="http://schemas.openxmlformats.org/drawingml/2006/table">
            <a:tbl>
              <a:tblPr/>
              <a:tblGrid>
                <a:gridCol w="2144520"/>
                <a:gridCol w="1761480"/>
                <a:gridCol w="1761480"/>
                <a:gridCol w="1761480"/>
                <a:gridCol w="1762560"/>
                <a:gridCol w="1764000"/>
              </a:tblGrid>
              <a:tr h="619920">
                <a:tc>
                  <a:txBody>
                    <a:bodyPr lIns="9360" rIns="9360" anchor="b">
                      <a:noAutofit/>
                    </a:bodyPr>
                    <a:p>
                      <a:endParaRPr b="1" lang="en-GB" sz="1200" spc="-1" strike="noStrike">
                        <a:solidFill>
                          <a:schemeClr val="dk1"/>
                        </a:solidFill>
                        <a:latin typeface="Aptos"/>
                        <a:ea typeface="DejaVu San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coefficient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std. Error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z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P-value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Meaning of coeff - Better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const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2.4844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0.0848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29.3070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8.43E-189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Baseline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TOWN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-0.5160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0.0168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-30.6760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1.19E-206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Lower (Sofia)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AGE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-0.0452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0.0015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-30.6077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9.68E-206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Lower (Younger)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GENDER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0.7216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0.0478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15.0974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1.69E-51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Higher (Male)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19920"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ff0000"/>
                          </a:solidFill>
                          <a:latin typeface="Aptos"/>
                          <a:ea typeface="DejaVu Sans"/>
                        </a:rPr>
                        <a:t>EDU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rgbClr val="ff0000"/>
                          </a:solidFill>
                          <a:latin typeface="Aptos"/>
                          <a:ea typeface="DejaVu Sans"/>
                        </a:rPr>
                        <a:t>Uncomplete sample size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pc="-1" strike="noStrike">
                        <a:solidFill>
                          <a:schemeClr val="dk1"/>
                        </a:solidFill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pc="-1" strike="noStrike">
                        <a:solidFill>
                          <a:schemeClr val="dk1"/>
                        </a:solidFill>
                        <a:latin typeface="Aptos"/>
                        <a:ea typeface="DejaVu Sans"/>
                      </a:endParaRPr>
                    </a:p>
                  </a:txBody>
                  <a:tcPr anchor="b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anchor="ctr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anchor="ctr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368280"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McFadden R2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  <a:ea typeface="Noto Sans"/>
                        </a:rPr>
                        <a:t>0.1867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Adjusted R2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Arial"/>
                          <a:ea typeface="Noto Sans"/>
                        </a:rPr>
                        <a:t>0.1860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Noto Sans"/>
                        </a:rPr>
                        <a:t>Akaike criterion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Arial"/>
                          <a:ea typeface="Noto Sans"/>
                        </a:rPr>
                        <a:t>10769.7288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9" name="Table 4"/>
          <p:cNvGraphicFramePr/>
          <p:nvPr/>
        </p:nvGraphicFramePr>
        <p:xfrm>
          <a:off x="798120" y="4660560"/>
          <a:ext cx="10638720" cy="1679400"/>
        </p:xfrm>
        <a:graphic>
          <a:graphicData uri="http://schemas.openxmlformats.org/drawingml/2006/table">
            <a:tbl>
              <a:tblPr/>
              <a:tblGrid>
                <a:gridCol w="1519200"/>
                <a:gridCol w="1519200"/>
                <a:gridCol w="1519200"/>
                <a:gridCol w="1519200"/>
                <a:gridCol w="1519200"/>
                <a:gridCol w="1519200"/>
                <a:gridCol w="1523880"/>
              </a:tblGrid>
              <a:tr h="419760"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pc="-1" strike="noStrike">
                        <a:solidFill>
                          <a:schemeClr val="dk1"/>
                        </a:solidFill>
                        <a:latin typeface="Aptos"/>
                        <a:ea typeface="DejaVu San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Predicted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pc="-1" strike="noStrike">
                        <a:solidFill>
                          <a:schemeClr val="dk1"/>
                        </a:solidFill>
                        <a:latin typeface="Aptos"/>
                        <a:ea typeface="DejaVu San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Accuracy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72.06%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976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Actual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5762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1070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pc="-1" strike="noStrike">
                        <a:solidFill>
                          <a:schemeClr val="dk1"/>
                        </a:solidFill>
                        <a:latin typeface="Aptos"/>
                        <a:ea typeface="DejaVu San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Precision: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61.15%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976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Actual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1817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1684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pc="-1" strike="noStrike">
                        <a:solidFill>
                          <a:schemeClr val="dk1"/>
                        </a:solidFill>
                        <a:latin typeface="Aptos"/>
                        <a:ea typeface="DejaVu San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Recall: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48.10%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20120">
                <a:tc gridSpan="4">
                  <a:txBody>
                    <a:bodyPr lIns="9360" rIns="9360" anchor="b">
                      <a:noAutofit/>
                    </a:bodyPr>
                    <a:p>
                      <a:endParaRPr b="0" lang="en-GB" sz="1200" spc="-1" strike="noStrike">
                        <a:solidFill>
                          <a:schemeClr val="dk1"/>
                        </a:solidFill>
                        <a:latin typeface="Aptos"/>
                        <a:ea typeface="DejaVu San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pc="-1" strike="noStrike">
                        <a:solidFill>
                          <a:schemeClr val="dk1"/>
                        </a:solidFill>
                        <a:latin typeface="Aptos"/>
                        <a:ea typeface="DejaVu San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F1: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53.84%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Box 4"/>
          <p:cNvSpPr/>
          <p:nvPr/>
        </p:nvSpPr>
        <p:spPr>
          <a:xfrm>
            <a:off x="535680" y="398160"/>
            <a:ext cx="9428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chemeClr val="dk1"/>
                </a:solidFill>
                <a:latin typeface="Aptos"/>
                <a:ea typeface="DejaVu Sans"/>
              </a:rPr>
              <a:t>Appliances connected with R&amp;D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71" name="Table 6"/>
          <p:cNvGraphicFramePr/>
          <p:nvPr/>
        </p:nvGraphicFramePr>
        <p:xfrm>
          <a:off x="860400" y="926280"/>
          <a:ext cx="10216080" cy="3424680"/>
        </p:xfrm>
        <a:graphic>
          <a:graphicData uri="http://schemas.openxmlformats.org/drawingml/2006/table">
            <a:tbl>
              <a:tblPr/>
              <a:tblGrid>
                <a:gridCol w="1767600"/>
                <a:gridCol w="1451880"/>
                <a:gridCol w="1451880"/>
                <a:gridCol w="1451880"/>
                <a:gridCol w="1449360"/>
                <a:gridCol w="2643840"/>
              </a:tblGrid>
              <a:tr h="299160"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Marginal effect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coefficient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std. Error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z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P-value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Meaning of coeff - Better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916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0000"/>
                          </a:solidFill>
                          <a:latin typeface="Aptos"/>
                          <a:ea typeface="DejaVu Sans"/>
                        </a:rPr>
                        <a:t>const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0.1765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0.4028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0.4383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0000"/>
                          </a:solidFill>
                          <a:latin typeface="Aptos"/>
                          <a:ea typeface="DejaVu Sans"/>
                        </a:rPr>
                        <a:t>0.6612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c9211e"/>
                          </a:solidFill>
                          <a:latin typeface="Aptos"/>
                          <a:ea typeface="DejaVu Sans"/>
                        </a:rPr>
                        <a:t>Baseline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916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BOOKS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0.0032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0.0004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7.9282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2.22E-15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Marginal effect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916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KASETOFON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-0.1966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0.0186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-10.5861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3.46E-26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Lower (freq usage)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916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RADIO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-0.1169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0.0210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-5.5549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2.78E-08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Lower (freq usage)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916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TV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-0.3046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0.0373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-8.1665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3.17E-16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Lower (freq usage)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916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0000"/>
                          </a:solidFill>
                          <a:latin typeface="Aptos"/>
                          <a:ea typeface="DejaVu Sans"/>
                        </a:rPr>
                        <a:t>VIDEO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0.1952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0.0947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2.0611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0000"/>
                          </a:solidFill>
                          <a:latin typeface="Aptos"/>
                          <a:ea typeface="DejaVu Sans"/>
                        </a:rPr>
                        <a:t>0.0393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High P value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916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CAR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-0.1681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0.0184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-9.1133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7.99E-20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Lower (freq usage)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916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0000"/>
                          </a:solidFill>
                          <a:latin typeface="Aptos"/>
                          <a:ea typeface="DejaVu Sans"/>
                        </a:rPr>
                        <a:t>PC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pc="-1" strike="noStrike">
                        <a:solidFill>
                          <a:srgbClr val="ff0000"/>
                        </a:solidFill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pc="-1" strike="noStrike">
                        <a:solidFill>
                          <a:srgbClr val="ff0000"/>
                        </a:solidFill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pc="-1" strike="noStrike">
                        <a:solidFill>
                          <a:srgbClr val="ff0000"/>
                        </a:solidFill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0000"/>
                          </a:solidFill>
                          <a:latin typeface="Aptos"/>
                          <a:ea typeface="DejaVu Sans"/>
                        </a:rPr>
                        <a:t>0.41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anchor="b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29916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0000"/>
                          </a:solidFill>
                          <a:latin typeface="Aptos"/>
                          <a:ea typeface="DejaVu Sans"/>
                        </a:rPr>
                        <a:t>ELECTRIC_GAMES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endParaRPr b="0" lang="en-US" sz="1200" spc="-1" strike="noStrike">
                        <a:solidFill>
                          <a:srgbClr val="ff0000"/>
                        </a:solidFill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endParaRPr b="0" lang="en-US" sz="1200" spc="-1" strike="noStrike">
                        <a:solidFill>
                          <a:srgbClr val="ff0000"/>
                        </a:solidFill>
                        <a:latin typeface="Aptos"/>
                        <a:ea typeface="Arial"/>
                      </a:endParaRPr>
                    </a:p>
                  </a:txBody>
                  <a:tcPr anchor="ctr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pc="-1" strike="noStrike">
                        <a:solidFill>
                          <a:srgbClr val="ff0000"/>
                        </a:solidFill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0000"/>
                          </a:solidFill>
                          <a:latin typeface="Aptos"/>
                          <a:ea typeface="DejaVu Sans"/>
                        </a:rPr>
                        <a:t>0.48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anchor="b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  <a:tr h="299160"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McFadden R2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0.1551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Adjusted R2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Noto Sans"/>
                        </a:rPr>
                        <a:t>0.1541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Noto Sans"/>
                        </a:rPr>
                        <a:t>Akaike criterion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Noto Sans"/>
                        </a:rPr>
                        <a:t>11192.9378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2" name="Table 7"/>
          <p:cNvGraphicFramePr/>
          <p:nvPr/>
        </p:nvGraphicFramePr>
        <p:xfrm>
          <a:off x="802800" y="4669920"/>
          <a:ext cx="10499760" cy="1806480"/>
        </p:xfrm>
        <a:graphic>
          <a:graphicData uri="http://schemas.openxmlformats.org/drawingml/2006/table">
            <a:tbl>
              <a:tblPr/>
              <a:tblGrid>
                <a:gridCol w="1499040"/>
                <a:gridCol w="1499040"/>
                <a:gridCol w="1499040"/>
                <a:gridCol w="1499040"/>
                <a:gridCol w="614520"/>
                <a:gridCol w="2383560"/>
                <a:gridCol w="1505880"/>
              </a:tblGrid>
              <a:tr h="455400"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pc="-1" strike="noStrike">
                        <a:solidFill>
                          <a:schemeClr val="dk1"/>
                        </a:solidFill>
                        <a:latin typeface="Aptos"/>
                        <a:ea typeface="DejaVu San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Predicted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pc="-1" strike="noStrike">
                        <a:solidFill>
                          <a:schemeClr val="dk1"/>
                        </a:solidFill>
                        <a:latin typeface="Aptos"/>
                        <a:ea typeface="DejaVu San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Accuracy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73.32%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540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Actual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6183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649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pc="-1" strike="noStrike">
                        <a:solidFill>
                          <a:schemeClr val="dk1"/>
                        </a:solidFill>
                        <a:latin typeface="Aptos"/>
                        <a:ea typeface="DejaVu San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Precision: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68.60%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540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Actual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2083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1418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pc="-1" strike="noStrike">
                        <a:solidFill>
                          <a:schemeClr val="dk1"/>
                        </a:solidFill>
                        <a:latin typeface="Aptos"/>
                        <a:ea typeface="DejaVu San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Recall: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40.50%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40280">
                <a:tc gridSpan="4">
                  <a:txBody>
                    <a:bodyPr lIns="9360" rIns="9360" anchor="b">
                      <a:noAutofit/>
                    </a:bodyPr>
                    <a:p>
                      <a:endParaRPr b="0" lang="en-GB" sz="1200" spc="-1" strike="noStrike">
                        <a:solidFill>
                          <a:schemeClr val="dk1"/>
                        </a:solidFill>
                        <a:latin typeface="Aptos"/>
                        <a:ea typeface="DejaVu San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pc="-1" strike="noStrike">
                        <a:solidFill>
                          <a:schemeClr val="dk1"/>
                        </a:solidFill>
                        <a:latin typeface="Aptos"/>
                        <a:ea typeface="DejaVu San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F1: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50.93%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Box 7"/>
          <p:cNvSpPr/>
          <p:nvPr/>
        </p:nvSpPr>
        <p:spPr>
          <a:xfrm>
            <a:off x="535680" y="434160"/>
            <a:ext cx="9428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chemeClr val="dk1"/>
                </a:solidFill>
                <a:latin typeface="Aptos"/>
                <a:ea typeface="DejaVu Sans"/>
              </a:rPr>
              <a:t>Work related factors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74" name="Table 9"/>
          <p:cNvGraphicFramePr/>
          <p:nvPr/>
        </p:nvGraphicFramePr>
        <p:xfrm>
          <a:off x="1862640" y="4321440"/>
          <a:ext cx="8662680" cy="1780560"/>
        </p:xfrm>
        <a:graphic>
          <a:graphicData uri="http://schemas.openxmlformats.org/drawingml/2006/table">
            <a:tbl>
              <a:tblPr/>
              <a:tblGrid>
                <a:gridCol w="1236240"/>
                <a:gridCol w="1236240"/>
                <a:gridCol w="1236240"/>
                <a:gridCol w="1236240"/>
                <a:gridCol w="956520"/>
                <a:gridCol w="1515600"/>
                <a:gridCol w="1245960"/>
              </a:tblGrid>
              <a:tr h="494280"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pc="-1" strike="noStrike">
                        <a:solidFill>
                          <a:schemeClr val="dk1"/>
                        </a:solidFill>
                        <a:latin typeface="Aptos"/>
                        <a:ea typeface="DejaVu San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Predicted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pc="-1" strike="noStrike">
                        <a:solidFill>
                          <a:schemeClr val="dk1"/>
                        </a:solidFill>
                        <a:latin typeface="Aptos"/>
                        <a:ea typeface="DejaVu San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Accuracy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73.32%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468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Actual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5794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1038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pc="-1" strike="noStrike">
                        <a:solidFill>
                          <a:schemeClr val="dk1"/>
                        </a:solidFill>
                        <a:latin typeface="Aptos"/>
                        <a:ea typeface="DejaVu San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Precision: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63.19%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544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Actual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1719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1782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pc="-1" strike="noStrike">
                        <a:solidFill>
                          <a:schemeClr val="dk1"/>
                        </a:solidFill>
                        <a:latin typeface="Aptos"/>
                        <a:ea typeface="DejaVu San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Recall: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50.90%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16160">
                <a:tc gridSpan="4">
                  <a:txBody>
                    <a:bodyPr lIns="9360" rIns="9360" anchor="b">
                      <a:noAutofit/>
                    </a:bodyPr>
                    <a:p>
                      <a:endParaRPr b="0" lang="en-GB" sz="1200" spc="-1" strike="noStrike">
                        <a:solidFill>
                          <a:schemeClr val="dk1"/>
                        </a:solidFill>
                        <a:latin typeface="Aptos"/>
                        <a:ea typeface="DejaVu San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pc="-1" strike="noStrike">
                        <a:solidFill>
                          <a:schemeClr val="dk1"/>
                        </a:solidFill>
                        <a:latin typeface="Aptos"/>
                        <a:ea typeface="DejaVu San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F1: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56.38%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5" name="Table 8"/>
          <p:cNvGraphicFramePr/>
          <p:nvPr/>
        </p:nvGraphicFramePr>
        <p:xfrm>
          <a:off x="556200" y="1296000"/>
          <a:ext cx="11150640" cy="2460240"/>
        </p:xfrm>
        <a:graphic>
          <a:graphicData uri="http://schemas.openxmlformats.org/drawingml/2006/table">
            <a:tbl>
              <a:tblPr/>
              <a:tblGrid>
                <a:gridCol w="2520360"/>
                <a:gridCol w="1375920"/>
                <a:gridCol w="1317960"/>
                <a:gridCol w="1789560"/>
                <a:gridCol w="2073600"/>
                <a:gridCol w="2073600"/>
              </a:tblGrid>
              <a:tr h="299160">
                <a:tc>
                  <a:txBody>
                    <a:bodyPr lIns="9360" rIns="9360" anchor="b">
                      <a:noAutofit/>
                    </a:bodyPr>
                    <a:p>
                      <a:endParaRPr b="1" lang="en-GB" sz="1200" spc="-1" strike="noStrike">
                        <a:solidFill>
                          <a:schemeClr val="dk1"/>
                        </a:solidFill>
                        <a:latin typeface="Aptos"/>
                        <a:ea typeface="DejaVu San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coefficient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std. Error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z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P-value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Meaning of coeff - Better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916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const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-0.4492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0.1103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-4.0712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4.67681826025839E-05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Baseline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916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FARMINGS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0.1781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0.0159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11.1859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4.78E-29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Higher (less farming)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916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WORK_CONDITIONS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0.1361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0.0156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8.7504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2.13E-18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Higher (Excellent cond)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916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DIPLOMA_GAP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-0.2839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0.0110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-25.8392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3.21795442574199E-147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Lower (Perfect fit)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916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WAGE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0.0010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0.0002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4.1591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3.19458992647511E-05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Marginal effect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916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0000"/>
                          </a:solidFill>
                          <a:latin typeface="Aptos"/>
                          <a:ea typeface="DejaVu Sans"/>
                        </a:rPr>
                        <a:t>OCCUPATION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pc="-1" strike="noStrike">
                        <a:solidFill>
                          <a:srgbClr val="ff0000"/>
                        </a:solidFill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pc="-1" strike="noStrike">
                        <a:solidFill>
                          <a:srgbClr val="ff0000"/>
                        </a:solidFill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pc="-1" strike="noStrike">
                        <a:solidFill>
                          <a:srgbClr val="ff0000"/>
                        </a:solidFill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ff0000"/>
                          </a:solidFill>
                          <a:latin typeface="Aptos"/>
                          <a:ea typeface="DejaVu Sans"/>
                        </a:rPr>
                        <a:t>0.3017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anchor="b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299160"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McFadden R2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0.1439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Adjusted R2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Noto Sans"/>
                        </a:rPr>
                        <a:t>0.1432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Noto Sans"/>
                        </a:rPr>
                        <a:t>Akaike criterion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Noto Sans"/>
                        </a:rPr>
                        <a:t>11336.2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Box 2"/>
          <p:cNvSpPr/>
          <p:nvPr/>
        </p:nvSpPr>
        <p:spPr>
          <a:xfrm>
            <a:off x="535680" y="362160"/>
            <a:ext cx="9428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chemeClr val="dk1"/>
                </a:solidFill>
                <a:latin typeface="Aptos"/>
                <a:ea typeface="DejaVu Sans"/>
              </a:rPr>
              <a:t>Lesure Activites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77" name="Table 1"/>
          <p:cNvGraphicFramePr/>
          <p:nvPr/>
        </p:nvGraphicFramePr>
        <p:xfrm>
          <a:off x="464400" y="808920"/>
          <a:ext cx="11314080" cy="4442040"/>
        </p:xfrm>
        <a:graphic>
          <a:graphicData uri="http://schemas.openxmlformats.org/drawingml/2006/table">
            <a:tbl>
              <a:tblPr/>
              <a:tblGrid>
                <a:gridCol w="2214720"/>
                <a:gridCol w="1819440"/>
                <a:gridCol w="1819440"/>
                <a:gridCol w="1819440"/>
                <a:gridCol w="1495800"/>
                <a:gridCol w="2145600"/>
              </a:tblGrid>
              <a:tr h="299160">
                <a:tc>
                  <a:txBody>
                    <a:bodyPr lIns="9360" rIns="9360" anchor="b">
                      <a:noAutofit/>
                    </a:bodyPr>
                    <a:p>
                      <a:endParaRPr b="1" lang="en-GB" sz="1200" spc="-1" strike="noStrike">
                        <a:solidFill>
                          <a:schemeClr val="dk1"/>
                        </a:solidFill>
                        <a:latin typeface="Aptos"/>
                        <a:ea typeface="DejaVu San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coefficient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std. Error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z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P-value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Meaning of coeff - Better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776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const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3.0615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0.1889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16.2114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4.19E-59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Baseline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776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ARTS_ACT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0.4359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0.0520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8.3842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5.11E-17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2 - Participation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776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BIRTHDAYS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-0.3974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0.0221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-17.9477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5.00E-72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Lower (more celebrations)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776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DRINKING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0.0557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0.0237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2.3502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0.0188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Marginal effect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776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MOVIES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-0.4703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0.0229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-20.5514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7.48E-94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Lower (freq. watching)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776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MUSEUMS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0.0263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0.0069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3.8068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0.0001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Marginal effect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776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c9211e"/>
                          </a:solidFill>
                          <a:latin typeface="Aptos"/>
                          <a:ea typeface="DejaVu Sans"/>
                        </a:rPr>
                        <a:t>OPERA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0.0262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0.0163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1.6099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c9211e"/>
                          </a:solidFill>
                          <a:latin typeface="Aptos"/>
                          <a:ea typeface="DejaVu Sans"/>
                        </a:rPr>
                        <a:t>0.1074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c9211e"/>
                          </a:solidFill>
                          <a:latin typeface="Aptos"/>
                          <a:ea typeface="DejaVu Sans"/>
                        </a:rPr>
                        <a:t>HIGH - P - value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776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SMOKING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0.0091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0.0028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3.2978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0.0010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Marginal effect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776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SPORT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-0.5076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0.0298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-17.0149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6.36E-65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Lower (freq. excersized)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776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THEATRE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0.1723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0.0135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12.7772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2.20E-37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Higher (better)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47760"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rgbClr val="ff0000"/>
                          </a:solidFill>
                          <a:latin typeface="Aptos"/>
                          <a:ea typeface="DejaVu Sans"/>
                        </a:rPr>
                        <a:t>POP CONCERTS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rgbClr val="ff0000"/>
                          </a:solidFill>
                          <a:latin typeface="Aptos"/>
                          <a:ea typeface="DejaVu Sans"/>
                        </a:rPr>
                        <a:t>Small sample size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pc="-1" strike="noStrike">
                        <a:solidFill>
                          <a:schemeClr val="dk1"/>
                        </a:solidFill>
                        <a:latin typeface="Aptos"/>
                        <a:ea typeface="Arial"/>
                      </a:endParaRPr>
                    </a:p>
                  </a:txBody>
                  <a:tcPr anchor="b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pc="-1" strike="noStrike">
                        <a:solidFill>
                          <a:schemeClr val="dk1"/>
                        </a:solidFill>
                        <a:latin typeface="Aptos"/>
                        <a:ea typeface="DejaVu Sans"/>
                      </a:endParaRPr>
                    </a:p>
                  </a:txBody>
                  <a:tcPr anchor="b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anchor="ctr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anchor="ctr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299160"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McFadden R2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0.2699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Adjusted R2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Noto Sans"/>
                        </a:rPr>
                        <a:t>0.2684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Noto Sans"/>
                        </a:rPr>
                        <a:t>Akaike criterion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Noto Sans"/>
                        </a:rPr>
                        <a:t>9680.0135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78" name="Table 5"/>
          <p:cNvGraphicFramePr/>
          <p:nvPr/>
        </p:nvGraphicFramePr>
        <p:xfrm>
          <a:off x="914400" y="5469120"/>
          <a:ext cx="10480680" cy="1196640"/>
        </p:xfrm>
        <a:graphic>
          <a:graphicData uri="http://schemas.openxmlformats.org/drawingml/2006/table">
            <a:tbl>
              <a:tblPr/>
              <a:tblGrid>
                <a:gridCol w="1496880"/>
                <a:gridCol w="1758600"/>
                <a:gridCol w="1532880"/>
                <a:gridCol w="1406520"/>
                <a:gridCol w="903600"/>
                <a:gridCol w="1882440"/>
                <a:gridCol w="1500120"/>
              </a:tblGrid>
              <a:tr h="299160"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pc="-1" strike="noStrike">
                        <a:solidFill>
                          <a:schemeClr val="dk1"/>
                        </a:solidFill>
                        <a:latin typeface="Aptos"/>
                        <a:ea typeface="DejaVu San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Predicted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pc="-1" strike="noStrike">
                        <a:solidFill>
                          <a:schemeClr val="dk1"/>
                        </a:solidFill>
                        <a:latin typeface="Aptos"/>
                        <a:ea typeface="DejaVu San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Accuracy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Aptos"/>
                          <a:ea typeface="Noto Sans"/>
                        </a:rPr>
                        <a:t>77.63%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916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Actual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6015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817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pc="-1" strike="noStrike">
                        <a:solidFill>
                          <a:schemeClr val="dk1"/>
                        </a:solidFill>
                        <a:latin typeface="Aptos"/>
                        <a:ea typeface="DejaVu San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Precision: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Aptos"/>
                          <a:ea typeface="Noto Sans"/>
                        </a:rPr>
                        <a:t>71.07</a:t>
                      </a:r>
                      <a:r>
                        <a:rPr b="0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Noto Sans"/>
                        </a:rPr>
                        <a:t>%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916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Actual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1494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2007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pc="-1" strike="noStrike">
                        <a:solidFill>
                          <a:schemeClr val="dk1"/>
                        </a:solidFill>
                        <a:latin typeface="Aptos"/>
                        <a:ea typeface="DejaVu San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Recall: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Aptos"/>
                          <a:ea typeface="Noto Sans"/>
                        </a:rPr>
                        <a:t>57.33%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9160">
                <a:tc gridSpan="4">
                  <a:txBody>
                    <a:bodyPr lIns="9360" rIns="9360" anchor="b">
                      <a:noAutofit/>
                    </a:bodyPr>
                    <a:p>
                      <a:endParaRPr b="0" lang="en-GB" sz="1200" spc="-1" strike="noStrike">
                        <a:solidFill>
                          <a:schemeClr val="dk1"/>
                        </a:solidFill>
                        <a:latin typeface="Aptos"/>
                        <a:ea typeface="DejaVu San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pc="-1" strike="noStrike">
                        <a:solidFill>
                          <a:schemeClr val="dk1"/>
                        </a:solidFill>
                        <a:latin typeface="Aptos"/>
                        <a:ea typeface="DejaVu San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F1: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Aptos"/>
                          <a:ea typeface="Noto Sans"/>
                        </a:rPr>
                        <a:t>63.46%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8"/>
          <p:cNvSpPr/>
          <p:nvPr/>
        </p:nvSpPr>
        <p:spPr>
          <a:xfrm>
            <a:off x="535680" y="434160"/>
            <a:ext cx="9428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chemeClr val="dk1"/>
                </a:solidFill>
                <a:latin typeface="Aptos"/>
                <a:ea typeface="DejaVu Sans"/>
              </a:rPr>
              <a:t>Reading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80" name="Table 14"/>
          <p:cNvGraphicFramePr/>
          <p:nvPr/>
        </p:nvGraphicFramePr>
        <p:xfrm>
          <a:off x="840600" y="4470120"/>
          <a:ext cx="10584720" cy="1283400"/>
        </p:xfrm>
        <a:graphic>
          <a:graphicData uri="http://schemas.openxmlformats.org/drawingml/2006/table">
            <a:tbl>
              <a:tblPr/>
              <a:tblGrid>
                <a:gridCol w="1509840"/>
                <a:gridCol w="1509840"/>
                <a:gridCol w="1509840"/>
                <a:gridCol w="1509840"/>
                <a:gridCol w="1179000"/>
                <a:gridCol w="1841040"/>
                <a:gridCol w="1525680"/>
              </a:tblGrid>
              <a:tr h="338760"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pc="-1" strike="noStrike">
                        <a:solidFill>
                          <a:schemeClr val="dk1"/>
                        </a:solidFill>
                        <a:latin typeface="Aptos"/>
                        <a:ea typeface="DejaVu San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Predicted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pc="-1" strike="noStrike">
                        <a:solidFill>
                          <a:schemeClr val="dk1"/>
                        </a:solidFill>
                        <a:latin typeface="Aptos"/>
                        <a:ea typeface="DejaVu San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Accuracy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80.16%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3372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Actual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6123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709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pc="-1" strike="noStrike">
                        <a:solidFill>
                          <a:schemeClr val="dk1"/>
                        </a:solidFill>
                        <a:latin typeface="Aptos"/>
                        <a:ea typeface="DejaVu San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Precision: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75.29%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492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Actual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1341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2160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pc="-1" strike="noStrike">
                        <a:solidFill>
                          <a:schemeClr val="dk1"/>
                        </a:solidFill>
                        <a:latin typeface="Aptos"/>
                        <a:ea typeface="DejaVu San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Recall: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61.70%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06000">
                <a:tc gridSpan="4">
                  <a:txBody>
                    <a:bodyPr lIns="9360" rIns="9360" anchor="b">
                      <a:noAutofit/>
                    </a:bodyPr>
                    <a:p>
                      <a:endParaRPr b="0" lang="en-GB" sz="1200" spc="-1" strike="noStrike">
                        <a:solidFill>
                          <a:schemeClr val="dk1"/>
                        </a:solidFill>
                        <a:latin typeface="Aptos"/>
                        <a:ea typeface="DejaVu San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200" spc="-1" strike="noStrike">
                        <a:solidFill>
                          <a:schemeClr val="dk1"/>
                        </a:solidFill>
                        <a:latin typeface="Aptos"/>
                        <a:ea typeface="DejaVu San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noFill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F1: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67.82%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1" name="Table 13"/>
          <p:cNvGraphicFramePr/>
          <p:nvPr/>
        </p:nvGraphicFramePr>
        <p:xfrm>
          <a:off x="798480" y="1150200"/>
          <a:ext cx="10569240" cy="2890440"/>
        </p:xfrm>
        <a:graphic>
          <a:graphicData uri="http://schemas.openxmlformats.org/drawingml/2006/table">
            <a:tbl>
              <a:tblPr/>
              <a:tblGrid>
                <a:gridCol w="1951560"/>
                <a:gridCol w="1602720"/>
                <a:gridCol w="1602720"/>
                <a:gridCol w="1602720"/>
                <a:gridCol w="1600920"/>
                <a:gridCol w="2208960"/>
              </a:tblGrid>
              <a:tr h="402480">
                <a:tc>
                  <a:txBody>
                    <a:bodyPr lIns="9360" rIns="9360" anchor="b">
                      <a:noAutofit/>
                    </a:bodyPr>
                    <a:p>
                      <a:endParaRPr b="1" lang="en-GB" sz="1200" spc="-1" strike="noStrike">
                        <a:solidFill>
                          <a:schemeClr val="dk1"/>
                        </a:solidFill>
                        <a:latin typeface="Aptos"/>
                        <a:ea typeface="DejaVu San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coefficient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std. Error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z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P-value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Meaning of coeff - Better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680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const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7.0841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0.2295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30.8647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4E-209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Baseline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248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Noto Sans"/>
                        </a:rPr>
                        <a:t>READING_ECON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-1.0349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0.0464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-22.3254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2E-110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Less (More reading)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248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Noto Sans"/>
                        </a:rPr>
                        <a:t>READING_LIT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-0.6291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0.0213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-29.4748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6E-191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Marginal effect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2480">
                <a:tc>
                  <a:txBody>
                    <a:bodyPr lIns="9360" rIns="936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Noto Sans"/>
                        </a:rPr>
                        <a:t>READING_POETRY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-0.2720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0.0233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-11.6681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2E-031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Marginal effect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68000">
                <a:tc>
                  <a:txBody>
                    <a:bodyPr lIns="9360" rIns="9360" anchor="ctr">
                      <a:noAutofit/>
                    </a:bodyPr>
                    <a:p>
                      <a:endParaRPr b="0" lang="en-US" sz="1200" spc="-1" strike="noStrike">
                        <a:solidFill>
                          <a:srgbClr val="000000"/>
                        </a:solidFill>
                        <a:latin typeface="Aptos"/>
                        <a:ea typeface="DejaVu Sans"/>
                      </a:endParaRPr>
                    </a:p>
                  </a:txBody>
                  <a:tcPr anchor="ctr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endParaRPr b="0" lang="en-GB" sz="1200" spc="-1" strike="noStrike">
                        <a:solidFill>
                          <a:schemeClr val="dk1"/>
                        </a:solidFill>
                        <a:latin typeface="Aptos"/>
                        <a:ea typeface="DejaVu Sans"/>
                      </a:endParaRPr>
                    </a:p>
                  </a:txBody>
                  <a:tcPr anchor="ctr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endParaRPr b="0" lang="en-GB" sz="1200" spc="-1" strike="noStrike">
                        <a:solidFill>
                          <a:schemeClr val="dk1"/>
                        </a:solidFill>
                        <a:latin typeface="Aptos"/>
                        <a:ea typeface="DejaVu Sans"/>
                      </a:endParaRPr>
                    </a:p>
                  </a:txBody>
                  <a:tcPr anchor="ctr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endParaRPr b="0" lang="en-GB" sz="1200" spc="-1" strike="noStrike">
                        <a:solidFill>
                          <a:schemeClr val="dk1"/>
                        </a:solidFill>
                        <a:latin typeface="Aptos"/>
                        <a:ea typeface="DejaVu Sans"/>
                      </a:endParaRPr>
                    </a:p>
                  </a:txBody>
                  <a:tcPr anchor="ctr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anchor="ctr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  <a:ea typeface="DejaVu Sans"/>
                      </a:endParaRPr>
                    </a:p>
                  </a:txBody>
                  <a:tcPr anchor="ctr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noFill/>
                    </a:lnB>
                    <a:noFill/>
                  </a:tcPr>
                </a:tc>
              </a:tr>
              <a:tr h="405720"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McFadden R2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ptos"/>
                          <a:ea typeface="DejaVu Sans"/>
                        </a:rPr>
                        <a:t>0.3327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Adjusted R2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Noto Sans"/>
                        </a:rPr>
                        <a:t>0.3321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Noto Sans"/>
                        </a:rPr>
                        <a:t>Akaike criterion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solidFill>
                            <a:schemeClr val="dk1"/>
                          </a:solidFill>
                          <a:latin typeface="Aptos"/>
                          <a:ea typeface="Noto Sans"/>
                        </a:rPr>
                        <a:t>8836.7362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noFill/>
                    </a:lnL>
                    <a:lnR w="12240">
                      <a:noFill/>
                    </a:lnR>
                    <a:lnT w="12240">
                      <a:noFill/>
                    </a:lnT>
                    <a:lnB w="12240"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Picture 5" descr="A screenshot of a table&#10;&#10;AI-generated content may be incorrect."/>
          <p:cNvPicPr/>
          <p:nvPr/>
        </p:nvPicPr>
        <p:blipFill>
          <a:blip r:embed="rId1"/>
          <a:stretch/>
        </p:blipFill>
        <p:spPr>
          <a:xfrm>
            <a:off x="1995840" y="10080"/>
            <a:ext cx="8199720" cy="684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85" name="Picture 4" descr="A graph with a line&#10;&#10;AI-generated content may be incorrect."/>
          <p:cNvPicPr/>
          <p:nvPr/>
        </p:nvPicPr>
        <p:blipFill>
          <a:blip r:embed="rId1"/>
          <a:stretch/>
        </p:blipFill>
        <p:spPr>
          <a:xfrm>
            <a:off x="838080" y="67680"/>
            <a:ext cx="10514160" cy="672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chemeClr val="dk1"/>
                </a:solidFill>
                <a:latin typeface="Aptos Display"/>
                <a:ea typeface="DejaVu Sans"/>
              </a:rPr>
              <a:t>Gender </a:t>
            </a:r>
            <a:r>
              <a:rPr b="0" lang="en-GB" sz="4400" spc="-1" strike="noStrike">
                <a:solidFill>
                  <a:schemeClr val="dk1"/>
                </a:solidFill>
                <a:latin typeface="Aptos Display"/>
                <a:ea typeface="DejaVu Sans"/>
              </a:rPr>
              <a:t>Proportion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838080" y="180252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 </a:t>
            </a: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General look at the data first!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 </a:t>
            </a: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How much did men and women participate in household work?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 </a:t>
            </a: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Who was more likely to be a researcher?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 </a:t>
            </a: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Gender inequalities in the labour market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88" name="Picture 4" descr="A graph with text and numbers&#10;&#10;AI-generated content may be incorrect."/>
          <p:cNvPicPr/>
          <p:nvPr/>
        </p:nvPicPr>
        <p:blipFill>
          <a:blip r:embed="rId1"/>
          <a:stretch/>
        </p:blipFill>
        <p:spPr>
          <a:xfrm>
            <a:off x="682560" y="208440"/>
            <a:ext cx="10825560" cy="644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chemeClr val="dk1"/>
                </a:solidFill>
                <a:latin typeface="Aptos Display"/>
                <a:ea typeface="DejaVu Sans"/>
              </a:rPr>
              <a:t>Gender </a:t>
            </a:r>
            <a:r>
              <a:rPr b="0" lang="en-GB" sz="4400" spc="-1" strike="noStrike">
                <a:solidFill>
                  <a:schemeClr val="dk1"/>
                </a:solidFill>
                <a:latin typeface="Aptos Display"/>
                <a:ea typeface="DejaVu Sans"/>
              </a:rPr>
              <a:t>Proportion </a:t>
            </a:r>
            <a:r>
              <a:rPr b="0" lang="en-GB" sz="4400" spc="-1" strike="noStrike">
                <a:solidFill>
                  <a:schemeClr val="dk1"/>
                </a:solidFill>
                <a:latin typeface="Aptos Display"/>
                <a:ea typeface="DejaVu Sans"/>
              </a:rPr>
              <a:t>- 1986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34" name="Content Placeholder 11"/>
          <p:cNvGraphicFramePr/>
          <p:nvPr/>
        </p:nvGraphicFramePr>
        <p:xfrm>
          <a:off x="-768240" y="1766880"/>
          <a:ext cx="10514160" cy="4349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35" name="Table 2"/>
          <p:cNvGraphicFramePr/>
          <p:nvPr/>
        </p:nvGraphicFramePr>
        <p:xfrm>
          <a:off x="7598160" y="2235600"/>
          <a:ext cx="4297320" cy="1922400"/>
        </p:xfrm>
        <a:graphic>
          <a:graphicData uri="http://schemas.openxmlformats.org/drawingml/2006/table">
            <a:tbl>
              <a:tblPr/>
              <a:tblGrid>
                <a:gridCol w="917280"/>
                <a:gridCol w="1206000"/>
                <a:gridCol w="968400"/>
                <a:gridCol w="1206000"/>
              </a:tblGrid>
              <a:tr h="298080"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Value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Gender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Count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Percent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8080"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Women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5593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52.24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8080"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Men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4740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47.59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8080">
                <a:tc>
                  <a:txBody>
                    <a:bodyPr lIns="9360" rIns="936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Total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endParaRPr b="0" lang="en-GB" sz="1100" spc="-1" strike="noStrike">
                        <a:solidFill>
                          <a:srgbClr val="000000"/>
                        </a:solidFill>
                        <a:latin typeface="Aptos Narrow"/>
                        <a:ea typeface="DejaVu Sans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N =10333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100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chemeClr val="dk1"/>
                </a:solidFill>
                <a:latin typeface="Aptos Display"/>
                <a:ea typeface="DejaVu Sans"/>
              </a:rPr>
              <a:t>Gender </a:t>
            </a:r>
            <a:r>
              <a:rPr b="0" lang="en-GB" sz="4400" spc="-1" strike="noStrike">
                <a:solidFill>
                  <a:schemeClr val="dk1"/>
                </a:solidFill>
                <a:latin typeface="Aptos Display"/>
                <a:ea typeface="DejaVu Sans"/>
              </a:rPr>
              <a:t>Proportion </a:t>
            </a:r>
            <a:r>
              <a:rPr b="0" lang="en-GB" sz="4400" spc="-1" strike="noStrike">
                <a:solidFill>
                  <a:schemeClr val="dk1"/>
                </a:solidFill>
                <a:latin typeface="Aptos Display"/>
                <a:ea typeface="DejaVu Sans"/>
              </a:rPr>
              <a:t>- 2024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37" name="Content Placeholder 11"/>
          <p:cNvGraphicFramePr/>
          <p:nvPr/>
        </p:nvGraphicFramePr>
        <p:xfrm>
          <a:off x="-768240" y="1766880"/>
          <a:ext cx="10514160" cy="4349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38" name="Table 2"/>
          <p:cNvGraphicFramePr/>
          <p:nvPr/>
        </p:nvGraphicFramePr>
        <p:xfrm>
          <a:off x="7560360" y="2379960"/>
          <a:ext cx="3328920" cy="1208520"/>
        </p:xfrm>
        <a:graphic>
          <a:graphicData uri="http://schemas.openxmlformats.org/drawingml/2006/table">
            <a:tbl>
              <a:tblPr/>
              <a:tblGrid>
                <a:gridCol w="917280"/>
                <a:gridCol w="1206000"/>
                <a:gridCol w="1206000"/>
              </a:tblGrid>
              <a:tr h="298080"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Value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Gender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Percent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8080"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Women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52.24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98080"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Men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47.59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9" name="TextBox 3"/>
          <p:cNvSpPr/>
          <p:nvPr/>
        </p:nvSpPr>
        <p:spPr>
          <a:xfrm>
            <a:off x="7560360" y="3398400"/>
            <a:ext cx="3328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chemeClr val="dk1"/>
                </a:solidFill>
                <a:latin typeface="Aptos"/>
                <a:ea typeface="DejaVu Sans"/>
              </a:rPr>
              <a:t>https://www.nsi.bg/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chemeClr val="dk1"/>
                </a:solidFill>
                <a:latin typeface="Aptos Display"/>
                <a:ea typeface="DejaVu Sans"/>
              </a:rPr>
              <a:t>Were there </a:t>
            </a:r>
            <a:r>
              <a:rPr b="0" lang="en-GB" sz="4400" spc="-1" strike="noStrike">
                <a:solidFill>
                  <a:schemeClr val="dk1"/>
                </a:solidFill>
                <a:latin typeface="Aptos Display"/>
                <a:ea typeface="DejaVu Sans"/>
              </a:rPr>
              <a:t>really less </a:t>
            </a:r>
            <a:r>
              <a:rPr b="0" lang="en-GB" sz="4400" spc="-1" strike="noStrike">
                <a:solidFill>
                  <a:schemeClr val="dk1"/>
                </a:solidFill>
                <a:latin typeface="Aptos Display"/>
                <a:ea typeface="DejaVu Sans"/>
              </a:rPr>
              <a:t>men than </a:t>
            </a:r>
            <a:r>
              <a:rPr b="0" lang="en-GB" sz="4400" spc="-1" strike="noStrike">
                <a:solidFill>
                  <a:schemeClr val="dk1"/>
                </a:solidFill>
                <a:latin typeface="Aptos Display"/>
                <a:ea typeface="DejaVu Sans"/>
              </a:rPr>
              <a:t>women?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773640" y="1871640"/>
            <a:ext cx="922788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66000"/>
          </a:bodyPr>
          <a:p>
            <a:pPr marL="22824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24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Sample</a:t>
            </a: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:  </a:t>
            </a:r>
            <a:r>
              <a:rPr b="1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10333</a:t>
            </a: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	</a:t>
            </a: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	</a:t>
            </a: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	</a:t>
            </a: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	</a:t>
            </a: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	</a:t>
            </a: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	</a:t>
            </a: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	</a:t>
            </a: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24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Test of Hypothesis: Mean </a:t>
            </a: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=  </a:t>
            </a:r>
            <a:r>
              <a:rPr b="1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0.5</a:t>
            </a:r>
            <a:r>
              <a:rPr b="1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	</a:t>
            </a: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	</a:t>
            </a: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	</a:t>
            </a: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24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	</a:t>
            </a: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	</a:t>
            </a: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	</a:t>
            </a: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	</a:t>
            </a: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	</a:t>
            </a: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	</a:t>
            </a: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	</a:t>
            </a: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24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Sample Mean </a:t>
            </a: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=  </a:t>
            </a:r>
            <a:r>
              <a:rPr b="1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0.458724</a:t>
            </a: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	</a:t>
            </a: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	</a:t>
            </a: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	</a:t>
            </a: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24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Sample Std. Dev. </a:t>
            </a: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=  </a:t>
            </a:r>
            <a:r>
              <a:rPr b="1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0.498318</a:t>
            </a: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	</a:t>
            </a: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	</a:t>
            </a: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	</a:t>
            </a: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24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	</a:t>
            </a: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	</a:t>
            </a: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	</a:t>
            </a: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24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i="1" lang="en-GB" sz="2800" spc="-1" strike="noStrike" u="sng">
                <a:solidFill>
                  <a:schemeClr val="dk1"/>
                </a:solidFill>
                <a:uFillTx/>
                <a:latin typeface="Aptos"/>
                <a:ea typeface="DejaVu Sans"/>
              </a:rPr>
              <a:t>Method</a:t>
            </a:r>
            <a:r>
              <a:rPr b="1" i="1" lang="en-GB" sz="2800" spc="-1" strike="noStrike" u="sng">
                <a:solidFill>
                  <a:schemeClr val="dk1"/>
                </a:solidFill>
                <a:uFillTx/>
                <a:latin typeface="Aptos"/>
                <a:ea typeface="DejaVu Sans"/>
              </a:rPr>
              <a:t>	</a:t>
            </a:r>
            <a:r>
              <a:rPr b="1" i="1" lang="en-GB" sz="2800" spc="-1" strike="noStrike" u="sng">
                <a:solidFill>
                  <a:schemeClr val="dk1"/>
                </a:solidFill>
                <a:uFillTx/>
                <a:latin typeface="Aptos"/>
                <a:ea typeface="DejaVu Sans"/>
              </a:rPr>
              <a:t>	</a:t>
            </a:r>
            <a:r>
              <a:rPr b="1" i="1" lang="en-GB" sz="2800" spc="-1" strike="noStrike" u="sng">
                <a:solidFill>
                  <a:schemeClr val="dk1"/>
                </a:solidFill>
                <a:uFillTx/>
                <a:latin typeface="Aptos"/>
                <a:ea typeface="DejaVu Sans"/>
              </a:rPr>
              <a:t>Value</a:t>
            </a:r>
            <a:r>
              <a:rPr b="1" i="1" lang="en-GB" sz="2800" spc="-1" strike="noStrike" u="sng">
                <a:solidFill>
                  <a:schemeClr val="dk1"/>
                </a:solidFill>
                <a:uFillTx/>
                <a:latin typeface="Aptos"/>
                <a:ea typeface="DejaVu Sans"/>
              </a:rPr>
              <a:t>	</a:t>
            </a:r>
            <a:r>
              <a:rPr b="1" i="1" lang="en-GB" sz="2800" spc="-1" strike="noStrike" u="sng">
                <a:solidFill>
                  <a:schemeClr val="dk1"/>
                </a:solidFill>
                <a:uFillTx/>
                <a:latin typeface="Aptos"/>
                <a:ea typeface="DejaVu Sans"/>
              </a:rPr>
              <a:t>    </a:t>
            </a:r>
            <a:r>
              <a:rPr b="1" i="1" lang="en-GB" sz="2800" spc="-1" strike="noStrike" u="sng">
                <a:solidFill>
                  <a:schemeClr val="dk1"/>
                </a:solidFill>
                <a:uFillTx/>
                <a:latin typeface="Aptos"/>
                <a:ea typeface="DejaVu Sans"/>
              </a:rPr>
              <a:t>	</a:t>
            </a:r>
            <a:r>
              <a:rPr b="1" i="1" lang="en-GB" sz="2800" spc="-1" strike="noStrike" u="sng">
                <a:solidFill>
                  <a:schemeClr val="dk1"/>
                </a:solidFill>
                <a:uFillTx/>
                <a:latin typeface="Aptos"/>
                <a:ea typeface="DejaVu Sans"/>
              </a:rPr>
              <a:t>Probability</a:t>
            </a:r>
            <a:r>
              <a:rPr b="0" lang="en-GB" sz="2800" spc="-1" strike="noStrike" u="sng">
                <a:solidFill>
                  <a:schemeClr val="dk1"/>
                </a:solidFill>
                <a:uFillTx/>
                <a:latin typeface="Aptos"/>
                <a:ea typeface="DejaVu Sans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24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t-statistic</a:t>
            </a: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	</a:t>
            </a: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-8.419759 </a:t>
            </a: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	</a:t>
            </a: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0.0000</a:t>
            </a: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24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	</a:t>
            </a: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	</a:t>
            </a: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	</a:t>
            </a: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24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	</a:t>
            </a: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	</a:t>
            </a: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	</a:t>
            </a: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	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24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br>
              <a:rPr sz="2800"/>
            </a:b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Box 6"/>
          <p:cNvSpPr/>
          <p:nvPr/>
        </p:nvSpPr>
        <p:spPr>
          <a:xfrm>
            <a:off x="6355080" y="1984320"/>
            <a:ext cx="451584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chemeClr val="dk1"/>
                </a:solidFill>
                <a:latin typeface="Aptos"/>
                <a:ea typeface="DejaVu Sans"/>
              </a:rPr>
              <a:t>We can conclude with </a:t>
            </a:r>
            <a:r>
              <a:rPr b="1" lang="en-GB" sz="1800" spc="-1" strike="noStrike">
                <a:solidFill>
                  <a:schemeClr val="dk1"/>
                </a:solidFill>
                <a:latin typeface="Aptos"/>
                <a:ea typeface="DejaVu Sans"/>
              </a:rPr>
              <a:t>95%</a:t>
            </a:r>
            <a:r>
              <a:rPr b="0" lang="en-GB" sz="1800" spc="-1" strike="noStrike">
                <a:solidFill>
                  <a:schemeClr val="dk1"/>
                </a:solidFill>
                <a:latin typeface="Aptos"/>
                <a:ea typeface="DejaVu Sans"/>
              </a:rPr>
              <a:t> </a:t>
            </a:r>
            <a:r>
              <a:rPr b="1" i="1" lang="en-GB" sz="1800" spc="-1" strike="noStrike">
                <a:solidFill>
                  <a:schemeClr val="dk1"/>
                </a:solidFill>
                <a:latin typeface="Aptos"/>
                <a:ea typeface="DejaVu Sans"/>
              </a:rPr>
              <a:t>degree of confidence</a:t>
            </a:r>
            <a:r>
              <a:rPr b="0" lang="en-GB" sz="1800" spc="-1" strike="noStrike">
                <a:solidFill>
                  <a:schemeClr val="dk1"/>
                </a:solidFill>
                <a:latin typeface="Aptos"/>
                <a:ea typeface="DejaVu Sans"/>
              </a:rPr>
              <a:t>, that in 1995 there were less Men than Women living in Bulgaria!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932400" y="565920"/>
            <a:ext cx="458064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chemeClr val="dk1"/>
                </a:solidFill>
                <a:latin typeface="Aptos Display"/>
                <a:ea typeface="DejaVu Sans"/>
              </a:rPr>
              <a:t>Household </a:t>
            </a:r>
            <a:r>
              <a:rPr b="0" lang="en-GB" sz="4400" spc="-1" strike="noStrike">
                <a:solidFill>
                  <a:schemeClr val="dk1"/>
                </a:solidFill>
                <a:latin typeface="Aptos Display"/>
                <a:ea typeface="DejaVu Sans"/>
              </a:rPr>
              <a:t>Participati</a:t>
            </a:r>
            <a:r>
              <a:rPr b="0" lang="en-GB" sz="4400" spc="-1" strike="noStrike">
                <a:solidFill>
                  <a:schemeClr val="dk1"/>
                </a:solidFill>
                <a:latin typeface="Aptos Display"/>
                <a:ea typeface="DejaVu Sans"/>
              </a:rPr>
              <a:t>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44" name="Content Placeholder 11"/>
          <p:cNvGraphicFramePr/>
          <p:nvPr/>
        </p:nvGraphicFramePr>
        <p:xfrm>
          <a:off x="-2478960" y="1356120"/>
          <a:ext cx="8825040" cy="477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45" name="Table 2"/>
          <p:cNvGraphicFramePr/>
          <p:nvPr/>
        </p:nvGraphicFramePr>
        <p:xfrm>
          <a:off x="6489000" y="565920"/>
          <a:ext cx="5183640" cy="5529600"/>
        </p:xfrm>
        <a:graphic>
          <a:graphicData uri="http://schemas.openxmlformats.org/drawingml/2006/table">
            <a:tbl>
              <a:tblPr/>
              <a:tblGrid>
                <a:gridCol w="1296000"/>
                <a:gridCol w="1296000"/>
                <a:gridCol w="1296000"/>
                <a:gridCol w="1296000"/>
              </a:tblGrid>
              <a:tr h="1057680"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Value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Chore Participation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Count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Percent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057680"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No Participation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 </a:t>
                      </a: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435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4.21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176120"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 </a:t>
                      </a: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Just in few household activities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464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4.49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057680"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Only regular activities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325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3.15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057680"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All household work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9109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88.15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84680" y="565920"/>
            <a:ext cx="630288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2000"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chemeClr val="dk1"/>
                </a:solidFill>
                <a:latin typeface="Aptos Display"/>
                <a:ea typeface="DejaVu Sans"/>
              </a:rPr>
              <a:t>Do 88.15% </a:t>
            </a:r>
            <a:r>
              <a:rPr b="0" lang="en-GB" sz="4400" spc="-1" strike="noStrike">
                <a:solidFill>
                  <a:schemeClr val="dk1"/>
                </a:solidFill>
                <a:latin typeface="Aptos Display"/>
                <a:ea typeface="DejaVu Sans"/>
              </a:rPr>
              <a:t>really </a:t>
            </a:r>
            <a:r>
              <a:rPr b="0" lang="en-GB" sz="4400" spc="-1" strike="noStrike">
                <a:solidFill>
                  <a:schemeClr val="dk1"/>
                </a:solidFill>
                <a:latin typeface="Aptos Display"/>
                <a:ea typeface="DejaVu Sans"/>
              </a:rPr>
              <a:t>participate </a:t>
            </a:r>
            <a:r>
              <a:rPr b="0" lang="en-GB" sz="4400" spc="-1" strike="noStrike">
                <a:solidFill>
                  <a:schemeClr val="dk1"/>
                </a:solidFill>
                <a:latin typeface="Aptos Display"/>
                <a:ea typeface="DejaVu Sans"/>
              </a:rPr>
              <a:t>in All </a:t>
            </a:r>
            <a:r>
              <a:rPr b="0" lang="en-GB" sz="4400" spc="-1" strike="noStrike">
                <a:solidFill>
                  <a:schemeClr val="dk1"/>
                </a:solidFill>
                <a:latin typeface="Aptos Display"/>
                <a:ea typeface="DejaVu Sans"/>
              </a:rPr>
              <a:t>household </a:t>
            </a:r>
            <a:r>
              <a:rPr b="0" lang="en-GB" sz="4400" spc="-1" strike="noStrike">
                <a:solidFill>
                  <a:schemeClr val="dk1"/>
                </a:solidFill>
                <a:latin typeface="Aptos Display"/>
                <a:ea typeface="DejaVu Sans"/>
              </a:rPr>
              <a:t>work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47" name="Table 2"/>
          <p:cNvGraphicFramePr/>
          <p:nvPr/>
        </p:nvGraphicFramePr>
        <p:xfrm>
          <a:off x="6489000" y="565920"/>
          <a:ext cx="5183640" cy="5529600"/>
        </p:xfrm>
        <a:graphic>
          <a:graphicData uri="http://schemas.openxmlformats.org/drawingml/2006/table">
            <a:tbl>
              <a:tblPr/>
              <a:tblGrid>
                <a:gridCol w="1296000"/>
                <a:gridCol w="1296000"/>
                <a:gridCol w="1296000"/>
                <a:gridCol w="1296000"/>
              </a:tblGrid>
              <a:tr h="1057680"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Value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Household work Participation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Test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Count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Test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Percent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057680"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No Participation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 </a:t>
                      </a: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734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7.11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176120"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 </a:t>
                      </a: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Just in few household activities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783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7.58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057680"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Only regular activities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549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5.31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057680"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All household work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8266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80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249480" y="1825560"/>
            <a:ext cx="11103120" cy="434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Chi-squared test: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l-GR" sz="2800" spc="-1" strike="noStrike">
                <a:solidFill>
                  <a:schemeClr val="dk1"/>
                </a:solidFill>
                <a:latin typeface="Aptos"/>
                <a:ea typeface="DejaVu Sans"/>
              </a:rPr>
              <a:t>χ</a:t>
            </a:r>
            <a:r>
              <a:rPr b="0" lang="en-GB" sz="2800" spc="-1" strike="noStrike" baseline="30000">
                <a:solidFill>
                  <a:schemeClr val="dk1"/>
                </a:solidFill>
                <a:latin typeface="Aptos"/>
                <a:ea typeface="DejaVu Sans"/>
              </a:rPr>
              <a:t>2</a:t>
            </a:r>
            <a:r>
              <a:rPr b="0" lang="el-GR" sz="2800" spc="-1" strike="noStrike">
                <a:solidFill>
                  <a:schemeClr val="dk1"/>
                </a:solidFill>
                <a:latin typeface="Aptos"/>
                <a:ea typeface="DejaVu Sans"/>
              </a:rPr>
              <a:t>=≈429.2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Critical value χ²₀.₉₅,3 ≈ 7.815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429.2 &gt; 7.815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Reject the H</a:t>
            </a:r>
            <a:r>
              <a:rPr b="0" lang="en-GB" sz="2800" spc="-1" strike="noStrike" baseline="-25000">
                <a:solidFill>
                  <a:schemeClr val="dk1"/>
                </a:solidFill>
                <a:latin typeface="Aptos"/>
                <a:ea typeface="DejaVu Sans"/>
              </a:rPr>
              <a:t>0</a:t>
            </a: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: only 80% participate in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chemeClr val="dk1"/>
                </a:solidFill>
                <a:latin typeface="Aptos"/>
                <a:ea typeface="DejaVu Sans"/>
              </a:rPr>
              <a:t>All household work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4400" spc="-1" strike="noStrike">
                <a:solidFill>
                  <a:schemeClr val="dk1"/>
                </a:solidFill>
                <a:latin typeface="Aptos Display"/>
                <a:ea typeface="DejaVu Sans"/>
              </a:rPr>
              <a:t>Distributio</a:t>
            </a:r>
            <a:r>
              <a:rPr b="0" lang="en-GB" sz="4400" spc="-1" strike="noStrike">
                <a:solidFill>
                  <a:schemeClr val="dk1"/>
                </a:solidFill>
                <a:latin typeface="Aptos Display"/>
                <a:ea typeface="DejaVu Sans"/>
              </a:rPr>
              <a:t>n of </a:t>
            </a:r>
            <a:r>
              <a:rPr b="0" lang="en-GB" sz="4400" spc="-1" strike="noStrike">
                <a:solidFill>
                  <a:schemeClr val="dk1"/>
                </a:solidFill>
                <a:latin typeface="Aptos Display"/>
                <a:ea typeface="DejaVu Sans"/>
              </a:rPr>
              <a:t>Household </a:t>
            </a:r>
            <a:r>
              <a:rPr b="0" lang="en-GB" sz="4400" spc="-1" strike="noStrike">
                <a:solidFill>
                  <a:schemeClr val="dk1"/>
                </a:solidFill>
                <a:latin typeface="Aptos Display"/>
                <a:ea typeface="DejaVu Sans"/>
              </a:rPr>
              <a:t>word </a:t>
            </a:r>
            <a:r>
              <a:rPr b="0" lang="en-GB" sz="4400" spc="-1" strike="noStrike">
                <a:solidFill>
                  <a:schemeClr val="dk1"/>
                </a:solidFill>
                <a:latin typeface="Aptos Display"/>
                <a:ea typeface="DejaVu Sans"/>
              </a:rPr>
              <a:t>between </a:t>
            </a:r>
            <a:r>
              <a:rPr b="0" lang="en-GB" sz="4400" spc="-1" strike="noStrike">
                <a:solidFill>
                  <a:schemeClr val="dk1"/>
                </a:solidFill>
                <a:latin typeface="Aptos Display"/>
                <a:ea typeface="DejaVu Sans"/>
              </a:rPr>
              <a:t>Gender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50" name="Content Placeholder 3"/>
          <p:cNvGraphicFramePr/>
          <p:nvPr/>
        </p:nvGraphicFramePr>
        <p:xfrm>
          <a:off x="1376280" y="1921320"/>
          <a:ext cx="9438480" cy="5774040"/>
        </p:xfrm>
        <a:graphic>
          <a:graphicData uri="http://schemas.openxmlformats.org/drawingml/2006/table">
            <a:tbl>
              <a:tblPr/>
              <a:tblGrid>
                <a:gridCol w="1285560"/>
                <a:gridCol w="1678320"/>
                <a:gridCol w="1356840"/>
                <a:gridCol w="1690200"/>
                <a:gridCol w="1142640"/>
                <a:gridCol w="1142640"/>
                <a:gridCol w="1142640"/>
              </a:tblGrid>
              <a:tr h="202320">
                <a:tc gridSpan="2"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Test Statistics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df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Value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Prob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gridSpan="2" rowSpan="3">
                  <a:txBody>
                    <a:bodyPr lIns="9360" rIns="9360" anchor="ctr">
                      <a:noAutofit/>
                    </a:bodyPr>
                    <a:p>
                      <a:endParaRPr b="0" lang="en-GB" sz="1100" spc="-1" strike="noStrike">
                        <a:solidFill>
                          <a:srgbClr val="000000"/>
                        </a:solidFill>
                        <a:latin typeface="Aptos Narrow"/>
                        <a:ea typeface="DejaVu Sans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02320">
                <a:tc gridSpan="2"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Pearson X2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3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944.0482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0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 gridSpan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02320">
                <a:tc gridSpan="2"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Likelihood Ratio G2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3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1057.283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0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 gridSpan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30000">
                <a:tc gridSpan="7">
                  <a:txBody>
                    <a:bodyPr lIns="9360" rIns="9360" anchor="ctr">
                      <a:noAutofit/>
                    </a:bodyPr>
                    <a:p>
                      <a:endParaRPr b="0" lang="en-GB" sz="1100" spc="-1" strike="noStrike">
                        <a:solidFill>
                          <a:srgbClr val="000000"/>
                        </a:solidFill>
                        <a:latin typeface="Aptos Narrow"/>
                        <a:ea typeface="DejaVu Sans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02320"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Count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rowSpan="3">
                  <a:txBody>
                    <a:bodyPr lIns="9360" rIns="9360" anchor="ctr">
                      <a:noAutofit/>
                    </a:bodyPr>
                    <a:p>
                      <a:endParaRPr b="0" lang="en-GB" sz="1100" spc="-1" strike="noStrike">
                        <a:solidFill>
                          <a:srgbClr val="000000"/>
                        </a:solidFill>
                        <a:latin typeface="Aptos Narrow"/>
                        <a:ea typeface="DejaVu Sans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gridSpan="5"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i="1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HOUSEHOLD WORK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02320"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% Row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Aptos Narrow"/>
                          <a:ea typeface="DejaVu Sans"/>
                        </a:rPr>
                        <a:t>1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Aptos Narrow"/>
                          <a:ea typeface="DejaVu Sans"/>
                        </a:rPr>
                        <a:t>2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Aptos Narrow"/>
                          <a:ea typeface="DejaVu Sans"/>
                        </a:rPr>
                        <a:t>3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rgbClr val="000000"/>
                          </a:solidFill>
                          <a:latin typeface="Aptos Narrow"/>
                          <a:ea typeface="DejaVu Sans"/>
                        </a:rPr>
                        <a:t>4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endParaRPr b="0" lang="en-GB" sz="1100" spc="-1" strike="noStrike">
                        <a:solidFill>
                          <a:srgbClr val="000000"/>
                        </a:solidFill>
                        <a:latin typeface="Aptos Narrow"/>
                        <a:ea typeface="DejaVu Sans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02320"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% Col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No participation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Just in few household activities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Only regular activities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All household work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Total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02320">
                <a:tc rowSpan="11"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i="1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GENDER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rowSpan="3"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Women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 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 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83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76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7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5427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5593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023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1.48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1.36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0.13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97.03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100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023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19.08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16.38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2.15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59.58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54.13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023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6"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 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023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rowSpan="3"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Men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 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 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352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388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318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3682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4740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023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7.43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8.19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6.71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77.68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100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023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80.92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83.62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97.85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40.42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45.87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023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6">
                  <a:txBody>
                    <a:bodyPr lIns="9360" rIns="9360" anchor="ctr">
                      <a:noAutofit/>
                    </a:bodyPr>
                    <a:p>
                      <a:endParaRPr b="1" lang="en-GB" sz="1100" spc="-1" strike="noStrike">
                        <a:solidFill>
                          <a:srgbClr val="000000"/>
                        </a:solidFill>
                        <a:latin typeface="Aptos Narrow"/>
                        <a:ea typeface="DejaVu Sans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023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rowSpan="3"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Total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 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 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435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464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325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9109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10333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023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4.21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4.49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3.15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88.15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100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2023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100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100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100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100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chemeClr val="dk1"/>
                          </a:solidFill>
                          <a:latin typeface="Aptos"/>
                          <a:ea typeface="DejaVu Sans"/>
                        </a:rPr>
                        <a:t>100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Content Placeholder 11"/>
          <p:cNvGraphicFramePr/>
          <p:nvPr/>
        </p:nvGraphicFramePr>
        <p:xfrm>
          <a:off x="910440" y="0"/>
          <a:ext cx="4448160" cy="3260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52" name="Content Placeholder 11"/>
          <p:cNvGraphicFramePr/>
          <p:nvPr/>
        </p:nvGraphicFramePr>
        <p:xfrm>
          <a:off x="6095880" y="102600"/>
          <a:ext cx="4448160" cy="3260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3" name="Content Placeholder 11"/>
          <p:cNvGraphicFramePr/>
          <p:nvPr/>
        </p:nvGraphicFramePr>
        <p:xfrm>
          <a:off x="910440" y="3261600"/>
          <a:ext cx="4448160" cy="3260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4" name="Content Placeholder 11"/>
          <p:cNvGraphicFramePr/>
          <p:nvPr/>
        </p:nvGraphicFramePr>
        <p:xfrm>
          <a:off x="6095880" y="3261600"/>
          <a:ext cx="4448160" cy="3260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1891</TotalTime>
  <Application>LibreOffice/7.4.7.2$Linux_X86_64 LibreOffice_project/40$Build-2</Application>
  <AppVersion>15.0000</AppVersion>
  <Words>1030</Words>
  <Paragraphs>573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2025-10-12T12:48:36Z</dcterms:created>
  <dc:creator>Тодор Петев Тодоров</dc:creator>
  <dc:description/>
  <dc:language>en-US</dc:language>
  <cp:lastModifiedBy/>
  <dcterms:modified xsi:type="dcterms:W3CDTF">2025-10-14T14:00:08Z</dcterms:modified>
  <cp:revision>24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Widescreen</vt:lpwstr>
  </property>
  <property fmtid="{D5CDD505-2E9C-101B-9397-08002B2CF9AE}" pid="4" name="Slides">
    <vt:i4>20</vt:i4>
  </property>
</Properties>
</file>