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drawings/drawing1.xml" ContentType="application/vnd.openxmlformats-officedocument.drawingml.chartshapes+xml"/>
  <Override PartName="/ppt/charts/chart16.xml" ContentType="application/vnd.openxmlformats-officedocument.drawingml.chart+xml"/>
  <Override PartName="/ppt/charts/chart17.xml" ContentType="application/vnd.openxmlformats-officedocument.drawingml.chart+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4" r:id="rId7"/>
    <p:sldId id="265" r:id="rId8"/>
    <p:sldId id="271" r:id="rId9"/>
    <p:sldId id="269" r:id="rId10"/>
    <p:sldId id="270" r:id="rId11"/>
    <p:sldId id="272" r:id="rId12"/>
    <p:sldId id="274" r:id="rId13"/>
    <p:sldId id="268" r:id="rId14"/>
    <p:sldId id="284" r:id="rId15"/>
    <p:sldId id="275" r:id="rId16"/>
    <p:sldId id="276" r:id="rId17"/>
    <p:sldId id="273" r:id="rId18"/>
    <p:sldId id="281" r:id="rId19"/>
    <p:sldId id="282" r:id="rId20"/>
    <p:sldId id="261" r:id="rId21"/>
    <p:sldId id="28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4" d="100"/>
          <a:sy n="104" d="100"/>
        </p:scale>
        <p:origin x="14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tedto\Downloads\rd.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2824204039712429"/>
          <c:y val="0.23405720263514349"/>
          <c:w val="0.31694587089657272"/>
          <c:h val="0.76594279736485649"/>
        </c:manualLayout>
      </c:layout>
      <c:pieChart>
        <c:varyColors val="1"/>
        <c:ser>
          <c:idx val="0"/>
          <c:order val="0"/>
          <c:dPt>
            <c:idx val="0"/>
            <c:bubble3D val="0"/>
            <c:spPr>
              <a:solidFill>
                <a:schemeClr val="accent2"/>
              </a:solidFill>
              <a:ln w="19050">
                <a:solidFill>
                  <a:schemeClr val="lt1"/>
                </a:solidFill>
              </a:ln>
              <a:effectLst/>
            </c:spPr>
            <c:extLst>
              <c:ext xmlns:c16="http://schemas.microsoft.com/office/drawing/2014/chart" uri="{C3380CC4-5D6E-409C-BE32-E72D297353CC}">
                <c16:uniqueId val="{00000004-7306-405C-A75C-D24C129D57A0}"/>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5-7306-405C-A75C-D24C129D57A0}"/>
              </c:ext>
            </c:extLst>
          </c:dPt>
          <c:dLbls>
            <c:dLbl>
              <c:idx val="0"/>
              <c:tx>
                <c:rich>
                  <a:bodyPr/>
                  <a:lstStyle/>
                  <a:p>
                    <a:fld id="{CD89EF09-45A4-47B5-90D5-DCCB50A250C6}" type="CELLRANGE">
                      <a:rPr lang="en-US"/>
                      <a:pPr/>
                      <a:t>[CELLRANGE]</a:t>
                    </a:fld>
                    <a:r>
                      <a:rPr lang="en-US" baseline="0"/>
                      <a:t>, </a:t>
                    </a:r>
                    <a:fld id="{935D84F9-34B1-491A-8F92-F1331C7CD6C8}" type="PERCENTAGE">
                      <a:rPr lang="en-US" baseline="0"/>
                      <a:pPr/>
                      <a:t>[PERCENTAGE]</a:t>
                    </a:fld>
                    <a:endParaRPr lang="en-US" baseline="0"/>
                  </a:p>
                </c:rich>
              </c:tx>
              <c:dLblPos val="outEnd"/>
              <c:showLegendKey val="1"/>
              <c:showVal val="0"/>
              <c:showCatName val="0"/>
              <c:showSerName val="0"/>
              <c:showPercent val="1"/>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7306-405C-A75C-D24C129D57A0}"/>
                </c:ext>
              </c:extLst>
            </c:dLbl>
            <c:dLbl>
              <c:idx val="1"/>
              <c:tx>
                <c:rich>
                  <a:bodyPr/>
                  <a:lstStyle/>
                  <a:p>
                    <a:fld id="{FCEEB177-1921-42CE-A4AD-921DE8EDC295}" type="CELLRANGE">
                      <a:rPr lang="en-US"/>
                      <a:pPr/>
                      <a:t>[CELLRANGE]</a:t>
                    </a:fld>
                    <a:r>
                      <a:rPr lang="en-US" baseline="0"/>
                      <a:t>, </a:t>
                    </a:r>
                    <a:fld id="{59DA834C-FCAF-4EE6-97BF-803C1559F3DC}" type="PERCENTAGE">
                      <a:rPr lang="en-US" baseline="0"/>
                      <a:pPr/>
                      <a:t>[PERCENTAGE]</a:t>
                    </a:fld>
                    <a:endParaRPr lang="en-US" baseline="0"/>
                  </a:p>
                </c:rich>
              </c:tx>
              <c:dLblPos val="outEnd"/>
              <c:showLegendKey val="1"/>
              <c:showVal val="0"/>
              <c:showCatName val="0"/>
              <c:showSerName val="0"/>
              <c:showPercent val="1"/>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7306-405C-A75C-D24C129D57A0}"/>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1"/>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howDataLabelsRange val="1"/>
              </c:ext>
            </c:extLst>
          </c:dLbls>
          <c:cat>
            <c:strRef>
              <c:f>Sheet1!$A$2:$A$3</c:f>
              <c:strCache>
                <c:ptCount val="2"/>
                <c:pt idx="0">
                  <c:v>Women</c:v>
                </c:pt>
                <c:pt idx="1">
                  <c:v>Men</c:v>
                </c:pt>
              </c:strCache>
            </c:strRef>
          </c:cat>
          <c:val>
            <c:numRef>
              <c:f>Sheet1!$B$2:$B$3</c:f>
              <c:numCache>
                <c:formatCode>General</c:formatCode>
                <c:ptCount val="2"/>
                <c:pt idx="0">
                  <c:v>5593</c:v>
                </c:pt>
                <c:pt idx="1">
                  <c:v>4740</c:v>
                </c:pt>
              </c:numCache>
            </c:numRef>
          </c:val>
          <c:extLst>
            <c:ext xmlns:c15="http://schemas.microsoft.com/office/drawing/2012/chart" uri="{02D57815-91ED-43cb-92C2-25804820EDAC}">
              <c15:filteredSeriesTitle>
                <c15:tx>
                  <c:strRef>
                    <c:extLst>
                      <c:ext uri="{02D57815-91ED-43cb-92C2-25804820EDAC}">
                        <c15:formulaRef>
                          <c15:sqref>Sheet1!#REF!</c15:sqref>
                        </c15:formulaRef>
                      </c:ext>
                    </c:extLst>
                    <c:strCache>
                      <c:ptCount val="1"/>
                      <c:pt idx="0">
                        <c:v>#REF!</c:v>
                      </c:pt>
                    </c:strCache>
                  </c:strRef>
                </c15:tx>
              </c15:filteredSeriesTitle>
            </c:ext>
            <c:ext xmlns:c15="http://schemas.microsoft.com/office/drawing/2012/chart" uri="{02D57815-91ED-43cb-92C2-25804820EDAC}">
              <c15:datalabelsRange>
                <c15:f>Sheet1!$A$2:$A$3</c15:f>
                <c15:dlblRangeCache>
                  <c:ptCount val="2"/>
                  <c:pt idx="0">
                    <c:v>Women</c:v>
                  </c:pt>
                  <c:pt idx="1">
                    <c:v>Men</c:v>
                  </c:pt>
                </c15:dlblRangeCache>
              </c15:datalabelsRange>
            </c:ext>
            <c:ext xmlns:c16="http://schemas.microsoft.com/office/drawing/2014/chart" uri="{C3380CC4-5D6E-409C-BE32-E72D297353CC}">
              <c16:uniqueId val="{00000000-7306-405C-A75C-D24C129D57A0}"/>
            </c:ext>
          </c:extLst>
        </c:ser>
        <c:ser>
          <c:idx val="1"/>
          <c:order val="1"/>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cat>
            <c:strRef>
              <c:f>Sheet1!$A$2:$A$3</c:f>
              <c:strCache>
                <c:ptCount val="2"/>
                <c:pt idx="0">
                  <c:v>Women</c:v>
                </c:pt>
                <c:pt idx="1">
                  <c:v>Men</c:v>
                </c:pt>
              </c:strCache>
            </c:strRef>
          </c:cat>
          <c:val>
            <c:numRef>
              <c:f>Sheet1!$C$2:$C$3</c:f>
              <c:numCache>
                <c:formatCode>General</c:formatCode>
                <c:ptCount val="2"/>
                <c:pt idx="0">
                  <c:v>54.13</c:v>
                </c:pt>
                <c:pt idx="1">
                  <c:v>45.87</c:v>
                </c:pt>
              </c:numCache>
            </c:numRef>
          </c:val>
          <c:extLst>
            <c:ext xmlns:c15="http://schemas.microsoft.com/office/drawing/2012/chart" uri="{02D57815-91ED-43cb-92C2-25804820EDAC}">
              <c15:filteredSeriesTitle>
                <c15:tx>
                  <c:strRef>
                    <c:extLst>
                      <c:ext uri="{02D57815-91ED-43cb-92C2-25804820EDAC}">
                        <c15:formulaRef>
                          <c15:sqref>Sheet1!#REF!</c15:sqref>
                        </c15:formulaRef>
                      </c:ext>
                    </c:extLst>
                    <c:strCache>
                      <c:ptCount val="1"/>
                      <c:pt idx="0">
                        <c:v>#REF!</c:v>
                      </c:pt>
                    </c:strCache>
                  </c:strRef>
                </c15:tx>
              </c15:filteredSeriesTitle>
            </c:ext>
            <c:ext xmlns:c16="http://schemas.microsoft.com/office/drawing/2014/chart" uri="{C3380CC4-5D6E-409C-BE32-E72D297353CC}">
              <c16:uniqueId val="{00000001-7306-405C-A75C-D24C129D57A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2000" b="1" i="0" u="none" strike="noStrike" dirty="0">
                <a:solidFill>
                  <a:prstClr val="black">
                    <a:lumMod val="65000"/>
                    <a:lumOff val="35000"/>
                  </a:prstClr>
                </a:solidFill>
                <a:effectLst/>
                <a:latin typeface="+mn-lt"/>
              </a:rPr>
              <a:t>R&amp;D</a:t>
            </a:r>
            <a:r>
              <a:rPr lang="en-GB" sz="2000" b="1" i="0" u="none" strike="noStrike" baseline="0" dirty="0">
                <a:solidFill>
                  <a:prstClr val="black">
                    <a:lumMod val="65000"/>
                    <a:lumOff val="35000"/>
                  </a:prstClr>
                </a:solidFill>
                <a:effectLst/>
                <a:latin typeface="+mn-lt"/>
              </a:rPr>
              <a:t> Participation across gender</a:t>
            </a:r>
            <a:endParaRPr lang="en-GB" sz="2000" b="1" i="0" u="none" strike="noStrike" dirty="0">
              <a:solidFill>
                <a:srgbClr val="000000"/>
              </a:solidFill>
              <a:effectLst/>
              <a:latin typeface="Aptos Narrow" panose="020B0004020202020204" pitchFamily="3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GB"/>
        </a:p>
      </c:txPr>
    </c:title>
    <c:autoTitleDeleted val="0"/>
    <c:plotArea>
      <c:layout>
        <c:manualLayout>
          <c:layoutTarget val="inner"/>
          <c:xMode val="edge"/>
          <c:yMode val="edge"/>
          <c:x val="0.34100736377682961"/>
          <c:y val="0.14215307844990027"/>
          <c:w val="0.31694587089657272"/>
          <c:h val="0.76594279736485649"/>
        </c:manualLayout>
      </c:layout>
      <c:barChart>
        <c:barDir val="col"/>
        <c:grouping val="stacked"/>
        <c:varyColors val="0"/>
        <c:ser>
          <c:idx val="0"/>
          <c:order val="0"/>
          <c:tx>
            <c:strRef>
              <c:f>Sheet1!$B$1</c:f>
              <c:strCache>
                <c:ptCount val="1"/>
                <c:pt idx="0">
                  <c:v>Non-researchers</c:v>
                </c:pt>
              </c:strCache>
            </c:strRef>
          </c:tx>
          <c:spPr>
            <a:solidFill>
              <a:schemeClr val="accent2">
                <a:lumMod val="40000"/>
                <a:lumOff val="60000"/>
              </a:schemeClr>
            </a:solidFill>
            <a:ln w="19050">
              <a:solidFill>
                <a:schemeClr val="lt1"/>
              </a:solidFill>
            </a:ln>
            <a:effectLst/>
          </c:spPr>
          <c:invertIfNegative val="0"/>
          <c:cat>
            <c:strRef>
              <c:f>Sheet1!$A$2:$A$3</c:f>
              <c:strCache>
                <c:ptCount val="2"/>
                <c:pt idx="0">
                  <c:v>Women</c:v>
                </c:pt>
                <c:pt idx="1">
                  <c:v>Men</c:v>
                </c:pt>
              </c:strCache>
            </c:strRef>
          </c:cat>
          <c:val>
            <c:numRef>
              <c:f>Sheet1!$B$2:$B$3</c:f>
              <c:numCache>
                <c:formatCode>General</c:formatCode>
                <c:ptCount val="2"/>
                <c:pt idx="0">
                  <c:v>4016</c:v>
                </c:pt>
                <c:pt idx="1">
                  <c:v>1577</c:v>
                </c:pt>
              </c:numCache>
            </c:numRef>
          </c:val>
          <c:extLst>
            <c:ext xmlns:c16="http://schemas.microsoft.com/office/drawing/2014/chart" uri="{C3380CC4-5D6E-409C-BE32-E72D297353CC}">
              <c16:uniqueId val="{00000001-458B-46C4-943B-4E2F29320D1E}"/>
            </c:ext>
          </c:extLst>
        </c:ser>
        <c:ser>
          <c:idx val="1"/>
          <c:order val="1"/>
          <c:tx>
            <c:strRef>
              <c:f>Sheet1!$C$1</c:f>
              <c:strCache>
                <c:ptCount val="1"/>
                <c:pt idx="0">
                  <c:v>Researcher</c:v>
                </c:pt>
              </c:strCache>
            </c:strRef>
          </c:tx>
          <c:spPr>
            <a:solidFill>
              <a:schemeClr val="accent3">
                <a:lumMod val="20000"/>
                <a:lumOff val="80000"/>
              </a:schemeClr>
            </a:solidFill>
            <a:ln w="19050">
              <a:solidFill>
                <a:schemeClr val="lt1"/>
              </a:solidFill>
            </a:ln>
            <a:effectLst/>
          </c:spPr>
          <c:invertIfNegative val="0"/>
          <c:dPt>
            <c:idx val="0"/>
            <c:invertIfNegative val="0"/>
            <c:bubble3D val="0"/>
            <c:spPr>
              <a:solidFill>
                <a:schemeClr val="accent3">
                  <a:lumMod val="20000"/>
                  <a:lumOff val="80000"/>
                </a:schemeClr>
              </a:solidFill>
              <a:ln w="19050">
                <a:solidFill>
                  <a:schemeClr val="lt1"/>
                </a:solidFill>
              </a:ln>
              <a:effectLst/>
            </c:spPr>
            <c:extLst>
              <c:ext xmlns:c16="http://schemas.microsoft.com/office/drawing/2014/chart" uri="{C3380CC4-5D6E-409C-BE32-E72D297353CC}">
                <c16:uniqueId val="{00000003-458B-46C4-943B-4E2F29320D1E}"/>
              </c:ext>
            </c:extLst>
          </c:dPt>
          <c:dPt>
            <c:idx val="1"/>
            <c:invertIfNegative val="0"/>
            <c:bubble3D val="0"/>
            <c:spPr>
              <a:solidFill>
                <a:schemeClr val="accent3">
                  <a:lumMod val="20000"/>
                  <a:lumOff val="80000"/>
                </a:schemeClr>
              </a:solidFill>
              <a:ln w="19050">
                <a:solidFill>
                  <a:schemeClr val="lt1"/>
                </a:solidFill>
              </a:ln>
              <a:effectLst/>
            </c:spPr>
            <c:extLst>
              <c:ext xmlns:c16="http://schemas.microsoft.com/office/drawing/2014/chart" uri="{C3380CC4-5D6E-409C-BE32-E72D297353CC}">
                <c16:uniqueId val="{00000005-458B-46C4-943B-4E2F29320D1E}"/>
              </c:ext>
            </c:extLst>
          </c:dPt>
          <c:cat>
            <c:strRef>
              <c:f>Sheet1!$A$2:$A$3</c:f>
              <c:strCache>
                <c:ptCount val="2"/>
                <c:pt idx="0">
                  <c:v>Women</c:v>
                </c:pt>
                <c:pt idx="1">
                  <c:v>Men</c:v>
                </c:pt>
              </c:strCache>
            </c:strRef>
          </c:cat>
          <c:val>
            <c:numRef>
              <c:f>Sheet1!$C$2:$C$3</c:f>
              <c:numCache>
                <c:formatCode>General</c:formatCode>
                <c:ptCount val="2"/>
                <c:pt idx="0">
                  <c:v>2816</c:v>
                </c:pt>
                <c:pt idx="1">
                  <c:v>1924</c:v>
                </c:pt>
              </c:numCache>
            </c:numRef>
          </c:val>
          <c:extLst>
            <c:ext xmlns:c16="http://schemas.microsoft.com/office/drawing/2014/chart" uri="{C3380CC4-5D6E-409C-BE32-E72D297353CC}">
              <c16:uniqueId val="{00000006-458B-46C4-943B-4E2F29320D1E}"/>
            </c:ext>
          </c:extLst>
        </c:ser>
        <c:dLbls>
          <c:showLegendKey val="0"/>
          <c:showVal val="0"/>
          <c:showCatName val="0"/>
          <c:showSerName val="0"/>
          <c:showPercent val="0"/>
          <c:showBubbleSize val="0"/>
        </c:dLbls>
        <c:gapWidth val="100"/>
        <c:overlap val="100"/>
        <c:axId val="913659295"/>
        <c:axId val="913660255"/>
      </c:barChart>
      <c:catAx>
        <c:axId val="913659295"/>
        <c:scaling>
          <c:orientation val="minMax"/>
        </c:scaling>
        <c:delete val="1"/>
        <c:axPos val="b"/>
        <c:numFmt formatCode="General" sourceLinked="1"/>
        <c:majorTickMark val="out"/>
        <c:minorTickMark val="none"/>
        <c:tickLblPos val="nextTo"/>
        <c:crossAx val="913660255"/>
        <c:crosses val="autoZero"/>
        <c:auto val="1"/>
        <c:lblAlgn val="ctr"/>
        <c:lblOffset val="100"/>
        <c:noMultiLvlLbl val="0"/>
      </c:catAx>
      <c:valAx>
        <c:axId val="9136602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36592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824206929555788"/>
          <c:y val="0.13598934263671594"/>
          <c:w val="0.31694587089657272"/>
          <c:h val="0.76594279736485649"/>
        </c:manualLayout>
      </c:layout>
      <c:barChart>
        <c:barDir val="col"/>
        <c:grouping val="stacked"/>
        <c:varyColors val="0"/>
        <c:ser>
          <c:idx val="0"/>
          <c:order val="0"/>
          <c:tx>
            <c:strRef>
              <c:f>Sheet1!$B$1</c:f>
              <c:strCache>
                <c:ptCount val="1"/>
                <c:pt idx="0">
                  <c:v>Non-researchers</c:v>
                </c:pt>
              </c:strCache>
            </c:strRef>
          </c:tx>
          <c:spPr>
            <a:solidFill>
              <a:schemeClr val="accent2">
                <a:lumMod val="40000"/>
                <a:lumOff val="60000"/>
              </a:schemeClr>
            </a:solidFill>
            <a:ln w="19050">
              <a:solidFill>
                <a:schemeClr val="lt1"/>
              </a:solidFill>
            </a:ln>
            <a:effectLst/>
          </c:spPr>
          <c:invertIfNegative val="0"/>
          <c:dLbls>
            <c:dLbl>
              <c:idx val="0"/>
              <c:dLblPos val="inEnd"/>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1-03F8-4C7A-BA89-962A357F1065}"/>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Women</c:v>
                </c:pt>
                <c:pt idx="1">
                  <c:v>Men</c:v>
                </c:pt>
              </c:strCache>
            </c:strRef>
          </c:cat>
          <c:val>
            <c:numRef>
              <c:f>Sheet1!$B$2:$B$3</c:f>
              <c:numCache>
                <c:formatCode>0.00%</c:formatCode>
                <c:ptCount val="2"/>
                <c:pt idx="0">
                  <c:v>0.38869999999999999</c:v>
                </c:pt>
                <c:pt idx="1">
                  <c:v>0.27250000000000002</c:v>
                </c:pt>
              </c:numCache>
            </c:numRef>
          </c:val>
          <c:extLst>
            <c:ext xmlns:c16="http://schemas.microsoft.com/office/drawing/2014/chart" uri="{C3380CC4-5D6E-409C-BE32-E72D297353CC}">
              <c16:uniqueId val="{00000004-03F8-4C7A-BA89-962A357F1065}"/>
            </c:ext>
          </c:extLst>
        </c:ser>
        <c:ser>
          <c:idx val="1"/>
          <c:order val="1"/>
          <c:tx>
            <c:strRef>
              <c:f>Sheet1!$C$1</c:f>
              <c:strCache>
                <c:ptCount val="1"/>
                <c:pt idx="0">
                  <c:v>Researcher</c:v>
                </c:pt>
              </c:strCache>
            </c:strRef>
          </c:tx>
          <c:spPr>
            <a:solidFill>
              <a:schemeClr val="accent3">
                <a:lumMod val="20000"/>
                <a:lumOff val="80000"/>
              </a:schemeClr>
            </a:solidFill>
            <a:ln w="19050">
              <a:solidFill>
                <a:schemeClr val="lt1"/>
              </a:solidFill>
            </a:ln>
            <a:effectLst/>
          </c:spPr>
          <c:invertIfNegative val="0"/>
          <c:dPt>
            <c:idx val="0"/>
            <c:invertIfNegative val="0"/>
            <c:bubble3D val="0"/>
            <c:spPr>
              <a:solidFill>
                <a:schemeClr val="accent3">
                  <a:lumMod val="20000"/>
                  <a:lumOff val="80000"/>
                </a:schemeClr>
              </a:solidFill>
              <a:ln w="19050">
                <a:solidFill>
                  <a:schemeClr val="lt1"/>
                </a:solidFill>
              </a:ln>
              <a:effectLst/>
            </c:spPr>
          </c:dPt>
          <c:dPt>
            <c:idx val="1"/>
            <c:invertIfNegative val="0"/>
            <c:bubble3D val="0"/>
            <c:spPr>
              <a:solidFill>
                <a:schemeClr val="accent3">
                  <a:lumMod val="20000"/>
                  <a:lumOff val="80000"/>
                </a:schemeClr>
              </a:solidFill>
              <a:ln w="19050">
                <a:solidFill>
                  <a:schemeClr val="lt1"/>
                </a:solidFill>
              </a:ln>
              <a:effectLst/>
            </c:spPr>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Women</c:v>
                </c:pt>
                <c:pt idx="1">
                  <c:v>Men</c:v>
                </c:pt>
              </c:strCache>
            </c:strRef>
          </c:cat>
          <c:val>
            <c:numRef>
              <c:f>Sheet1!$C$2:$C$3</c:f>
              <c:numCache>
                <c:formatCode>0.00%</c:formatCode>
                <c:ptCount val="2"/>
                <c:pt idx="0">
                  <c:v>0.15260000000000001</c:v>
                </c:pt>
                <c:pt idx="1">
                  <c:v>0.1862</c:v>
                </c:pt>
              </c:numCache>
            </c:numRef>
          </c:val>
          <c:extLst>
            <c:ext xmlns:c16="http://schemas.microsoft.com/office/drawing/2014/chart" uri="{C3380CC4-5D6E-409C-BE32-E72D297353CC}">
              <c16:uniqueId val="{00000001-FD84-4A57-A811-94D34B31F910}"/>
            </c:ext>
          </c:extLst>
        </c:ser>
        <c:dLbls>
          <c:showLegendKey val="0"/>
          <c:showVal val="0"/>
          <c:showCatName val="0"/>
          <c:showSerName val="0"/>
          <c:showPercent val="0"/>
          <c:showBubbleSize val="0"/>
        </c:dLbls>
        <c:gapWidth val="100"/>
        <c:overlap val="100"/>
        <c:axId val="913659295"/>
        <c:axId val="913660255"/>
      </c:barChart>
      <c:catAx>
        <c:axId val="91365929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3660255"/>
        <c:auto val="1"/>
        <c:lblAlgn val="ctr"/>
        <c:lblOffset val="100"/>
        <c:noMultiLvlLbl val="0"/>
      </c:catAx>
      <c:valAx>
        <c:axId val="913660255"/>
        <c:scaling>
          <c:orientation val="minMax"/>
        </c:scaling>
        <c:delete val="1"/>
        <c:axPos val="l"/>
        <c:numFmt formatCode="0.00%" sourceLinked="1"/>
        <c:majorTickMark val="out"/>
        <c:minorTickMark val="none"/>
        <c:tickLblPos val="nextTo"/>
        <c:crossAx val="913659295"/>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2000" b="1" i="0" u="none" strike="noStrike" dirty="0">
                <a:solidFill>
                  <a:prstClr val="black">
                    <a:lumMod val="65000"/>
                    <a:lumOff val="35000"/>
                  </a:prstClr>
                </a:solidFill>
                <a:effectLst/>
                <a:latin typeface="+mn-lt"/>
              </a:rPr>
              <a:t>R&amp;D</a:t>
            </a:r>
            <a:r>
              <a:rPr lang="en-GB" sz="2000" b="1" i="0" u="none" strike="noStrike" baseline="0" dirty="0">
                <a:solidFill>
                  <a:prstClr val="black">
                    <a:lumMod val="65000"/>
                    <a:lumOff val="35000"/>
                  </a:prstClr>
                </a:solidFill>
                <a:effectLst/>
                <a:latin typeface="+mn-lt"/>
              </a:rPr>
              <a:t> Participation between rural and urban areas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GB"/>
        </a:p>
      </c:txPr>
    </c:title>
    <c:autoTitleDeleted val="0"/>
    <c:plotArea>
      <c:layout>
        <c:manualLayout>
          <c:layoutTarget val="inner"/>
          <c:xMode val="edge"/>
          <c:yMode val="edge"/>
          <c:x val="0.34100736377682961"/>
          <c:y val="0.14215307844990027"/>
          <c:w val="0.31694587089657272"/>
          <c:h val="0.76594279736485649"/>
        </c:manualLayout>
      </c:layout>
      <c:barChart>
        <c:barDir val="col"/>
        <c:grouping val="stacked"/>
        <c:varyColors val="0"/>
        <c:ser>
          <c:idx val="0"/>
          <c:order val="0"/>
          <c:tx>
            <c:strRef>
              <c:f>Sheet1!$B$1</c:f>
              <c:strCache>
                <c:ptCount val="1"/>
                <c:pt idx="0">
                  <c:v>Non-researchers</c:v>
                </c:pt>
              </c:strCache>
            </c:strRef>
          </c:tx>
          <c:spPr>
            <a:solidFill>
              <a:schemeClr val="accent2">
                <a:lumMod val="40000"/>
                <a:lumOff val="60000"/>
              </a:schemeClr>
            </a:solidFill>
            <a:ln w="19050">
              <a:solidFill>
                <a:schemeClr val="lt1"/>
              </a:solidFill>
            </a:ln>
            <a:effectLst/>
          </c:spPr>
          <c:invertIfNegative val="0"/>
          <c:cat>
            <c:strRef>
              <c:f>Sheet1!$A$2:$A$3</c:f>
              <c:strCache>
                <c:ptCount val="2"/>
                <c:pt idx="0">
                  <c:v>Urban</c:v>
                </c:pt>
                <c:pt idx="1">
                  <c:v>Rural</c:v>
                </c:pt>
              </c:strCache>
            </c:strRef>
          </c:cat>
          <c:val>
            <c:numRef>
              <c:f>Sheet1!$B$2:$B$3</c:f>
              <c:numCache>
                <c:formatCode>General</c:formatCode>
                <c:ptCount val="2"/>
                <c:pt idx="0">
                  <c:v>3359</c:v>
                </c:pt>
                <c:pt idx="1">
                  <c:v>3474</c:v>
                </c:pt>
              </c:numCache>
            </c:numRef>
          </c:val>
          <c:extLst>
            <c:ext xmlns:c16="http://schemas.microsoft.com/office/drawing/2014/chart" uri="{C3380CC4-5D6E-409C-BE32-E72D297353CC}">
              <c16:uniqueId val="{00000001-458B-46C4-943B-4E2F29320D1E}"/>
            </c:ext>
          </c:extLst>
        </c:ser>
        <c:ser>
          <c:idx val="1"/>
          <c:order val="1"/>
          <c:tx>
            <c:strRef>
              <c:f>Sheet1!$C$1</c:f>
              <c:strCache>
                <c:ptCount val="1"/>
                <c:pt idx="0">
                  <c:v>Researcher</c:v>
                </c:pt>
              </c:strCache>
            </c:strRef>
          </c:tx>
          <c:spPr>
            <a:solidFill>
              <a:schemeClr val="accent3">
                <a:lumMod val="20000"/>
                <a:lumOff val="80000"/>
              </a:schemeClr>
            </a:solidFill>
            <a:ln w="19050">
              <a:solidFill>
                <a:schemeClr val="lt1"/>
              </a:solidFill>
            </a:ln>
            <a:effectLst/>
          </c:spPr>
          <c:invertIfNegative val="0"/>
          <c:dPt>
            <c:idx val="0"/>
            <c:invertIfNegative val="0"/>
            <c:bubble3D val="0"/>
            <c:spPr>
              <a:solidFill>
                <a:schemeClr val="accent3">
                  <a:lumMod val="20000"/>
                  <a:lumOff val="80000"/>
                </a:schemeClr>
              </a:solidFill>
              <a:ln w="19050">
                <a:solidFill>
                  <a:schemeClr val="lt1"/>
                </a:solidFill>
              </a:ln>
              <a:effectLst/>
            </c:spPr>
            <c:extLst>
              <c:ext xmlns:c16="http://schemas.microsoft.com/office/drawing/2014/chart" uri="{C3380CC4-5D6E-409C-BE32-E72D297353CC}">
                <c16:uniqueId val="{00000003-458B-46C4-943B-4E2F29320D1E}"/>
              </c:ext>
            </c:extLst>
          </c:dPt>
          <c:dPt>
            <c:idx val="1"/>
            <c:invertIfNegative val="0"/>
            <c:bubble3D val="0"/>
            <c:spPr>
              <a:solidFill>
                <a:schemeClr val="accent3">
                  <a:lumMod val="20000"/>
                  <a:lumOff val="80000"/>
                </a:schemeClr>
              </a:solidFill>
              <a:ln w="19050">
                <a:solidFill>
                  <a:schemeClr val="lt1"/>
                </a:solidFill>
              </a:ln>
              <a:effectLst/>
            </c:spPr>
            <c:extLst>
              <c:ext xmlns:c16="http://schemas.microsoft.com/office/drawing/2014/chart" uri="{C3380CC4-5D6E-409C-BE32-E72D297353CC}">
                <c16:uniqueId val="{00000005-458B-46C4-943B-4E2F29320D1E}"/>
              </c:ext>
            </c:extLst>
          </c:dPt>
          <c:cat>
            <c:strRef>
              <c:f>Sheet1!$A$2:$A$3</c:f>
              <c:strCache>
                <c:ptCount val="2"/>
                <c:pt idx="0">
                  <c:v>Urban</c:v>
                </c:pt>
                <c:pt idx="1">
                  <c:v>Rural</c:v>
                </c:pt>
              </c:strCache>
            </c:strRef>
          </c:cat>
          <c:val>
            <c:numRef>
              <c:f>Sheet1!$C$2:$C$3</c:f>
              <c:numCache>
                <c:formatCode>General</c:formatCode>
                <c:ptCount val="2"/>
                <c:pt idx="0">
                  <c:v>2836</c:v>
                </c:pt>
                <c:pt idx="1">
                  <c:v>665</c:v>
                </c:pt>
              </c:numCache>
            </c:numRef>
          </c:val>
          <c:extLst>
            <c:ext xmlns:c16="http://schemas.microsoft.com/office/drawing/2014/chart" uri="{C3380CC4-5D6E-409C-BE32-E72D297353CC}">
              <c16:uniqueId val="{00000006-458B-46C4-943B-4E2F29320D1E}"/>
            </c:ext>
          </c:extLst>
        </c:ser>
        <c:dLbls>
          <c:dLblPos val="ctr"/>
          <c:showLegendKey val="0"/>
          <c:showVal val="0"/>
          <c:showCatName val="0"/>
          <c:showSerName val="0"/>
          <c:showPercent val="0"/>
          <c:showBubbleSize val="0"/>
        </c:dLbls>
        <c:gapWidth val="100"/>
        <c:overlap val="100"/>
        <c:axId val="913659295"/>
        <c:axId val="913660255"/>
      </c:barChart>
      <c:catAx>
        <c:axId val="91365929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3660255"/>
        <c:crosses val="autoZero"/>
        <c:auto val="1"/>
        <c:lblAlgn val="ctr"/>
        <c:lblOffset val="100"/>
        <c:noMultiLvlLbl val="0"/>
      </c:catAx>
      <c:valAx>
        <c:axId val="9136602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36592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2824206929555788"/>
          <c:y val="0.13598934263671594"/>
          <c:w val="0.31694587089657272"/>
          <c:h val="0.76594279736485649"/>
        </c:manualLayout>
      </c:layout>
      <c:barChart>
        <c:barDir val="col"/>
        <c:grouping val="stacked"/>
        <c:varyColors val="0"/>
        <c:ser>
          <c:idx val="0"/>
          <c:order val="0"/>
          <c:tx>
            <c:strRef>
              <c:f>Sheet1!$B$1</c:f>
              <c:strCache>
                <c:ptCount val="1"/>
                <c:pt idx="0">
                  <c:v>Non-researchers</c:v>
                </c:pt>
              </c:strCache>
            </c:strRef>
          </c:tx>
          <c:spPr>
            <a:solidFill>
              <a:schemeClr val="accent2">
                <a:lumMod val="40000"/>
                <a:lumOff val="60000"/>
              </a:schemeClr>
            </a:solidFill>
            <a:ln w="19050">
              <a:solidFill>
                <a:schemeClr val="lt1"/>
              </a:solidFill>
            </a:ln>
            <a:effectLst/>
          </c:spPr>
          <c:invertIfNegative val="0"/>
          <c:dLbls>
            <c:dLbl>
              <c:idx val="0"/>
              <c:dLblPos val="inEnd"/>
              <c:showLegendKey val="0"/>
              <c:showVal val="1"/>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1-03F8-4C7A-BA89-962A357F1065}"/>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Urban</c:v>
                </c:pt>
                <c:pt idx="1">
                  <c:v>Rural</c:v>
                </c:pt>
              </c:strCache>
            </c:strRef>
          </c:cat>
          <c:val>
            <c:numRef>
              <c:f>Sheet1!$B$2:$B$3</c:f>
              <c:numCache>
                <c:formatCode>0.00%</c:formatCode>
                <c:ptCount val="2"/>
                <c:pt idx="0">
                  <c:v>0.32500000000000001</c:v>
                </c:pt>
                <c:pt idx="1">
                  <c:v>0.3362</c:v>
                </c:pt>
              </c:numCache>
            </c:numRef>
          </c:val>
          <c:extLst>
            <c:ext xmlns:c16="http://schemas.microsoft.com/office/drawing/2014/chart" uri="{C3380CC4-5D6E-409C-BE32-E72D297353CC}">
              <c16:uniqueId val="{00000004-03F8-4C7A-BA89-962A357F1065}"/>
            </c:ext>
          </c:extLst>
        </c:ser>
        <c:ser>
          <c:idx val="1"/>
          <c:order val="1"/>
          <c:tx>
            <c:strRef>
              <c:f>Sheet1!$C$1</c:f>
              <c:strCache>
                <c:ptCount val="1"/>
                <c:pt idx="0">
                  <c:v>Researcher</c:v>
                </c:pt>
              </c:strCache>
            </c:strRef>
          </c:tx>
          <c:spPr>
            <a:solidFill>
              <a:schemeClr val="accent3">
                <a:lumMod val="20000"/>
                <a:lumOff val="80000"/>
              </a:schemeClr>
            </a:solidFill>
            <a:ln w="19050">
              <a:solidFill>
                <a:schemeClr val="lt1"/>
              </a:solidFill>
            </a:ln>
            <a:effectLst/>
          </c:spPr>
          <c:invertIfNegative val="0"/>
          <c:dPt>
            <c:idx val="0"/>
            <c:invertIfNegative val="0"/>
            <c:bubble3D val="0"/>
            <c:spPr>
              <a:solidFill>
                <a:schemeClr val="accent3">
                  <a:lumMod val="20000"/>
                  <a:lumOff val="80000"/>
                </a:schemeClr>
              </a:solidFill>
              <a:ln w="19050">
                <a:solidFill>
                  <a:schemeClr val="lt1"/>
                </a:solidFill>
              </a:ln>
              <a:effectLst/>
            </c:spPr>
          </c:dPt>
          <c:dPt>
            <c:idx val="1"/>
            <c:invertIfNegative val="0"/>
            <c:bubble3D val="0"/>
            <c:spPr>
              <a:solidFill>
                <a:schemeClr val="accent3">
                  <a:lumMod val="20000"/>
                  <a:lumOff val="80000"/>
                </a:schemeClr>
              </a:solidFill>
              <a:ln w="19050">
                <a:solidFill>
                  <a:schemeClr val="lt1"/>
                </a:solidFill>
              </a:ln>
              <a:effectLst/>
            </c:spPr>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Urban</c:v>
                </c:pt>
                <c:pt idx="1">
                  <c:v>Rural</c:v>
                </c:pt>
              </c:strCache>
            </c:strRef>
          </c:cat>
          <c:val>
            <c:numRef>
              <c:f>Sheet1!$C$2:$C$3</c:f>
              <c:numCache>
                <c:formatCode>0.00%</c:formatCode>
                <c:ptCount val="2"/>
                <c:pt idx="0">
                  <c:v>0.27450000000000002</c:v>
                </c:pt>
                <c:pt idx="1">
                  <c:v>6.4299999999999996E-2</c:v>
                </c:pt>
              </c:numCache>
            </c:numRef>
          </c:val>
          <c:extLst>
            <c:ext xmlns:c16="http://schemas.microsoft.com/office/drawing/2014/chart" uri="{C3380CC4-5D6E-409C-BE32-E72D297353CC}">
              <c16:uniqueId val="{00000001-FD84-4A57-A811-94D34B31F910}"/>
            </c:ext>
          </c:extLst>
        </c:ser>
        <c:dLbls>
          <c:showLegendKey val="0"/>
          <c:showVal val="0"/>
          <c:showCatName val="0"/>
          <c:showSerName val="0"/>
          <c:showPercent val="0"/>
          <c:showBubbleSize val="0"/>
        </c:dLbls>
        <c:gapWidth val="100"/>
        <c:overlap val="100"/>
        <c:axId val="913659295"/>
        <c:axId val="913660255"/>
      </c:barChart>
      <c:catAx>
        <c:axId val="913659295"/>
        <c:scaling>
          <c:orientation val="minMax"/>
        </c:scaling>
        <c:delete val="1"/>
        <c:axPos val="b"/>
        <c:numFmt formatCode="General" sourceLinked="1"/>
        <c:majorTickMark val="out"/>
        <c:minorTickMark val="none"/>
        <c:tickLblPos val="nextTo"/>
        <c:crossAx val="913660255"/>
        <c:auto val="1"/>
        <c:lblAlgn val="ctr"/>
        <c:lblOffset val="100"/>
        <c:noMultiLvlLbl val="0"/>
      </c:catAx>
      <c:valAx>
        <c:axId val="913660255"/>
        <c:scaling>
          <c:orientation val="minMax"/>
        </c:scaling>
        <c:delete val="1"/>
        <c:axPos val="l"/>
        <c:numFmt formatCode="0.00%" sourceLinked="1"/>
        <c:majorTickMark val="out"/>
        <c:minorTickMark val="none"/>
        <c:tickLblPos val="nextTo"/>
        <c:crossAx val="913659295"/>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[rd.xlsx]Sheet1!PivotTable1</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Sheet1!$Q$9:$Q$10</c:f>
              <c:strCache>
                <c:ptCount val="1"/>
                <c:pt idx="0">
                  <c:v>Men</c:v>
                </c:pt>
              </c:strCache>
            </c:strRef>
          </c:tx>
          <c:spPr>
            <a:solidFill>
              <a:schemeClr val="accent1"/>
            </a:solidFill>
            <a:ln>
              <a:noFill/>
            </a:ln>
            <a:effectLst/>
          </c:spPr>
          <c:invertIfNegative val="0"/>
          <c:cat>
            <c:strRef>
              <c:f>Sheet1!$P$11:$P$16</c:f>
              <c:strCache>
                <c:ptCount val="5"/>
                <c:pt idx="0">
                  <c:v>Bad conditions</c:v>
                </c:pt>
                <c:pt idx="1">
                  <c:v>Satisfying conditions</c:v>
                </c:pt>
                <c:pt idx="2">
                  <c:v>Good conditions</c:v>
                </c:pt>
                <c:pt idx="3">
                  <c:v>Very good conditions</c:v>
                </c:pt>
                <c:pt idx="4">
                  <c:v>Excellent conditions</c:v>
                </c:pt>
              </c:strCache>
            </c:strRef>
          </c:cat>
          <c:val>
            <c:numRef>
              <c:f>Sheet1!$Q$11:$Q$16</c:f>
              <c:numCache>
                <c:formatCode>General</c:formatCode>
                <c:ptCount val="5"/>
                <c:pt idx="0">
                  <c:v>3548</c:v>
                </c:pt>
                <c:pt idx="1">
                  <c:v>1527</c:v>
                </c:pt>
                <c:pt idx="2">
                  <c:v>1420</c:v>
                </c:pt>
                <c:pt idx="3">
                  <c:v>1475</c:v>
                </c:pt>
                <c:pt idx="4">
                  <c:v>1842</c:v>
                </c:pt>
              </c:numCache>
            </c:numRef>
          </c:val>
          <c:extLst>
            <c:ext xmlns:c16="http://schemas.microsoft.com/office/drawing/2014/chart" uri="{C3380CC4-5D6E-409C-BE32-E72D297353CC}">
              <c16:uniqueId val="{00000000-E021-4500-A59B-B063B9EC5BC2}"/>
            </c:ext>
          </c:extLst>
        </c:ser>
        <c:ser>
          <c:idx val="1"/>
          <c:order val="1"/>
          <c:tx>
            <c:strRef>
              <c:f>Sheet1!$R$9:$R$10</c:f>
              <c:strCache>
                <c:ptCount val="1"/>
                <c:pt idx="0">
                  <c:v>Women</c:v>
                </c:pt>
              </c:strCache>
            </c:strRef>
          </c:tx>
          <c:spPr>
            <a:solidFill>
              <a:schemeClr val="accent2"/>
            </a:solidFill>
            <a:ln>
              <a:noFill/>
            </a:ln>
            <a:effectLst/>
          </c:spPr>
          <c:invertIfNegative val="0"/>
          <c:cat>
            <c:strRef>
              <c:f>Sheet1!$P$11:$P$16</c:f>
              <c:strCache>
                <c:ptCount val="5"/>
                <c:pt idx="0">
                  <c:v>Bad conditions</c:v>
                </c:pt>
                <c:pt idx="1">
                  <c:v>Satisfying conditions</c:v>
                </c:pt>
                <c:pt idx="2">
                  <c:v>Good conditions</c:v>
                </c:pt>
                <c:pt idx="3">
                  <c:v>Very good conditions</c:v>
                </c:pt>
                <c:pt idx="4">
                  <c:v>Excellent conditions</c:v>
                </c:pt>
              </c:strCache>
            </c:strRef>
          </c:cat>
          <c:val>
            <c:numRef>
              <c:f>Sheet1!$R$11:$R$16</c:f>
              <c:numCache>
                <c:formatCode>General</c:formatCode>
                <c:ptCount val="5"/>
                <c:pt idx="0">
                  <c:v>2086</c:v>
                </c:pt>
                <c:pt idx="1">
                  <c:v>1752</c:v>
                </c:pt>
                <c:pt idx="2">
                  <c:v>2176</c:v>
                </c:pt>
                <c:pt idx="3">
                  <c:v>2600</c:v>
                </c:pt>
                <c:pt idx="4">
                  <c:v>3444</c:v>
                </c:pt>
              </c:numCache>
            </c:numRef>
          </c:val>
          <c:extLst>
            <c:ext xmlns:c16="http://schemas.microsoft.com/office/drawing/2014/chart" uri="{C3380CC4-5D6E-409C-BE32-E72D297353CC}">
              <c16:uniqueId val="{00000001-E021-4500-A59B-B063B9EC5BC2}"/>
            </c:ext>
          </c:extLst>
        </c:ser>
        <c:dLbls>
          <c:showLegendKey val="0"/>
          <c:showVal val="0"/>
          <c:showCatName val="0"/>
          <c:showSerName val="0"/>
          <c:showPercent val="0"/>
          <c:showBubbleSize val="0"/>
        </c:dLbls>
        <c:gapWidth val="219"/>
        <c:overlap val="-27"/>
        <c:axId val="281193855"/>
        <c:axId val="281208255"/>
      </c:barChart>
      <c:catAx>
        <c:axId val="2811938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1208255"/>
        <c:crosses val="autoZero"/>
        <c:auto val="1"/>
        <c:lblAlgn val="ctr"/>
        <c:lblOffset val="100"/>
        <c:noMultiLvlLbl val="0"/>
      </c:catAx>
      <c:valAx>
        <c:axId val="28120825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11938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GB" dirty="0"/>
              <a:t>Does</a:t>
            </a:r>
            <a:r>
              <a:rPr lang="en-GB" baseline="0" dirty="0"/>
              <a:t> diploma gap leads to equal work conditions between men and women</a:t>
            </a:r>
            <a:endParaRPr lang="en-GB" dirty="0"/>
          </a:p>
        </c:rich>
      </c:tx>
      <c:layout>
        <c:manualLayout>
          <c:xMode val="edge"/>
          <c:yMode val="edge"/>
          <c:x val="0.1171112499280072"/>
          <c:y val="1.0505811388837244E-2"/>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8112532808398948E-2"/>
          <c:y val="0.17556720524115904"/>
          <c:w val="0.91008296019558832"/>
          <c:h val="0.68441934920020131"/>
        </c:manualLayout>
      </c:layout>
      <c:lineChart>
        <c:grouping val="standard"/>
        <c:varyColors val="0"/>
        <c:ser>
          <c:idx val="0"/>
          <c:order val="0"/>
          <c:tx>
            <c:strRef>
              <c:f>Sheet1!$C$1</c:f>
              <c:strCache>
                <c:ptCount val="1"/>
                <c:pt idx="0">
                  <c:v>Women</c:v>
                </c:pt>
              </c:strCache>
            </c:strRef>
          </c:tx>
          <c:spPr>
            <a:ln w="22225" cap="rnd">
              <a:solidFill>
                <a:schemeClr val="accent2"/>
              </a:solidFill>
              <a:round/>
            </a:ln>
            <a:effectLst/>
          </c:spPr>
          <c:marker>
            <c:symbol val="none"/>
          </c:marker>
          <c:cat>
            <c:numRef>
              <c:f>Sheet1!$A$2:$A$7</c:f>
              <c:numCache>
                <c:formatCode>General</c:formatCode>
                <c:ptCount val="6"/>
                <c:pt idx="0">
                  <c:v>1</c:v>
                </c:pt>
                <c:pt idx="1">
                  <c:v>2</c:v>
                </c:pt>
                <c:pt idx="2">
                  <c:v>3</c:v>
                </c:pt>
                <c:pt idx="3">
                  <c:v>4</c:v>
                </c:pt>
                <c:pt idx="4">
                  <c:v>5</c:v>
                </c:pt>
                <c:pt idx="5">
                  <c:v>6</c:v>
                </c:pt>
              </c:numCache>
            </c:numRef>
          </c:cat>
          <c:val>
            <c:numRef>
              <c:f>Sheet1!$C$2:$C$7</c:f>
              <c:numCache>
                <c:formatCode>General</c:formatCode>
                <c:ptCount val="6"/>
                <c:pt idx="0">
                  <c:v>4.0676160000000001</c:v>
                </c:pt>
                <c:pt idx="1">
                  <c:v>3.9410090000000002</c:v>
                </c:pt>
                <c:pt idx="2">
                  <c:v>3.8144020000000003</c:v>
                </c:pt>
                <c:pt idx="3">
                  <c:v>3.6877949999999999</c:v>
                </c:pt>
                <c:pt idx="4">
                  <c:v>3.561188</c:v>
                </c:pt>
                <c:pt idx="5">
                  <c:v>3.4345810000000001</c:v>
                </c:pt>
              </c:numCache>
            </c:numRef>
          </c:val>
          <c:smooth val="0"/>
          <c:extLst>
            <c:ext xmlns:c16="http://schemas.microsoft.com/office/drawing/2014/chart" uri="{C3380CC4-5D6E-409C-BE32-E72D297353CC}">
              <c16:uniqueId val="{00000000-A1D2-4943-B48C-14D0DB24EF8E}"/>
            </c:ext>
          </c:extLst>
        </c:ser>
        <c:ser>
          <c:idx val="1"/>
          <c:order val="1"/>
          <c:tx>
            <c:strRef>
              <c:f>Sheet1!$D$1</c:f>
              <c:strCache>
                <c:ptCount val="1"/>
                <c:pt idx="0">
                  <c:v>Men</c:v>
                </c:pt>
              </c:strCache>
            </c:strRef>
          </c:tx>
          <c:spPr>
            <a:ln w="22225" cap="rnd">
              <a:solidFill>
                <a:schemeClr val="accent1"/>
              </a:solidFill>
              <a:round/>
            </a:ln>
            <a:effectLst/>
          </c:spPr>
          <c:marker>
            <c:symbol val="none"/>
          </c:marker>
          <c:cat>
            <c:numRef>
              <c:f>Sheet1!$A$2:$A$7</c:f>
              <c:numCache>
                <c:formatCode>General</c:formatCode>
                <c:ptCount val="6"/>
                <c:pt idx="0">
                  <c:v>1</c:v>
                </c:pt>
                <c:pt idx="1">
                  <c:v>2</c:v>
                </c:pt>
                <c:pt idx="2">
                  <c:v>3</c:v>
                </c:pt>
                <c:pt idx="3">
                  <c:v>4</c:v>
                </c:pt>
                <c:pt idx="4">
                  <c:v>5</c:v>
                </c:pt>
                <c:pt idx="5">
                  <c:v>6</c:v>
                </c:pt>
              </c:numCache>
            </c:numRef>
          </c:cat>
          <c:val>
            <c:numRef>
              <c:f>Sheet1!$D$2:$D$7</c:f>
              <c:numCache>
                <c:formatCode>General</c:formatCode>
                <c:ptCount val="6"/>
                <c:pt idx="0">
                  <c:v>3.2185970000000004</c:v>
                </c:pt>
                <c:pt idx="1">
                  <c:v>3.1375850000000005</c:v>
                </c:pt>
                <c:pt idx="2">
                  <c:v>3.0565730000000007</c:v>
                </c:pt>
                <c:pt idx="3">
                  <c:v>2.9755609999999999</c:v>
                </c:pt>
                <c:pt idx="4">
                  <c:v>2.894549</c:v>
                </c:pt>
                <c:pt idx="5">
                  <c:v>2.8135370000000002</c:v>
                </c:pt>
              </c:numCache>
            </c:numRef>
          </c:val>
          <c:smooth val="0"/>
          <c:extLst>
            <c:ext xmlns:c16="http://schemas.microsoft.com/office/drawing/2014/chart" uri="{C3380CC4-5D6E-409C-BE32-E72D297353CC}">
              <c16:uniqueId val="{00000001-A1D2-4943-B48C-14D0DB24EF8E}"/>
            </c:ext>
          </c:extLst>
        </c:ser>
        <c:dLbls>
          <c:showLegendKey val="0"/>
          <c:showVal val="0"/>
          <c:showCatName val="0"/>
          <c:showSerName val="0"/>
          <c:showPercent val="0"/>
          <c:showBubbleSize val="0"/>
        </c:dLbls>
        <c:smooth val="0"/>
        <c:axId val="1539139840"/>
        <c:axId val="1539138880"/>
      </c:lineChart>
      <c:catAx>
        <c:axId val="1539139840"/>
        <c:scaling>
          <c:orientation val="minMax"/>
        </c:scaling>
        <c:delete val="1"/>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GB" dirty="0"/>
                  <a:t>Education</a:t>
                </a:r>
                <a:r>
                  <a:rPr lang="en-GB" baseline="0" dirty="0"/>
                  <a:t> Level</a:t>
                </a:r>
                <a:endParaRPr lang="en-GB" dirty="0"/>
              </a:p>
            </c:rich>
          </c:tx>
          <c:layout>
            <c:manualLayout>
              <c:xMode val="edge"/>
              <c:yMode val="edge"/>
              <c:x val="0.38140840009867327"/>
              <c:y val="0.9076566063871608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539138880"/>
        <c:crosses val="autoZero"/>
        <c:auto val="1"/>
        <c:lblAlgn val="ctr"/>
        <c:lblOffset val="100"/>
        <c:noMultiLvlLbl val="0"/>
      </c:catAx>
      <c:valAx>
        <c:axId val="1539138880"/>
        <c:scaling>
          <c:orientation val="minMax"/>
          <c:max val="4.0999999999999996"/>
          <c:min val="2"/>
        </c:scaling>
        <c:delete val="1"/>
        <c:axPos val="l"/>
        <c:title>
          <c:tx>
            <c:rich>
              <a:bodyPr rot="0" spcFirstLastPara="1" vertOverflow="ellipsis" vert="wordArtVert"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GB" dirty="0"/>
                  <a:t>Work</a:t>
                </a:r>
                <a:r>
                  <a:rPr lang="en-GB" baseline="0" dirty="0"/>
                  <a:t> </a:t>
                </a:r>
                <a:r>
                  <a:rPr lang="en-GB" baseline="0" dirty="0" err="1"/>
                  <a:t>cONDITIONS</a:t>
                </a:r>
                <a:endParaRPr lang="en-GB" dirty="0"/>
              </a:p>
            </c:rich>
          </c:tx>
          <c:layout>
            <c:manualLayout>
              <c:xMode val="edge"/>
              <c:yMode val="edge"/>
              <c:x val="0"/>
              <c:y val="0.18076344573241737"/>
            </c:manualLayout>
          </c:layout>
          <c:overlay val="0"/>
          <c:spPr>
            <a:noFill/>
            <a:ln>
              <a:noFill/>
            </a:ln>
            <a:effectLst/>
          </c:spPr>
          <c:txPr>
            <a:bodyPr rot="0" spcFirstLastPara="1" vertOverflow="ellipsis" vert="wordArtVert"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539139840"/>
        <c:crossesAt val="2"/>
        <c:crossBetween val="between"/>
        <c:majorUnit val="1"/>
        <c:minorUnit val="0.1"/>
      </c:valAx>
      <c:spPr>
        <a:noFill/>
        <a:ln>
          <a:noFill/>
        </a:ln>
        <a:effectLst/>
      </c:spPr>
    </c:plotArea>
    <c:legend>
      <c:legendPos val="t"/>
      <c:layout>
        <c:manualLayout>
          <c:xMode val="edge"/>
          <c:yMode val="edge"/>
          <c:x val="0.36908496037072974"/>
          <c:y val="0.84289448339430362"/>
          <c:w val="0.2336975061692296"/>
          <c:h val="5.374735881213189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GB"/>
  <c:roundedCorners val="0"/>
  <c:style val="2"/>
  <c:chart>
    <c:title>
      <c:tx>
        <c:rich>
          <a:bodyPr rot="0"/>
          <a:lstStyle/>
          <a:p>
            <a:pPr>
              <a:defRPr lang="en-GB" sz="2000" b="1" strike="noStrike" spc="-1">
                <a:solidFill>
                  <a:srgbClr val="595959"/>
                </a:solidFill>
                <a:latin typeface="Aptos"/>
              </a:defRPr>
            </a:pPr>
            <a:r>
              <a:rPr lang="en-GB" sz="2000" b="1" strike="noStrike" spc="-1">
                <a:solidFill>
                  <a:srgbClr val="595959"/>
                </a:solidFill>
                <a:latin typeface="Aptos"/>
              </a:rPr>
              <a:t>R&amp;D Participation across gender</a:t>
            </a:r>
          </a:p>
        </c:rich>
      </c:tx>
      <c:overlay val="0"/>
      <c:spPr>
        <a:noFill/>
        <a:ln w="0">
          <a:noFill/>
        </a:ln>
      </c:spPr>
    </c:title>
    <c:autoTitleDeleted val="0"/>
    <c:plotArea>
      <c:layout>
        <c:manualLayout>
          <c:layoutTarget val="inner"/>
          <c:xMode val="edge"/>
          <c:yMode val="edge"/>
          <c:x val="0.34095580678314502"/>
          <c:y val="0.142171344165436"/>
          <c:w val="0.31687711055645301"/>
          <c:h val="0.765601920236337"/>
        </c:manualLayout>
      </c:layout>
      <c:barChart>
        <c:barDir val="col"/>
        <c:grouping val="stacked"/>
        <c:varyColors val="0"/>
        <c:ser>
          <c:idx val="0"/>
          <c:order val="0"/>
          <c:tx>
            <c:strRef>
              <c:f>label 0</c:f>
              <c:strCache>
                <c:ptCount val="1"/>
                <c:pt idx="0">
                  <c:v>Non-researchers</c:v>
                </c:pt>
              </c:strCache>
            </c:strRef>
          </c:tx>
          <c:spPr>
            <a:solidFill>
              <a:srgbClr val="F6C6AD"/>
            </a:solidFill>
            <a:ln w="19080">
              <a:solidFill>
                <a:srgbClr val="FFFFFF"/>
              </a:solidFill>
              <a:round/>
            </a:ln>
          </c:spPr>
          <c:invertIfNegative val="0"/>
          <c:dLbls>
            <c:spPr>
              <a:noFill/>
              <a:ln>
                <a:noFill/>
              </a:ln>
              <a:effectLst/>
            </c:spPr>
            <c:txPr>
              <a:bodyPr wrap="square"/>
              <a:lstStyle/>
              <a:p>
                <a:pPr>
                  <a:defRPr sz="1000" b="0" strike="noStrike" spc="-1">
                    <a:solidFill>
                      <a:srgbClr val="000000"/>
                    </a:solidFill>
                    <a:latin typeface="Aptos"/>
                  </a:defRPr>
                </a:pPr>
                <a:endParaRPr lang="en-US"/>
              </a:p>
            </c:txPr>
            <c:dLblPos val="ct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categories</c:f>
              <c:strCache>
                <c:ptCount val="2"/>
                <c:pt idx="0">
                  <c:v>Women</c:v>
                </c:pt>
                <c:pt idx="1">
                  <c:v>Men</c:v>
                </c:pt>
              </c:strCache>
            </c:strRef>
          </c:cat>
          <c:val>
            <c:numRef>
              <c:f>0</c:f>
              <c:numCache>
                <c:formatCode>General</c:formatCode>
                <c:ptCount val="2"/>
                <c:pt idx="0">
                  <c:v>4016</c:v>
                </c:pt>
                <c:pt idx="1">
                  <c:v>1577</c:v>
                </c:pt>
              </c:numCache>
            </c:numRef>
          </c:val>
          <c:extLst>
            <c:ext xmlns:c16="http://schemas.microsoft.com/office/drawing/2014/chart" uri="{C3380CC4-5D6E-409C-BE32-E72D297353CC}">
              <c16:uniqueId val="{00000000-EFC6-4212-86A4-5C533A64BFAB}"/>
            </c:ext>
          </c:extLst>
        </c:ser>
        <c:ser>
          <c:idx val="1"/>
          <c:order val="1"/>
          <c:tx>
            <c:strRef>
              <c:f>label 1</c:f>
              <c:strCache>
                <c:ptCount val="1"/>
                <c:pt idx="0">
                  <c:v>Researcher</c:v>
                </c:pt>
              </c:strCache>
            </c:strRef>
          </c:tx>
          <c:spPr>
            <a:solidFill>
              <a:srgbClr val="C2F1C8"/>
            </a:solidFill>
            <a:ln w="19080">
              <a:solidFill>
                <a:srgbClr val="FFFFFF"/>
              </a:solidFill>
              <a:round/>
            </a:ln>
          </c:spPr>
          <c:invertIfNegative val="0"/>
          <c:dPt>
            <c:idx val="0"/>
            <c:invertIfNegative val="0"/>
            <c:bubble3D val="0"/>
            <c:extLst>
              <c:ext xmlns:c16="http://schemas.microsoft.com/office/drawing/2014/chart" uri="{C3380CC4-5D6E-409C-BE32-E72D297353CC}">
                <c16:uniqueId val="{00000002-EFC6-4212-86A4-5C533A64BFAB}"/>
              </c:ext>
            </c:extLst>
          </c:dPt>
          <c:dPt>
            <c:idx val="1"/>
            <c:invertIfNegative val="0"/>
            <c:bubble3D val="0"/>
            <c:extLst>
              <c:ext xmlns:c16="http://schemas.microsoft.com/office/drawing/2014/chart" uri="{C3380CC4-5D6E-409C-BE32-E72D297353CC}">
                <c16:uniqueId val="{00000004-EFC6-4212-86A4-5C533A64BFAB}"/>
              </c:ext>
            </c:extLst>
          </c:dPt>
          <c:dLbls>
            <c:dLbl>
              <c:idx val="0"/>
              <c:spPr/>
              <c:txPr>
                <a:bodyPr wrap="square"/>
                <a:lstStyle/>
                <a:p>
                  <a:pPr>
                    <a:defRPr sz="1000" b="0" strike="noStrike" spc="-1">
                      <a:solidFill>
                        <a:srgbClr val="000000"/>
                      </a:solidFill>
                      <a:latin typeface="Aptos"/>
                    </a:defRPr>
                  </a:pPr>
                  <a:endParaRPr lang="en-US"/>
                </a:p>
              </c:txPr>
              <c:dLblPos val="ct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2-EFC6-4212-86A4-5C533A64BFAB}"/>
                </c:ext>
              </c:extLst>
            </c:dLbl>
            <c:dLbl>
              <c:idx val="1"/>
              <c:spPr/>
              <c:txPr>
                <a:bodyPr wrap="square"/>
                <a:lstStyle/>
                <a:p>
                  <a:pPr>
                    <a:defRPr sz="1000" b="0" strike="noStrike" spc="-1">
                      <a:solidFill>
                        <a:srgbClr val="000000"/>
                      </a:solidFill>
                      <a:latin typeface="Aptos"/>
                    </a:defRPr>
                  </a:pPr>
                  <a:endParaRPr lang="en-US"/>
                </a:p>
              </c:txPr>
              <c:dLblPos val="ctr"/>
              <c:showLegendKey val="0"/>
              <c:showVal val="0"/>
              <c:showCatName val="0"/>
              <c:showSerName val="0"/>
              <c:showPercent val="0"/>
              <c:showBubbleSize val="1"/>
              <c:extLst>
                <c:ext xmlns:c15="http://schemas.microsoft.com/office/drawing/2012/chart" uri="{CE6537A1-D6FC-4f65-9D91-7224C49458BB}"/>
                <c:ext xmlns:c16="http://schemas.microsoft.com/office/drawing/2014/chart" uri="{C3380CC4-5D6E-409C-BE32-E72D297353CC}">
                  <c16:uniqueId val="{00000004-EFC6-4212-86A4-5C533A64BFAB}"/>
                </c:ext>
              </c:extLst>
            </c:dLbl>
            <c:spPr>
              <a:noFill/>
              <a:ln>
                <a:noFill/>
              </a:ln>
              <a:effectLst/>
            </c:spPr>
            <c:txPr>
              <a:bodyPr wrap="square"/>
              <a:lstStyle/>
              <a:p>
                <a:pPr>
                  <a:defRPr sz="1000" b="0" strike="noStrike" spc="-1">
                    <a:solidFill>
                      <a:srgbClr val="000000"/>
                    </a:solidFill>
                    <a:latin typeface="Aptos"/>
                  </a:defRPr>
                </a:pPr>
                <a:endParaRPr lang="en-US"/>
              </a:p>
            </c:txPr>
            <c:dLblPos val="ctr"/>
            <c:showLegendKey val="0"/>
            <c:showVal val="0"/>
            <c:showCatName val="0"/>
            <c:showSerName val="0"/>
            <c:showPercent val="0"/>
            <c:showBubbleSize val="1"/>
            <c:separator>; </c:separator>
            <c:showLeaderLines val="0"/>
            <c:extLst>
              <c:ext xmlns:c15="http://schemas.microsoft.com/office/drawing/2012/chart" uri="{CE6537A1-D6FC-4f65-9D91-7224C49458BB}">
                <c15:showLeaderLines val="1"/>
              </c:ext>
            </c:extLst>
          </c:dLbls>
          <c:cat>
            <c:strRef>
              <c:f>categories</c:f>
              <c:strCache>
                <c:ptCount val="2"/>
                <c:pt idx="0">
                  <c:v>Women</c:v>
                </c:pt>
                <c:pt idx="1">
                  <c:v>Men</c:v>
                </c:pt>
              </c:strCache>
            </c:strRef>
          </c:cat>
          <c:val>
            <c:numRef>
              <c:f>1</c:f>
              <c:numCache>
                <c:formatCode>General</c:formatCode>
                <c:ptCount val="2"/>
                <c:pt idx="0">
                  <c:v>2816</c:v>
                </c:pt>
                <c:pt idx="1">
                  <c:v>1924</c:v>
                </c:pt>
              </c:numCache>
            </c:numRef>
          </c:val>
          <c:extLst>
            <c:ext xmlns:c16="http://schemas.microsoft.com/office/drawing/2014/chart" uri="{C3380CC4-5D6E-409C-BE32-E72D297353CC}">
              <c16:uniqueId val="{00000005-EFC6-4212-86A4-5C533A64BFAB}"/>
            </c:ext>
          </c:extLst>
        </c:ser>
        <c:dLbls>
          <c:showLegendKey val="0"/>
          <c:showVal val="0"/>
          <c:showCatName val="0"/>
          <c:showSerName val="0"/>
          <c:showPercent val="0"/>
          <c:showBubbleSize val="0"/>
        </c:dLbls>
        <c:gapWidth val="100"/>
        <c:overlap val="100"/>
        <c:axId val="65356071"/>
        <c:axId val="322932"/>
      </c:barChart>
      <c:catAx>
        <c:axId val="65356071"/>
        <c:scaling>
          <c:orientation val="minMax"/>
        </c:scaling>
        <c:delete val="1"/>
        <c:axPos val="b"/>
        <c:numFmt formatCode="General" sourceLinked="1"/>
        <c:majorTickMark val="out"/>
        <c:minorTickMark val="none"/>
        <c:tickLblPos val="nextTo"/>
        <c:crossAx val="322932"/>
        <c:crosses val="autoZero"/>
        <c:auto val="1"/>
        <c:lblAlgn val="ctr"/>
        <c:lblOffset val="100"/>
        <c:noMultiLvlLbl val="0"/>
      </c:catAx>
      <c:valAx>
        <c:axId val="322932"/>
        <c:scaling>
          <c:orientation val="minMax"/>
        </c:scaling>
        <c:delete val="0"/>
        <c:axPos val="l"/>
        <c:majorGridlines>
          <c:spPr>
            <a:ln w="9360">
              <a:solidFill>
                <a:srgbClr val="D9D9D9"/>
              </a:solidFill>
              <a:round/>
            </a:ln>
          </c:spPr>
        </c:majorGridlines>
        <c:numFmt formatCode="General" sourceLinked="0"/>
        <c:majorTickMark val="out"/>
        <c:minorTickMark val="none"/>
        <c:tickLblPos val="nextTo"/>
        <c:spPr>
          <a:ln w="12600">
            <a:noFill/>
          </a:ln>
        </c:spPr>
        <c:txPr>
          <a:bodyPr/>
          <a:lstStyle/>
          <a:p>
            <a:pPr>
              <a:defRPr sz="1197" b="0" strike="noStrike" spc="-1">
                <a:solidFill>
                  <a:srgbClr val="595959"/>
                </a:solidFill>
                <a:latin typeface="Aptos"/>
              </a:defRPr>
            </a:pPr>
            <a:endParaRPr lang="en-US"/>
          </a:p>
        </c:txPr>
        <c:crossAx val="65356071"/>
        <c:crosses val="autoZero"/>
        <c:crossBetween val="between"/>
      </c:valAx>
      <c:spPr>
        <a:noFill/>
        <a:ln w="0">
          <a:noFill/>
        </a:ln>
      </c:spPr>
    </c:plotArea>
    <c:plotVisOnly val="1"/>
    <c:dispBlanksAs val="gap"/>
    <c:showDLblsOverMax val="1"/>
  </c:chart>
  <c:spPr>
    <a:noFill/>
    <a:ln w="0">
      <a:noFill/>
    </a:ln>
  </c:spPr>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GB"/>
  <c:roundedCorners val="0"/>
  <c:style val="2"/>
  <c:chart>
    <c:autoTitleDeleted val="1"/>
    <c:plotArea>
      <c:layout>
        <c:manualLayout>
          <c:layoutTarget val="inner"/>
          <c:xMode val="edge"/>
          <c:yMode val="edge"/>
          <c:x val="0.328182352077522"/>
          <c:y val="0.136045709782287"/>
          <c:w val="0.31687711055645301"/>
          <c:h val="0.76563885331494397"/>
        </c:manualLayout>
      </c:layout>
      <c:barChart>
        <c:barDir val="col"/>
        <c:grouping val="stacked"/>
        <c:varyColors val="0"/>
        <c:ser>
          <c:idx val="0"/>
          <c:order val="0"/>
          <c:tx>
            <c:strRef>
              <c:f>label 0</c:f>
              <c:strCache>
                <c:ptCount val="1"/>
                <c:pt idx="0">
                  <c:v>Non-researchers</c:v>
                </c:pt>
              </c:strCache>
            </c:strRef>
          </c:tx>
          <c:spPr>
            <a:solidFill>
              <a:srgbClr val="F6C6AD"/>
            </a:solidFill>
            <a:ln w="19080">
              <a:solidFill>
                <a:srgbClr val="FFFFFF"/>
              </a:solidFill>
              <a:round/>
            </a:ln>
          </c:spPr>
          <c:invertIfNegative val="0"/>
          <c:dPt>
            <c:idx val="0"/>
            <c:invertIfNegative val="0"/>
            <c:bubble3D val="0"/>
            <c:extLst>
              <c:ext xmlns:c16="http://schemas.microsoft.com/office/drawing/2014/chart" uri="{C3380CC4-5D6E-409C-BE32-E72D297353CC}">
                <c16:uniqueId val="{00000001-D4DF-43DA-8FC4-F7576DF20976}"/>
              </c:ext>
            </c:extLst>
          </c:dPt>
          <c:dLbls>
            <c:dLbl>
              <c:idx val="0"/>
              <c:numFmt formatCode="0.00%" sourceLinked="0"/>
              <c:spPr/>
              <c:txPr>
                <a:bodyPr wrap="square"/>
                <a:lstStyle/>
                <a:p>
                  <a:pPr>
                    <a:defRPr sz="1197" b="1" strike="noStrike" spc="-1">
                      <a:solidFill>
                        <a:srgbClr val="404040"/>
                      </a:solidFill>
                      <a:latin typeface="Aptos"/>
                    </a:defRPr>
                  </a:pPr>
                  <a:endParaRPr lang="en-US"/>
                </a:p>
              </c:txPr>
              <c:dLblPos val="inEnd"/>
              <c:showLegendKey val="0"/>
              <c:showVal val="1"/>
              <c:showCatName val="0"/>
              <c:showSerName val="1"/>
              <c:showPercent val="0"/>
              <c:showBubbleSize val="1"/>
              <c:separator>; </c:separator>
              <c:extLst>
                <c:ext xmlns:c15="http://schemas.microsoft.com/office/drawing/2012/chart" uri="{CE6537A1-D6FC-4f65-9D91-7224C49458BB}"/>
                <c:ext xmlns:c16="http://schemas.microsoft.com/office/drawing/2014/chart" uri="{C3380CC4-5D6E-409C-BE32-E72D297353CC}">
                  <c16:uniqueId val="{00000001-D4DF-43DA-8FC4-F7576DF20976}"/>
                </c:ext>
              </c:extLst>
            </c:dLbl>
            <c:numFmt formatCode="0.00%" sourceLinked="0"/>
            <c:spPr>
              <a:noFill/>
              <a:ln>
                <a:noFill/>
              </a:ln>
              <a:effectLst/>
            </c:spPr>
            <c:txPr>
              <a:bodyPr wrap="square"/>
              <a:lstStyle/>
              <a:p>
                <a:pPr>
                  <a:defRPr sz="1197" b="1" strike="noStrike" spc="-1">
                    <a:solidFill>
                      <a:srgbClr val="404040"/>
                    </a:solidFill>
                    <a:latin typeface="Aptos"/>
                  </a:defRPr>
                </a:pPr>
                <a:endParaRPr lang="en-US"/>
              </a:p>
            </c:txPr>
            <c:dLblPos val="inBase"/>
            <c:showLegendKey val="0"/>
            <c:showVal val="1"/>
            <c:showCatName val="0"/>
            <c:showSerName val="1"/>
            <c:showPercent val="0"/>
            <c:showBubbleSize val="1"/>
            <c:separator>; </c:separator>
            <c:showLeaderLines val="0"/>
            <c:extLst>
              <c:ext xmlns:c15="http://schemas.microsoft.com/office/drawing/2012/chart" uri="{CE6537A1-D6FC-4f65-9D91-7224C49458BB}">
                <c15:showLeaderLines val="1"/>
              </c:ext>
            </c:extLst>
          </c:dLbls>
          <c:cat>
            <c:strRef>
              <c:f>categories</c:f>
              <c:strCache>
                <c:ptCount val="2"/>
                <c:pt idx="0">
                  <c:v>Women</c:v>
                </c:pt>
                <c:pt idx="1">
                  <c:v>Men</c:v>
                </c:pt>
              </c:strCache>
            </c:strRef>
          </c:cat>
          <c:val>
            <c:numRef>
              <c:f>0</c:f>
              <c:numCache>
                <c:formatCode>General</c:formatCode>
                <c:ptCount val="2"/>
                <c:pt idx="0">
                  <c:v>0.38869999999999999</c:v>
                </c:pt>
                <c:pt idx="1">
                  <c:v>0.27250000000000002</c:v>
                </c:pt>
              </c:numCache>
            </c:numRef>
          </c:val>
          <c:extLst>
            <c:ext xmlns:c16="http://schemas.microsoft.com/office/drawing/2014/chart" uri="{C3380CC4-5D6E-409C-BE32-E72D297353CC}">
              <c16:uniqueId val="{00000002-D4DF-43DA-8FC4-F7576DF20976}"/>
            </c:ext>
          </c:extLst>
        </c:ser>
        <c:ser>
          <c:idx val="1"/>
          <c:order val="1"/>
          <c:tx>
            <c:strRef>
              <c:f>label 1</c:f>
              <c:strCache>
                <c:ptCount val="1"/>
                <c:pt idx="0">
                  <c:v>Researcher</c:v>
                </c:pt>
              </c:strCache>
            </c:strRef>
          </c:tx>
          <c:spPr>
            <a:solidFill>
              <a:srgbClr val="C2F1C8"/>
            </a:solidFill>
            <a:ln w="19080">
              <a:solidFill>
                <a:srgbClr val="FFFFFF"/>
              </a:solidFill>
              <a:round/>
            </a:ln>
          </c:spPr>
          <c:invertIfNegative val="0"/>
          <c:dPt>
            <c:idx val="0"/>
            <c:invertIfNegative val="0"/>
            <c:bubble3D val="0"/>
            <c:extLst>
              <c:ext xmlns:c16="http://schemas.microsoft.com/office/drawing/2014/chart" uri="{C3380CC4-5D6E-409C-BE32-E72D297353CC}">
                <c16:uniqueId val="{00000004-D4DF-43DA-8FC4-F7576DF20976}"/>
              </c:ext>
            </c:extLst>
          </c:dPt>
          <c:dPt>
            <c:idx val="1"/>
            <c:invertIfNegative val="0"/>
            <c:bubble3D val="0"/>
            <c:extLst>
              <c:ext xmlns:c16="http://schemas.microsoft.com/office/drawing/2014/chart" uri="{C3380CC4-5D6E-409C-BE32-E72D297353CC}">
                <c16:uniqueId val="{00000006-D4DF-43DA-8FC4-F7576DF20976}"/>
              </c:ext>
            </c:extLst>
          </c:dPt>
          <c:dLbls>
            <c:dLbl>
              <c:idx val="0"/>
              <c:numFmt formatCode="0.00%" sourceLinked="0"/>
              <c:spPr/>
              <c:txPr>
                <a:bodyPr wrap="square"/>
                <a:lstStyle/>
                <a:p>
                  <a:pPr>
                    <a:defRPr sz="1197" b="1" strike="noStrike" spc="-1">
                      <a:solidFill>
                        <a:srgbClr val="404040"/>
                      </a:solidFill>
                      <a:latin typeface="Aptos"/>
                    </a:defRPr>
                  </a:pPr>
                  <a:endParaRPr lang="en-US"/>
                </a:p>
              </c:txPr>
              <c:dLblPos val="inEnd"/>
              <c:showLegendKey val="0"/>
              <c:showVal val="1"/>
              <c:showCatName val="0"/>
              <c:showSerName val="1"/>
              <c:showPercent val="0"/>
              <c:showBubbleSize val="1"/>
              <c:extLst>
                <c:ext xmlns:c15="http://schemas.microsoft.com/office/drawing/2012/chart" uri="{CE6537A1-D6FC-4f65-9D91-7224C49458BB}"/>
                <c:ext xmlns:c16="http://schemas.microsoft.com/office/drawing/2014/chart" uri="{C3380CC4-5D6E-409C-BE32-E72D297353CC}">
                  <c16:uniqueId val="{00000004-D4DF-43DA-8FC4-F7576DF20976}"/>
                </c:ext>
              </c:extLst>
            </c:dLbl>
            <c:dLbl>
              <c:idx val="1"/>
              <c:numFmt formatCode="0.00%" sourceLinked="0"/>
              <c:spPr/>
              <c:txPr>
                <a:bodyPr wrap="square"/>
                <a:lstStyle/>
                <a:p>
                  <a:pPr>
                    <a:defRPr sz="1197" b="1" strike="noStrike" spc="-1">
                      <a:solidFill>
                        <a:srgbClr val="404040"/>
                      </a:solidFill>
                      <a:latin typeface="Aptos"/>
                    </a:defRPr>
                  </a:pPr>
                  <a:endParaRPr lang="en-US"/>
                </a:p>
              </c:txPr>
              <c:dLblPos val="inEnd"/>
              <c:showLegendKey val="0"/>
              <c:showVal val="1"/>
              <c:showCatName val="0"/>
              <c:showSerName val="1"/>
              <c:showPercent val="0"/>
              <c:showBubbleSize val="1"/>
              <c:extLst>
                <c:ext xmlns:c15="http://schemas.microsoft.com/office/drawing/2012/chart" uri="{CE6537A1-D6FC-4f65-9D91-7224C49458BB}"/>
                <c:ext xmlns:c16="http://schemas.microsoft.com/office/drawing/2014/chart" uri="{C3380CC4-5D6E-409C-BE32-E72D297353CC}">
                  <c16:uniqueId val="{00000006-D4DF-43DA-8FC4-F7576DF20976}"/>
                </c:ext>
              </c:extLst>
            </c:dLbl>
            <c:numFmt formatCode="0.00%" sourceLinked="0"/>
            <c:spPr>
              <a:noFill/>
              <a:ln>
                <a:noFill/>
              </a:ln>
              <a:effectLst/>
            </c:spPr>
            <c:txPr>
              <a:bodyPr wrap="square"/>
              <a:lstStyle/>
              <a:p>
                <a:pPr>
                  <a:defRPr sz="1197" b="1" strike="noStrike" spc="-1">
                    <a:solidFill>
                      <a:srgbClr val="404040"/>
                    </a:solidFill>
                    <a:latin typeface="Aptos"/>
                  </a:defRPr>
                </a:pPr>
                <a:endParaRPr lang="en-US"/>
              </a:p>
            </c:txPr>
            <c:dLblPos val="inEnd"/>
            <c:showLegendKey val="0"/>
            <c:showVal val="1"/>
            <c:showCatName val="0"/>
            <c:showSerName val="1"/>
            <c:showPercent val="0"/>
            <c:showBubbleSize val="1"/>
            <c:separator>; </c:separator>
            <c:showLeaderLines val="0"/>
            <c:extLst>
              <c:ext xmlns:c15="http://schemas.microsoft.com/office/drawing/2012/chart" uri="{CE6537A1-D6FC-4f65-9D91-7224C49458BB}">
                <c15:showLeaderLines val="1"/>
              </c:ext>
            </c:extLst>
          </c:dLbls>
          <c:cat>
            <c:strRef>
              <c:f>categories</c:f>
              <c:strCache>
                <c:ptCount val="2"/>
                <c:pt idx="0">
                  <c:v>Women</c:v>
                </c:pt>
                <c:pt idx="1">
                  <c:v>Men</c:v>
                </c:pt>
              </c:strCache>
            </c:strRef>
          </c:cat>
          <c:val>
            <c:numRef>
              <c:f>1</c:f>
              <c:numCache>
                <c:formatCode>General</c:formatCode>
                <c:ptCount val="2"/>
                <c:pt idx="0">
                  <c:v>0.15260000000000001</c:v>
                </c:pt>
                <c:pt idx="1">
                  <c:v>0.1862</c:v>
                </c:pt>
              </c:numCache>
            </c:numRef>
          </c:val>
          <c:extLst>
            <c:ext xmlns:c16="http://schemas.microsoft.com/office/drawing/2014/chart" uri="{C3380CC4-5D6E-409C-BE32-E72D297353CC}">
              <c16:uniqueId val="{00000007-D4DF-43DA-8FC4-F7576DF20976}"/>
            </c:ext>
          </c:extLst>
        </c:ser>
        <c:dLbls>
          <c:showLegendKey val="0"/>
          <c:showVal val="0"/>
          <c:showCatName val="0"/>
          <c:showSerName val="0"/>
          <c:showPercent val="0"/>
          <c:showBubbleSize val="0"/>
        </c:dLbls>
        <c:gapWidth val="100"/>
        <c:overlap val="100"/>
        <c:axId val="54092627"/>
        <c:axId val="96121838"/>
      </c:barChart>
      <c:catAx>
        <c:axId val="54092627"/>
        <c:scaling>
          <c:orientation val="minMax"/>
        </c:scaling>
        <c:delete val="0"/>
        <c:axPos val="b"/>
        <c:numFmt formatCode="General" sourceLinked="0"/>
        <c:majorTickMark val="out"/>
        <c:minorTickMark val="none"/>
        <c:tickLblPos val="nextTo"/>
        <c:spPr>
          <a:ln w="9360">
            <a:solidFill>
              <a:srgbClr val="D9D9D9"/>
            </a:solidFill>
            <a:round/>
          </a:ln>
        </c:spPr>
        <c:txPr>
          <a:bodyPr/>
          <a:lstStyle/>
          <a:p>
            <a:pPr>
              <a:defRPr sz="1197" b="0" strike="noStrike" spc="-1">
                <a:solidFill>
                  <a:srgbClr val="595959"/>
                </a:solidFill>
                <a:latin typeface="Aptos"/>
              </a:defRPr>
            </a:pPr>
            <a:endParaRPr lang="en-US"/>
          </a:p>
        </c:txPr>
        <c:crossAx val="96121838"/>
        <c:crosses val="autoZero"/>
        <c:auto val="1"/>
        <c:lblAlgn val="ctr"/>
        <c:lblOffset val="100"/>
        <c:noMultiLvlLbl val="0"/>
      </c:catAx>
      <c:valAx>
        <c:axId val="96121838"/>
        <c:scaling>
          <c:orientation val="minMax"/>
        </c:scaling>
        <c:delete val="1"/>
        <c:axPos val="l"/>
        <c:numFmt formatCode="General" sourceLinked="1"/>
        <c:majorTickMark val="out"/>
        <c:minorTickMark val="none"/>
        <c:tickLblPos val="nextTo"/>
        <c:crossAx val="54092627"/>
        <c:crosses val="autoZero"/>
        <c:crossBetween val="between"/>
      </c:valAx>
      <c:spPr>
        <a:noFill/>
        <a:ln w="0">
          <a:noFill/>
        </a:ln>
      </c:spPr>
    </c:plotArea>
    <c:plotVisOnly val="1"/>
    <c:dispBlanksAs val="gap"/>
    <c:showDLblsOverMax val="1"/>
  </c:chart>
  <c:spPr>
    <a:noFill/>
    <a:ln w="0">
      <a:noFill/>
    </a:ln>
  </c:sp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2824204039712429"/>
          <c:y val="0.23405720263514349"/>
          <c:w val="0.31694587089657272"/>
          <c:h val="0.76594279736485649"/>
        </c:manualLayout>
      </c:layout>
      <c:pieChart>
        <c:varyColors val="1"/>
        <c:ser>
          <c:idx val="0"/>
          <c:order val="0"/>
          <c:dPt>
            <c:idx val="0"/>
            <c:bubble3D val="0"/>
            <c:spPr>
              <a:solidFill>
                <a:schemeClr val="accent2"/>
              </a:solidFill>
              <a:ln w="19050">
                <a:solidFill>
                  <a:schemeClr val="lt1"/>
                </a:solidFill>
              </a:ln>
              <a:effectLst/>
            </c:spPr>
            <c:extLst>
              <c:ext xmlns:c16="http://schemas.microsoft.com/office/drawing/2014/chart" uri="{C3380CC4-5D6E-409C-BE32-E72D297353CC}">
                <c16:uniqueId val="{00000004-7306-405C-A75C-D24C129D57A0}"/>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5-7306-405C-A75C-D24C129D57A0}"/>
              </c:ext>
            </c:extLst>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1"/>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No Participation</c:v>
                </c:pt>
                <c:pt idx="1">
                  <c:v> Just in few household activities</c:v>
                </c:pt>
                <c:pt idx="2">
                  <c:v>Only regular activities</c:v>
                </c:pt>
                <c:pt idx="3">
                  <c:v>All household work</c:v>
                </c:pt>
              </c:strCache>
            </c:strRef>
          </c:cat>
          <c:val>
            <c:numRef>
              <c:f>Sheet1!$B$2:$B$5</c:f>
              <c:numCache>
                <c:formatCode>General</c:formatCode>
                <c:ptCount val="4"/>
                <c:pt idx="0">
                  <c:v>435</c:v>
                </c:pt>
                <c:pt idx="1">
                  <c:v>464</c:v>
                </c:pt>
                <c:pt idx="2">
                  <c:v>325</c:v>
                </c:pt>
                <c:pt idx="3">
                  <c:v>9109</c:v>
                </c:pt>
              </c:numCache>
            </c:numRef>
          </c:val>
          <c:extLst>
            <c:ext xmlns:c16="http://schemas.microsoft.com/office/drawing/2014/chart" uri="{C3380CC4-5D6E-409C-BE32-E72D297353CC}">
              <c16:uniqueId val="{00000000-7306-405C-A75C-D24C129D57A0}"/>
            </c:ext>
          </c:extLst>
        </c:ser>
        <c:ser>
          <c:idx val="1"/>
          <c:order val="1"/>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No Participation</c:v>
                </c:pt>
                <c:pt idx="1">
                  <c:v> Just in few household activities</c:v>
                </c:pt>
                <c:pt idx="2">
                  <c:v>Only regular activities</c:v>
                </c:pt>
                <c:pt idx="3">
                  <c:v>All household work</c:v>
                </c:pt>
              </c:strCache>
            </c:strRef>
          </c:cat>
          <c:val>
            <c:numRef>
              <c:f>Sheet1!$C$2:$C$5</c:f>
              <c:numCache>
                <c:formatCode>General</c:formatCode>
                <c:ptCount val="4"/>
                <c:pt idx="0">
                  <c:v>4.21</c:v>
                </c:pt>
                <c:pt idx="1">
                  <c:v>4.49</c:v>
                </c:pt>
                <c:pt idx="2">
                  <c:v>3.15</c:v>
                </c:pt>
                <c:pt idx="3">
                  <c:v>88.15</c:v>
                </c:pt>
              </c:numCache>
            </c:numRef>
          </c:val>
          <c:extLst>
            <c:ext xmlns:c16="http://schemas.microsoft.com/office/drawing/2014/chart" uri="{C3380CC4-5D6E-409C-BE32-E72D297353CC}">
              <c16:uniqueId val="{00000000-8FCC-427E-AEDC-0E0E9DB23342}"/>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manualLayout>
          <c:xMode val="edge"/>
          <c:yMode val="edge"/>
          <c:x val="0.67803874357555549"/>
          <c:y val="0.26214980390003462"/>
          <c:w val="0.31332810812599049"/>
          <c:h val="0.47570018261304958"/>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2000" b="1" dirty="0"/>
              <a:t>No participation</a:t>
            </a:r>
            <a:endParaRPr lang="en-GB" sz="2000" b="1" i="0" u="none" strike="noStrike" dirty="0">
              <a:solidFill>
                <a:srgbClr val="000000"/>
              </a:solidFill>
              <a:effectLst/>
              <a:latin typeface="Aptos Narrow" panose="020B0004020202020204" pitchFamily="3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2824204039712429"/>
          <c:y val="0.23405720263514349"/>
          <c:w val="0.31694587089657272"/>
          <c:h val="0.76594279736485649"/>
        </c:manualLayout>
      </c:layout>
      <c:pieChart>
        <c:varyColors val="1"/>
        <c:ser>
          <c:idx val="0"/>
          <c:order val="0"/>
          <c:spPr>
            <a:solidFill>
              <a:schemeClr val="accent1"/>
            </a:solidFill>
          </c:spPr>
          <c:dPt>
            <c:idx val="0"/>
            <c:bubble3D val="0"/>
            <c:spPr>
              <a:solidFill>
                <a:schemeClr val="accent2"/>
              </a:solidFill>
              <a:ln w="19050">
                <a:solidFill>
                  <a:schemeClr val="lt1"/>
                </a:solidFill>
              </a:ln>
              <a:effectLst/>
            </c:spPr>
            <c:extLst>
              <c:ext xmlns:c16="http://schemas.microsoft.com/office/drawing/2014/chart" uri="{C3380CC4-5D6E-409C-BE32-E72D297353CC}">
                <c16:uniqueId val="{00000001-03F8-4C7A-BA89-962A357F1065}"/>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03F8-4C7A-BA89-962A357F1065}"/>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Women</c:v>
                </c:pt>
                <c:pt idx="1">
                  <c:v>Men</c:v>
                </c:pt>
              </c:strCache>
            </c:strRef>
          </c:cat>
          <c:val>
            <c:numRef>
              <c:f>Sheet1!$B$2:$B$3</c:f>
              <c:numCache>
                <c:formatCode>General</c:formatCode>
                <c:ptCount val="2"/>
                <c:pt idx="0">
                  <c:v>83</c:v>
                </c:pt>
                <c:pt idx="1">
                  <c:v>352</c:v>
                </c:pt>
              </c:numCache>
            </c:numRef>
          </c:val>
          <c:extLst>
            <c:ext xmlns:c16="http://schemas.microsoft.com/office/drawing/2014/chart" uri="{C3380CC4-5D6E-409C-BE32-E72D297353CC}">
              <c16:uniqueId val="{00000004-03F8-4C7A-BA89-962A357F1065}"/>
            </c:ext>
          </c:extLst>
        </c:ser>
        <c:ser>
          <c:idx val="1"/>
          <c:order val="1"/>
          <c:dPt>
            <c:idx val="0"/>
            <c:bubble3D val="0"/>
            <c:spPr>
              <a:solidFill>
                <a:schemeClr val="accent2"/>
              </a:solidFill>
              <a:ln w="19050">
                <a:solidFill>
                  <a:schemeClr val="lt1"/>
                </a:solidFill>
              </a:ln>
              <a:effectLst/>
            </c:spPr>
          </c:dPt>
          <c:dPt>
            <c:idx val="1"/>
            <c:bubble3D val="0"/>
            <c:spPr>
              <a:solidFill>
                <a:schemeClr val="accent1"/>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1"/>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Women</c:v>
                </c:pt>
                <c:pt idx="1">
                  <c:v>Men</c:v>
                </c:pt>
              </c:strCache>
            </c:strRef>
          </c:cat>
          <c:val>
            <c:numRef>
              <c:f>Sheet1!$C$2:$C$3</c:f>
              <c:numCache>
                <c:formatCode>General</c:formatCode>
                <c:ptCount val="2"/>
                <c:pt idx="0">
                  <c:v>19.079999999999998</c:v>
                </c:pt>
                <c:pt idx="1">
                  <c:v>80.92</c:v>
                </c:pt>
              </c:numCache>
            </c:numRef>
          </c:val>
          <c:extLst>
            <c:ext xmlns:c16="http://schemas.microsoft.com/office/drawing/2014/chart" uri="{C3380CC4-5D6E-409C-BE32-E72D297353CC}">
              <c16:uniqueId val="{00000005-03F8-4C7A-BA89-962A357F1065}"/>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fontAlgn="b">
              <a:buNone/>
              <a:defRPr lang="en-GB" sz="2000" b="1" i="0" u="none" strike="noStrike" kern="1200" spc="0" baseline="0" dirty="0" smtClean="0">
                <a:solidFill>
                  <a:prstClr val="black">
                    <a:lumMod val="65000"/>
                    <a:lumOff val="35000"/>
                  </a:prstClr>
                </a:solidFill>
                <a:latin typeface="+mn-lt"/>
                <a:ea typeface="+mn-ea"/>
                <a:cs typeface="+mn-cs"/>
              </a:defRPr>
            </a:pPr>
            <a:r>
              <a:rPr lang="en-GB" sz="2000" b="1" i="0" u="none" strike="noStrike" kern="1200" spc="0" baseline="0" dirty="0">
                <a:solidFill>
                  <a:prstClr val="black">
                    <a:lumMod val="65000"/>
                    <a:lumOff val="35000"/>
                  </a:prstClr>
                </a:solidFill>
                <a:latin typeface="+mn-lt"/>
                <a:ea typeface="+mn-ea"/>
                <a:cs typeface="+mn-cs"/>
              </a:rPr>
              <a:t>Just in few household activities</a:t>
            </a:r>
          </a:p>
        </c:rich>
      </c:tx>
      <c:overlay val="0"/>
      <c:spPr>
        <a:noFill/>
        <a:ln>
          <a:noFill/>
        </a:ln>
        <a:effectLst/>
      </c:spPr>
      <c:txPr>
        <a:bodyPr rot="0" spcFirstLastPara="1" vertOverflow="ellipsis" vert="horz" wrap="square" anchor="ctr" anchorCtr="1"/>
        <a:lstStyle/>
        <a:p>
          <a:pPr algn="ctr" rtl="0" fontAlgn="b">
            <a:buNone/>
            <a:defRPr lang="en-GB" sz="2000" b="1" i="0" u="none" strike="noStrike" kern="1200" spc="0" baseline="0" dirty="0" smtClean="0">
              <a:solidFill>
                <a:prstClr val="black">
                  <a:lumMod val="65000"/>
                  <a:lumOff val="35000"/>
                </a:prstClr>
              </a:solidFill>
              <a:latin typeface="+mn-lt"/>
              <a:ea typeface="+mn-ea"/>
              <a:cs typeface="+mn-cs"/>
            </a:defRPr>
          </a:pPr>
          <a:endParaRPr lang="en-GB"/>
        </a:p>
      </c:txPr>
    </c:title>
    <c:autoTitleDeleted val="0"/>
    <c:plotArea>
      <c:layout>
        <c:manualLayout>
          <c:layoutTarget val="inner"/>
          <c:xMode val="edge"/>
          <c:yMode val="edge"/>
          <c:x val="0.32824204039712429"/>
          <c:y val="0.23405720263514349"/>
          <c:w val="0.31694587089657272"/>
          <c:h val="0.76594279736485649"/>
        </c:manualLayout>
      </c:layout>
      <c:pieChart>
        <c:varyColors val="1"/>
        <c:ser>
          <c:idx val="0"/>
          <c:order val="0"/>
          <c:spPr>
            <a:solidFill>
              <a:schemeClr val="accent2"/>
            </a:solidFill>
          </c:spPr>
          <c:dPt>
            <c:idx val="0"/>
            <c:bubble3D val="0"/>
            <c:spPr>
              <a:solidFill>
                <a:schemeClr val="accent2"/>
              </a:solidFill>
              <a:ln w="19050">
                <a:solidFill>
                  <a:schemeClr val="lt1"/>
                </a:solidFill>
              </a:ln>
              <a:effectLst/>
            </c:spPr>
            <c:extLst>
              <c:ext xmlns:c16="http://schemas.microsoft.com/office/drawing/2014/chart" uri="{C3380CC4-5D6E-409C-BE32-E72D297353CC}">
                <c16:uniqueId val="{00000001-39CD-4398-B30F-533B019F6EEE}"/>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39CD-4398-B30F-533B019F6EE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Women</c:v>
                </c:pt>
                <c:pt idx="1">
                  <c:v>Men</c:v>
                </c:pt>
              </c:strCache>
            </c:strRef>
          </c:cat>
          <c:val>
            <c:numRef>
              <c:f>Sheet1!$B$2:$B$3</c:f>
              <c:numCache>
                <c:formatCode>General</c:formatCode>
                <c:ptCount val="2"/>
                <c:pt idx="0">
                  <c:v>76</c:v>
                </c:pt>
                <c:pt idx="1">
                  <c:v>388</c:v>
                </c:pt>
              </c:numCache>
            </c:numRef>
          </c:val>
          <c:extLst>
            <c:ext xmlns:c16="http://schemas.microsoft.com/office/drawing/2014/chart" uri="{C3380CC4-5D6E-409C-BE32-E72D297353CC}">
              <c16:uniqueId val="{00000004-39CD-4398-B30F-533B019F6EEE}"/>
            </c:ext>
          </c:extLst>
        </c:ser>
        <c:ser>
          <c:idx val="1"/>
          <c:order val="1"/>
          <c:spPr>
            <a:solidFill>
              <a:schemeClr val="accent1"/>
            </a:solidFill>
          </c:spPr>
          <c:dPt>
            <c:idx val="0"/>
            <c:bubble3D val="0"/>
            <c:spPr>
              <a:solidFill>
                <a:schemeClr val="accent2"/>
              </a:solidFill>
              <a:ln w="19050">
                <a:solidFill>
                  <a:schemeClr val="lt1"/>
                </a:solidFill>
              </a:ln>
              <a:effectLst/>
            </c:spPr>
          </c:dPt>
          <c:dPt>
            <c:idx val="1"/>
            <c:bubble3D val="0"/>
            <c:spPr>
              <a:solidFill>
                <a:schemeClr val="accent1"/>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1"/>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Women</c:v>
                </c:pt>
                <c:pt idx="1">
                  <c:v>Men</c:v>
                </c:pt>
              </c:strCache>
            </c:strRef>
          </c:cat>
          <c:val>
            <c:numRef>
              <c:f>Sheet1!$C$2:$C$3</c:f>
              <c:numCache>
                <c:formatCode>General</c:formatCode>
                <c:ptCount val="2"/>
                <c:pt idx="0">
                  <c:v>16.38</c:v>
                </c:pt>
                <c:pt idx="1">
                  <c:v>83.62</c:v>
                </c:pt>
              </c:numCache>
            </c:numRef>
          </c:val>
          <c:extLst>
            <c:ext xmlns:c16="http://schemas.microsoft.com/office/drawing/2014/chart" uri="{C3380CC4-5D6E-409C-BE32-E72D297353CC}">
              <c16:uniqueId val="{00000005-39CD-4398-B30F-533B019F6EEE}"/>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1436" b="0" i="0" u="none" strike="noStrike" kern="1200" spc="0" baseline="0">
                <a:solidFill>
                  <a:schemeClr val="tx1"/>
                </a:solidFill>
                <a:latin typeface="+mn-lt"/>
                <a:ea typeface="+mn-ea"/>
                <a:cs typeface="+mn-cs"/>
              </a:defRPr>
            </a:pPr>
            <a:r>
              <a:rPr lang="en-GB" b="1" dirty="0"/>
              <a:t>Only regular activities</a:t>
            </a:r>
          </a:p>
        </c:rich>
      </c:tx>
      <c:overlay val="0"/>
      <c:spPr>
        <a:noFill/>
        <a:ln>
          <a:noFill/>
        </a:ln>
        <a:effectLst/>
      </c:spPr>
      <c:txPr>
        <a:bodyPr rot="0" spcFirstLastPara="1" vertOverflow="ellipsis" vert="horz" wrap="square" anchor="ctr" anchorCtr="1"/>
        <a:lstStyle/>
        <a:p>
          <a:pPr algn="ctr" rtl="0">
            <a:defRPr lang="en-US" sz="1436" b="0" i="0" u="none" strike="noStrike" kern="1200" spc="0" baseline="0">
              <a:solidFill>
                <a:schemeClr val="tx1"/>
              </a:solidFill>
              <a:latin typeface="+mn-lt"/>
              <a:ea typeface="+mn-ea"/>
              <a:cs typeface="+mn-cs"/>
            </a:defRPr>
          </a:pPr>
          <a:endParaRPr lang="en-GB"/>
        </a:p>
      </c:txPr>
    </c:title>
    <c:autoTitleDeleted val="0"/>
    <c:plotArea>
      <c:layout>
        <c:manualLayout>
          <c:layoutTarget val="inner"/>
          <c:xMode val="edge"/>
          <c:yMode val="edge"/>
          <c:x val="0.32824204039712429"/>
          <c:y val="0.23405720263514349"/>
          <c:w val="0.31694587089657272"/>
          <c:h val="0.76594279736485649"/>
        </c:manualLayout>
      </c:layout>
      <c:pieChart>
        <c:varyColors val="1"/>
        <c:ser>
          <c:idx val="0"/>
          <c:order val="0"/>
          <c:spPr>
            <a:solidFill>
              <a:schemeClr val="accent2"/>
            </a:solidFill>
          </c:spPr>
          <c:dPt>
            <c:idx val="0"/>
            <c:bubble3D val="0"/>
            <c:spPr>
              <a:solidFill>
                <a:schemeClr val="accent2"/>
              </a:solidFill>
              <a:ln w="19050">
                <a:solidFill>
                  <a:schemeClr val="lt1"/>
                </a:solidFill>
              </a:ln>
              <a:effectLst/>
            </c:spPr>
            <c:extLst>
              <c:ext xmlns:c16="http://schemas.microsoft.com/office/drawing/2014/chart" uri="{C3380CC4-5D6E-409C-BE32-E72D297353CC}">
                <c16:uniqueId val="{00000001-41B1-4B26-B110-03E22C68E51A}"/>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41B1-4B26-B110-03E22C68E51A}"/>
              </c:ext>
            </c:extLst>
          </c:dPt>
          <c:dLbls>
            <c:spPr>
              <a:noFill/>
              <a:ln>
                <a:noFill/>
              </a:ln>
              <a:effectLst/>
            </c:spPr>
            <c:txPr>
              <a:bodyPr rot="0" spcFirstLastPara="1" vertOverflow="ellipsis" vert="horz" wrap="square" lIns="38100" tIns="19050" rIns="38100" bIns="19050" anchor="ctr" anchorCtr="1">
                <a:spAutoFit/>
              </a:bodyPr>
              <a:lstStyle/>
              <a:p>
                <a:pPr>
                  <a:defRPr lang="en-US" sz="1197"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Women</c:v>
                </c:pt>
                <c:pt idx="1">
                  <c:v>Men</c:v>
                </c:pt>
              </c:strCache>
            </c:strRef>
          </c:cat>
          <c:val>
            <c:numRef>
              <c:f>Sheet1!$B$2:$B$3</c:f>
              <c:numCache>
                <c:formatCode>General</c:formatCode>
                <c:ptCount val="2"/>
                <c:pt idx="0">
                  <c:v>7</c:v>
                </c:pt>
                <c:pt idx="1">
                  <c:v>318</c:v>
                </c:pt>
              </c:numCache>
            </c:numRef>
          </c:val>
          <c:extLst>
            <c:ext xmlns:c16="http://schemas.microsoft.com/office/drawing/2014/chart" uri="{C3380CC4-5D6E-409C-BE32-E72D297353CC}">
              <c16:uniqueId val="{00000004-41B1-4B26-B110-03E22C68E51A}"/>
            </c:ext>
          </c:extLst>
        </c:ser>
        <c:ser>
          <c:idx val="1"/>
          <c:order val="1"/>
          <c:spPr>
            <a:solidFill>
              <a:schemeClr val="accent1"/>
            </a:solidFill>
          </c:spPr>
          <c:dPt>
            <c:idx val="0"/>
            <c:bubble3D val="0"/>
            <c:spPr>
              <a:solidFill>
                <a:schemeClr val="accent2"/>
              </a:solidFill>
              <a:ln w="19050">
                <a:solidFill>
                  <a:schemeClr val="lt1"/>
                </a:solidFill>
              </a:ln>
              <a:effectLst/>
            </c:spPr>
          </c:dPt>
          <c:dPt>
            <c:idx val="1"/>
            <c:bubble3D val="0"/>
            <c:spPr>
              <a:solidFill>
                <a:schemeClr val="accent1"/>
              </a:solidFill>
              <a:ln w="19050">
                <a:solidFill>
                  <a:schemeClr val="lt1"/>
                </a:solidFill>
              </a:ln>
              <a:effectLst/>
            </c:spPr>
          </c:dPt>
          <c:dLbls>
            <c:spPr>
              <a:noFill/>
              <a:ln>
                <a:noFill/>
              </a:ln>
              <a:effectLst/>
            </c:spPr>
            <c:txPr>
              <a:bodyPr rot="0" spcFirstLastPara="1" vertOverflow="ellipsis" vert="horz" wrap="square" anchor="ctr" anchorCtr="1"/>
              <a:lstStyle/>
              <a:p>
                <a:pPr>
                  <a:defRPr lang="en-US" sz="1197" b="0" i="0" u="none" strike="noStrike" kern="1200" baseline="0">
                    <a:solidFill>
                      <a:schemeClr val="tx1"/>
                    </a:solidFill>
                    <a:latin typeface="+mn-lt"/>
                    <a:ea typeface="+mn-ea"/>
                    <a:cs typeface="+mn-cs"/>
                  </a:defRPr>
                </a:pPr>
                <a:endParaRPr lang="en-US"/>
              </a:p>
            </c:txPr>
            <c:dLblPos val="outEnd"/>
            <c:showLegendKey val="1"/>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Women</c:v>
                </c:pt>
                <c:pt idx="1">
                  <c:v>Men</c:v>
                </c:pt>
              </c:strCache>
            </c:strRef>
          </c:cat>
          <c:val>
            <c:numRef>
              <c:f>Sheet1!$C$2:$C$3</c:f>
              <c:numCache>
                <c:formatCode>General</c:formatCode>
                <c:ptCount val="2"/>
                <c:pt idx="0">
                  <c:v>2.15</c:v>
                </c:pt>
                <c:pt idx="1">
                  <c:v>97.85</c:v>
                </c:pt>
              </c:numCache>
            </c:numRef>
          </c:val>
          <c:extLst>
            <c:ext xmlns:c16="http://schemas.microsoft.com/office/drawing/2014/chart" uri="{C3380CC4-5D6E-409C-BE32-E72D297353CC}">
              <c16:uniqueId val="{00000005-41B1-4B26-B110-03E22C68E51A}"/>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lang="en-US" sz="1197" b="0" i="0" u="none" strike="noStrike" kern="1200" baseline="0">
              <a:solidFill>
                <a:schemeClr val="tx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lang="en-US" sz="1197" b="0" i="0" u="none" strike="noStrike" kern="1200" baseline="0">
          <a:solidFill>
            <a:schemeClr val="tx1"/>
          </a:solidFill>
          <a:latin typeface="+mn-lt"/>
          <a:ea typeface="+mn-ea"/>
          <a:cs typeface="+mn-cs"/>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b" latinLnBrk="0" hangingPunct="1">
              <a:lnSpc>
                <a:spcPct val="100000"/>
              </a:lnSpc>
              <a:spcBef>
                <a:spcPts val="0"/>
              </a:spcBef>
              <a:spcAft>
                <a:spcPts val="0"/>
              </a:spcAft>
              <a:buClrTx/>
              <a:buSzTx/>
              <a:buFontTx/>
              <a:buNone/>
              <a:tabLst/>
              <a:defRPr lang="en-GB" sz="2000" b="1" i="0" u="none" strike="noStrike" kern="1200" spc="0" baseline="0" dirty="0" smtClean="0">
                <a:solidFill>
                  <a:prstClr val="black">
                    <a:lumMod val="65000"/>
                    <a:lumOff val="35000"/>
                  </a:prstClr>
                </a:solidFill>
                <a:latin typeface="+mn-lt"/>
                <a:ea typeface="+mn-ea"/>
                <a:cs typeface="+mn-cs"/>
              </a:defRPr>
            </a:pPr>
            <a:r>
              <a:rPr lang="en-GB" sz="2000" b="1" i="0" u="none" strike="noStrike" kern="1200" spc="0" baseline="0" dirty="0">
                <a:solidFill>
                  <a:prstClr val="black">
                    <a:lumMod val="65000"/>
                    <a:lumOff val="35000"/>
                  </a:prstClr>
                </a:solidFill>
                <a:latin typeface="+mn-lt"/>
                <a:ea typeface="+mn-ea"/>
                <a:cs typeface="+mn-cs"/>
              </a:rPr>
              <a:t>All household work</a:t>
            </a:r>
          </a:p>
        </c:rich>
      </c:tx>
      <c:layout>
        <c:manualLayout>
          <c:xMode val="edge"/>
          <c:yMode val="edge"/>
          <c:x val="0.24349245704864331"/>
          <c:y val="1.9468530576630283E-2"/>
        </c:manualLayout>
      </c:layout>
      <c:overlay val="0"/>
      <c:spPr>
        <a:noFill/>
        <a:ln>
          <a:noFill/>
        </a:ln>
        <a:effectLst/>
      </c:spPr>
      <c:txPr>
        <a:bodyPr rot="0" spcFirstLastPara="1" vertOverflow="ellipsis" vert="horz" wrap="square" anchor="ctr" anchorCtr="1"/>
        <a:lstStyle/>
        <a:p>
          <a:pPr marL="0" marR="0" lvl="0" indent="0" algn="ctr" defTabSz="914400" rtl="0" eaLnBrk="1" fontAlgn="b" latinLnBrk="0" hangingPunct="1">
            <a:lnSpc>
              <a:spcPct val="100000"/>
            </a:lnSpc>
            <a:spcBef>
              <a:spcPts val="0"/>
            </a:spcBef>
            <a:spcAft>
              <a:spcPts val="0"/>
            </a:spcAft>
            <a:buClrTx/>
            <a:buSzTx/>
            <a:buFontTx/>
            <a:buNone/>
            <a:tabLst/>
            <a:defRPr lang="en-GB" sz="2000" b="1" i="0" u="none" strike="noStrike" kern="1200" spc="0" baseline="0" dirty="0" smtClean="0">
              <a:solidFill>
                <a:prstClr val="black">
                  <a:lumMod val="65000"/>
                  <a:lumOff val="35000"/>
                </a:prstClr>
              </a:solidFill>
              <a:latin typeface="+mn-lt"/>
              <a:ea typeface="+mn-ea"/>
              <a:cs typeface="+mn-cs"/>
            </a:defRPr>
          </a:pPr>
          <a:endParaRPr lang="en-GB"/>
        </a:p>
      </c:txPr>
    </c:title>
    <c:autoTitleDeleted val="0"/>
    <c:plotArea>
      <c:layout>
        <c:manualLayout>
          <c:layoutTarget val="inner"/>
          <c:xMode val="edge"/>
          <c:yMode val="edge"/>
          <c:x val="0.32824204039712429"/>
          <c:y val="0.23405720263514349"/>
          <c:w val="0.31694587089657272"/>
          <c:h val="0.76594279736485649"/>
        </c:manualLayout>
      </c:layout>
      <c:pieChart>
        <c:varyColors val="1"/>
        <c:ser>
          <c:idx val="0"/>
          <c:order val="0"/>
          <c:spPr>
            <a:solidFill>
              <a:schemeClr val="accent1"/>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A3B-4AB4-A83C-7849D5489C7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A3B-4AB4-A83C-7849D5489C72}"/>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Women</c:v>
                </c:pt>
                <c:pt idx="1">
                  <c:v>Men</c:v>
                </c:pt>
              </c:strCache>
            </c:strRef>
          </c:cat>
          <c:val>
            <c:numRef>
              <c:f>Sheet1!$B$2:$B$3</c:f>
              <c:numCache>
                <c:formatCode>General</c:formatCode>
                <c:ptCount val="2"/>
                <c:pt idx="0">
                  <c:v>5427</c:v>
                </c:pt>
                <c:pt idx="1">
                  <c:v>3682</c:v>
                </c:pt>
              </c:numCache>
            </c:numRef>
          </c:val>
          <c:extLst>
            <c:ext xmlns:c16="http://schemas.microsoft.com/office/drawing/2014/chart" uri="{C3380CC4-5D6E-409C-BE32-E72D297353CC}">
              <c16:uniqueId val="{00000004-6A3B-4AB4-A83C-7849D5489C72}"/>
            </c:ext>
          </c:extLst>
        </c:ser>
        <c:ser>
          <c:idx val="1"/>
          <c:order val="1"/>
          <c:spPr>
            <a:solidFill>
              <a:schemeClr val="accent1"/>
            </a:solidFill>
          </c:spPr>
          <c:dPt>
            <c:idx val="0"/>
            <c:bubble3D val="0"/>
            <c:spPr>
              <a:solidFill>
                <a:schemeClr val="accent2"/>
              </a:solidFill>
              <a:ln w="19050">
                <a:solidFill>
                  <a:schemeClr val="lt1"/>
                </a:solidFill>
              </a:ln>
              <a:effectLst/>
            </c:spPr>
          </c:dPt>
          <c:dPt>
            <c:idx val="1"/>
            <c:bubble3D val="0"/>
            <c:spPr>
              <a:solidFill>
                <a:schemeClr val="accent1"/>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1"/>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Women</c:v>
                </c:pt>
                <c:pt idx="1">
                  <c:v>Men</c:v>
                </c:pt>
              </c:strCache>
            </c:strRef>
          </c:cat>
          <c:val>
            <c:numRef>
              <c:f>Sheet1!$C$2:$C$3</c:f>
              <c:numCache>
                <c:formatCode>General</c:formatCode>
                <c:ptCount val="2"/>
                <c:pt idx="0">
                  <c:v>59.58</c:v>
                </c:pt>
                <c:pt idx="1">
                  <c:v>40.42</c:v>
                </c:pt>
              </c:numCache>
            </c:numRef>
          </c:val>
          <c:extLst>
            <c:ext xmlns:c16="http://schemas.microsoft.com/office/drawing/2014/chart" uri="{C3380CC4-5D6E-409C-BE32-E72D297353CC}">
              <c16:uniqueId val="{00000005-6A3B-4AB4-A83C-7849D5489C7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2000" b="1" i="0" u="none" strike="noStrike" dirty="0">
                <a:solidFill>
                  <a:srgbClr val="000000"/>
                </a:solidFill>
                <a:effectLst/>
                <a:latin typeface="Aptos Narrow" panose="020B0004020202020204" pitchFamily="34" charset="0"/>
              </a:rPr>
              <a:t>Men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2824204039712429"/>
          <c:y val="0.23405720263514349"/>
          <c:w val="0.31694587089657272"/>
          <c:h val="0.76594279736485649"/>
        </c:manualLayout>
      </c:layout>
      <c:pieChart>
        <c:varyColors val="1"/>
        <c:ser>
          <c:idx val="0"/>
          <c:order val="0"/>
          <c:dPt>
            <c:idx val="0"/>
            <c:bubble3D val="0"/>
            <c:spPr>
              <a:solidFill>
                <a:schemeClr val="accent2"/>
              </a:solidFill>
              <a:ln w="19050">
                <a:solidFill>
                  <a:schemeClr val="lt1"/>
                </a:solidFill>
              </a:ln>
              <a:effectLst/>
            </c:spPr>
            <c:extLst>
              <c:ext xmlns:c16="http://schemas.microsoft.com/office/drawing/2014/chart" uri="{C3380CC4-5D6E-409C-BE32-E72D297353CC}">
                <c16:uniqueId val="{00000001-03F8-4C7A-BA89-962A357F1065}"/>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03F8-4C7A-BA89-962A357F1065}"/>
              </c:ext>
            </c:extLst>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1"/>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No Participation</c:v>
                </c:pt>
                <c:pt idx="1">
                  <c:v> Just in few household activities</c:v>
                </c:pt>
                <c:pt idx="2">
                  <c:v>Only regular activities</c:v>
                </c:pt>
                <c:pt idx="3">
                  <c:v>All household work</c:v>
                </c:pt>
              </c:strCache>
            </c:strRef>
          </c:cat>
          <c:val>
            <c:numRef>
              <c:f>Sheet1!$C$2:$C$5</c:f>
              <c:numCache>
                <c:formatCode>General</c:formatCode>
                <c:ptCount val="4"/>
                <c:pt idx="0">
                  <c:v>80.92</c:v>
                </c:pt>
                <c:pt idx="1">
                  <c:v>83.62</c:v>
                </c:pt>
                <c:pt idx="2">
                  <c:v>97.85</c:v>
                </c:pt>
                <c:pt idx="3">
                  <c:v>40.42</c:v>
                </c:pt>
              </c:numCache>
            </c:numRef>
          </c:val>
          <c:extLst>
            <c:ext xmlns:c16="http://schemas.microsoft.com/office/drawing/2014/chart" uri="{C3380CC4-5D6E-409C-BE32-E72D297353CC}">
              <c16:uniqueId val="{00000004-03F8-4C7A-BA89-962A357F1065}"/>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2000" b="1" i="0" u="none" strike="noStrike" dirty="0">
                <a:solidFill>
                  <a:srgbClr val="000000"/>
                </a:solidFill>
                <a:effectLst/>
                <a:latin typeface="Aptos Narrow" panose="020B0004020202020204" pitchFamily="34" charset="0"/>
              </a:rPr>
              <a:t>Women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2824204039712429"/>
          <c:y val="0.23405720263514349"/>
          <c:w val="0.31694587089657272"/>
          <c:h val="0.76594279736485649"/>
        </c:manualLayout>
      </c:layout>
      <c:pieChart>
        <c:varyColors val="1"/>
        <c:ser>
          <c:idx val="0"/>
          <c:order val="0"/>
          <c:dPt>
            <c:idx val="0"/>
            <c:bubble3D val="0"/>
            <c:spPr>
              <a:solidFill>
                <a:schemeClr val="accent2"/>
              </a:solidFill>
              <a:ln w="19050">
                <a:solidFill>
                  <a:schemeClr val="lt1"/>
                </a:solidFill>
              </a:ln>
              <a:effectLst/>
            </c:spPr>
            <c:extLst>
              <c:ext xmlns:c16="http://schemas.microsoft.com/office/drawing/2014/chart" uri="{C3380CC4-5D6E-409C-BE32-E72D297353CC}">
                <c16:uniqueId val="{00000001-AED6-4E83-A79E-C48FB7C17681}"/>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AED6-4E83-A79E-C48FB7C1768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ED6-4E83-A79E-C48FB7C1768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ED6-4E83-A79E-C48FB7C1768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1"/>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No Participation</c:v>
                </c:pt>
                <c:pt idx="1">
                  <c:v> Just in few household activities</c:v>
                </c:pt>
                <c:pt idx="2">
                  <c:v>Only regular activities</c:v>
                </c:pt>
                <c:pt idx="3">
                  <c:v>All household work</c:v>
                </c:pt>
              </c:strCache>
            </c:strRef>
          </c:cat>
          <c:val>
            <c:numRef>
              <c:f>Sheet1!$C$2:$C$5</c:f>
              <c:numCache>
                <c:formatCode>General</c:formatCode>
                <c:ptCount val="4"/>
                <c:pt idx="0">
                  <c:v>19.079999999999998</c:v>
                </c:pt>
                <c:pt idx="1">
                  <c:v>16.38</c:v>
                </c:pt>
                <c:pt idx="2">
                  <c:v>2.15</c:v>
                </c:pt>
                <c:pt idx="3">
                  <c:v>59.58</c:v>
                </c:pt>
              </c:numCache>
            </c:numRef>
          </c:val>
          <c:extLst>
            <c:ext xmlns:c16="http://schemas.microsoft.com/office/drawing/2014/chart" uri="{C3380CC4-5D6E-409C-BE32-E72D297353CC}">
              <c16:uniqueId val="{00000008-AED6-4E83-A79E-C48FB7C17681}"/>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GB" dirty="0"/>
              <a:t>Effect of Education on Attitude towards Household Work</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8112532808398948E-2"/>
          <c:y val="0.17556720524115904"/>
          <c:w val="0.91008296019558832"/>
          <c:h val="0.68441934920020131"/>
        </c:manualLayout>
      </c:layout>
      <c:lineChart>
        <c:grouping val="standard"/>
        <c:varyColors val="0"/>
        <c:ser>
          <c:idx val="0"/>
          <c:order val="0"/>
          <c:tx>
            <c:strRef>
              <c:f>Sheet1!$C$1</c:f>
              <c:strCache>
                <c:ptCount val="1"/>
                <c:pt idx="0">
                  <c:v>Women</c:v>
                </c:pt>
              </c:strCache>
            </c:strRef>
          </c:tx>
          <c:spPr>
            <a:ln w="22225" cap="rnd">
              <a:solidFill>
                <a:schemeClr val="accent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A-A1D2-4943-B48C-14D0DB24EF8E}"/>
                </c:ext>
              </c:extLst>
            </c:dLbl>
            <c:dLbl>
              <c:idx val="1"/>
              <c:delete val="1"/>
              <c:extLst>
                <c:ext xmlns:c15="http://schemas.microsoft.com/office/drawing/2012/chart" uri="{CE6537A1-D6FC-4f65-9D91-7224C49458BB}"/>
                <c:ext xmlns:c16="http://schemas.microsoft.com/office/drawing/2014/chart" uri="{C3380CC4-5D6E-409C-BE32-E72D297353CC}">
                  <c16:uniqueId val="{00000009-A1D2-4943-B48C-14D0DB24EF8E}"/>
                </c:ext>
              </c:extLst>
            </c:dLbl>
            <c:dLbl>
              <c:idx val="2"/>
              <c:delete val="1"/>
              <c:extLst>
                <c:ext xmlns:c15="http://schemas.microsoft.com/office/drawing/2012/chart" uri="{CE6537A1-D6FC-4f65-9D91-7224C49458BB}"/>
                <c:ext xmlns:c16="http://schemas.microsoft.com/office/drawing/2014/chart" uri="{C3380CC4-5D6E-409C-BE32-E72D297353CC}">
                  <c16:uniqueId val="{00000008-A1D2-4943-B48C-14D0DB24EF8E}"/>
                </c:ext>
              </c:extLst>
            </c:dLbl>
            <c:dLbl>
              <c:idx val="3"/>
              <c:delete val="1"/>
              <c:extLst>
                <c:ext xmlns:c15="http://schemas.microsoft.com/office/drawing/2012/chart" uri="{CE6537A1-D6FC-4f65-9D91-7224C49458BB}"/>
                <c:ext xmlns:c16="http://schemas.microsoft.com/office/drawing/2014/chart" uri="{C3380CC4-5D6E-409C-BE32-E72D297353CC}">
                  <c16:uniqueId val="{00000007-A1D2-4943-B48C-14D0DB24EF8E}"/>
                </c:ext>
              </c:extLst>
            </c:dLbl>
            <c:dLbl>
              <c:idx val="4"/>
              <c:delete val="1"/>
              <c:extLst>
                <c:ext xmlns:c15="http://schemas.microsoft.com/office/drawing/2012/chart" uri="{CE6537A1-D6FC-4f65-9D91-7224C49458BB}"/>
                <c:ext xmlns:c16="http://schemas.microsoft.com/office/drawing/2014/chart" uri="{C3380CC4-5D6E-409C-BE32-E72D297353CC}">
                  <c16:uniqueId val="{00000006-A1D2-4943-B48C-14D0DB24EF8E}"/>
                </c:ext>
              </c:extLst>
            </c:dLbl>
            <c:dLbl>
              <c:idx val="5"/>
              <c:delete val="1"/>
              <c:extLst>
                <c:ext xmlns:c15="http://schemas.microsoft.com/office/drawing/2012/chart" uri="{CE6537A1-D6FC-4f65-9D91-7224C49458BB}"/>
                <c:ext xmlns:c16="http://schemas.microsoft.com/office/drawing/2014/chart" uri="{C3380CC4-5D6E-409C-BE32-E72D297353CC}">
                  <c16:uniqueId val="{00000005-A1D2-4943-B48C-14D0DB24EF8E}"/>
                </c:ext>
              </c:extLst>
            </c:dLbl>
            <c:dLbl>
              <c:idx val="6"/>
              <c:delete val="1"/>
              <c:extLst>
                <c:ext xmlns:c15="http://schemas.microsoft.com/office/drawing/2012/chart" uri="{CE6537A1-D6FC-4f65-9D91-7224C49458BB}"/>
                <c:ext xmlns:c16="http://schemas.microsoft.com/office/drawing/2014/chart" uri="{C3380CC4-5D6E-409C-BE32-E72D297353CC}">
                  <c16:uniqueId val="{00000004-A1D2-4943-B48C-14D0DB24EF8E}"/>
                </c:ext>
              </c:extLst>
            </c:dLbl>
            <c:dLbl>
              <c:idx val="7"/>
              <c:layout>
                <c:manualLayout>
                  <c:x val="-0.55208333333333337"/>
                  <c:y val="-1.0505811388837244E-2"/>
                </c:manualLayout>
              </c:layout>
              <c:tx>
                <c:rich>
                  <a:bodyPr rot="0" spcFirstLastPara="1" vertOverflow="ellipsis" vert="horz" wrap="square" lIns="38100" tIns="19050" rIns="38100" bIns="19050" anchor="ctr" anchorCtr="1">
                    <a:spAutoFit/>
                  </a:bodyPr>
                  <a:lstStyle/>
                  <a:p>
                    <a:pPr>
                      <a:defRPr sz="1197" b="1" i="0" u="none" strike="noStrike" kern="1200" baseline="0">
                        <a:solidFill>
                          <a:schemeClr val="tx1">
                            <a:lumMod val="50000"/>
                            <a:lumOff val="50000"/>
                          </a:schemeClr>
                        </a:solidFill>
                        <a:latin typeface="+mn-lt"/>
                        <a:ea typeface="+mn-ea"/>
                        <a:cs typeface="+mn-cs"/>
                      </a:defRPr>
                    </a:pPr>
                    <a:r>
                      <a:rPr lang="en-US" b="1" dirty="0"/>
                      <a:t>0.09945</a:t>
                    </a:r>
                  </a:p>
                </c:rich>
              </c:tx>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1D2-4943-B48C-14D0DB24EF8E}"/>
                </c:ext>
              </c:extLst>
            </c:dLbl>
            <c:dLbl>
              <c:idx val="8"/>
              <c:delete val="1"/>
              <c:extLst>
                <c:ext xmlns:c15="http://schemas.microsoft.com/office/drawing/2012/chart" uri="{CE6537A1-D6FC-4f65-9D91-7224C49458BB}"/>
                <c:ext xmlns:c16="http://schemas.microsoft.com/office/drawing/2014/chart" uri="{C3380CC4-5D6E-409C-BE32-E72D297353CC}">
                  <c16:uniqueId val="{0000000B-A1D2-4943-B48C-14D0DB24EF8E}"/>
                </c:ext>
              </c:extLst>
            </c:dLbl>
            <c:dLbl>
              <c:idx val="9"/>
              <c:delete val="1"/>
              <c:extLst>
                <c:ext xmlns:c15="http://schemas.microsoft.com/office/drawing/2012/chart" uri="{CE6537A1-D6FC-4f65-9D91-7224C49458BB}"/>
                <c:ext xmlns:c16="http://schemas.microsoft.com/office/drawing/2014/chart" uri="{C3380CC4-5D6E-409C-BE32-E72D297353CC}">
                  <c16:uniqueId val="{0000000C-A1D2-4943-B48C-14D0DB24EF8E}"/>
                </c:ext>
              </c:extLst>
            </c:dLbl>
            <c:dLbl>
              <c:idx val="10"/>
              <c:layout>
                <c:manualLayout>
                  <c:x val="-0.88958333333333328"/>
                  <c:y val="3.4143887013721043E-2"/>
                </c:manualLayout>
              </c:layout>
              <c:tx>
                <c:rich>
                  <a:bodyPr/>
                  <a:lstStyle/>
                  <a:p>
                    <a:r>
                      <a:rPr lang="en-US" dirty="0"/>
                      <a:t>3.856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1D2-4943-B48C-14D0DB24EF8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Sheet1!$C$2:$C$12</c:f>
              <c:numCache>
                <c:formatCode>General</c:formatCode>
                <c:ptCount val="11"/>
                <c:pt idx="0">
                  <c:v>3.8563999999999998</c:v>
                </c:pt>
                <c:pt idx="1">
                  <c:v>3.8662999999999998</c:v>
                </c:pt>
                <c:pt idx="2">
                  <c:v>3.8761999999999999</c:v>
                </c:pt>
                <c:pt idx="3">
                  <c:v>3.8860999999999999</c:v>
                </c:pt>
                <c:pt idx="4">
                  <c:v>3.8959999999999999</c:v>
                </c:pt>
                <c:pt idx="5">
                  <c:v>3.9058999999999999</c:v>
                </c:pt>
                <c:pt idx="6">
                  <c:v>3.9157999999999999</c:v>
                </c:pt>
                <c:pt idx="7">
                  <c:v>3.9257</c:v>
                </c:pt>
                <c:pt idx="8">
                  <c:v>3.9356</c:v>
                </c:pt>
                <c:pt idx="9">
                  <c:v>3.9455</c:v>
                </c:pt>
                <c:pt idx="10">
                  <c:v>3.9554</c:v>
                </c:pt>
              </c:numCache>
            </c:numRef>
          </c:val>
          <c:smooth val="0"/>
          <c:extLst>
            <c:ext xmlns:c16="http://schemas.microsoft.com/office/drawing/2014/chart" uri="{C3380CC4-5D6E-409C-BE32-E72D297353CC}">
              <c16:uniqueId val="{00000000-A1D2-4943-B48C-14D0DB24EF8E}"/>
            </c:ext>
          </c:extLst>
        </c:ser>
        <c:ser>
          <c:idx val="1"/>
          <c:order val="1"/>
          <c:tx>
            <c:strRef>
              <c:f>Sheet1!$D$1</c:f>
              <c:strCache>
                <c:ptCount val="1"/>
                <c:pt idx="0">
                  <c:v>Men</c:v>
                </c:pt>
              </c:strCache>
            </c:strRef>
          </c:tx>
          <c:spPr>
            <a:ln w="22225" cap="rnd">
              <a:solidFill>
                <a:schemeClr val="accent1"/>
              </a:solidFill>
              <a:round/>
            </a:ln>
            <a:effectLst/>
          </c:spPr>
          <c:marker>
            <c:symbol val="none"/>
          </c:marker>
          <c:dLbls>
            <c:dLbl>
              <c:idx val="0"/>
              <c:layout>
                <c:manualLayout>
                  <c:x val="-9.7916666666666666E-2"/>
                  <c:y val="1.31322642360465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A1D2-4943-B48C-14D0DB24EF8E}"/>
                </c:ext>
              </c:extLst>
            </c:dLbl>
            <c:dLbl>
              <c:idx val="1"/>
              <c:layout>
                <c:manualLayout>
                  <c:x val="-5.6250000000000001E-2"/>
                  <c:y val="-3.6770339860930354E-2"/>
                </c:manualLayout>
              </c:layout>
              <c:tx>
                <c:rich>
                  <a:bodyPr rot="0" spcFirstLastPara="1" vertOverflow="ellipsis" vert="horz" wrap="square" lIns="38100" tIns="19050" rIns="38100" bIns="19050" anchor="ctr" anchorCtr="1">
                    <a:spAutoFit/>
                  </a:bodyPr>
                  <a:lstStyle/>
                  <a:p>
                    <a:pPr>
                      <a:defRPr sz="1197" b="1" i="0" u="none" strike="noStrike" kern="1200" baseline="0">
                        <a:solidFill>
                          <a:schemeClr val="tx1">
                            <a:lumMod val="50000"/>
                            <a:lumOff val="50000"/>
                          </a:schemeClr>
                        </a:solidFill>
                        <a:latin typeface="+mn-lt"/>
                        <a:ea typeface="+mn-ea"/>
                        <a:cs typeface="+mn-cs"/>
                      </a:defRPr>
                    </a:pPr>
                    <a:r>
                      <a:rPr lang="en-US" b="1" dirty="0"/>
                      <a:t>0.0515</a:t>
                    </a:r>
                  </a:p>
                </c:rich>
              </c:tx>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1D2-4943-B48C-14D0DB24EF8E}"/>
                </c:ext>
              </c:extLst>
            </c:dLbl>
            <c:dLbl>
              <c:idx val="2"/>
              <c:delete val="1"/>
              <c:extLst>
                <c:ext xmlns:c15="http://schemas.microsoft.com/office/drawing/2012/chart" uri="{CE6537A1-D6FC-4f65-9D91-7224C49458BB}"/>
                <c:ext xmlns:c16="http://schemas.microsoft.com/office/drawing/2014/chart" uri="{C3380CC4-5D6E-409C-BE32-E72D297353CC}">
                  <c16:uniqueId val="{0000000E-A1D2-4943-B48C-14D0DB24EF8E}"/>
                </c:ext>
              </c:extLst>
            </c:dLbl>
            <c:dLbl>
              <c:idx val="3"/>
              <c:delete val="1"/>
              <c:extLst>
                <c:ext xmlns:c15="http://schemas.microsoft.com/office/drawing/2012/chart" uri="{CE6537A1-D6FC-4f65-9D91-7224C49458BB}"/>
                <c:ext xmlns:c16="http://schemas.microsoft.com/office/drawing/2014/chart" uri="{C3380CC4-5D6E-409C-BE32-E72D297353CC}">
                  <c16:uniqueId val="{0000000F-A1D2-4943-B48C-14D0DB24EF8E}"/>
                </c:ext>
              </c:extLst>
            </c:dLbl>
            <c:dLbl>
              <c:idx val="4"/>
              <c:delete val="1"/>
              <c:extLst>
                <c:ext xmlns:c15="http://schemas.microsoft.com/office/drawing/2012/chart" uri="{CE6537A1-D6FC-4f65-9D91-7224C49458BB}"/>
                <c:ext xmlns:c16="http://schemas.microsoft.com/office/drawing/2014/chart" uri="{C3380CC4-5D6E-409C-BE32-E72D297353CC}">
                  <c16:uniqueId val="{00000010-A1D2-4943-B48C-14D0DB24EF8E}"/>
                </c:ext>
              </c:extLst>
            </c:dLbl>
            <c:dLbl>
              <c:idx val="5"/>
              <c:delete val="1"/>
              <c:extLst>
                <c:ext xmlns:c15="http://schemas.microsoft.com/office/drawing/2012/chart" uri="{CE6537A1-D6FC-4f65-9D91-7224C49458BB}"/>
                <c:ext xmlns:c16="http://schemas.microsoft.com/office/drawing/2014/chart" uri="{C3380CC4-5D6E-409C-BE32-E72D297353CC}">
                  <c16:uniqueId val="{00000011-A1D2-4943-B48C-14D0DB24EF8E}"/>
                </c:ext>
              </c:extLst>
            </c:dLbl>
            <c:dLbl>
              <c:idx val="6"/>
              <c:delete val="1"/>
              <c:extLst>
                <c:ext xmlns:c15="http://schemas.microsoft.com/office/drawing/2012/chart" uri="{CE6537A1-D6FC-4f65-9D91-7224C49458BB}"/>
                <c:ext xmlns:c16="http://schemas.microsoft.com/office/drawing/2014/chart" uri="{C3380CC4-5D6E-409C-BE32-E72D297353CC}">
                  <c16:uniqueId val="{00000012-A1D2-4943-B48C-14D0DB24EF8E}"/>
                </c:ext>
              </c:extLst>
            </c:dLbl>
            <c:dLbl>
              <c:idx val="7"/>
              <c:delete val="1"/>
              <c:extLst>
                <c:ext xmlns:c15="http://schemas.microsoft.com/office/drawing/2012/chart" uri="{CE6537A1-D6FC-4f65-9D91-7224C49458BB}"/>
                <c:ext xmlns:c16="http://schemas.microsoft.com/office/drawing/2014/chart" uri="{C3380CC4-5D6E-409C-BE32-E72D297353CC}">
                  <c16:uniqueId val="{00000013-A1D2-4943-B48C-14D0DB24EF8E}"/>
                </c:ext>
              </c:extLst>
            </c:dLbl>
            <c:dLbl>
              <c:idx val="8"/>
              <c:delete val="1"/>
              <c:extLst>
                <c:ext xmlns:c15="http://schemas.microsoft.com/office/drawing/2012/chart" uri="{CE6537A1-D6FC-4f65-9D91-7224C49458BB}"/>
                <c:ext xmlns:c16="http://schemas.microsoft.com/office/drawing/2014/chart" uri="{C3380CC4-5D6E-409C-BE32-E72D297353CC}">
                  <c16:uniqueId val="{00000014-A1D2-4943-B48C-14D0DB24EF8E}"/>
                </c:ext>
              </c:extLst>
            </c:dLbl>
            <c:dLbl>
              <c:idx val="9"/>
              <c:delete val="1"/>
              <c:extLst>
                <c:ext xmlns:c15="http://schemas.microsoft.com/office/drawing/2012/chart" uri="{CE6537A1-D6FC-4f65-9D91-7224C49458BB}"/>
                <c:ext xmlns:c16="http://schemas.microsoft.com/office/drawing/2014/chart" uri="{C3380CC4-5D6E-409C-BE32-E72D297353CC}">
                  <c16:uniqueId val="{00000015-A1D2-4943-B48C-14D0DB24EF8E}"/>
                </c:ext>
              </c:extLst>
            </c:dLbl>
            <c:dLbl>
              <c:idx val="10"/>
              <c:delete val="1"/>
              <c:extLst>
                <c:ext xmlns:c15="http://schemas.microsoft.com/office/drawing/2012/chart" uri="{CE6537A1-D6FC-4f65-9D91-7224C49458BB}"/>
                <c:ext xmlns:c16="http://schemas.microsoft.com/office/drawing/2014/chart" uri="{C3380CC4-5D6E-409C-BE32-E72D297353CC}">
                  <c16:uniqueId val="{00000016-A1D2-4943-B48C-14D0DB24EF8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Sheet1!$D$2:$D$12</c:f>
              <c:numCache>
                <c:formatCode>General</c:formatCode>
                <c:ptCount val="11"/>
                <c:pt idx="0">
                  <c:v>3.0754000000000001</c:v>
                </c:pt>
                <c:pt idx="1">
                  <c:v>3.1269</c:v>
                </c:pt>
                <c:pt idx="2">
                  <c:v>3.1784000000000003</c:v>
                </c:pt>
                <c:pt idx="3">
                  <c:v>3.2299000000000002</c:v>
                </c:pt>
                <c:pt idx="4">
                  <c:v>3.2814000000000001</c:v>
                </c:pt>
                <c:pt idx="5">
                  <c:v>3.3329</c:v>
                </c:pt>
                <c:pt idx="6">
                  <c:v>3.3844000000000003</c:v>
                </c:pt>
                <c:pt idx="7">
                  <c:v>3.4359000000000002</c:v>
                </c:pt>
                <c:pt idx="8">
                  <c:v>3.4874000000000001</c:v>
                </c:pt>
                <c:pt idx="9">
                  <c:v>3.5388999999999999</c:v>
                </c:pt>
                <c:pt idx="10">
                  <c:v>3.5904000000000003</c:v>
                </c:pt>
              </c:numCache>
            </c:numRef>
          </c:val>
          <c:smooth val="0"/>
          <c:extLst>
            <c:ext xmlns:c16="http://schemas.microsoft.com/office/drawing/2014/chart" uri="{C3380CC4-5D6E-409C-BE32-E72D297353CC}">
              <c16:uniqueId val="{00000001-A1D2-4943-B48C-14D0DB24EF8E}"/>
            </c:ext>
          </c:extLst>
        </c:ser>
        <c:dLbls>
          <c:showLegendKey val="0"/>
          <c:showVal val="0"/>
          <c:showCatName val="0"/>
          <c:showSerName val="0"/>
          <c:showPercent val="0"/>
          <c:showBubbleSize val="0"/>
        </c:dLbls>
        <c:smooth val="0"/>
        <c:axId val="1539139840"/>
        <c:axId val="1539138880"/>
      </c:lineChart>
      <c:catAx>
        <c:axId val="15391398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GB" dirty="0"/>
                  <a:t>Education</a:t>
                </a:r>
                <a:r>
                  <a:rPr lang="en-GB" baseline="0" dirty="0"/>
                  <a:t> Level</a:t>
                </a:r>
                <a:endParaRPr lang="en-GB" dirty="0"/>
              </a:p>
            </c:rich>
          </c:tx>
          <c:layout>
            <c:manualLayout>
              <c:xMode val="edge"/>
              <c:yMode val="edge"/>
              <c:x val="0.38140840009867327"/>
              <c:y val="0.90765660638716084"/>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539138880"/>
        <c:crosses val="autoZero"/>
        <c:auto val="1"/>
        <c:lblAlgn val="ctr"/>
        <c:lblOffset val="100"/>
        <c:noMultiLvlLbl val="0"/>
      </c:catAx>
      <c:valAx>
        <c:axId val="1539138880"/>
        <c:scaling>
          <c:orientation val="minMax"/>
          <c:max val="4.0999999999999996"/>
          <c:min val="2"/>
        </c:scaling>
        <c:delete val="1"/>
        <c:axPos val="l"/>
        <c:title>
          <c:tx>
            <c:rich>
              <a:bodyPr rot="0" spcFirstLastPara="1" vertOverflow="ellipsis" vert="wordArtVert"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GB" dirty="0"/>
                  <a:t>Household work</a:t>
                </a:r>
              </a:p>
            </c:rich>
          </c:tx>
          <c:layout>
            <c:manualLayout>
              <c:xMode val="edge"/>
              <c:yMode val="edge"/>
              <c:x val="0"/>
              <c:y val="0.18076344573241737"/>
            </c:manualLayout>
          </c:layout>
          <c:overlay val="0"/>
          <c:spPr>
            <a:noFill/>
            <a:ln>
              <a:noFill/>
            </a:ln>
            <a:effectLst/>
          </c:spPr>
          <c:txPr>
            <a:bodyPr rot="0" spcFirstLastPara="1" vertOverflow="ellipsis" vert="wordArtVert"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539139840"/>
        <c:crossesAt val="2"/>
        <c:crossBetween val="between"/>
        <c:majorUnit val="1"/>
        <c:minorUnit val="0.1"/>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1.png"/></Relationships>
</file>

<file path=ppt/drawings/drawing1.xml><?xml version="1.0" encoding="utf-8"?>
<c:userShapes xmlns:c="http://schemas.openxmlformats.org/drawingml/2006/chart">
  <cdr:relSizeAnchor xmlns:cdr="http://schemas.openxmlformats.org/drawingml/2006/chartDrawing">
    <cdr:from>
      <cdr:x>0.5537</cdr:x>
      <cdr:y>0.23495</cdr:y>
    </cdr:from>
    <cdr:to>
      <cdr:x>0.64233</cdr:x>
      <cdr:y>0.29168</cdr:y>
    </cdr:to>
    <cdr:pic>
      <cdr:nvPicPr>
        <cdr:cNvPr id="2" name="chart">
          <a:extLst xmlns:a="http://schemas.openxmlformats.org/drawingml/2006/main">
            <a:ext uri="{FF2B5EF4-FFF2-40B4-BE49-F238E27FC236}">
              <a16:creationId xmlns:a16="http://schemas.microsoft.com/office/drawing/2014/main" id="{D2D5E5A0-2FDA-C675-694E-C4517B914C5A}"/>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3999346" y="1136073"/>
          <a:ext cx="640135" cy="274344"/>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CCE09B-3C7F-4788-A1BD-2DF71F09AE84}" type="datetimeFigureOut">
              <a:rPr lang="en-GB" smtClean="0"/>
              <a:t>12/10/2025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4D8635-52A5-4025-953D-D36378557EAE}" type="slidenum">
              <a:rPr lang="en-GB" smtClean="0"/>
              <a:t>‹#›</a:t>
            </a:fld>
            <a:endParaRPr lang="en-GB"/>
          </a:p>
        </p:txBody>
      </p:sp>
    </p:spTree>
    <p:extLst>
      <p:ext uri="{BB962C8B-B14F-4D97-AF65-F5344CB8AC3E}">
        <p14:creationId xmlns:p14="http://schemas.microsoft.com/office/powerpoint/2010/main" val="3037575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A4D8635-52A5-4025-953D-D36378557EAE}" type="slidenum">
              <a:rPr lang="en-GB" smtClean="0"/>
              <a:t>5</a:t>
            </a:fld>
            <a:endParaRPr lang="en-GB"/>
          </a:p>
        </p:txBody>
      </p:sp>
    </p:spTree>
    <p:extLst>
      <p:ext uri="{BB962C8B-B14F-4D97-AF65-F5344CB8AC3E}">
        <p14:creationId xmlns:p14="http://schemas.microsoft.com/office/powerpoint/2010/main" val="1400638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E73DA-5840-CF2E-4DC8-DE4DE0A6DB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6DC969-C1E9-401F-6205-A021E49245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B7019D-E099-CD2F-56CB-AF527540FD49}"/>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C09C7AC7-1CD9-722E-235F-282D183C491A}"/>
              </a:ext>
            </a:extLst>
          </p:cNvPr>
          <p:cNvSpPr>
            <a:spLocks noGrp="1"/>
          </p:cNvSpPr>
          <p:nvPr>
            <p:ph type="sldNum" sz="quarter" idx="5"/>
          </p:nvPr>
        </p:nvSpPr>
        <p:spPr/>
        <p:txBody>
          <a:bodyPr/>
          <a:lstStyle/>
          <a:p>
            <a:fld id="{FA4D8635-52A5-4025-953D-D36378557EAE}" type="slidenum">
              <a:rPr lang="en-GB" smtClean="0"/>
              <a:t>20</a:t>
            </a:fld>
            <a:endParaRPr lang="en-GB"/>
          </a:p>
        </p:txBody>
      </p:sp>
    </p:spTree>
    <p:extLst>
      <p:ext uri="{BB962C8B-B14F-4D97-AF65-F5344CB8AC3E}">
        <p14:creationId xmlns:p14="http://schemas.microsoft.com/office/powerpoint/2010/main" val="3726977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0B7F7-0562-BE4E-BF64-38FBBD97E84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183A8254-EA49-B9A9-BCC7-9D87DC6FC1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513C446C-A6DB-5C76-3D73-D21555136BCC}"/>
              </a:ext>
            </a:extLst>
          </p:cNvPr>
          <p:cNvSpPr>
            <a:spLocks noGrp="1"/>
          </p:cNvSpPr>
          <p:nvPr>
            <p:ph type="dt" sz="half" idx="10"/>
          </p:nvPr>
        </p:nvSpPr>
        <p:spPr/>
        <p:txBody>
          <a:bodyPr/>
          <a:lstStyle/>
          <a:p>
            <a:fld id="{F39944EA-30AB-402D-9CB2-7DD00A1285D5}" type="datetimeFigureOut">
              <a:rPr lang="en-GB" smtClean="0"/>
              <a:t>12/10/2025</a:t>
            </a:fld>
            <a:endParaRPr lang="en-GB"/>
          </a:p>
        </p:txBody>
      </p:sp>
      <p:sp>
        <p:nvSpPr>
          <p:cNvPr id="5" name="Footer Placeholder 4">
            <a:extLst>
              <a:ext uri="{FF2B5EF4-FFF2-40B4-BE49-F238E27FC236}">
                <a16:creationId xmlns:a16="http://schemas.microsoft.com/office/drawing/2014/main" id="{14831D85-D7DF-1052-374D-AFEDBC2175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095890-2416-8D7E-800C-F5E54FA54031}"/>
              </a:ext>
            </a:extLst>
          </p:cNvPr>
          <p:cNvSpPr>
            <a:spLocks noGrp="1"/>
          </p:cNvSpPr>
          <p:nvPr>
            <p:ph type="sldNum" sz="quarter" idx="12"/>
          </p:nvPr>
        </p:nvSpPr>
        <p:spPr/>
        <p:txBody>
          <a:bodyPr/>
          <a:lstStyle/>
          <a:p>
            <a:fld id="{6983D912-8596-4452-A8F0-66D2753BC0A4}" type="slidenum">
              <a:rPr lang="en-GB" smtClean="0"/>
              <a:t>‹#›</a:t>
            </a:fld>
            <a:endParaRPr lang="en-GB"/>
          </a:p>
        </p:txBody>
      </p:sp>
    </p:spTree>
    <p:extLst>
      <p:ext uri="{BB962C8B-B14F-4D97-AF65-F5344CB8AC3E}">
        <p14:creationId xmlns:p14="http://schemas.microsoft.com/office/powerpoint/2010/main" val="2131951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1F646-98A9-0F4A-BC47-9492D2CE3E33}"/>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71AF91C6-8E73-CE4C-5D59-423A607B28F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F3F541F-7F4B-5E57-81F8-1C48BDAD286E}"/>
              </a:ext>
            </a:extLst>
          </p:cNvPr>
          <p:cNvSpPr>
            <a:spLocks noGrp="1"/>
          </p:cNvSpPr>
          <p:nvPr>
            <p:ph type="dt" sz="half" idx="10"/>
          </p:nvPr>
        </p:nvSpPr>
        <p:spPr/>
        <p:txBody>
          <a:bodyPr/>
          <a:lstStyle/>
          <a:p>
            <a:fld id="{F39944EA-30AB-402D-9CB2-7DD00A1285D5}" type="datetimeFigureOut">
              <a:rPr lang="en-GB" smtClean="0"/>
              <a:t>12/10/2025</a:t>
            </a:fld>
            <a:endParaRPr lang="en-GB"/>
          </a:p>
        </p:txBody>
      </p:sp>
      <p:sp>
        <p:nvSpPr>
          <p:cNvPr id="5" name="Footer Placeholder 4">
            <a:extLst>
              <a:ext uri="{FF2B5EF4-FFF2-40B4-BE49-F238E27FC236}">
                <a16:creationId xmlns:a16="http://schemas.microsoft.com/office/drawing/2014/main" id="{36305144-390A-7905-0B91-C3EB84A56F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107411-9779-EBAA-AAB0-744AD39B32EE}"/>
              </a:ext>
            </a:extLst>
          </p:cNvPr>
          <p:cNvSpPr>
            <a:spLocks noGrp="1"/>
          </p:cNvSpPr>
          <p:nvPr>
            <p:ph type="sldNum" sz="quarter" idx="12"/>
          </p:nvPr>
        </p:nvSpPr>
        <p:spPr/>
        <p:txBody>
          <a:bodyPr/>
          <a:lstStyle/>
          <a:p>
            <a:fld id="{6983D912-8596-4452-A8F0-66D2753BC0A4}" type="slidenum">
              <a:rPr lang="en-GB" smtClean="0"/>
              <a:t>‹#›</a:t>
            </a:fld>
            <a:endParaRPr lang="en-GB"/>
          </a:p>
        </p:txBody>
      </p:sp>
    </p:spTree>
    <p:extLst>
      <p:ext uri="{BB962C8B-B14F-4D97-AF65-F5344CB8AC3E}">
        <p14:creationId xmlns:p14="http://schemas.microsoft.com/office/powerpoint/2010/main" val="697929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B08E85-4693-43BB-456D-3BAF6B53677E}"/>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F96D36CE-3A4D-B97A-5FB6-4F0C1649AE8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CF4318C-CAA0-D230-7014-6886BA81CDD4}"/>
              </a:ext>
            </a:extLst>
          </p:cNvPr>
          <p:cNvSpPr>
            <a:spLocks noGrp="1"/>
          </p:cNvSpPr>
          <p:nvPr>
            <p:ph type="dt" sz="half" idx="10"/>
          </p:nvPr>
        </p:nvSpPr>
        <p:spPr/>
        <p:txBody>
          <a:bodyPr/>
          <a:lstStyle/>
          <a:p>
            <a:fld id="{F39944EA-30AB-402D-9CB2-7DD00A1285D5}" type="datetimeFigureOut">
              <a:rPr lang="en-GB" smtClean="0"/>
              <a:t>12/10/2025</a:t>
            </a:fld>
            <a:endParaRPr lang="en-GB"/>
          </a:p>
        </p:txBody>
      </p:sp>
      <p:sp>
        <p:nvSpPr>
          <p:cNvPr id="5" name="Footer Placeholder 4">
            <a:extLst>
              <a:ext uri="{FF2B5EF4-FFF2-40B4-BE49-F238E27FC236}">
                <a16:creationId xmlns:a16="http://schemas.microsoft.com/office/drawing/2014/main" id="{218853D6-B4DF-6A9F-D224-A818526065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BE63D3-422F-DC4F-EEB1-BC10E55F3BF8}"/>
              </a:ext>
            </a:extLst>
          </p:cNvPr>
          <p:cNvSpPr>
            <a:spLocks noGrp="1"/>
          </p:cNvSpPr>
          <p:nvPr>
            <p:ph type="sldNum" sz="quarter" idx="12"/>
          </p:nvPr>
        </p:nvSpPr>
        <p:spPr/>
        <p:txBody>
          <a:bodyPr/>
          <a:lstStyle/>
          <a:p>
            <a:fld id="{6983D912-8596-4452-A8F0-66D2753BC0A4}" type="slidenum">
              <a:rPr lang="en-GB" smtClean="0"/>
              <a:t>‹#›</a:t>
            </a:fld>
            <a:endParaRPr lang="en-GB"/>
          </a:p>
        </p:txBody>
      </p:sp>
    </p:spTree>
    <p:extLst>
      <p:ext uri="{BB962C8B-B14F-4D97-AF65-F5344CB8AC3E}">
        <p14:creationId xmlns:p14="http://schemas.microsoft.com/office/powerpoint/2010/main" val="3537782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4520" cy="132444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7" name="PlaceHolder 2"/>
          <p:cNvSpPr>
            <a:spLocks noGrp="1"/>
          </p:cNvSpPr>
          <p:nvPr>
            <p:ph type="subTitle"/>
          </p:nvPr>
        </p:nvSpPr>
        <p:spPr>
          <a:xfrm>
            <a:off x="838080" y="1825560"/>
            <a:ext cx="10514520" cy="435024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9F40BBD3-14D1-4671-BBBA-3990257EDF11}" type="slidenum">
              <a:t>‹#›</a:t>
            </a:fld>
            <a:endParaRPr/>
          </a:p>
        </p:txBody>
      </p:sp>
      <p:sp>
        <p:nvSpPr>
          <p:cNvPr id="6" name="PlaceHolder 5"/>
          <p:cNvSpPr>
            <a:spLocks noGrp="1"/>
          </p:cNvSpPr>
          <p:nvPr>
            <p:ph type="dt" idx="4"/>
          </p:nvPr>
        </p:nvSpPr>
        <p:spPr/>
        <p:txBody>
          <a:bodyPr/>
          <a:lstStyle/>
          <a:p>
            <a:endParaRPr/>
          </a:p>
        </p:txBody>
      </p:sp>
    </p:spTree>
    <p:extLst>
      <p:ext uri="{BB962C8B-B14F-4D97-AF65-F5344CB8AC3E}">
        <p14:creationId xmlns:p14="http://schemas.microsoft.com/office/powerpoint/2010/main" val="3826626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40F6F-7ED1-C924-3760-8FEF1059083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04FF0905-D1EE-CDA4-C7BE-5AAB525967A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A47D1E2-F5DA-3E7C-70D3-34C297DDE5CE}"/>
              </a:ext>
            </a:extLst>
          </p:cNvPr>
          <p:cNvSpPr>
            <a:spLocks noGrp="1"/>
          </p:cNvSpPr>
          <p:nvPr>
            <p:ph type="dt" sz="half" idx="10"/>
          </p:nvPr>
        </p:nvSpPr>
        <p:spPr/>
        <p:txBody>
          <a:bodyPr/>
          <a:lstStyle/>
          <a:p>
            <a:fld id="{F39944EA-30AB-402D-9CB2-7DD00A1285D5}" type="datetimeFigureOut">
              <a:rPr lang="en-GB" smtClean="0"/>
              <a:t>12/10/2025</a:t>
            </a:fld>
            <a:endParaRPr lang="en-GB"/>
          </a:p>
        </p:txBody>
      </p:sp>
      <p:sp>
        <p:nvSpPr>
          <p:cNvPr id="5" name="Footer Placeholder 4">
            <a:extLst>
              <a:ext uri="{FF2B5EF4-FFF2-40B4-BE49-F238E27FC236}">
                <a16:creationId xmlns:a16="http://schemas.microsoft.com/office/drawing/2014/main" id="{4D088ED2-BA8F-4FC2-4CA6-57C3168566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26A0D7D-BA47-BA60-3D1B-2C20F0426FC5}"/>
              </a:ext>
            </a:extLst>
          </p:cNvPr>
          <p:cNvSpPr>
            <a:spLocks noGrp="1"/>
          </p:cNvSpPr>
          <p:nvPr>
            <p:ph type="sldNum" sz="quarter" idx="12"/>
          </p:nvPr>
        </p:nvSpPr>
        <p:spPr/>
        <p:txBody>
          <a:bodyPr/>
          <a:lstStyle/>
          <a:p>
            <a:fld id="{6983D912-8596-4452-A8F0-66D2753BC0A4}" type="slidenum">
              <a:rPr lang="en-GB" smtClean="0"/>
              <a:t>‹#›</a:t>
            </a:fld>
            <a:endParaRPr lang="en-GB"/>
          </a:p>
        </p:txBody>
      </p:sp>
    </p:spTree>
    <p:extLst>
      <p:ext uri="{BB962C8B-B14F-4D97-AF65-F5344CB8AC3E}">
        <p14:creationId xmlns:p14="http://schemas.microsoft.com/office/powerpoint/2010/main" val="2679257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06E45-3254-F340-FA71-03A68931002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7EA185A-972C-580A-210A-C0E68E7B2F9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8D3A010-D83F-39C1-E34C-3B82151F97F1}"/>
              </a:ext>
            </a:extLst>
          </p:cNvPr>
          <p:cNvSpPr>
            <a:spLocks noGrp="1"/>
          </p:cNvSpPr>
          <p:nvPr>
            <p:ph type="dt" sz="half" idx="10"/>
          </p:nvPr>
        </p:nvSpPr>
        <p:spPr/>
        <p:txBody>
          <a:bodyPr/>
          <a:lstStyle/>
          <a:p>
            <a:fld id="{F39944EA-30AB-402D-9CB2-7DD00A1285D5}" type="datetimeFigureOut">
              <a:rPr lang="en-GB" smtClean="0"/>
              <a:t>12/10/2025</a:t>
            </a:fld>
            <a:endParaRPr lang="en-GB"/>
          </a:p>
        </p:txBody>
      </p:sp>
      <p:sp>
        <p:nvSpPr>
          <p:cNvPr id="5" name="Footer Placeholder 4">
            <a:extLst>
              <a:ext uri="{FF2B5EF4-FFF2-40B4-BE49-F238E27FC236}">
                <a16:creationId xmlns:a16="http://schemas.microsoft.com/office/drawing/2014/main" id="{88FEB4B5-0D98-F472-BC62-1007E9C979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C15040-AE3D-B4E3-37FD-28D57FD81482}"/>
              </a:ext>
            </a:extLst>
          </p:cNvPr>
          <p:cNvSpPr>
            <a:spLocks noGrp="1"/>
          </p:cNvSpPr>
          <p:nvPr>
            <p:ph type="sldNum" sz="quarter" idx="12"/>
          </p:nvPr>
        </p:nvSpPr>
        <p:spPr/>
        <p:txBody>
          <a:bodyPr/>
          <a:lstStyle/>
          <a:p>
            <a:fld id="{6983D912-8596-4452-A8F0-66D2753BC0A4}" type="slidenum">
              <a:rPr lang="en-GB" smtClean="0"/>
              <a:t>‹#›</a:t>
            </a:fld>
            <a:endParaRPr lang="en-GB"/>
          </a:p>
        </p:txBody>
      </p:sp>
    </p:spTree>
    <p:extLst>
      <p:ext uri="{BB962C8B-B14F-4D97-AF65-F5344CB8AC3E}">
        <p14:creationId xmlns:p14="http://schemas.microsoft.com/office/powerpoint/2010/main" val="83890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4AEF-4486-2863-F522-925D7779C94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54F2FE1-6D01-2058-A52C-A0239B8E226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A7722AE-58B5-7DA0-9155-68BF352417A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CEF01772-96A8-85B5-366E-E07E90480D80}"/>
              </a:ext>
            </a:extLst>
          </p:cNvPr>
          <p:cNvSpPr>
            <a:spLocks noGrp="1"/>
          </p:cNvSpPr>
          <p:nvPr>
            <p:ph type="dt" sz="half" idx="10"/>
          </p:nvPr>
        </p:nvSpPr>
        <p:spPr/>
        <p:txBody>
          <a:bodyPr/>
          <a:lstStyle/>
          <a:p>
            <a:fld id="{F39944EA-30AB-402D-9CB2-7DD00A1285D5}" type="datetimeFigureOut">
              <a:rPr lang="en-GB" smtClean="0"/>
              <a:t>12/10/2025</a:t>
            </a:fld>
            <a:endParaRPr lang="en-GB"/>
          </a:p>
        </p:txBody>
      </p:sp>
      <p:sp>
        <p:nvSpPr>
          <p:cNvPr id="6" name="Footer Placeholder 5">
            <a:extLst>
              <a:ext uri="{FF2B5EF4-FFF2-40B4-BE49-F238E27FC236}">
                <a16:creationId xmlns:a16="http://schemas.microsoft.com/office/drawing/2014/main" id="{F828E262-017C-3273-D1CF-BBA4226FF8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A24FBE-79D8-8E0A-DD22-864DE36272E9}"/>
              </a:ext>
            </a:extLst>
          </p:cNvPr>
          <p:cNvSpPr>
            <a:spLocks noGrp="1"/>
          </p:cNvSpPr>
          <p:nvPr>
            <p:ph type="sldNum" sz="quarter" idx="12"/>
          </p:nvPr>
        </p:nvSpPr>
        <p:spPr/>
        <p:txBody>
          <a:bodyPr/>
          <a:lstStyle/>
          <a:p>
            <a:fld id="{6983D912-8596-4452-A8F0-66D2753BC0A4}" type="slidenum">
              <a:rPr lang="en-GB" smtClean="0"/>
              <a:t>‹#›</a:t>
            </a:fld>
            <a:endParaRPr lang="en-GB"/>
          </a:p>
        </p:txBody>
      </p:sp>
    </p:spTree>
    <p:extLst>
      <p:ext uri="{BB962C8B-B14F-4D97-AF65-F5344CB8AC3E}">
        <p14:creationId xmlns:p14="http://schemas.microsoft.com/office/powerpoint/2010/main" val="2654442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2891-4A04-D2AB-CEEC-F1A770265898}"/>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60D40C01-6FB3-B49F-31EE-4387C0A4BC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D76800C-96C4-7F0A-6141-37288697E4B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C61900F4-6B7E-211A-99BC-D0EF93C50A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6FA6709-99EE-CA17-C9BF-7CC84EEE505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ACDC3130-F320-7410-3AFC-5CA319D8A9E5}"/>
              </a:ext>
            </a:extLst>
          </p:cNvPr>
          <p:cNvSpPr>
            <a:spLocks noGrp="1"/>
          </p:cNvSpPr>
          <p:nvPr>
            <p:ph type="dt" sz="half" idx="10"/>
          </p:nvPr>
        </p:nvSpPr>
        <p:spPr/>
        <p:txBody>
          <a:bodyPr/>
          <a:lstStyle/>
          <a:p>
            <a:fld id="{F39944EA-30AB-402D-9CB2-7DD00A1285D5}" type="datetimeFigureOut">
              <a:rPr lang="en-GB" smtClean="0"/>
              <a:t>12/10/2025</a:t>
            </a:fld>
            <a:endParaRPr lang="en-GB"/>
          </a:p>
        </p:txBody>
      </p:sp>
      <p:sp>
        <p:nvSpPr>
          <p:cNvPr id="8" name="Footer Placeholder 7">
            <a:extLst>
              <a:ext uri="{FF2B5EF4-FFF2-40B4-BE49-F238E27FC236}">
                <a16:creationId xmlns:a16="http://schemas.microsoft.com/office/drawing/2014/main" id="{39B0734B-D65F-BB34-F850-627FF612837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B30D3E8-425A-4C49-BEC2-259E75094287}"/>
              </a:ext>
            </a:extLst>
          </p:cNvPr>
          <p:cNvSpPr>
            <a:spLocks noGrp="1"/>
          </p:cNvSpPr>
          <p:nvPr>
            <p:ph type="sldNum" sz="quarter" idx="12"/>
          </p:nvPr>
        </p:nvSpPr>
        <p:spPr/>
        <p:txBody>
          <a:bodyPr/>
          <a:lstStyle/>
          <a:p>
            <a:fld id="{6983D912-8596-4452-A8F0-66D2753BC0A4}" type="slidenum">
              <a:rPr lang="en-GB" smtClean="0"/>
              <a:t>‹#›</a:t>
            </a:fld>
            <a:endParaRPr lang="en-GB"/>
          </a:p>
        </p:txBody>
      </p:sp>
    </p:spTree>
    <p:extLst>
      <p:ext uri="{BB962C8B-B14F-4D97-AF65-F5344CB8AC3E}">
        <p14:creationId xmlns:p14="http://schemas.microsoft.com/office/powerpoint/2010/main" val="241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269A-B289-132D-EA9F-A7ED0E11FE5E}"/>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D33E0DFA-7A50-83E6-A74C-82EFFE89D2AB}"/>
              </a:ext>
            </a:extLst>
          </p:cNvPr>
          <p:cNvSpPr>
            <a:spLocks noGrp="1"/>
          </p:cNvSpPr>
          <p:nvPr>
            <p:ph type="dt" sz="half" idx="10"/>
          </p:nvPr>
        </p:nvSpPr>
        <p:spPr/>
        <p:txBody>
          <a:bodyPr/>
          <a:lstStyle/>
          <a:p>
            <a:fld id="{F39944EA-30AB-402D-9CB2-7DD00A1285D5}" type="datetimeFigureOut">
              <a:rPr lang="en-GB" smtClean="0"/>
              <a:t>12/10/2025</a:t>
            </a:fld>
            <a:endParaRPr lang="en-GB"/>
          </a:p>
        </p:txBody>
      </p:sp>
      <p:sp>
        <p:nvSpPr>
          <p:cNvPr id="4" name="Footer Placeholder 3">
            <a:extLst>
              <a:ext uri="{FF2B5EF4-FFF2-40B4-BE49-F238E27FC236}">
                <a16:creationId xmlns:a16="http://schemas.microsoft.com/office/drawing/2014/main" id="{5E75BF80-249F-8181-02F1-FE0F07E670B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F1BEBD-EF83-E0D8-5407-581F4938C8CF}"/>
              </a:ext>
            </a:extLst>
          </p:cNvPr>
          <p:cNvSpPr>
            <a:spLocks noGrp="1"/>
          </p:cNvSpPr>
          <p:nvPr>
            <p:ph type="sldNum" sz="quarter" idx="12"/>
          </p:nvPr>
        </p:nvSpPr>
        <p:spPr/>
        <p:txBody>
          <a:bodyPr/>
          <a:lstStyle/>
          <a:p>
            <a:fld id="{6983D912-8596-4452-A8F0-66D2753BC0A4}" type="slidenum">
              <a:rPr lang="en-GB" smtClean="0"/>
              <a:t>‹#›</a:t>
            </a:fld>
            <a:endParaRPr lang="en-GB"/>
          </a:p>
        </p:txBody>
      </p:sp>
    </p:spTree>
    <p:extLst>
      <p:ext uri="{BB962C8B-B14F-4D97-AF65-F5344CB8AC3E}">
        <p14:creationId xmlns:p14="http://schemas.microsoft.com/office/powerpoint/2010/main" val="1377872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395A97-BA8E-584E-6345-2625B79D2AF5}"/>
              </a:ext>
            </a:extLst>
          </p:cNvPr>
          <p:cNvSpPr>
            <a:spLocks noGrp="1"/>
          </p:cNvSpPr>
          <p:nvPr>
            <p:ph type="dt" sz="half" idx="10"/>
          </p:nvPr>
        </p:nvSpPr>
        <p:spPr/>
        <p:txBody>
          <a:bodyPr/>
          <a:lstStyle/>
          <a:p>
            <a:fld id="{F39944EA-30AB-402D-9CB2-7DD00A1285D5}" type="datetimeFigureOut">
              <a:rPr lang="en-GB" smtClean="0"/>
              <a:t>12/10/2025</a:t>
            </a:fld>
            <a:endParaRPr lang="en-GB"/>
          </a:p>
        </p:txBody>
      </p:sp>
      <p:sp>
        <p:nvSpPr>
          <p:cNvPr id="3" name="Footer Placeholder 2">
            <a:extLst>
              <a:ext uri="{FF2B5EF4-FFF2-40B4-BE49-F238E27FC236}">
                <a16:creationId xmlns:a16="http://schemas.microsoft.com/office/drawing/2014/main" id="{10264FD2-B934-E39F-DE93-E2AF210C67C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7C72EDA-CE1E-A291-98CE-3FC414BFC1D6}"/>
              </a:ext>
            </a:extLst>
          </p:cNvPr>
          <p:cNvSpPr>
            <a:spLocks noGrp="1"/>
          </p:cNvSpPr>
          <p:nvPr>
            <p:ph type="sldNum" sz="quarter" idx="12"/>
          </p:nvPr>
        </p:nvSpPr>
        <p:spPr/>
        <p:txBody>
          <a:bodyPr/>
          <a:lstStyle/>
          <a:p>
            <a:fld id="{6983D912-8596-4452-A8F0-66D2753BC0A4}" type="slidenum">
              <a:rPr lang="en-GB" smtClean="0"/>
              <a:t>‹#›</a:t>
            </a:fld>
            <a:endParaRPr lang="en-GB"/>
          </a:p>
        </p:txBody>
      </p:sp>
    </p:spTree>
    <p:extLst>
      <p:ext uri="{BB962C8B-B14F-4D97-AF65-F5344CB8AC3E}">
        <p14:creationId xmlns:p14="http://schemas.microsoft.com/office/powerpoint/2010/main" val="3451986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6DA7E-CC87-E465-1F2A-1497BB3176B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3A93FAE8-0569-1442-AC6C-C6266407BC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F1688CC5-8811-564C-ACBA-256DDA30FA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8B31FB6-E9B8-8D91-C3DB-901B5D90BFD9}"/>
              </a:ext>
            </a:extLst>
          </p:cNvPr>
          <p:cNvSpPr>
            <a:spLocks noGrp="1"/>
          </p:cNvSpPr>
          <p:nvPr>
            <p:ph type="dt" sz="half" idx="10"/>
          </p:nvPr>
        </p:nvSpPr>
        <p:spPr/>
        <p:txBody>
          <a:bodyPr/>
          <a:lstStyle/>
          <a:p>
            <a:fld id="{F39944EA-30AB-402D-9CB2-7DD00A1285D5}" type="datetimeFigureOut">
              <a:rPr lang="en-GB" smtClean="0"/>
              <a:t>12/10/2025</a:t>
            </a:fld>
            <a:endParaRPr lang="en-GB"/>
          </a:p>
        </p:txBody>
      </p:sp>
      <p:sp>
        <p:nvSpPr>
          <p:cNvPr id="6" name="Footer Placeholder 5">
            <a:extLst>
              <a:ext uri="{FF2B5EF4-FFF2-40B4-BE49-F238E27FC236}">
                <a16:creationId xmlns:a16="http://schemas.microsoft.com/office/drawing/2014/main" id="{2DAEE866-5F94-FC27-0F08-5BE0626EBA9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CFA2A31-6E62-C67F-EA0C-84879159CF94}"/>
              </a:ext>
            </a:extLst>
          </p:cNvPr>
          <p:cNvSpPr>
            <a:spLocks noGrp="1"/>
          </p:cNvSpPr>
          <p:nvPr>
            <p:ph type="sldNum" sz="quarter" idx="12"/>
          </p:nvPr>
        </p:nvSpPr>
        <p:spPr/>
        <p:txBody>
          <a:bodyPr/>
          <a:lstStyle/>
          <a:p>
            <a:fld id="{6983D912-8596-4452-A8F0-66D2753BC0A4}" type="slidenum">
              <a:rPr lang="en-GB" smtClean="0"/>
              <a:t>‹#›</a:t>
            </a:fld>
            <a:endParaRPr lang="en-GB"/>
          </a:p>
        </p:txBody>
      </p:sp>
    </p:spTree>
    <p:extLst>
      <p:ext uri="{BB962C8B-B14F-4D97-AF65-F5344CB8AC3E}">
        <p14:creationId xmlns:p14="http://schemas.microsoft.com/office/powerpoint/2010/main" val="1298164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759C8-9BC4-3C6B-8BC9-5B7F4631057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B0F81462-94FE-C61F-317E-5F689271FD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A0DA626-E850-E6B9-73A3-FAF7D73AE7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EF11B40-563F-2AD6-BB2B-9E233A2D204E}"/>
              </a:ext>
            </a:extLst>
          </p:cNvPr>
          <p:cNvSpPr>
            <a:spLocks noGrp="1"/>
          </p:cNvSpPr>
          <p:nvPr>
            <p:ph type="dt" sz="half" idx="10"/>
          </p:nvPr>
        </p:nvSpPr>
        <p:spPr/>
        <p:txBody>
          <a:bodyPr/>
          <a:lstStyle/>
          <a:p>
            <a:fld id="{F39944EA-30AB-402D-9CB2-7DD00A1285D5}" type="datetimeFigureOut">
              <a:rPr lang="en-GB" smtClean="0"/>
              <a:t>12/10/2025</a:t>
            </a:fld>
            <a:endParaRPr lang="en-GB"/>
          </a:p>
        </p:txBody>
      </p:sp>
      <p:sp>
        <p:nvSpPr>
          <p:cNvPr id="6" name="Footer Placeholder 5">
            <a:extLst>
              <a:ext uri="{FF2B5EF4-FFF2-40B4-BE49-F238E27FC236}">
                <a16:creationId xmlns:a16="http://schemas.microsoft.com/office/drawing/2014/main" id="{B0DCBEF9-91A0-CE7C-D7C1-A60427AAB7B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8F1587B-AF2C-E466-7F8D-ECC10AB0629C}"/>
              </a:ext>
            </a:extLst>
          </p:cNvPr>
          <p:cNvSpPr>
            <a:spLocks noGrp="1"/>
          </p:cNvSpPr>
          <p:nvPr>
            <p:ph type="sldNum" sz="quarter" idx="12"/>
          </p:nvPr>
        </p:nvSpPr>
        <p:spPr/>
        <p:txBody>
          <a:bodyPr/>
          <a:lstStyle/>
          <a:p>
            <a:fld id="{6983D912-8596-4452-A8F0-66D2753BC0A4}" type="slidenum">
              <a:rPr lang="en-GB" smtClean="0"/>
              <a:t>‹#›</a:t>
            </a:fld>
            <a:endParaRPr lang="en-GB"/>
          </a:p>
        </p:txBody>
      </p:sp>
    </p:spTree>
    <p:extLst>
      <p:ext uri="{BB962C8B-B14F-4D97-AF65-F5344CB8AC3E}">
        <p14:creationId xmlns:p14="http://schemas.microsoft.com/office/powerpoint/2010/main" val="811129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650D39-3933-F659-7489-93D4B0E42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9E14F947-CA92-B6E8-2FDF-703A7BCB35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D2D56E0-7169-B9B5-BE0A-F1EFE2A524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9944EA-30AB-402D-9CB2-7DD00A1285D5}" type="datetimeFigureOut">
              <a:rPr lang="en-GB" smtClean="0"/>
              <a:t>12/10/2025</a:t>
            </a:fld>
            <a:endParaRPr lang="en-GB"/>
          </a:p>
        </p:txBody>
      </p:sp>
      <p:sp>
        <p:nvSpPr>
          <p:cNvPr id="5" name="Footer Placeholder 4">
            <a:extLst>
              <a:ext uri="{FF2B5EF4-FFF2-40B4-BE49-F238E27FC236}">
                <a16:creationId xmlns:a16="http://schemas.microsoft.com/office/drawing/2014/main" id="{0490571B-B1C5-58CD-6D63-017DDB4CC0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1D058A47-2B96-56A7-FCF4-573D1D6F7F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83D912-8596-4452-A8F0-66D2753BC0A4}" type="slidenum">
              <a:rPr lang="en-GB" smtClean="0"/>
              <a:t>‹#›</a:t>
            </a:fld>
            <a:endParaRPr lang="en-GB"/>
          </a:p>
        </p:txBody>
      </p:sp>
    </p:spTree>
    <p:extLst>
      <p:ext uri="{BB962C8B-B14F-4D97-AF65-F5344CB8AC3E}">
        <p14:creationId xmlns:p14="http://schemas.microsoft.com/office/powerpoint/2010/main" val="1875015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chart" Target="../charts/chart1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A7C08-EC3A-8553-F7BD-5BC6CAB17125}"/>
              </a:ext>
            </a:extLst>
          </p:cNvPr>
          <p:cNvSpPr>
            <a:spLocks noGrp="1"/>
          </p:cNvSpPr>
          <p:nvPr>
            <p:ph type="ctrTitle"/>
          </p:nvPr>
        </p:nvSpPr>
        <p:spPr/>
        <p:txBody>
          <a:bodyPr/>
          <a:lstStyle/>
          <a:p>
            <a:endParaRPr lang="en-GB" dirty="0"/>
          </a:p>
        </p:txBody>
      </p:sp>
      <p:sp>
        <p:nvSpPr>
          <p:cNvPr id="3" name="Subtitle 2">
            <a:extLst>
              <a:ext uri="{FF2B5EF4-FFF2-40B4-BE49-F238E27FC236}">
                <a16:creationId xmlns:a16="http://schemas.microsoft.com/office/drawing/2014/main" id="{A6A8AB34-090E-F574-8483-AA35F341DE35}"/>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5194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6B8AF-9EF0-BBB1-FF7D-0D161B3B89A0}"/>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325F87AF-C139-2A6B-7233-E58A34C966F8}"/>
              </a:ext>
            </a:extLst>
          </p:cNvPr>
          <p:cNvGrpSpPr/>
          <p:nvPr/>
        </p:nvGrpSpPr>
        <p:grpSpPr>
          <a:xfrm>
            <a:off x="1419150" y="1236089"/>
            <a:ext cx="9929389" cy="4385821"/>
            <a:chOff x="1619017" y="1696767"/>
            <a:chExt cx="9064266" cy="3464465"/>
          </a:xfrm>
        </p:grpSpPr>
        <p:graphicFrame>
          <p:nvGraphicFramePr>
            <p:cNvPr id="2" name="Content Placeholder 11">
              <a:extLst>
                <a:ext uri="{FF2B5EF4-FFF2-40B4-BE49-F238E27FC236}">
                  <a16:creationId xmlns:a16="http://schemas.microsoft.com/office/drawing/2014/main" id="{CCD255C4-5B3B-EDBC-DB24-0DFA77B785A1}"/>
                </a:ext>
              </a:extLst>
            </p:cNvPr>
            <p:cNvGraphicFramePr>
              <a:graphicFrameLocks/>
            </p:cNvGraphicFramePr>
            <p:nvPr>
              <p:extLst>
                <p:ext uri="{D42A27DB-BD31-4B8C-83A1-F6EECF244321}">
                  <p14:modId xmlns:p14="http://schemas.microsoft.com/office/powerpoint/2010/main" val="1208043327"/>
                </p:ext>
              </p:extLst>
            </p:nvPr>
          </p:nvGraphicFramePr>
          <p:xfrm>
            <a:off x="1619017" y="1798163"/>
            <a:ext cx="8953965" cy="32616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ontent Placeholder 11">
              <a:extLst>
                <a:ext uri="{FF2B5EF4-FFF2-40B4-BE49-F238E27FC236}">
                  <a16:creationId xmlns:a16="http://schemas.microsoft.com/office/drawing/2014/main" id="{4E4AB4AE-4948-ECBB-F066-93486CBCDD56}"/>
                </a:ext>
              </a:extLst>
            </p:cNvPr>
            <p:cNvGraphicFramePr>
              <a:graphicFrameLocks/>
            </p:cNvGraphicFramePr>
            <p:nvPr>
              <p:extLst>
                <p:ext uri="{D42A27DB-BD31-4B8C-83A1-F6EECF244321}">
                  <p14:modId xmlns:p14="http://schemas.microsoft.com/office/powerpoint/2010/main" val="1928709527"/>
                </p:ext>
              </p:extLst>
            </p:nvPr>
          </p:nvGraphicFramePr>
          <p:xfrm>
            <a:off x="1729318" y="1696767"/>
            <a:ext cx="8953965" cy="3464465"/>
          </p:xfrm>
          <a:graphic>
            <a:graphicData uri="http://schemas.openxmlformats.org/drawingml/2006/chart">
              <c:chart xmlns:c="http://schemas.openxmlformats.org/drawingml/2006/chart" xmlns:r="http://schemas.openxmlformats.org/officeDocument/2006/relationships" r:id="rId3"/>
            </a:graphicData>
          </a:graphic>
        </p:graphicFrame>
      </p:grpSp>
      <p:graphicFrame>
        <p:nvGraphicFramePr>
          <p:cNvPr id="5" name="Table 4">
            <a:extLst>
              <a:ext uri="{FF2B5EF4-FFF2-40B4-BE49-F238E27FC236}">
                <a16:creationId xmlns:a16="http://schemas.microsoft.com/office/drawing/2014/main" id="{CE0B0929-F203-12E6-E337-D8AFB4A35ABF}"/>
              </a:ext>
            </a:extLst>
          </p:cNvPr>
          <p:cNvGraphicFramePr>
            <a:graphicFrameLocks noGrp="1"/>
          </p:cNvGraphicFramePr>
          <p:nvPr>
            <p:extLst>
              <p:ext uri="{D42A27DB-BD31-4B8C-83A1-F6EECF244321}">
                <p14:modId xmlns:p14="http://schemas.microsoft.com/office/powerpoint/2010/main" val="1639030108"/>
              </p:ext>
            </p:extLst>
          </p:nvPr>
        </p:nvGraphicFramePr>
        <p:xfrm>
          <a:off x="164812" y="628622"/>
          <a:ext cx="7154069" cy="607467"/>
        </p:xfrm>
        <a:graphic>
          <a:graphicData uri="http://schemas.openxmlformats.org/drawingml/2006/table">
            <a:tbl>
              <a:tblPr>
                <a:tableStyleId>{5940675A-B579-460E-94D1-54222C63F5DA}</a:tableStyleId>
              </a:tblPr>
              <a:tblGrid>
                <a:gridCol w="2963999">
                  <a:extLst>
                    <a:ext uri="{9D8B030D-6E8A-4147-A177-3AD203B41FA5}">
                      <a16:colId xmlns:a16="http://schemas.microsoft.com/office/drawing/2014/main" val="1517114865"/>
                    </a:ext>
                  </a:extLst>
                </a:gridCol>
                <a:gridCol w="1357011">
                  <a:extLst>
                    <a:ext uri="{9D8B030D-6E8A-4147-A177-3AD203B41FA5}">
                      <a16:colId xmlns:a16="http://schemas.microsoft.com/office/drawing/2014/main" val="2637672827"/>
                    </a:ext>
                  </a:extLst>
                </a:gridCol>
                <a:gridCol w="1690312">
                  <a:extLst>
                    <a:ext uri="{9D8B030D-6E8A-4147-A177-3AD203B41FA5}">
                      <a16:colId xmlns:a16="http://schemas.microsoft.com/office/drawing/2014/main" val="415977440"/>
                    </a:ext>
                  </a:extLst>
                </a:gridCol>
                <a:gridCol w="1142747">
                  <a:extLst>
                    <a:ext uri="{9D8B030D-6E8A-4147-A177-3AD203B41FA5}">
                      <a16:colId xmlns:a16="http://schemas.microsoft.com/office/drawing/2014/main" val="1977286721"/>
                    </a:ext>
                  </a:extLst>
                </a:gridCol>
              </a:tblGrid>
              <a:tr h="202489">
                <a:tc>
                  <a:txBody>
                    <a:bodyPr/>
                    <a:lstStyle/>
                    <a:p>
                      <a:pPr algn="ctr" fontAlgn="b">
                        <a:buNone/>
                      </a:pPr>
                      <a:r>
                        <a:rPr lang="en-GB" sz="1100" b="1" i="1" u="none" strike="noStrike" dirty="0">
                          <a:effectLst/>
                        </a:rPr>
                        <a:t>Test Statistics</a:t>
                      </a:r>
                      <a:endParaRPr lang="en-GB" sz="1100" b="1" i="1"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buNone/>
                      </a:pPr>
                      <a:r>
                        <a:rPr lang="en-GB" sz="1100" b="1" i="1" u="none" strike="noStrike" dirty="0" err="1">
                          <a:effectLst/>
                        </a:rPr>
                        <a:t>df</a:t>
                      </a:r>
                      <a:endParaRPr lang="en-GB" sz="1100" b="1" i="1"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buNone/>
                      </a:pPr>
                      <a:r>
                        <a:rPr lang="en-GB" sz="1100" b="1" i="1" u="none" strike="noStrike" dirty="0">
                          <a:effectLst/>
                        </a:rPr>
                        <a:t>Value</a:t>
                      </a:r>
                      <a:endParaRPr lang="en-GB" sz="1100" b="1" i="1"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buNone/>
                      </a:pPr>
                      <a:r>
                        <a:rPr lang="en-GB" sz="1100" b="1" i="1" u="none" strike="noStrike" dirty="0">
                          <a:effectLst/>
                        </a:rPr>
                        <a:t>Prob</a:t>
                      </a:r>
                      <a:endParaRPr lang="en-GB" sz="1100" b="1" i="1"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096669627"/>
                  </a:ext>
                </a:extLst>
              </a:tr>
              <a:tr h="202489">
                <a:tc>
                  <a:txBody>
                    <a:bodyPr/>
                    <a:lstStyle/>
                    <a:p>
                      <a:pPr algn="ctr" fontAlgn="b">
                        <a:buNone/>
                      </a:pPr>
                      <a:r>
                        <a:rPr lang="en-GB" sz="1100" b="1" i="1" u="none" strike="noStrike" dirty="0">
                          <a:effectLst/>
                        </a:rPr>
                        <a:t>Pearson X2</a:t>
                      </a:r>
                      <a:endParaRPr lang="en-GB" sz="1100" b="1" i="1"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buNone/>
                      </a:pPr>
                      <a:r>
                        <a:rPr lang="en-GB" sz="1100" b="1" i="0" u="none" strike="noStrike" dirty="0">
                          <a:solidFill>
                            <a:srgbClr val="000000"/>
                          </a:solidFill>
                          <a:effectLst/>
                          <a:latin typeface="Aptos Narrow" panose="020B0004020202020204" pitchFamily="34" charset="0"/>
                        </a:rPr>
                        <a:t>1</a:t>
                      </a:r>
                    </a:p>
                  </a:txBody>
                  <a:tcPr marL="9525" marR="9525" marT="9525" marB="0" anchor="ctr"/>
                </a:tc>
                <a:tc>
                  <a:txBody>
                    <a:bodyPr/>
                    <a:lstStyle/>
                    <a:p>
                      <a:pPr algn="ctr" fontAlgn="b">
                        <a:buNone/>
                      </a:pPr>
                      <a:r>
                        <a:rPr lang="en-GB" sz="1100" b="1" i="0" u="none" strike="noStrike" dirty="0">
                          <a:solidFill>
                            <a:srgbClr val="000000"/>
                          </a:solidFill>
                          <a:effectLst/>
                          <a:latin typeface="Aptos Narrow" panose="020B0004020202020204" pitchFamily="34" charset="0"/>
                        </a:rPr>
                        <a:t>1222.052</a:t>
                      </a:r>
                    </a:p>
                  </a:txBody>
                  <a:tcPr marL="9525" marR="9525" marT="9525" marB="0" anchor="ctr"/>
                </a:tc>
                <a:tc>
                  <a:txBody>
                    <a:bodyPr/>
                    <a:lstStyle/>
                    <a:p>
                      <a:pPr algn="ctr" fontAlgn="b">
                        <a:buNone/>
                      </a:pPr>
                      <a:r>
                        <a:rPr lang="en-GB" sz="1100" b="1" i="0" u="none" strike="noStrike" dirty="0">
                          <a:effectLst/>
                        </a:rPr>
                        <a:t>0</a:t>
                      </a:r>
                      <a:endParaRPr lang="en-GB" sz="1100" b="1"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777581436"/>
                  </a:ext>
                </a:extLst>
              </a:tr>
              <a:tr h="202489">
                <a:tc>
                  <a:txBody>
                    <a:bodyPr/>
                    <a:lstStyle/>
                    <a:p>
                      <a:pPr algn="ctr" fontAlgn="b">
                        <a:buNone/>
                      </a:pPr>
                      <a:r>
                        <a:rPr lang="en-GB" sz="1100" b="1" i="1" u="none" strike="noStrike" dirty="0">
                          <a:effectLst/>
                        </a:rPr>
                        <a:t>Likelihood Ratio G2</a:t>
                      </a:r>
                      <a:endParaRPr lang="en-GB" sz="1100" b="1" i="1"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buNone/>
                      </a:pPr>
                      <a:r>
                        <a:rPr lang="en-GB" sz="1100" b="1" i="0" u="none" strike="noStrike" dirty="0">
                          <a:solidFill>
                            <a:srgbClr val="000000"/>
                          </a:solidFill>
                          <a:effectLst/>
                          <a:latin typeface="Aptos Narrow" panose="020B0004020202020204" pitchFamily="34" charset="0"/>
                        </a:rPr>
                        <a:t>1</a:t>
                      </a:r>
                    </a:p>
                  </a:txBody>
                  <a:tcPr marL="9525" marR="9525" marT="9525" marB="0" anchor="ctr"/>
                </a:tc>
                <a:tc>
                  <a:txBody>
                    <a:bodyPr/>
                    <a:lstStyle/>
                    <a:p>
                      <a:pPr algn="ctr" fontAlgn="b">
                        <a:buNone/>
                      </a:pPr>
                      <a:r>
                        <a:rPr lang="en-GB" sz="1100" b="1" i="0" u="none" strike="noStrike" dirty="0">
                          <a:solidFill>
                            <a:srgbClr val="000000"/>
                          </a:solidFill>
                          <a:effectLst/>
                          <a:latin typeface="Aptos Narrow" panose="020B0004020202020204" pitchFamily="34" charset="0"/>
                        </a:rPr>
                        <a:t>1282.072</a:t>
                      </a:r>
                    </a:p>
                  </a:txBody>
                  <a:tcPr marL="9525" marR="9525" marT="9525" marB="0" anchor="ctr"/>
                </a:tc>
                <a:tc>
                  <a:txBody>
                    <a:bodyPr/>
                    <a:lstStyle/>
                    <a:p>
                      <a:pPr algn="ctr" fontAlgn="b">
                        <a:buNone/>
                      </a:pPr>
                      <a:r>
                        <a:rPr lang="en-GB" sz="1100" b="1" i="0" u="none" strike="noStrike" dirty="0">
                          <a:effectLst/>
                        </a:rPr>
                        <a:t>0</a:t>
                      </a:r>
                      <a:endParaRPr lang="en-GB" sz="1100" b="1"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138502467"/>
                  </a:ext>
                </a:extLst>
              </a:tr>
            </a:tbl>
          </a:graphicData>
        </a:graphic>
      </p:graphicFrame>
      <p:sp>
        <p:nvSpPr>
          <p:cNvPr id="6" name="TextBox 5">
            <a:extLst>
              <a:ext uri="{FF2B5EF4-FFF2-40B4-BE49-F238E27FC236}">
                <a16:creationId xmlns:a16="http://schemas.microsoft.com/office/drawing/2014/main" id="{3BF313AB-1466-FA52-8098-470C1DB16787}"/>
              </a:ext>
            </a:extLst>
          </p:cNvPr>
          <p:cNvSpPr txBox="1"/>
          <p:nvPr/>
        </p:nvSpPr>
        <p:spPr>
          <a:xfrm>
            <a:off x="7662475" y="747690"/>
            <a:ext cx="3565236" cy="369332"/>
          </a:xfrm>
          <a:prstGeom prst="rect">
            <a:avLst/>
          </a:prstGeom>
          <a:noFill/>
        </p:spPr>
        <p:txBody>
          <a:bodyPr wrap="square" rtlCol="0">
            <a:spAutoFit/>
          </a:bodyPr>
          <a:lstStyle/>
          <a:p>
            <a:r>
              <a:rPr lang="en-GB" dirty="0"/>
              <a:t>Statistically Significant</a:t>
            </a:r>
          </a:p>
        </p:txBody>
      </p:sp>
    </p:spTree>
    <p:extLst>
      <p:ext uri="{BB962C8B-B14F-4D97-AF65-F5344CB8AC3E}">
        <p14:creationId xmlns:p14="http://schemas.microsoft.com/office/powerpoint/2010/main" val="3105472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FC661-E097-0931-007C-A1EBA976870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D2DBD8DC-308D-8843-8FA8-D75CA34646BC}"/>
              </a:ext>
            </a:extLst>
          </p:cNvPr>
          <p:cNvSpPr>
            <a:spLocks noGrp="1"/>
          </p:cNvSpPr>
          <p:nvPr>
            <p:ph type="title"/>
          </p:nvPr>
        </p:nvSpPr>
        <p:spPr>
          <a:xfrm>
            <a:off x="895522" y="584566"/>
            <a:ext cx="4582213" cy="1325563"/>
          </a:xfrm>
        </p:spPr>
        <p:txBody>
          <a:bodyPr/>
          <a:lstStyle/>
          <a:p>
            <a:r>
              <a:rPr lang="en-GB" dirty="0"/>
              <a:t>Work conditions</a:t>
            </a:r>
          </a:p>
        </p:txBody>
      </p:sp>
      <p:graphicFrame>
        <p:nvGraphicFramePr>
          <p:cNvPr id="9" name="Table 8">
            <a:extLst>
              <a:ext uri="{FF2B5EF4-FFF2-40B4-BE49-F238E27FC236}">
                <a16:creationId xmlns:a16="http://schemas.microsoft.com/office/drawing/2014/main" id="{FAE5D944-83D9-D201-1BC3-BF1221472DFF}"/>
              </a:ext>
            </a:extLst>
          </p:cNvPr>
          <p:cNvGraphicFramePr>
            <a:graphicFrameLocks noGrp="1"/>
          </p:cNvGraphicFramePr>
          <p:nvPr>
            <p:extLst>
              <p:ext uri="{D42A27DB-BD31-4B8C-83A1-F6EECF244321}">
                <p14:modId xmlns:p14="http://schemas.microsoft.com/office/powerpoint/2010/main" val="2115879943"/>
              </p:ext>
            </p:extLst>
          </p:nvPr>
        </p:nvGraphicFramePr>
        <p:xfrm>
          <a:off x="7373505" y="943124"/>
          <a:ext cx="3547343" cy="571500"/>
        </p:xfrm>
        <a:graphic>
          <a:graphicData uri="http://schemas.openxmlformats.org/drawingml/2006/table">
            <a:tbl>
              <a:tblPr>
                <a:tableStyleId>{5C22544A-7EE6-4342-B048-85BDC9FD1C3A}</a:tableStyleId>
              </a:tblPr>
              <a:tblGrid>
                <a:gridCol w="1388688">
                  <a:extLst>
                    <a:ext uri="{9D8B030D-6E8A-4147-A177-3AD203B41FA5}">
                      <a16:colId xmlns:a16="http://schemas.microsoft.com/office/drawing/2014/main" val="3939641062"/>
                    </a:ext>
                  </a:extLst>
                </a:gridCol>
                <a:gridCol w="398732">
                  <a:extLst>
                    <a:ext uri="{9D8B030D-6E8A-4147-A177-3AD203B41FA5}">
                      <a16:colId xmlns:a16="http://schemas.microsoft.com/office/drawing/2014/main" val="1138475267"/>
                    </a:ext>
                  </a:extLst>
                </a:gridCol>
                <a:gridCol w="659971">
                  <a:extLst>
                    <a:ext uri="{9D8B030D-6E8A-4147-A177-3AD203B41FA5}">
                      <a16:colId xmlns:a16="http://schemas.microsoft.com/office/drawing/2014/main" val="3681381783"/>
                    </a:ext>
                  </a:extLst>
                </a:gridCol>
                <a:gridCol w="659971">
                  <a:extLst>
                    <a:ext uri="{9D8B030D-6E8A-4147-A177-3AD203B41FA5}">
                      <a16:colId xmlns:a16="http://schemas.microsoft.com/office/drawing/2014/main" val="3853448354"/>
                    </a:ext>
                  </a:extLst>
                </a:gridCol>
                <a:gridCol w="439981">
                  <a:extLst>
                    <a:ext uri="{9D8B030D-6E8A-4147-A177-3AD203B41FA5}">
                      <a16:colId xmlns:a16="http://schemas.microsoft.com/office/drawing/2014/main" val="3016467076"/>
                    </a:ext>
                  </a:extLst>
                </a:gridCol>
              </a:tblGrid>
              <a:tr h="190500">
                <a:tc>
                  <a:txBody>
                    <a:bodyPr/>
                    <a:lstStyle/>
                    <a:p>
                      <a:pPr algn="l" fontAlgn="b">
                        <a:buNone/>
                      </a:pPr>
                      <a:r>
                        <a:rPr lang="en-GB" sz="1100" u="none" strike="noStrike" dirty="0">
                          <a:effectLst/>
                        </a:rPr>
                        <a:t>Test Statistics</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buNone/>
                      </a:pP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buNone/>
                      </a:pPr>
                      <a:r>
                        <a:rPr lang="en-GB" sz="1100" u="none" strike="noStrike">
                          <a:effectLst/>
                        </a:rPr>
                        <a:t>df</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buNone/>
                      </a:pPr>
                      <a:r>
                        <a:rPr lang="en-GB" sz="1100" u="none" strike="noStrike">
                          <a:effectLst/>
                        </a:rPr>
                        <a:t>Value</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buNone/>
                      </a:pPr>
                      <a:r>
                        <a:rPr lang="en-GB" sz="1100" u="none" strike="noStrike">
                          <a:effectLst/>
                        </a:rPr>
                        <a:t>Prob</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90445021"/>
                  </a:ext>
                </a:extLst>
              </a:tr>
              <a:tr h="190500">
                <a:tc>
                  <a:txBody>
                    <a:bodyPr/>
                    <a:lstStyle/>
                    <a:p>
                      <a:pPr algn="l" fontAlgn="b">
                        <a:buNone/>
                      </a:pPr>
                      <a:r>
                        <a:rPr lang="en-GB" sz="1100" u="none" strike="noStrike">
                          <a:effectLst/>
                        </a:rPr>
                        <a:t>Pearson X2</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buNone/>
                      </a:pP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buNone/>
                      </a:pPr>
                      <a:r>
                        <a:rPr lang="en-GB" sz="1100" u="none" strike="noStrike">
                          <a:effectLst/>
                        </a:rPr>
                        <a:t>6</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buNone/>
                      </a:pPr>
                      <a:r>
                        <a:rPr lang="en-GB" sz="1100" u="none" strike="noStrike">
                          <a:effectLst/>
                        </a:rPr>
                        <a:t>490.7624</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buNone/>
                      </a:pPr>
                      <a:r>
                        <a:rPr lang="en-GB" sz="1100" u="none" strike="noStrike">
                          <a:effectLst/>
                        </a:rPr>
                        <a:t>0</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01843817"/>
                  </a:ext>
                </a:extLst>
              </a:tr>
              <a:tr h="190500">
                <a:tc>
                  <a:txBody>
                    <a:bodyPr/>
                    <a:lstStyle/>
                    <a:p>
                      <a:pPr algn="l" fontAlgn="b">
                        <a:buNone/>
                      </a:pPr>
                      <a:r>
                        <a:rPr lang="en-GB" sz="1100" u="none" strike="noStrike" dirty="0">
                          <a:effectLst/>
                        </a:rPr>
                        <a:t>Likelihood Ratio G2</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buNone/>
                      </a:pP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buNone/>
                      </a:pPr>
                      <a:r>
                        <a:rPr lang="en-GB" sz="1100" u="none" strike="noStrike">
                          <a:effectLst/>
                        </a:rPr>
                        <a:t>6</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buNone/>
                      </a:pPr>
                      <a:r>
                        <a:rPr lang="en-GB" sz="1100" u="none" strike="noStrike">
                          <a:effectLst/>
                        </a:rPr>
                        <a:t>493.3798</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buNone/>
                      </a:pPr>
                      <a:r>
                        <a:rPr lang="en-GB" sz="1100" u="none" strike="noStrike" dirty="0">
                          <a:effectLst/>
                        </a:rPr>
                        <a:t>0</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4846227"/>
                  </a:ext>
                </a:extLst>
              </a:tr>
            </a:tbl>
          </a:graphicData>
        </a:graphic>
      </p:graphicFrame>
      <p:graphicFrame>
        <p:nvGraphicFramePr>
          <p:cNvPr id="10" name="Chart 9">
            <a:extLst>
              <a:ext uri="{FF2B5EF4-FFF2-40B4-BE49-F238E27FC236}">
                <a16:creationId xmlns:a16="http://schemas.microsoft.com/office/drawing/2014/main" id="{4ED59E9F-0FD5-E6F4-8660-DF225F959BCE}"/>
              </a:ext>
            </a:extLst>
          </p:cNvPr>
          <p:cNvGraphicFramePr>
            <a:graphicFrameLocks/>
          </p:cNvGraphicFramePr>
          <p:nvPr>
            <p:extLst>
              <p:ext uri="{D42A27DB-BD31-4B8C-83A1-F6EECF244321}">
                <p14:modId xmlns:p14="http://schemas.microsoft.com/office/powerpoint/2010/main" val="1983269094"/>
              </p:ext>
            </p:extLst>
          </p:nvPr>
        </p:nvGraphicFramePr>
        <p:xfrm>
          <a:off x="384464" y="2526361"/>
          <a:ext cx="6324600" cy="33385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Table 12">
            <a:extLst>
              <a:ext uri="{FF2B5EF4-FFF2-40B4-BE49-F238E27FC236}">
                <a16:creationId xmlns:a16="http://schemas.microsoft.com/office/drawing/2014/main" id="{45F344C0-BA27-C2FF-AC43-83B2D2F60BDB}"/>
              </a:ext>
            </a:extLst>
          </p:cNvPr>
          <p:cNvGraphicFramePr>
            <a:graphicFrameLocks noGrp="1"/>
          </p:cNvGraphicFramePr>
          <p:nvPr>
            <p:extLst>
              <p:ext uri="{D42A27DB-BD31-4B8C-83A1-F6EECF244321}">
                <p14:modId xmlns:p14="http://schemas.microsoft.com/office/powerpoint/2010/main" val="710689431"/>
              </p:ext>
            </p:extLst>
          </p:nvPr>
        </p:nvGraphicFramePr>
        <p:xfrm>
          <a:off x="7373504" y="2169218"/>
          <a:ext cx="1684482" cy="3528650"/>
        </p:xfrm>
        <a:graphic>
          <a:graphicData uri="http://schemas.openxmlformats.org/drawingml/2006/table">
            <a:tbl>
              <a:tblPr>
                <a:tableStyleId>{5C22544A-7EE6-4342-B048-85BDC9FD1C3A}</a:tableStyleId>
              </a:tblPr>
              <a:tblGrid>
                <a:gridCol w="848873">
                  <a:extLst>
                    <a:ext uri="{9D8B030D-6E8A-4147-A177-3AD203B41FA5}">
                      <a16:colId xmlns:a16="http://schemas.microsoft.com/office/drawing/2014/main" val="4071421080"/>
                    </a:ext>
                  </a:extLst>
                </a:gridCol>
                <a:gridCol w="835609">
                  <a:extLst>
                    <a:ext uri="{9D8B030D-6E8A-4147-A177-3AD203B41FA5}">
                      <a16:colId xmlns:a16="http://schemas.microsoft.com/office/drawing/2014/main" val="2920187769"/>
                    </a:ext>
                  </a:extLst>
                </a:gridCol>
              </a:tblGrid>
              <a:tr h="200264">
                <a:tc gridSpan="2">
                  <a:txBody>
                    <a:bodyPr/>
                    <a:lstStyle/>
                    <a:p>
                      <a:pPr algn="ctr" fontAlgn="b">
                        <a:buNone/>
                      </a:pPr>
                      <a:r>
                        <a:rPr lang="en-GB" sz="1100" b="1" i="0" u="none" strike="noStrike" dirty="0">
                          <a:solidFill>
                            <a:srgbClr val="000000"/>
                          </a:solidFill>
                          <a:effectLst/>
                          <a:latin typeface="Calibri" panose="020F0502020204030204" pitchFamily="34" charset="0"/>
                        </a:rPr>
                        <a:t>Men Stats</a:t>
                      </a:r>
                    </a:p>
                  </a:txBody>
                  <a:tcPr marL="9525" marR="9525" marT="9525" marB="0" anchor="b"/>
                </a:tc>
                <a:tc hMerge="1">
                  <a:txBody>
                    <a:bodyPr/>
                    <a:lstStyle/>
                    <a:p>
                      <a:pPr algn="r" fontAlgn="b">
                        <a:buNone/>
                      </a:pP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9011717"/>
                  </a:ext>
                </a:extLst>
              </a:tr>
              <a:tr h="200264">
                <a:tc>
                  <a:txBody>
                    <a:bodyPr/>
                    <a:lstStyle/>
                    <a:p>
                      <a:pPr algn="l" fontAlgn="b">
                        <a:buNone/>
                      </a:pPr>
                      <a:r>
                        <a:rPr lang="en-GB" sz="1100" u="none" strike="noStrike" dirty="0">
                          <a:effectLst/>
                        </a:rPr>
                        <a:t> Mean</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buNone/>
                      </a:pPr>
                      <a:r>
                        <a:rPr lang="en-GB" sz="1100" b="1" u="none" strike="noStrike" dirty="0">
                          <a:effectLst/>
                        </a:rPr>
                        <a:t>3.362029</a:t>
                      </a:r>
                      <a:endParaRPr lang="en-GB"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56506208"/>
                  </a:ext>
                </a:extLst>
              </a:tr>
              <a:tr h="200264">
                <a:tc>
                  <a:txBody>
                    <a:bodyPr/>
                    <a:lstStyle/>
                    <a:p>
                      <a:pPr algn="l" fontAlgn="b">
                        <a:buNone/>
                      </a:pPr>
                      <a:r>
                        <a:rPr lang="en-GB" sz="1100" u="none" strike="noStrike">
                          <a:effectLst/>
                        </a:rPr>
                        <a:t> Median</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buNone/>
                      </a:pPr>
                      <a:r>
                        <a:rPr lang="en-GB" sz="1100" u="none" strike="noStrike">
                          <a:effectLst/>
                        </a:rPr>
                        <a:t>3</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2545055"/>
                  </a:ext>
                </a:extLst>
              </a:tr>
              <a:tr h="200264">
                <a:tc>
                  <a:txBody>
                    <a:bodyPr/>
                    <a:lstStyle/>
                    <a:p>
                      <a:pPr algn="l" fontAlgn="b">
                        <a:buNone/>
                      </a:pPr>
                      <a:r>
                        <a:rPr lang="en-GB" sz="1100" u="none" strike="noStrike">
                          <a:effectLst/>
                        </a:rPr>
                        <a:t> Maximum</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buNone/>
                      </a:pPr>
                      <a:r>
                        <a:rPr lang="en-GB" sz="1100" u="none" strike="noStrike">
                          <a:effectLst/>
                        </a:rPr>
                        <a:t>6</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76434388"/>
                  </a:ext>
                </a:extLst>
              </a:tr>
              <a:tr h="200264">
                <a:tc>
                  <a:txBody>
                    <a:bodyPr/>
                    <a:lstStyle/>
                    <a:p>
                      <a:pPr algn="l" fontAlgn="b">
                        <a:buNone/>
                      </a:pPr>
                      <a:r>
                        <a:rPr lang="en-GB" sz="1100" u="none" strike="noStrike">
                          <a:effectLst/>
                        </a:rPr>
                        <a:t> Minimum</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buNone/>
                      </a:pPr>
                      <a:r>
                        <a:rPr lang="en-GB" sz="1100" u="none" strike="noStrike">
                          <a:effectLst/>
                        </a:rPr>
                        <a:t>2</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28513025"/>
                  </a:ext>
                </a:extLst>
              </a:tr>
              <a:tr h="200264">
                <a:tc>
                  <a:txBody>
                    <a:bodyPr/>
                    <a:lstStyle/>
                    <a:p>
                      <a:pPr algn="l" fontAlgn="b">
                        <a:buNone/>
                      </a:pPr>
                      <a:r>
                        <a:rPr lang="en-GB" sz="1100" u="none" strike="noStrike">
                          <a:effectLst/>
                        </a:rPr>
                        <a:t> Std. Dev.</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buNone/>
                      </a:pPr>
                      <a:r>
                        <a:rPr lang="en-GB" sz="1100" u="none" strike="noStrike">
                          <a:effectLst/>
                        </a:rPr>
                        <a:t>1.469892</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4866228"/>
                  </a:ext>
                </a:extLst>
              </a:tr>
              <a:tr h="200264">
                <a:tc>
                  <a:txBody>
                    <a:bodyPr/>
                    <a:lstStyle/>
                    <a:p>
                      <a:pPr algn="l" fontAlgn="b">
                        <a:buNone/>
                      </a:pPr>
                      <a:r>
                        <a:rPr lang="en-GB" sz="1100" u="none" strike="noStrike">
                          <a:effectLst/>
                        </a:rPr>
                        <a:t> Skewness</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buNone/>
                      </a:pPr>
                      <a:r>
                        <a:rPr lang="en-GB" sz="1100" u="none" strike="noStrike">
                          <a:effectLst/>
                        </a:rPr>
                        <a:t>0.620616</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7680378"/>
                  </a:ext>
                </a:extLst>
              </a:tr>
              <a:tr h="200264">
                <a:tc>
                  <a:txBody>
                    <a:bodyPr/>
                    <a:lstStyle/>
                    <a:p>
                      <a:pPr algn="l" fontAlgn="b">
                        <a:buNone/>
                      </a:pPr>
                      <a:r>
                        <a:rPr lang="en-GB" sz="1100" u="none" strike="noStrike">
                          <a:effectLst/>
                        </a:rPr>
                        <a:t> Kurtosis</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buNone/>
                      </a:pPr>
                      <a:r>
                        <a:rPr lang="en-GB" sz="1100" u="none" strike="noStrike">
                          <a:effectLst/>
                        </a:rPr>
                        <a:t>1.923538</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68608950"/>
                  </a:ext>
                </a:extLst>
              </a:tr>
              <a:tr h="200264">
                <a:tc>
                  <a:txBody>
                    <a:bodyPr/>
                    <a:lstStyle/>
                    <a:p>
                      <a:pPr algn="l" fontAlgn="b">
                        <a:buNone/>
                      </a:pP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buNone/>
                      </a:pP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5016909"/>
                  </a:ext>
                </a:extLst>
              </a:tr>
              <a:tr h="200264">
                <a:tc>
                  <a:txBody>
                    <a:bodyPr/>
                    <a:lstStyle/>
                    <a:p>
                      <a:pPr algn="l" fontAlgn="b">
                        <a:buNone/>
                      </a:pPr>
                      <a:r>
                        <a:rPr lang="en-GB" sz="1100" u="none" strike="noStrike">
                          <a:effectLst/>
                        </a:rPr>
                        <a:t> Jarque-Bera</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buNone/>
                      </a:pPr>
                      <a:r>
                        <a:rPr lang="en-GB" sz="1100" u="none" strike="noStrike">
                          <a:effectLst/>
                        </a:rPr>
                        <a:t>731.6577</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9017190"/>
                  </a:ext>
                </a:extLst>
              </a:tr>
              <a:tr h="200264">
                <a:tc>
                  <a:txBody>
                    <a:bodyPr/>
                    <a:lstStyle/>
                    <a:p>
                      <a:pPr algn="l" fontAlgn="b">
                        <a:buNone/>
                      </a:pPr>
                      <a:r>
                        <a:rPr lang="en-GB" sz="1100" u="none" strike="noStrike">
                          <a:effectLst/>
                        </a:rPr>
                        <a:t> Probability</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buNone/>
                      </a:pPr>
                      <a:r>
                        <a:rPr lang="en-GB" sz="1100" u="none" strike="noStrike">
                          <a:effectLst/>
                        </a:rPr>
                        <a:t>0</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57502458"/>
                  </a:ext>
                </a:extLst>
              </a:tr>
              <a:tr h="200264">
                <a:tc>
                  <a:txBody>
                    <a:bodyPr/>
                    <a:lstStyle/>
                    <a:p>
                      <a:pPr algn="l" fontAlgn="b">
                        <a:buNone/>
                      </a:pP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buNone/>
                      </a:pP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6597276"/>
                  </a:ext>
                </a:extLst>
              </a:tr>
              <a:tr h="200264">
                <a:tc>
                  <a:txBody>
                    <a:bodyPr/>
                    <a:lstStyle/>
                    <a:p>
                      <a:pPr algn="l" fontAlgn="b">
                        <a:buNone/>
                      </a:pPr>
                      <a:r>
                        <a:rPr lang="en-GB" sz="1100" u="none" strike="noStrike">
                          <a:effectLst/>
                        </a:rPr>
                        <a:t> Sum</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buNone/>
                      </a:pPr>
                      <a:r>
                        <a:rPr lang="en-GB" sz="1100" u="none" strike="noStrike">
                          <a:effectLst/>
                        </a:rPr>
                        <a:t>21870</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1651516"/>
                  </a:ext>
                </a:extLst>
              </a:tr>
              <a:tr h="362477">
                <a:tc>
                  <a:txBody>
                    <a:bodyPr/>
                    <a:lstStyle/>
                    <a:p>
                      <a:pPr algn="l" fontAlgn="b">
                        <a:buNone/>
                      </a:pPr>
                      <a:r>
                        <a:rPr lang="en-GB" sz="1100" u="none" strike="noStrike">
                          <a:effectLst/>
                        </a:rPr>
                        <a:t> Sum Sq. Dev.</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buNone/>
                      </a:pPr>
                      <a:r>
                        <a:rPr lang="en-GB" sz="1100" u="none" strike="noStrike">
                          <a:effectLst/>
                        </a:rPr>
                        <a:t>14052.42</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56712397"/>
                  </a:ext>
                </a:extLst>
              </a:tr>
              <a:tr h="200264">
                <a:tc>
                  <a:txBody>
                    <a:bodyPr/>
                    <a:lstStyle/>
                    <a:p>
                      <a:pPr algn="l" fontAlgn="b">
                        <a:buNone/>
                      </a:pP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buNone/>
                      </a:pP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4707107"/>
                  </a:ext>
                </a:extLst>
              </a:tr>
              <a:tr h="362477">
                <a:tc>
                  <a:txBody>
                    <a:bodyPr/>
                    <a:lstStyle/>
                    <a:p>
                      <a:pPr algn="l" fontAlgn="b">
                        <a:buNone/>
                      </a:pPr>
                      <a:r>
                        <a:rPr lang="en-GB" sz="1100" u="none" strike="noStrike">
                          <a:effectLst/>
                        </a:rPr>
                        <a:t> Observations</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buNone/>
                      </a:pPr>
                      <a:r>
                        <a:rPr lang="en-GB" sz="1100" u="none" strike="noStrike" dirty="0">
                          <a:effectLst/>
                        </a:rPr>
                        <a:t>6505</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48210590"/>
                  </a:ext>
                </a:extLst>
              </a:tr>
            </a:tbl>
          </a:graphicData>
        </a:graphic>
      </p:graphicFrame>
      <p:graphicFrame>
        <p:nvGraphicFramePr>
          <p:cNvPr id="15" name="Table 14">
            <a:extLst>
              <a:ext uri="{FF2B5EF4-FFF2-40B4-BE49-F238E27FC236}">
                <a16:creationId xmlns:a16="http://schemas.microsoft.com/office/drawing/2014/main" id="{94279A93-B8AC-81E1-44EB-939E37C60505}"/>
              </a:ext>
            </a:extLst>
          </p:cNvPr>
          <p:cNvGraphicFramePr>
            <a:graphicFrameLocks noGrp="1"/>
          </p:cNvGraphicFramePr>
          <p:nvPr>
            <p:extLst>
              <p:ext uri="{D42A27DB-BD31-4B8C-83A1-F6EECF244321}">
                <p14:modId xmlns:p14="http://schemas.microsoft.com/office/powerpoint/2010/main" val="2029020533"/>
              </p:ext>
            </p:extLst>
          </p:nvPr>
        </p:nvGraphicFramePr>
        <p:xfrm>
          <a:off x="9236364" y="2169218"/>
          <a:ext cx="1684482" cy="3528646"/>
        </p:xfrm>
        <a:graphic>
          <a:graphicData uri="http://schemas.openxmlformats.org/drawingml/2006/table">
            <a:tbl>
              <a:tblPr>
                <a:tableStyleId>{5C22544A-7EE6-4342-B048-85BDC9FD1C3A}</a:tableStyleId>
              </a:tblPr>
              <a:tblGrid>
                <a:gridCol w="848873">
                  <a:extLst>
                    <a:ext uri="{9D8B030D-6E8A-4147-A177-3AD203B41FA5}">
                      <a16:colId xmlns:a16="http://schemas.microsoft.com/office/drawing/2014/main" val="417311128"/>
                    </a:ext>
                  </a:extLst>
                </a:gridCol>
                <a:gridCol w="835609">
                  <a:extLst>
                    <a:ext uri="{9D8B030D-6E8A-4147-A177-3AD203B41FA5}">
                      <a16:colId xmlns:a16="http://schemas.microsoft.com/office/drawing/2014/main" val="1409706719"/>
                    </a:ext>
                  </a:extLst>
                </a:gridCol>
              </a:tblGrid>
              <a:tr h="162215">
                <a:tc gridSpan="2">
                  <a:txBody>
                    <a:bodyPr/>
                    <a:lstStyle/>
                    <a:p>
                      <a:pPr algn="l" fontAlgn="b">
                        <a:buNone/>
                      </a:pPr>
                      <a:r>
                        <a:rPr lang="en-GB" sz="1100" b="1" i="0" u="none" strike="noStrike" dirty="0">
                          <a:solidFill>
                            <a:srgbClr val="000000"/>
                          </a:solidFill>
                          <a:effectLst/>
                          <a:latin typeface="Calibri" panose="020F0502020204030204" pitchFamily="34" charset="0"/>
                        </a:rPr>
                        <a:t>Women Stats</a:t>
                      </a:r>
                    </a:p>
                  </a:txBody>
                  <a:tcPr marL="9525" marR="9525" marT="9525" marB="0" anchor="b"/>
                </a:tc>
                <a:tc hMerge="1">
                  <a:txBody>
                    <a:bodyPr/>
                    <a:lstStyle/>
                    <a:p>
                      <a:pPr algn="r" fontAlgn="b">
                        <a:buNone/>
                      </a:pP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6833020"/>
                  </a:ext>
                </a:extLst>
              </a:tr>
              <a:tr h="162215">
                <a:tc>
                  <a:txBody>
                    <a:bodyPr/>
                    <a:lstStyle/>
                    <a:p>
                      <a:pPr algn="l" fontAlgn="b">
                        <a:buNone/>
                      </a:pPr>
                      <a:r>
                        <a:rPr lang="en-GB" sz="1100" u="none" strike="noStrike">
                          <a:effectLst/>
                        </a:rPr>
                        <a:t> Mean</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buNone/>
                      </a:pPr>
                      <a:r>
                        <a:rPr lang="en-GB" sz="1100" b="1" u="none" strike="noStrike" dirty="0">
                          <a:effectLst/>
                        </a:rPr>
                        <a:t>3.693109</a:t>
                      </a:r>
                      <a:endParaRPr lang="en-GB"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18240660"/>
                  </a:ext>
                </a:extLst>
              </a:tr>
              <a:tr h="162215">
                <a:tc>
                  <a:txBody>
                    <a:bodyPr/>
                    <a:lstStyle/>
                    <a:p>
                      <a:pPr algn="l" fontAlgn="b">
                        <a:buNone/>
                      </a:pPr>
                      <a:r>
                        <a:rPr lang="en-GB" sz="1100" u="none" strike="noStrike">
                          <a:effectLst/>
                        </a:rPr>
                        <a:t> Median</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buNone/>
                      </a:pPr>
                      <a:r>
                        <a:rPr lang="en-GB" sz="1100" u="none" strike="noStrike">
                          <a:effectLst/>
                        </a:rPr>
                        <a:t>4</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38751589"/>
                  </a:ext>
                </a:extLst>
              </a:tr>
              <a:tr h="250828">
                <a:tc>
                  <a:txBody>
                    <a:bodyPr/>
                    <a:lstStyle/>
                    <a:p>
                      <a:pPr algn="l" fontAlgn="b">
                        <a:buNone/>
                      </a:pPr>
                      <a:r>
                        <a:rPr lang="en-GB" sz="1100" u="none" strike="noStrike">
                          <a:effectLst/>
                        </a:rPr>
                        <a:t> Maximum</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buNone/>
                      </a:pPr>
                      <a:r>
                        <a:rPr lang="en-GB" sz="1100" u="none" strike="noStrike">
                          <a:effectLst/>
                        </a:rPr>
                        <a:t>6</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14961393"/>
                  </a:ext>
                </a:extLst>
              </a:tr>
              <a:tr h="168773">
                <a:tc>
                  <a:txBody>
                    <a:bodyPr/>
                    <a:lstStyle/>
                    <a:p>
                      <a:pPr algn="l" fontAlgn="b">
                        <a:buNone/>
                      </a:pPr>
                      <a:r>
                        <a:rPr lang="en-GB" sz="1100" u="none" strike="noStrike">
                          <a:effectLst/>
                        </a:rPr>
                        <a:t> Minimum</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buNone/>
                      </a:pPr>
                      <a:r>
                        <a:rPr lang="en-GB" sz="1100" u="none" strike="noStrike">
                          <a:effectLst/>
                        </a:rPr>
                        <a:t>2</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78347397"/>
                  </a:ext>
                </a:extLst>
              </a:tr>
              <a:tr h="162215">
                <a:tc>
                  <a:txBody>
                    <a:bodyPr/>
                    <a:lstStyle/>
                    <a:p>
                      <a:pPr algn="l" fontAlgn="b">
                        <a:buNone/>
                      </a:pPr>
                      <a:r>
                        <a:rPr lang="en-GB" sz="1100" u="none" strike="noStrike">
                          <a:effectLst/>
                        </a:rPr>
                        <a:t> Std. Dev.</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buNone/>
                      </a:pPr>
                      <a:r>
                        <a:rPr lang="en-GB" sz="1100" u="none" strike="noStrike">
                          <a:effectLst/>
                        </a:rPr>
                        <a:t>1.491859</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6802366"/>
                  </a:ext>
                </a:extLst>
              </a:tr>
              <a:tr h="250828">
                <a:tc>
                  <a:txBody>
                    <a:bodyPr/>
                    <a:lstStyle/>
                    <a:p>
                      <a:pPr algn="l" fontAlgn="b">
                        <a:buNone/>
                      </a:pPr>
                      <a:r>
                        <a:rPr lang="en-GB" sz="1100" u="none" strike="noStrike">
                          <a:effectLst/>
                        </a:rPr>
                        <a:t> Skewness</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buNone/>
                      </a:pPr>
                      <a:r>
                        <a:rPr lang="en-GB" sz="1100" u="none" strike="noStrike">
                          <a:effectLst/>
                        </a:rPr>
                        <a:t>0.273774</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34068799"/>
                  </a:ext>
                </a:extLst>
              </a:tr>
              <a:tr h="162215">
                <a:tc>
                  <a:txBody>
                    <a:bodyPr/>
                    <a:lstStyle/>
                    <a:p>
                      <a:pPr algn="l" fontAlgn="b">
                        <a:buNone/>
                      </a:pPr>
                      <a:r>
                        <a:rPr lang="en-GB" sz="1100" u="none" strike="noStrike">
                          <a:effectLst/>
                        </a:rPr>
                        <a:t> Kurtosis</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buNone/>
                      </a:pPr>
                      <a:r>
                        <a:rPr lang="en-GB" sz="1100" u="none" strike="noStrike">
                          <a:effectLst/>
                        </a:rPr>
                        <a:t>1.638512</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4193066"/>
                  </a:ext>
                </a:extLst>
              </a:tr>
              <a:tr h="162215">
                <a:tc>
                  <a:txBody>
                    <a:bodyPr/>
                    <a:lstStyle/>
                    <a:p>
                      <a:pPr algn="l" fontAlgn="b">
                        <a:buNone/>
                      </a:pP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buNone/>
                      </a:pP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0014646"/>
                  </a:ext>
                </a:extLst>
              </a:tr>
              <a:tr h="265349">
                <a:tc>
                  <a:txBody>
                    <a:bodyPr/>
                    <a:lstStyle/>
                    <a:p>
                      <a:pPr algn="l" fontAlgn="b">
                        <a:buNone/>
                      </a:pPr>
                      <a:r>
                        <a:rPr lang="en-GB" sz="1100" u="none" strike="noStrike">
                          <a:effectLst/>
                        </a:rPr>
                        <a:t> Jarque-Bera</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buNone/>
                      </a:pPr>
                      <a:r>
                        <a:rPr lang="en-GB" sz="1100" u="none" strike="noStrike">
                          <a:effectLst/>
                        </a:rPr>
                        <a:t>292.9602</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68705809"/>
                  </a:ext>
                </a:extLst>
              </a:tr>
              <a:tr h="250828">
                <a:tc>
                  <a:txBody>
                    <a:bodyPr/>
                    <a:lstStyle/>
                    <a:p>
                      <a:pPr algn="l" fontAlgn="b">
                        <a:buNone/>
                      </a:pPr>
                      <a:r>
                        <a:rPr lang="en-GB" sz="1100" u="none" strike="noStrike">
                          <a:effectLst/>
                        </a:rPr>
                        <a:t> Probability</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buNone/>
                      </a:pPr>
                      <a:r>
                        <a:rPr lang="en-GB" sz="1100" u="none" strike="noStrike">
                          <a:effectLst/>
                        </a:rPr>
                        <a:t>0</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19861318"/>
                  </a:ext>
                </a:extLst>
              </a:tr>
              <a:tr h="162215">
                <a:tc>
                  <a:txBody>
                    <a:bodyPr/>
                    <a:lstStyle/>
                    <a:p>
                      <a:pPr algn="l" fontAlgn="b">
                        <a:buNone/>
                      </a:pP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buNone/>
                      </a:pP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42466481"/>
                  </a:ext>
                </a:extLst>
              </a:tr>
              <a:tr h="162215">
                <a:tc>
                  <a:txBody>
                    <a:bodyPr/>
                    <a:lstStyle/>
                    <a:p>
                      <a:pPr algn="l" fontAlgn="b">
                        <a:buNone/>
                      </a:pPr>
                      <a:r>
                        <a:rPr lang="en-GB" sz="1100" u="none" strike="noStrike">
                          <a:effectLst/>
                        </a:rPr>
                        <a:t> Sum</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buNone/>
                      </a:pPr>
                      <a:r>
                        <a:rPr lang="en-GB" sz="1100" u="none" strike="noStrike">
                          <a:effectLst/>
                        </a:rPr>
                        <a:t>12058</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5260852"/>
                  </a:ext>
                </a:extLst>
              </a:tr>
              <a:tr h="315709">
                <a:tc>
                  <a:txBody>
                    <a:bodyPr/>
                    <a:lstStyle/>
                    <a:p>
                      <a:pPr algn="l" fontAlgn="b">
                        <a:buNone/>
                      </a:pPr>
                      <a:r>
                        <a:rPr lang="en-GB" sz="1100" u="none" strike="noStrike">
                          <a:effectLst/>
                        </a:rPr>
                        <a:t> Sum Sq. Dev.</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buNone/>
                      </a:pPr>
                      <a:r>
                        <a:rPr lang="en-GB" sz="1100" u="none" strike="noStrike">
                          <a:effectLst/>
                        </a:rPr>
                        <a:t>7264.495</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0834051"/>
                  </a:ext>
                </a:extLst>
              </a:tr>
              <a:tr h="162215">
                <a:tc>
                  <a:txBody>
                    <a:bodyPr/>
                    <a:lstStyle/>
                    <a:p>
                      <a:pPr algn="l" fontAlgn="b">
                        <a:buNone/>
                      </a:pP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buNone/>
                      </a:pP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96074775"/>
                  </a:ext>
                </a:extLst>
              </a:tr>
              <a:tr h="394358">
                <a:tc>
                  <a:txBody>
                    <a:bodyPr/>
                    <a:lstStyle/>
                    <a:p>
                      <a:pPr algn="l" fontAlgn="b">
                        <a:buNone/>
                      </a:pPr>
                      <a:r>
                        <a:rPr lang="en-GB" sz="1100" u="none" strike="noStrike">
                          <a:effectLst/>
                        </a:rPr>
                        <a:t> Observations</a:t>
                      </a:r>
                      <a:endParaRPr lang="en-GB"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buNone/>
                      </a:pPr>
                      <a:r>
                        <a:rPr lang="en-GB" sz="1100" u="none" strike="noStrike" dirty="0">
                          <a:effectLst/>
                        </a:rPr>
                        <a:t>3265</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79999153"/>
                  </a:ext>
                </a:extLst>
              </a:tr>
            </a:tbl>
          </a:graphicData>
        </a:graphic>
      </p:graphicFrame>
      <p:sp>
        <p:nvSpPr>
          <p:cNvPr id="17" name="TextBox 16">
            <a:extLst>
              <a:ext uri="{FF2B5EF4-FFF2-40B4-BE49-F238E27FC236}">
                <a16:creationId xmlns:a16="http://schemas.microsoft.com/office/drawing/2014/main" id="{00161851-7C20-0393-6B04-04C95DB5CF0B}"/>
              </a:ext>
            </a:extLst>
          </p:cNvPr>
          <p:cNvSpPr txBox="1"/>
          <p:nvPr/>
        </p:nvSpPr>
        <p:spPr>
          <a:xfrm>
            <a:off x="128832" y="5765208"/>
            <a:ext cx="11814928" cy="369332"/>
          </a:xfrm>
          <a:prstGeom prst="rect">
            <a:avLst/>
          </a:prstGeom>
          <a:solidFill>
            <a:schemeClr val="accent1"/>
          </a:solidFill>
        </p:spPr>
        <p:txBody>
          <a:bodyPr wrap="square" rtlCol="0">
            <a:spAutoFit/>
          </a:bodyPr>
          <a:lstStyle/>
          <a:p>
            <a:r>
              <a:rPr lang="en-GB" b="1" dirty="0">
                <a:solidFill>
                  <a:schemeClr val="bg1"/>
                </a:solidFill>
              </a:rPr>
              <a:t>Overall, men work in worse conditions than women.</a:t>
            </a:r>
          </a:p>
        </p:txBody>
      </p:sp>
    </p:spTree>
    <p:extLst>
      <p:ext uri="{BB962C8B-B14F-4D97-AF65-F5344CB8AC3E}">
        <p14:creationId xmlns:p14="http://schemas.microsoft.com/office/powerpoint/2010/main" val="585486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C39CE-D4CA-BDC9-B218-D99FF71C9086}"/>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1BA6D5DA-08A4-E77F-E821-1EF664108FFB}"/>
              </a:ext>
            </a:extLst>
          </p:cNvPr>
          <p:cNvGraphicFramePr/>
          <p:nvPr>
            <p:extLst>
              <p:ext uri="{D42A27DB-BD31-4B8C-83A1-F6EECF244321}">
                <p14:modId xmlns:p14="http://schemas.microsoft.com/office/powerpoint/2010/main" val="2623301087"/>
              </p:ext>
            </p:extLst>
          </p:nvPr>
        </p:nvGraphicFramePr>
        <p:xfrm>
          <a:off x="128832" y="1011289"/>
          <a:ext cx="7222944" cy="483541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Table 1">
            <a:extLst>
              <a:ext uri="{FF2B5EF4-FFF2-40B4-BE49-F238E27FC236}">
                <a16:creationId xmlns:a16="http://schemas.microsoft.com/office/drawing/2014/main" id="{A4E6ED2D-DE6A-36F2-968E-E845EECCAFCC}"/>
              </a:ext>
            </a:extLst>
          </p:cNvPr>
          <p:cNvGraphicFramePr>
            <a:graphicFrameLocks noGrp="1"/>
          </p:cNvGraphicFramePr>
          <p:nvPr>
            <p:extLst>
              <p:ext uri="{D42A27DB-BD31-4B8C-83A1-F6EECF244321}">
                <p14:modId xmlns:p14="http://schemas.microsoft.com/office/powerpoint/2010/main" val="577770098"/>
              </p:ext>
            </p:extLst>
          </p:nvPr>
        </p:nvGraphicFramePr>
        <p:xfrm>
          <a:off x="7564582" y="1178018"/>
          <a:ext cx="4405744" cy="4351338"/>
        </p:xfrm>
        <a:graphic>
          <a:graphicData uri="http://schemas.openxmlformats.org/drawingml/2006/table">
            <a:tbl>
              <a:tblPr>
                <a:tableStyleId>{5C22544A-7EE6-4342-B048-85BDC9FD1C3A}</a:tableStyleId>
              </a:tblPr>
              <a:tblGrid>
                <a:gridCol w="1038968">
                  <a:extLst>
                    <a:ext uri="{9D8B030D-6E8A-4147-A177-3AD203B41FA5}">
                      <a16:colId xmlns:a16="http://schemas.microsoft.com/office/drawing/2014/main" val="842418140"/>
                    </a:ext>
                  </a:extLst>
                </a:gridCol>
                <a:gridCol w="841694">
                  <a:extLst>
                    <a:ext uri="{9D8B030D-6E8A-4147-A177-3AD203B41FA5}">
                      <a16:colId xmlns:a16="http://schemas.microsoft.com/office/drawing/2014/main" val="3883166660"/>
                    </a:ext>
                  </a:extLst>
                </a:gridCol>
                <a:gridCol w="841694">
                  <a:extLst>
                    <a:ext uri="{9D8B030D-6E8A-4147-A177-3AD203B41FA5}">
                      <a16:colId xmlns:a16="http://schemas.microsoft.com/office/drawing/2014/main" val="2060229262"/>
                    </a:ext>
                  </a:extLst>
                </a:gridCol>
                <a:gridCol w="841694">
                  <a:extLst>
                    <a:ext uri="{9D8B030D-6E8A-4147-A177-3AD203B41FA5}">
                      <a16:colId xmlns:a16="http://schemas.microsoft.com/office/drawing/2014/main" val="2684480394"/>
                    </a:ext>
                  </a:extLst>
                </a:gridCol>
                <a:gridCol w="841694">
                  <a:extLst>
                    <a:ext uri="{9D8B030D-6E8A-4147-A177-3AD203B41FA5}">
                      <a16:colId xmlns:a16="http://schemas.microsoft.com/office/drawing/2014/main" val="3635437992"/>
                    </a:ext>
                  </a:extLst>
                </a:gridCol>
              </a:tblGrid>
              <a:tr h="174193">
                <a:tc>
                  <a:txBody>
                    <a:bodyPr/>
                    <a:lstStyle/>
                    <a:p>
                      <a:pPr algn="l" fontAlgn="b">
                        <a:buNone/>
                      </a:pP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l" fontAlgn="b">
                        <a:buNone/>
                      </a:pP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l" fontAlgn="b">
                        <a:buNone/>
                      </a:pP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l" fontAlgn="b">
                        <a:buNone/>
                      </a:pP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l" fontAlgn="b">
                        <a:buNone/>
                      </a:pPr>
                      <a:endParaRPr lang="en-GB" sz="1000" b="0" i="0" u="none" strike="noStrike">
                        <a:solidFill>
                          <a:srgbClr val="000000"/>
                        </a:solidFill>
                        <a:effectLst/>
                        <a:latin typeface="Calibri" panose="020F0502020204030204" pitchFamily="34" charset="0"/>
                      </a:endParaRPr>
                    </a:p>
                  </a:txBody>
                  <a:tcPr marL="8710" marR="8710" marT="8710" marB="0" anchor="b"/>
                </a:tc>
                <a:extLst>
                  <a:ext uri="{0D108BD9-81ED-4DB2-BD59-A6C34878D82A}">
                    <a16:rowId xmlns:a16="http://schemas.microsoft.com/office/drawing/2014/main" val="3144598718"/>
                  </a:ext>
                </a:extLst>
              </a:tr>
              <a:tr h="315289">
                <a:tc>
                  <a:txBody>
                    <a:bodyPr/>
                    <a:lstStyle/>
                    <a:p>
                      <a:pPr algn="l" fontAlgn="b">
                        <a:buNone/>
                      </a:pPr>
                      <a:r>
                        <a:rPr lang="en-GB" sz="1000" u="none" strike="noStrike">
                          <a:effectLst/>
                        </a:rPr>
                        <a:t>Variable</a:t>
                      </a: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l" fontAlgn="b">
                        <a:buNone/>
                      </a:pPr>
                      <a:r>
                        <a:rPr lang="en-GB" sz="1000" u="none" strike="noStrike">
                          <a:effectLst/>
                        </a:rPr>
                        <a:t>Coefficient</a:t>
                      </a: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l" fontAlgn="b">
                        <a:buNone/>
                      </a:pPr>
                      <a:r>
                        <a:rPr lang="en-GB" sz="1000" u="none" strike="noStrike">
                          <a:effectLst/>
                        </a:rPr>
                        <a:t>Std. Error</a:t>
                      </a: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l" fontAlgn="b">
                        <a:buNone/>
                      </a:pPr>
                      <a:r>
                        <a:rPr lang="en-GB" sz="1000" u="none" strike="noStrike">
                          <a:effectLst/>
                        </a:rPr>
                        <a:t>t-Statistic</a:t>
                      </a: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l" fontAlgn="b">
                        <a:buNone/>
                      </a:pPr>
                      <a:r>
                        <a:rPr lang="en-GB" sz="1000" u="none" strike="noStrike">
                          <a:effectLst/>
                        </a:rPr>
                        <a:t>Prob.  </a:t>
                      </a:r>
                      <a:endParaRPr lang="en-GB" sz="1000" b="0" i="0" u="none" strike="noStrike">
                        <a:solidFill>
                          <a:srgbClr val="000000"/>
                        </a:solidFill>
                        <a:effectLst/>
                        <a:latin typeface="Calibri" panose="020F0502020204030204" pitchFamily="34" charset="0"/>
                      </a:endParaRPr>
                    </a:p>
                  </a:txBody>
                  <a:tcPr marL="8710" marR="8710" marT="8710" marB="0" anchor="b"/>
                </a:tc>
                <a:extLst>
                  <a:ext uri="{0D108BD9-81ED-4DB2-BD59-A6C34878D82A}">
                    <a16:rowId xmlns:a16="http://schemas.microsoft.com/office/drawing/2014/main" val="3030905927"/>
                  </a:ext>
                </a:extLst>
              </a:tr>
              <a:tr h="174193">
                <a:tc>
                  <a:txBody>
                    <a:bodyPr/>
                    <a:lstStyle/>
                    <a:p>
                      <a:pPr algn="l" fontAlgn="b">
                        <a:buNone/>
                      </a:pP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l" fontAlgn="b">
                        <a:buNone/>
                      </a:pP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l" fontAlgn="b">
                        <a:buNone/>
                      </a:pP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l" fontAlgn="b">
                        <a:buNone/>
                      </a:pP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l" fontAlgn="b">
                        <a:buNone/>
                      </a:pPr>
                      <a:endParaRPr lang="en-GB" sz="1000" b="0" i="0" u="none" strike="noStrike">
                        <a:solidFill>
                          <a:srgbClr val="000000"/>
                        </a:solidFill>
                        <a:effectLst/>
                        <a:latin typeface="Calibri" panose="020F0502020204030204" pitchFamily="34" charset="0"/>
                      </a:endParaRPr>
                    </a:p>
                  </a:txBody>
                  <a:tcPr marL="8710" marR="8710" marT="8710" marB="0" anchor="b"/>
                </a:tc>
                <a:extLst>
                  <a:ext uri="{0D108BD9-81ED-4DB2-BD59-A6C34878D82A}">
                    <a16:rowId xmlns:a16="http://schemas.microsoft.com/office/drawing/2014/main" val="3057148191"/>
                  </a:ext>
                </a:extLst>
              </a:tr>
              <a:tr h="174193">
                <a:tc>
                  <a:txBody>
                    <a:bodyPr/>
                    <a:lstStyle/>
                    <a:p>
                      <a:pPr algn="l" fontAlgn="b">
                        <a:buNone/>
                      </a:pPr>
                      <a:r>
                        <a:rPr lang="en-GB" sz="1000" u="none" strike="noStrike">
                          <a:effectLst/>
                        </a:rPr>
                        <a:t>C</a:t>
                      </a: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r" fontAlgn="b">
                        <a:buNone/>
                      </a:pPr>
                      <a:r>
                        <a:rPr lang="en-GB" sz="1000" u="none" strike="noStrike">
                          <a:effectLst/>
                        </a:rPr>
                        <a:t>4.194223</a:t>
                      </a: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r" fontAlgn="b">
                        <a:buNone/>
                      </a:pPr>
                      <a:r>
                        <a:rPr lang="en-GB" sz="1000" u="none" strike="noStrike">
                          <a:effectLst/>
                        </a:rPr>
                        <a:t>0.049939</a:t>
                      </a: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r" fontAlgn="b">
                        <a:buNone/>
                      </a:pPr>
                      <a:r>
                        <a:rPr lang="en-GB" sz="1000" u="none" strike="noStrike">
                          <a:effectLst/>
                        </a:rPr>
                        <a:t>83.98621</a:t>
                      </a: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r" fontAlgn="b">
                        <a:buNone/>
                      </a:pPr>
                      <a:r>
                        <a:rPr lang="en-GB" sz="1000" u="none" strike="noStrike">
                          <a:effectLst/>
                        </a:rPr>
                        <a:t>0</a:t>
                      </a:r>
                      <a:endParaRPr lang="en-GB" sz="1000" b="0" i="0" u="none" strike="noStrike">
                        <a:solidFill>
                          <a:srgbClr val="000000"/>
                        </a:solidFill>
                        <a:effectLst/>
                        <a:latin typeface="Calibri" panose="020F0502020204030204" pitchFamily="34" charset="0"/>
                      </a:endParaRPr>
                    </a:p>
                  </a:txBody>
                  <a:tcPr marL="8710" marR="8710" marT="8710" marB="0" anchor="b"/>
                </a:tc>
                <a:extLst>
                  <a:ext uri="{0D108BD9-81ED-4DB2-BD59-A6C34878D82A}">
                    <a16:rowId xmlns:a16="http://schemas.microsoft.com/office/drawing/2014/main" val="2657967797"/>
                  </a:ext>
                </a:extLst>
              </a:tr>
              <a:tr h="174193">
                <a:tc>
                  <a:txBody>
                    <a:bodyPr/>
                    <a:lstStyle/>
                    <a:p>
                      <a:pPr algn="l" fontAlgn="b">
                        <a:buNone/>
                      </a:pPr>
                      <a:r>
                        <a:rPr lang="en-GB" sz="1000" u="none" strike="noStrike">
                          <a:effectLst/>
                        </a:rPr>
                        <a:t>GENDER</a:t>
                      </a: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r" fontAlgn="b">
                        <a:buNone/>
                      </a:pPr>
                      <a:r>
                        <a:rPr lang="en-GB" sz="1000" u="none" strike="noStrike">
                          <a:effectLst/>
                        </a:rPr>
                        <a:t>-0.8943</a:t>
                      </a: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r" fontAlgn="b">
                        <a:buNone/>
                      </a:pPr>
                      <a:r>
                        <a:rPr lang="en-GB" sz="1000" u="none" strike="noStrike">
                          <a:effectLst/>
                        </a:rPr>
                        <a:t>0.066667</a:t>
                      </a: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r" fontAlgn="b">
                        <a:buNone/>
                      </a:pPr>
                      <a:r>
                        <a:rPr lang="en-GB" sz="1000" u="none" strike="noStrike">
                          <a:effectLst/>
                        </a:rPr>
                        <a:t>-13.4145</a:t>
                      </a: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r" fontAlgn="b">
                        <a:buNone/>
                      </a:pPr>
                      <a:r>
                        <a:rPr lang="en-GB" sz="1000" u="none" strike="noStrike">
                          <a:effectLst/>
                        </a:rPr>
                        <a:t>0</a:t>
                      </a:r>
                      <a:endParaRPr lang="en-GB" sz="1000" b="0" i="0" u="none" strike="noStrike">
                        <a:solidFill>
                          <a:srgbClr val="000000"/>
                        </a:solidFill>
                        <a:effectLst/>
                        <a:latin typeface="Calibri" panose="020F0502020204030204" pitchFamily="34" charset="0"/>
                      </a:endParaRPr>
                    </a:p>
                  </a:txBody>
                  <a:tcPr marL="8710" marR="8710" marT="8710" marB="0" anchor="b"/>
                </a:tc>
                <a:extLst>
                  <a:ext uri="{0D108BD9-81ED-4DB2-BD59-A6C34878D82A}">
                    <a16:rowId xmlns:a16="http://schemas.microsoft.com/office/drawing/2014/main" val="1715587838"/>
                  </a:ext>
                </a:extLst>
              </a:tr>
              <a:tr h="315289">
                <a:tc>
                  <a:txBody>
                    <a:bodyPr/>
                    <a:lstStyle/>
                    <a:p>
                      <a:pPr algn="l" fontAlgn="b">
                        <a:buNone/>
                      </a:pPr>
                      <a:r>
                        <a:rPr lang="en-GB" sz="1000" u="none" strike="noStrike">
                          <a:effectLst/>
                        </a:rPr>
                        <a:t>DIPLOMA_GAP</a:t>
                      </a: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r" fontAlgn="b">
                        <a:buNone/>
                      </a:pPr>
                      <a:r>
                        <a:rPr lang="en-GB" sz="1000" u="none" strike="noStrike" dirty="0">
                          <a:effectLst/>
                        </a:rPr>
                        <a:t>-0.12661</a:t>
                      </a:r>
                      <a:endParaRPr lang="en-GB" sz="1000" b="0" i="0" u="none" strike="noStrike" dirty="0">
                        <a:solidFill>
                          <a:srgbClr val="000000"/>
                        </a:solidFill>
                        <a:effectLst/>
                        <a:latin typeface="Calibri" panose="020F0502020204030204" pitchFamily="34" charset="0"/>
                      </a:endParaRPr>
                    </a:p>
                  </a:txBody>
                  <a:tcPr marL="8710" marR="8710" marT="8710" marB="0" anchor="b"/>
                </a:tc>
                <a:tc>
                  <a:txBody>
                    <a:bodyPr/>
                    <a:lstStyle/>
                    <a:p>
                      <a:pPr algn="r" fontAlgn="b">
                        <a:buNone/>
                      </a:pPr>
                      <a:r>
                        <a:rPr lang="en-GB" sz="1000" u="none" strike="noStrike">
                          <a:effectLst/>
                        </a:rPr>
                        <a:t>0.010965</a:t>
                      </a: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r" fontAlgn="b">
                        <a:buNone/>
                      </a:pPr>
                      <a:r>
                        <a:rPr lang="en-GB" sz="1000" u="none" strike="noStrike">
                          <a:effectLst/>
                        </a:rPr>
                        <a:t>-11.5467</a:t>
                      </a: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r" fontAlgn="b">
                        <a:buNone/>
                      </a:pPr>
                      <a:r>
                        <a:rPr lang="en-GB" sz="1000" u="none" strike="noStrike">
                          <a:effectLst/>
                        </a:rPr>
                        <a:t>0</a:t>
                      </a:r>
                      <a:endParaRPr lang="en-GB" sz="1000" b="0" i="0" u="none" strike="noStrike">
                        <a:solidFill>
                          <a:srgbClr val="000000"/>
                        </a:solidFill>
                        <a:effectLst/>
                        <a:latin typeface="Calibri" panose="020F0502020204030204" pitchFamily="34" charset="0"/>
                      </a:endParaRPr>
                    </a:p>
                  </a:txBody>
                  <a:tcPr marL="8710" marR="8710" marT="8710" marB="0" anchor="b"/>
                </a:tc>
                <a:extLst>
                  <a:ext uri="{0D108BD9-81ED-4DB2-BD59-A6C34878D82A}">
                    <a16:rowId xmlns:a16="http://schemas.microsoft.com/office/drawing/2014/main" val="2426637333"/>
                  </a:ext>
                </a:extLst>
              </a:tr>
              <a:tr h="315289">
                <a:tc>
                  <a:txBody>
                    <a:bodyPr/>
                    <a:lstStyle/>
                    <a:p>
                      <a:pPr algn="l" fontAlgn="b">
                        <a:buNone/>
                      </a:pPr>
                      <a:r>
                        <a:rPr lang="en-GB" sz="1000" u="none" strike="noStrike">
                          <a:effectLst/>
                        </a:rPr>
                        <a:t>DIPLOMA_GAP*GENDER</a:t>
                      </a: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r" fontAlgn="b">
                        <a:buNone/>
                      </a:pPr>
                      <a:r>
                        <a:rPr lang="en-GB" sz="1000" u="none" strike="noStrike" dirty="0">
                          <a:effectLst/>
                        </a:rPr>
                        <a:t>0.045435</a:t>
                      </a:r>
                      <a:endParaRPr lang="en-GB" sz="1000" b="0" i="0" u="none" strike="noStrike" dirty="0">
                        <a:solidFill>
                          <a:srgbClr val="000000"/>
                        </a:solidFill>
                        <a:effectLst/>
                        <a:latin typeface="Calibri" panose="020F0502020204030204" pitchFamily="34" charset="0"/>
                      </a:endParaRPr>
                    </a:p>
                  </a:txBody>
                  <a:tcPr marL="8710" marR="8710" marT="8710" marB="0" anchor="b"/>
                </a:tc>
                <a:tc>
                  <a:txBody>
                    <a:bodyPr/>
                    <a:lstStyle/>
                    <a:p>
                      <a:pPr algn="r" fontAlgn="b">
                        <a:buNone/>
                      </a:pPr>
                      <a:r>
                        <a:rPr lang="en-GB" sz="1000" u="none" strike="noStrike">
                          <a:effectLst/>
                        </a:rPr>
                        <a:t>0.015478</a:t>
                      </a: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r" fontAlgn="b">
                        <a:buNone/>
                      </a:pPr>
                      <a:r>
                        <a:rPr lang="en-GB" sz="1000" u="none" strike="noStrike">
                          <a:effectLst/>
                        </a:rPr>
                        <a:t>2.935483</a:t>
                      </a: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r" fontAlgn="b">
                        <a:buNone/>
                      </a:pPr>
                      <a:r>
                        <a:rPr lang="en-GB" sz="1000" u="none" strike="noStrike">
                          <a:effectLst/>
                        </a:rPr>
                        <a:t>0.0033</a:t>
                      </a:r>
                      <a:endParaRPr lang="en-GB" sz="1000" b="0" i="0" u="none" strike="noStrike">
                        <a:solidFill>
                          <a:srgbClr val="000000"/>
                        </a:solidFill>
                        <a:effectLst/>
                        <a:latin typeface="Calibri" panose="020F0502020204030204" pitchFamily="34" charset="0"/>
                      </a:endParaRPr>
                    </a:p>
                  </a:txBody>
                  <a:tcPr marL="8710" marR="8710" marT="8710" marB="0" anchor="b"/>
                </a:tc>
                <a:extLst>
                  <a:ext uri="{0D108BD9-81ED-4DB2-BD59-A6C34878D82A}">
                    <a16:rowId xmlns:a16="http://schemas.microsoft.com/office/drawing/2014/main" val="1447856075"/>
                  </a:ext>
                </a:extLst>
              </a:tr>
              <a:tr h="174193">
                <a:tc>
                  <a:txBody>
                    <a:bodyPr/>
                    <a:lstStyle/>
                    <a:p>
                      <a:pPr algn="l" fontAlgn="b">
                        <a:buNone/>
                      </a:pP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l" fontAlgn="b">
                        <a:buNone/>
                      </a:pP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l" fontAlgn="b">
                        <a:buNone/>
                      </a:pP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l" fontAlgn="b">
                        <a:buNone/>
                      </a:pP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l" fontAlgn="b">
                        <a:buNone/>
                      </a:pPr>
                      <a:endParaRPr lang="en-GB" sz="1000" b="0" i="0" u="none" strike="noStrike">
                        <a:solidFill>
                          <a:srgbClr val="000000"/>
                        </a:solidFill>
                        <a:effectLst/>
                        <a:latin typeface="Calibri" panose="020F0502020204030204" pitchFamily="34" charset="0"/>
                      </a:endParaRPr>
                    </a:p>
                  </a:txBody>
                  <a:tcPr marL="8710" marR="8710" marT="8710" marB="0" anchor="b"/>
                </a:tc>
                <a:extLst>
                  <a:ext uri="{0D108BD9-81ED-4DB2-BD59-A6C34878D82A}">
                    <a16:rowId xmlns:a16="http://schemas.microsoft.com/office/drawing/2014/main" val="3046121365"/>
                  </a:ext>
                </a:extLst>
              </a:tr>
              <a:tr h="315289">
                <a:tc>
                  <a:txBody>
                    <a:bodyPr/>
                    <a:lstStyle/>
                    <a:p>
                      <a:pPr algn="l" fontAlgn="b">
                        <a:buNone/>
                      </a:pPr>
                      <a:r>
                        <a:rPr lang="en-GB" sz="1000" u="none" strike="noStrike">
                          <a:effectLst/>
                        </a:rPr>
                        <a:t>R-squared</a:t>
                      </a: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r" fontAlgn="b">
                        <a:buNone/>
                      </a:pPr>
                      <a:r>
                        <a:rPr lang="en-GB" sz="1000" u="none" strike="noStrike">
                          <a:effectLst/>
                        </a:rPr>
                        <a:t>0.077876</a:t>
                      </a:r>
                      <a:endParaRPr lang="en-GB" sz="1000" b="0" i="0" u="none" strike="noStrike">
                        <a:solidFill>
                          <a:srgbClr val="000000"/>
                        </a:solidFill>
                        <a:effectLst/>
                        <a:latin typeface="Calibri" panose="020F0502020204030204" pitchFamily="34" charset="0"/>
                      </a:endParaRPr>
                    </a:p>
                  </a:txBody>
                  <a:tcPr marL="8710" marR="8710" marT="8710" marB="0" anchor="b"/>
                </a:tc>
                <a:tc gridSpan="2">
                  <a:txBody>
                    <a:bodyPr/>
                    <a:lstStyle/>
                    <a:p>
                      <a:pPr algn="l" fontAlgn="b">
                        <a:buNone/>
                      </a:pPr>
                      <a:r>
                        <a:rPr lang="en-GB" sz="1000" u="none" strike="noStrike">
                          <a:effectLst/>
                        </a:rPr>
                        <a:t>    Mean dependent var</a:t>
                      </a:r>
                      <a:endParaRPr lang="en-GB" sz="1000" b="0" i="0" u="none" strike="noStrike">
                        <a:solidFill>
                          <a:srgbClr val="000000"/>
                        </a:solidFill>
                        <a:effectLst/>
                        <a:latin typeface="Calibri" panose="020F0502020204030204" pitchFamily="34" charset="0"/>
                      </a:endParaRPr>
                    </a:p>
                  </a:txBody>
                  <a:tcPr marL="8710" marR="8710" marT="8710" marB="0" anchor="b"/>
                </a:tc>
                <a:tc hMerge="1">
                  <a:txBody>
                    <a:bodyPr/>
                    <a:lstStyle/>
                    <a:p>
                      <a:endParaRPr lang="en-GB"/>
                    </a:p>
                  </a:txBody>
                  <a:tcPr/>
                </a:tc>
                <a:tc>
                  <a:txBody>
                    <a:bodyPr/>
                    <a:lstStyle/>
                    <a:p>
                      <a:pPr algn="r" fontAlgn="b">
                        <a:buNone/>
                      </a:pPr>
                      <a:r>
                        <a:rPr lang="en-GB" sz="1000" u="none" strike="noStrike">
                          <a:effectLst/>
                        </a:rPr>
                        <a:t>3.362029</a:t>
                      </a:r>
                      <a:endParaRPr lang="en-GB" sz="1000" b="0" i="0" u="none" strike="noStrike">
                        <a:solidFill>
                          <a:srgbClr val="000000"/>
                        </a:solidFill>
                        <a:effectLst/>
                        <a:latin typeface="Calibri" panose="020F0502020204030204" pitchFamily="34" charset="0"/>
                      </a:endParaRPr>
                    </a:p>
                  </a:txBody>
                  <a:tcPr marL="8710" marR="8710" marT="8710" marB="0" anchor="b"/>
                </a:tc>
                <a:extLst>
                  <a:ext uri="{0D108BD9-81ED-4DB2-BD59-A6C34878D82A}">
                    <a16:rowId xmlns:a16="http://schemas.microsoft.com/office/drawing/2014/main" val="3074003904"/>
                  </a:ext>
                </a:extLst>
              </a:tr>
              <a:tr h="315289">
                <a:tc>
                  <a:txBody>
                    <a:bodyPr/>
                    <a:lstStyle/>
                    <a:p>
                      <a:pPr algn="l" fontAlgn="b">
                        <a:buNone/>
                      </a:pPr>
                      <a:r>
                        <a:rPr lang="en-GB" sz="1000" u="none" strike="noStrike">
                          <a:effectLst/>
                        </a:rPr>
                        <a:t>Adjusted R-squared</a:t>
                      </a: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r" fontAlgn="b">
                        <a:buNone/>
                      </a:pPr>
                      <a:r>
                        <a:rPr lang="en-GB" sz="1000" u="none" strike="noStrike">
                          <a:effectLst/>
                        </a:rPr>
                        <a:t>0.07745</a:t>
                      </a:r>
                      <a:endParaRPr lang="en-GB" sz="1000" b="0" i="0" u="none" strike="noStrike">
                        <a:solidFill>
                          <a:srgbClr val="000000"/>
                        </a:solidFill>
                        <a:effectLst/>
                        <a:latin typeface="Calibri" panose="020F0502020204030204" pitchFamily="34" charset="0"/>
                      </a:endParaRPr>
                    </a:p>
                  </a:txBody>
                  <a:tcPr marL="8710" marR="8710" marT="8710" marB="0" anchor="b"/>
                </a:tc>
                <a:tc gridSpan="2">
                  <a:txBody>
                    <a:bodyPr/>
                    <a:lstStyle/>
                    <a:p>
                      <a:pPr algn="l" fontAlgn="b">
                        <a:buNone/>
                      </a:pPr>
                      <a:r>
                        <a:rPr lang="en-GB" sz="1000" u="none" strike="noStrike">
                          <a:effectLst/>
                        </a:rPr>
                        <a:t>    S.D. dependent var</a:t>
                      </a:r>
                      <a:endParaRPr lang="en-GB" sz="1000" b="0" i="0" u="none" strike="noStrike">
                        <a:solidFill>
                          <a:srgbClr val="000000"/>
                        </a:solidFill>
                        <a:effectLst/>
                        <a:latin typeface="Calibri" panose="020F0502020204030204" pitchFamily="34" charset="0"/>
                      </a:endParaRPr>
                    </a:p>
                  </a:txBody>
                  <a:tcPr marL="8710" marR="8710" marT="8710" marB="0" anchor="b"/>
                </a:tc>
                <a:tc hMerge="1">
                  <a:txBody>
                    <a:bodyPr/>
                    <a:lstStyle/>
                    <a:p>
                      <a:endParaRPr lang="en-GB"/>
                    </a:p>
                  </a:txBody>
                  <a:tcPr/>
                </a:tc>
                <a:tc>
                  <a:txBody>
                    <a:bodyPr/>
                    <a:lstStyle/>
                    <a:p>
                      <a:pPr algn="r" fontAlgn="b">
                        <a:buNone/>
                      </a:pPr>
                      <a:r>
                        <a:rPr lang="en-GB" sz="1000" u="none" strike="noStrike">
                          <a:effectLst/>
                        </a:rPr>
                        <a:t>1.469892</a:t>
                      </a:r>
                      <a:endParaRPr lang="en-GB" sz="1000" b="0" i="0" u="none" strike="noStrike">
                        <a:solidFill>
                          <a:srgbClr val="000000"/>
                        </a:solidFill>
                        <a:effectLst/>
                        <a:latin typeface="Calibri" panose="020F0502020204030204" pitchFamily="34" charset="0"/>
                      </a:endParaRPr>
                    </a:p>
                  </a:txBody>
                  <a:tcPr marL="8710" marR="8710" marT="8710" marB="0" anchor="b"/>
                </a:tc>
                <a:extLst>
                  <a:ext uri="{0D108BD9-81ED-4DB2-BD59-A6C34878D82A}">
                    <a16:rowId xmlns:a16="http://schemas.microsoft.com/office/drawing/2014/main" val="1345009515"/>
                  </a:ext>
                </a:extLst>
              </a:tr>
              <a:tr h="315289">
                <a:tc>
                  <a:txBody>
                    <a:bodyPr/>
                    <a:lstStyle/>
                    <a:p>
                      <a:pPr algn="l" fontAlgn="b">
                        <a:buNone/>
                      </a:pPr>
                      <a:r>
                        <a:rPr lang="en-GB" sz="1000" u="none" strike="noStrike">
                          <a:effectLst/>
                        </a:rPr>
                        <a:t>S.E. of regression</a:t>
                      </a: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r" fontAlgn="b">
                        <a:buNone/>
                      </a:pPr>
                      <a:r>
                        <a:rPr lang="en-GB" sz="1000" u="none" strike="noStrike">
                          <a:effectLst/>
                        </a:rPr>
                        <a:t>1.411823</a:t>
                      </a:r>
                      <a:endParaRPr lang="en-GB" sz="1000" b="0" i="0" u="none" strike="noStrike">
                        <a:solidFill>
                          <a:srgbClr val="000000"/>
                        </a:solidFill>
                        <a:effectLst/>
                        <a:latin typeface="Calibri" panose="020F0502020204030204" pitchFamily="34" charset="0"/>
                      </a:endParaRPr>
                    </a:p>
                  </a:txBody>
                  <a:tcPr marL="8710" marR="8710" marT="8710" marB="0" anchor="b"/>
                </a:tc>
                <a:tc gridSpan="2">
                  <a:txBody>
                    <a:bodyPr/>
                    <a:lstStyle/>
                    <a:p>
                      <a:pPr algn="l" fontAlgn="b">
                        <a:buNone/>
                      </a:pPr>
                      <a:r>
                        <a:rPr lang="en-GB" sz="1000" u="none" strike="noStrike">
                          <a:effectLst/>
                        </a:rPr>
                        <a:t>    Akaike info criterion</a:t>
                      </a:r>
                      <a:endParaRPr lang="en-GB" sz="1000" b="0" i="0" u="none" strike="noStrike">
                        <a:solidFill>
                          <a:srgbClr val="000000"/>
                        </a:solidFill>
                        <a:effectLst/>
                        <a:latin typeface="Calibri" panose="020F0502020204030204" pitchFamily="34" charset="0"/>
                      </a:endParaRPr>
                    </a:p>
                  </a:txBody>
                  <a:tcPr marL="8710" marR="8710" marT="8710" marB="0" anchor="b"/>
                </a:tc>
                <a:tc hMerge="1">
                  <a:txBody>
                    <a:bodyPr/>
                    <a:lstStyle/>
                    <a:p>
                      <a:endParaRPr lang="en-GB"/>
                    </a:p>
                  </a:txBody>
                  <a:tcPr/>
                </a:tc>
                <a:tc>
                  <a:txBody>
                    <a:bodyPr/>
                    <a:lstStyle/>
                    <a:p>
                      <a:pPr algn="r" fontAlgn="b">
                        <a:buNone/>
                      </a:pPr>
                      <a:r>
                        <a:rPr lang="en-GB" sz="1000" u="none" strike="noStrike">
                          <a:effectLst/>
                        </a:rPr>
                        <a:t>3.528255</a:t>
                      </a:r>
                      <a:endParaRPr lang="en-GB" sz="1000" b="0" i="0" u="none" strike="noStrike">
                        <a:solidFill>
                          <a:srgbClr val="000000"/>
                        </a:solidFill>
                        <a:effectLst/>
                        <a:latin typeface="Calibri" panose="020F0502020204030204" pitchFamily="34" charset="0"/>
                      </a:endParaRPr>
                    </a:p>
                  </a:txBody>
                  <a:tcPr marL="8710" marR="8710" marT="8710" marB="0" anchor="b"/>
                </a:tc>
                <a:extLst>
                  <a:ext uri="{0D108BD9-81ED-4DB2-BD59-A6C34878D82A}">
                    <a16:rowId xmlns:a16="http://schemas.microsoft.com/office/drawing/2014/main" val="2990501965"/>
                  </a:ext>
                </a:extLst>
              </a:tr>
              <a:tr h="468579">
                <a:tc>
                  <a:txBody>
                    <a:bodyPr/>
                    <a:lstStyle/>
                    <a:p>
                      <a:pPr algn="l" fontAlgn="b">
                        <a:buNone/>
                      </a:pPr>
                      <a:r>
                        <a:rPr lang="en-GB" sz="1000" u="none" strike="noStrike">
                          <a:effectLst/>
                        </a:rPr>
                        <a:t>Sum squared resid</a:t>
                      </a: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r" fontAlgn="b">
                        <a:buNone/>
                      </a:pPr>
                      <a:r>
                        <a:rPr lang="en-GB" sz="1000" u="none" strike="noStrike">
                          <a:effectLst/>
                        </a:rPr>
                        <a:t>12958.08</a:t>
                      </a:r>
                      <a:endParaRPr lang="en-GB" sz="1000" b="0" i="0" u="none" strike="noStrike">
                        <a:solidFill>
                          <a:srgbClr val="000000"/>
                        </a:solidFill>
                        <a:effectLst/>
                        <a:latin typeface="Calibri" panose="020F0502020204030204" pitchFamily="34" charset="0"/>
                      </a:endParaRPr>
                    </a:p>
                  </a:txBody>
                  <a:tcPr marL="8710" marR="8710" marT="8710" marB="0" anchor="b"/>
                </a:tc>
                <a:tc gridSpan="2">
                  <a:txBody>
                    <a:bodyPr/>
                    <a:lstStyle/>
                    <a:p>
                      <a:pPr algn="l" fontAlgn="b">
                        <a:buNone/>
                      </a:pPr>
                      <a:r>
                        <a:rPr lang="en-GB" sz="1000" u="none" strike="noStrike">
                          <a:effectLst/>
                        </a:rPr>
                        <a:t>    Schwarz criterion</a:t>
                      </a:r>
                      <a:endParaRPr lang="en-GB" sz="1000" b="0" i="0" u="none" strike="noStrike">
                        <a:solidFill>
                          <a:srgbClr val="000000"/>
                        </a:solidFill>
                        <a:effectLst/>
                        <a:latin typeface="Calibri" panose="020F0502020204030204" pitchFamily="34" charset="0"/>
                      </a:endParaRPr>
                    </a:p>
                  </a:txBody>
                  <a:tcPr marL="8710" marR="8710" marT="8710" marB="0" anchor="b"/>
                </a:tc>
                <a:tc hMerge="1">
                  <a:txBody>
                    <a:bodyPr/>
                    <a:lstStyle/>
                    <a:p>
                      <a:endParaRPr lang="en-GB"/>
                    </a:p>
                  </a:txBody>
                  <a:tcPr/>
                </a:tc>
                <a:tc>
                  <a:txBody>
                    <a:bodyPr/>
                    <a:lstStyle/>
                    <a:p>
                      <a:pPr algn="r" fontAlgn="b">
                        <a:buNone/>
                      </a:pPr>
                      <a:r>
                        <a:rPr lang="en-GB" sz="1000" u="none" strike="noStrike">
                          <a:effectLst/>
                        </a:rPr>
                        <a:t>3.532425</a:t>
                      </a:r>
                      <a:endParaRPr lang="en-GB" sz="1000" b="0" i="0" u="none" strike="noStrike">
                        <a:solidFill>
                          <a:srgbClr val="000000"/>
                        </a:solidFill>
                        <a:effectLst/>
                        <a:latin typeface="Calibri" panose="020F0502020204030204" pitchFamily="34" charset="0"/>
                      </a:endParaRPr>
                    </a:p>
                  </a:txBody>
                  <a:tcPr marL="8710" marR="8710" marT="8710" marB="0" anchor="b"/>
                </a:tc>
                <a:extLst>
                  <a:ext uri="{0D108BD9-81ED-4DB2-BD59-A6C34878D82A}">
                    <a16:rowId xmlns:a16="http://schemas.microsoft.com/office/drawing/2014/main" val="4084004341"/>
                  </a:ext>
                </a:extLst>
              </a:tr>
              <a:tr h="315289">
                <a:tc>
                  <a:txBody>
                    <a:bodyPr/>
                    <a:lstStyle/>
                    <a:p>
                      <a:pPr algn="l" fontAlgn="b">
                        <a:buNone/>
                      </a:pPr>
                      <a:r>
                        <a:rPr lang="en-GB" sz="1000" u="none" strike="noStrike">
                          <a:effectLst/>
                        </a:rPr>
                        <a:t>Log likelihood</a:t>
                      </a: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r" fontAlgn="b">
                        <a:buNone/>
                      </a:pPr>
                      <a:r>
                        <a:rPr lang="en-GB" sz="1000" u="none" strike="noStrike">
                          <a:effectLst/>
                        </a:rPr>
                        <a:t>-11471.7</a:t>
                      </a:r>
                      <a:endParaRPr lang="en-GB" sz="1000" b="0" i="0" u="none" strike="noStrike">
                        <a:solidFill>
                          <a:srgbClr val="000000"/>
                        </a:solidFill>
                        <a:effectLst/>
                        <a:latin typeface="Calibri" panose="020F0502020204030204" pitchFamily="34" charset="0"/>
                      </a:endParaRPr>
                    </a:p>
                  </a:txBody>
                  <a:tcPr marL="8710" marR="8710" marT="8710" marB="0" anchor="b"/>
                </a:tc>
                <a:tc gridSpan="2">
                  <a:txBody>
                    <a:bodyPr/>
                    <a:lstStyle/>
                    <a:p>
                      <a:pPr algn="l" fontAlgn="b">
                        <a:buNone/>
                      </a:pPr>
                      <a:r>
                        <a:rPr lang="en-GB" sz="1000" u="none" strike="noStrike">
                          <a:effectLst/>
                        </a:rPr>
                        <a:t>    Hannan-Quinn criter.</a:t>
                      </a:r>
                      <a:endParaRPr lang="en-GB" sz="1000" b="0" i="0" u="none" strike="noStrike">
                        <a:solidFill>
                          <a:srgbClr val="000000"/>
                        </a:solidFill>
                        <a:effectLst/>
                        <a:latin typeface="Calibri" panose="020F0502020204030204" pitchFamily="34" charset="0"/>
                      </a:endParaRPr>
                    </a:p>
                  </a:txBody>
                  <a:tcPr marL="8710" marR="8710" marT="8710" marB="0" anchor="b"/>
                </a:tc>
                <a:tc hMerge="1">
                  <a:txBody>
                    <a:bodyPr/>
                    <a:lstStyle/>
                    <a:p>
                      <a:endParaRPr lang="en-GB"/>
                    </a:p>
                  </a:txBody>
                  <a:tcPr/>
                </a:tc>
                <a:tc>
                  <a:txBody>
                    <a:bodyPr/>
                    <a:lstStyle/>
                    <a:p>
                      <a:pPr algn="r" fontAlgn="b">
                        <a:buNone/>
                      </a:pPr>
                      <a:r>
                        <a:rPr lang="en-GB" sz="1000" u="none" strike="noStrike">
                          <a:effectLst/>
                        </a:rPr>
                        <a:t>3.529697</a:t>
                      </a:r>
                      <a:endParaRPr lang="en-GB" sz="1000" b="0" i="0" u="none" strike="noStrike">
                        <a:solidFill>
                          <a:srgbClr val="000000"/>
                        </a:solidFill>
                        <a:effectLst/>
                        <a:latin typeface="Calibri" panose="020F0502020204030204" pitchFamily="34" charset="0"/>
                      </a:endParaRPr>
                    </a:p>
                  </a:txBody>
                  <a:tcPr marL="8710" marR="8710" marT="8710" marB="0" anchor="b"/>
                </a:tc>
                <a:extLst>
                  <a:ext uri="{0D108BD9-81ED-4DB2-BD59-A6C34878D82A}">
                    <a16:rowId xmlns:a16="http://schemas.microsoft.com/office/drawing/2014/main" val="1371139982"/>
                  </a:ext>
                </a:extLst>
              </a:tr>
              <a:tr h="315289">
                <a:tc>
                  <a:txBody>
                    <a:bodyPr/>
                    <a:lstStyle/>
                    <a:p>
                      <a:pPr algn="l" fontAlgn="b">
                        <a:buNone/>
                      </a:pPr>
                      <a:r>
                        <a:rPr lang="en-GB" sz="1000" u="none" strike="noStrike">
                          <a:effectLst/>
                        </a:rPr>
                        <a:t>F-statistic</a:t>
                      </a: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r" fontAlgn="b">
                        <a:buNone/>
                      </a:pPr>
                      <a:r>
                        <a:rPr lang="en-GB" sz="1000" u="none" strike="noStrike">
                          <a:effectLst/>
                        </a:rPr>
                        <a:t>183.0081</a:t>
                      </a:r>
                      <a:endParaRPr lang="en-GB" sz="1000" b="0" i="0" u="none" strike="noStrike">
                        <a:solidFill>
                          <a:srgbClr val="000000"/>
                        </a:solidFill>
                        <a:effectLst/>
                        <a:latin typeface="Calibri" panose="020F0502020204030204" pitchFamily="34" charset="0"/>
                      </a:endParaRPr>
                    </a:p>
                  </a:txBody>
                  <a:tcPr marL="8710" marR="8710" marT="8710" marB="0" anchor="b"/>
                </a:tc>
                <a:tc gridSpan="2">
                  <a:txBody>
                    <a:bodyPr/>
                    <a:lstStyle/>
                    <a:p>
                      <a:pPr algn="l" fontAlgn="b">
                        <a:buNone/>
                      </a:pPr>
                      <a:r>
                        <a:rPr lang="en-GB" sz="1000" u="none" strike="noStrike">
                          <a:effectLst/>
                        </a:rPr>
                        <a:t>    Durbin-Watson stat</a:t>
                      </a:r>
                      <a:endParaRPr lang="en-GB" sz="1000" b="0" i="0" u="none" strike="noStrike">
                        <a:solidFill>
                          <a:srgbClr val="000000"/>
                        </a:solidFill>
                        <a:effectLst/>
                        <a:latin typeface="Calibri" panose="020F0502020204030204" pitchFamily="34" charset="0"/>
                      </a:endParaRPr>
                    </a:p>
                  </a:txBody>
                  <a:tcPr marL="8710" marR="8710" marT="8710" marB="0" anchor="b"/>
                </a:tc>
                <a:tc hMerge="1">
                  <a:txBody>
                    <a:bodyPr/>
                    <a:lstStyle/>
                    <a:p>
                      <a:endParaRPr lang="en-GB"/>
                    </a:p>
                  </a:txBody>
                  <a:tcPr/>
                </a:tc>
                <a:tc>
                  <a:txBody>
                    <a:bodyPr/>
                    <a:lstStyle/>
                    <a:p>
                      <a:pPr algn="r" fontAlgn="b">
                        <a:buNone/>
                      </a:pPr>
                      <a:r>
                        <a:rPr lang="en-GB" sz="1000" u="none" strike="noStrike">
                          <a:effectLst/>
                        </a:rPr>
                        <a:t>1.662252</a:t>
                      </a:r>
                      <a:endParaRPr lang="en-GB" sz="1000" b="0" i="0" u="none" strike="noStrike">
                        <a:solidFill>
                          <a:srgbClr val="000000"/>
                        </a:solidFill>
                        <a:effectLst/>
                        <a:latin typeface="Calibri" panose="020F0502020204030204" pitchFamily="34" charset="0"/>
                      </a:endParaRPr>
                    </a:p>
                  </a:txBody>
                  <a:tcPr marL="8710" marR="8710" marT="8710" marB="0" anchor="b"/>
                </a:tc>
                <a:extLst>
                  <a:ext uri="{0D108BD9-81ED-4DB2-BD59-A6C34878D82A}">
                    <a16:rowId xmlns:a16="http://schemas.microsoft.com/office/drawing/2014/main" val="1052647356"/>
                  </a:ext>
                </a:extLst>
              </a:tr>
              <a:tr h="315289">
                <a:tc>
                  <a:txBody>
                    <a:bodyPr/>
                    <a:lstStyle/>
                    <a:p>
                      <a:pPr algn="l" fontAlgn="b">
                        <a:buNone/>
                      </a:pPr>
                      <a:r>
                        <a:rPr lang="en-GB" sz="1000" u="none" strike="noStrike">
                          <a:effectLst/>
                        </a:rPr>
                        <a:t>Prob(F-statistic)</a:t>
                      </a: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r" fontAlgn="b">
                        <a:buNone/>
                      </a:pPr>
                      <a:r>
                        <a:rPr lang="en-GB" sz="1000" u="none" strike="noStrike">
                          <a:effectLst/>
                        </a:rPr>
                        <a:t>0</a:t>
                      </a: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l" fontAlgn="b">
                        <a:buNone/>
                      </a:pP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l" fontAlgn="b">
                        <a:buNone/>
                      </a:pP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l" fontAlgn="b">
                        <a:buNone/>
                      </a:pPr>
                      <a:endParaRPr lang="en-GB" sz="1000" b="0" i="0" u="none" strike="noStrike">
                        <a:solidFill>
                          <a:srgbClr val="000000"/>
                        </a:solidFill>
                        <a:effectLst/>
                        <a:latin typeface="Calibri" panose="020F0502020204030204" pitchFamily="34" charset="0"/>
                      </a:endParaRPr>
                    </a:p>
                  </a:txBody>
                  <a:tcPr marL="8710" marR="8710" marT="8710" marB="0" anchor="b"/>
                </a:tc>
                <a:extLst>
                  <a:ext uri="{0D108BD9-81ED-4DB2-BD59-A6C34878D82A}">
                    <a16:rowId xmlns:a16="http://schemas.microsoft.com/office/drawing/2014/main" val="451879567"/>
                  </a:ext>
                </a:extLst>
              </a:tr>
              <a:tr h="174193">
                <a:tc>
                  <a:txBody>
                    <a:bodyPr/>
                    <a:lstStyle/>
                    <a:p>
                      <a:pPr algn="l" fontAlgn="b">
                        <a:buNone/>
                      </a:pP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l" fontAlgn="b">
                        <a:buNone/>
                      </a:pP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l" fontAlgn="b">
                        <a:buNone/>
                      </a:pP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l" fontAlgn="b">
                        <a:buNone/>
                      </a:pPr>
                      <a:endParaRPr lang="en-GB" sz="1000" b="0" i="0" u="none" strike="noStrike">
                        <a:solidFill>
                          <a:srgbClr val="000000"/>
                        </a:solidFill>
                        <a:effectLst/>
                        <a:latin typeface="Calibri" panose="020F0502020204030204" pitchFamily="34" charset="0"/>
                      </a:endParaRPr>
                    </a:p>
                  </a:txBody>
                  <a:tcPr marL="8710" marR="8710" marT="8710" marB="0" anchor="b"/>
                </a:tc>
                <a:tc>
                  <a:txBody>
                    <a:bodyPr/>
                    <a:lstStyle/>
                    <a:p>
                      <a:pPr algn="l" fontAlgn="b">
                        <a:buNone/>
                      </a:pPr>
                      <a:endParaRPr lang="en-GB" sz="1000" b="0" i="0" u="none" strike="noStrike" dirty="0">
                        <a:solidFill>
                          <a:srgbClr val="000000"/>
                        </a:solidFill>
                        <a:effectLst/>
                        <a:latin typeface="Calibri" panose="020F0502020204030204" pitchFamily="34" charset="0"/>
                      </a:endParaRPr>
                    </a:p>
                  </a:txBody>
                  <a:tcPr marL="8710" marR="8710" marT="8710" marB="0" anchor="b"/>
                </a:tc>
                <a:extLst>
                  <a:ext uri="{0D108BD9-81ED-4DB2-BD59-A6C34878D82A}">
                    <a16:rowId xmlns:a16="http://schemas.microsoft.com/office/drawing/2014/main" val="2298923124"/>
                  </a:ext>
                </a:extLst>
              </a:tr>
            </a:tbl>
          </a:graphicData>
        </a:graphic>
      </p:graphicFrame>
      <p:sp>
        <p:nvSpPr>
          <p:cNvPr id="3" name="TextBox 2">
            <a:extLst>
              <a:ext uri="{FF2B5EF4-FFF2-40B4-BE49-F238E27FC236}">
                <a16:creationId xmlns:a16="http://schemas.microsoft.com/office/drawing/2014/main" id="{17839BB9-6434-6247-AAEC-65C9AD2DF460}"/>
              </a:ext>
            </a:extLst>
          </p:cNvPr>
          <p:cNvSpPr txBox="1"/>
          <p:nvPr/>
        </p:nvSpPr>
        <p:spPr>
          <a:xfrm>
            <a:off x="128832" y="5765208"/>
            <a:ext cx="11814928" cy="646331"/>
          </a:xfrm>
          <a:prstGeom prst="rect">
            <a:avLst/>
          </a:prstGeom>
          <a:solidFill>
            <a:schemeClr val="accent1"/>
          </a:solidFill>
        </p:spPr>
        <p:txBody>
          <a:bodyPr wrap="square" rtlCol="0">
            <a:spAutoFit/>
          </a:bodyPr>
          <a:lstStyle/>
          <a:p>
            <a:r>
              <a:rPr lang="en-GB" b="1" dirty="0">
                <a:solidFill>
                  <a:schemeClr val="bg1"/>
                </a:solidFill>
              </a:rPr>
              <a:t>The diploma gap has a negative effect on working  conditions, and it’s slightly weaker for men. Despite this difference, in any diploma gap category men’s working conditions are still more likely to be worse than women’s</a:t>
            </a:r>
          </a:p>
        </p:txBody>
      </p:sp>
    </p:spTree>
    <p:extLst>
      <p:ext uri="{BB962C8B-B14F-4D97-AF65-F5344CB8AC3E}">
        <p14:creationId xmlns:p14="http://schemas.microsoft.com/office/powerpoint/2010/main" val="3333343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0A5759-4848-13DA-EF62-49EF6425E46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AE8BE1D-DE71-3BFB-BDB9-A32FC2D7585C}"/>
              </a:ext>
            </a:extLst>
          </p:cNvPr>
          <p:cNvSpPr txBox="1"/>
          <p:nvPr/>
        </p:nvSpPr>
        <p:spPr>
          <a:xfrm>
            <a:off x="535709" y="434109"/>
            <a:ext cx="9430327" cy="369332"/>
          </a:xfrm>
          <a:prstGeom prst="rect">
            <a:avLst/>
          </a:prstGeom>
          <a:noFill/>
        </p:spPr>
        <p:txBody>
          <a:bodyPr wrap="square" rtlCol="0">
            <a:spAutoFit/>
          </a:bodyPr>
          <a:lstStyle/>
          <a:p>
            <a:r>
              <a:rPr lang="en-GB" dirty="0"/>
              <a:t>Basic Demographics</a:t>
            </a:r>
          </a:p>
        </p:txBody>
      </p:sp>
      <p:graphicFrame>
        <p:nvGraphicFramePr>
          <p:cNvPr id="4" name="Table 3">
            <a:extLst>
              <a:ext uri="{FF2B5EF4-FFF2-40B4-BE49-F238E27FC236}">
                <a16:creationId xmlns:a16="http://schemas.microsoft.com/office/drawing/2014/main" id="{8DDAD548-F35D-550F-9152-94C445CE13DF}"/>
              </a:ext>
            </a:extLst>
          </p:cNvPr>
          <p:cNvGraphicFramePr>
            <a:graphicFrameLocks noGrp="1"/>
          </p:cNvGraphicFramePr>
          <p:nvPr>
            <p:extLst>
              <p:ext uri="{D42A27DB-BD31-4B8C-83A1-F6EECF244321}">
                <p14:modId xmlns:p14="http://schemas.microsoft.com/office/powerpoint/2010/main" val="3610922965"/>
              </p:ext>
            </p:extLst>
          </p:nvPr>
        </p:nvGraphicFramePr>
        <p:xfrm>
          <a:off x="628072" y="1041399"/>
          <a:ext cx="6493166" cy="3179617"/>
        </p:xfrm>
        <a:graphic>
          <a:graphicData uri="http://schemas.openxmlformats.org/drawingml/2006/table">
            <a:tbl>
              <a:tblPr>
                <a:tableStyleId>{5940675A-B579-460E-94D1-54222C63F5DA}</a:tableStyleId>
              </a:tblPr>
              <a:tblGrid>
                <a:gridCol w="1514902">
                  <a:extLst>
                    <a:ext uri="{9D8B030D-6E8A-4147-A177-3AD203B41FA5}">
                      <a16:colId xmlns:a16="http://schemas.microsoft.com/office/drawing/2014/main" val="1834237242"/>
                    </a:ext>
                  </a:extLst>
                </a:gridCol>
                <a:gridCol w="1244566">
                  <a:extLst>
                    <a:ext uri="{9D8B030D-6E8A-4147-A177-3AD203B41FA5}">
                      <a16:colId xmlns:a16="http://schemas.microsoft.com/office/drawing/2014/main" val="2556335435"/>
                    </a:ext>
                  </a:extLst>
                </a:gridCol>
                <a:gridCol w="1244566">
                  <a:extLst>
                    <a:ext uri="{9D8B030D-6E8A-4147-A177-3AD203B41FA5}">
                      <a16:colId xmlns:a16="http://schemas.microsoft.com/office/drawing/2014/main" val="1952886071"/>
                    </a:ext>
                  </a:extLst>
                </a:gridCol>
                <a:gridCol w="1244566">
                  <a:extLst>
                    <a:ext uri="{9D8B030D-6E8A-4147-A177-3AD203B41FA5}">
                      <a16:colId xmlns:a16="http://schemas.microsoft.com/office/drawing/2014/main" val="1335262865"/>
                    </a:ext>
                  </a:extLst>
                </a:gridCol>
                <a:gridCol w="1244566">
                  <a:extLst>
                    <a:ext uri="{9D8B030D-6E8A-4147-A177-3AD203B41FA5}">
                      <a16:colId xmlns:a16="http://schemas.microsoft.com/office/drawing/2014/main" val="437325383"/>
                    </a:ext>
                  </a:extLst>
                </a:gridCol>
              </a:tblGrid>
              <a:tr h="454231">
                <a:tc>
                  <a:txBody>
                    <a:bodyPr/>
                    <a:lstStyle/>
                    <a:p>
                      <a:pPr algn="l" fontAlgn="b">
                        <a:buNone/>
                      </a:pPr>
                      <a:endParaRPr lang="en-GB" sz="1200" b="1"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b="1" u="none" strike="noStrike" dirty="0">
                          <a:effectLst/>
                        </a:rPr>
                        <a:t>coefficient</a:t>
                      </a:r>
                      <a:endParaRPr lang="en-GB" sz="1200" b="1"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b="1" u="none" strike="noStrike" dirty="0">
                          <a:effectLst/>
                        </a:rPr>
                        <a:t>std. Error</a:t>
                      </a:r>
                      <a:endParaRPr lang="en-GB" sz="1200" b="1"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b="1" u="none" strike="noStrike">
                          <a:effectLst/>
                        </a:rPr>
                        <a:t>z</a:t>
                      </a:r>
                      <a:endParaRPr lang="en-GB" sz="1200" b="1" i="0" u="none" strike="noStrike">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b="1" u="none" strike="noStrike" dirty="0">
                          <a:effectLst/>
                        </a:rPr>
                        <a:t>P-value</a:t>
                      </a:r>
                      <a:endParaRPr lang="en-GB" sz="1200" b="1"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7617098"/>
                  </a:ext>
                </a:extLst>
              </a:tr>
              <a:tr h="454231">
                <a:tc>
                  <a:txBody>
                    <a:bodyPr/>
                    <a:lstStyle/>
                    <a:p>
                      <a:pPr algn="l" fontAlgn="b">
                        <a:buNone/>
                      </a:pPr>
                      <a:r>
                        <a:rPr lang="en-GB" sz="1200" b="1" u="none" strike="noStrike" dirty="0">
                          <a:effectLst/>
                        </a:rPr>
                        <a:t>TOWN</a:t>
                      </a:r>
                      <a:endParaRPr lang="en-GB" sz="1200" b="1"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u="none" strike="noStrike" dirty="0">
                          <a:effectLst/>
                        </a:rPr>
                        <a:t>−0.249190</a:t>
                      </a:r>
                      <a:endParaRPr lang="en-GB" sz="12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u="none" strike="noStrike" dirty="0">
                          <a:effectLst/>
                        </a:rPr>
                        <a:t>0.0134952</a:t>
                      </a:r>
                      <a:endParaRPr lang="en-GB" sz="12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u="none" strike="noStrike" dirty="0">
                          <a:effectLst/>
                        </a:rPr>
                        <a:t>−18.47</a:t>
                      </a:r>
                      <a:endParaRPr lang="en-GB" sz="12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u="none" strike="noStrike" dirty="0">
                          <a:effectLst/>
                        </a:rPr>
                        <a:t>3.94E-76</a:t>
                      </a:r>
                      <a:endParaRPr lang="en-GB" sz="12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6479505"/>
                  </a:ext>
                </a:extLst>
              </a:tr>
              <a:tr h="454231">
                <a:tc>
                  <a:txBody>
                    <a:bodyPr/>
                    <a:lstStyle/>
                    <a:p>
                      <a:pPr algn="l" fontAlgn="b">
                        <a:buNone/>
                      </a:pPr>
                      <a:r>
                        <a:rPr lang="en-GB" sz="1200" b="1" u="none" strike="noStrike" dirty="0">
                          <a:effectLst/>
                        </a:rPr>
                        <a:t>AGE</a:t>
                      </a:r>
                      <a:endParaRPr lang="en-GB" sz="1200" b="1"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u="none" strike="noStrike">
                          <a:effectLst/>
                        </a:rPr>
                        <a:t>−0.0128781</a:t>
                      </a:r>
                      <a:endParaRPr lang="en-GB" sz="1200" b="0" i="0" u="none" strike="noStrike">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u="none" strike="noStrike" dirty="0">
                          <a:effectLst/>
                        </a:rPr>
                        <a:t>0.00099748</a:t>
                      </a:r>
                      <a:endParaRPr lang="en-GB" sz="12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u="none" strike="noStrike" dirty="0">
                          <a:effectLst/>
                        </a:rPr>
                        <a:t>−12.91</a:t>
                      </a:r>
                      <a:endParaRPr lang="en-GB" sz="12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u="none" strike="noStrike" dirty="0">
                          <a:effectLst/>
                        </a:rPr>
                        <a:t>3.92E-38</a:t>
                      </a:r>
                      <a:endParaRPr lang="en-GB" sz="12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6624168"/>
                  </a:ext>
                </a:extLst>
              </a:tr>
              <a:tr h="454231">
                <a:tc>
                  <a:txBody>
                    <a:bodyPr/>
                    <a:lstStyle/>
                    <a:p>
                      <a:pPr algn="l" fontAlgn="b">
                        <a:buNone/>
                      </a:pPr>
                      <a:r>
                        <a:rPr lang="en-GB" sz="1200" b="1" u="none" strike="noStrike" dirty="0">
                          <a:effectLst/>
                        </a:rPr>
                        <a:t>GENDER</a:t>
                      </a:r>
                      <a:endParaRPr lang="en-GB" sz="1200" b="1"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u="none" strike="noStrike" dirty="0">
                          <a:effectLst/>
                        </a:rPr>
                        <a:t>0.998258</a:t>
                      </a:r>
                      <a:endParaRPr lang="en-GB" sz="12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u="none" strike="noStrike" dirty="0">
                          <a:effectLst/>
                        </a:rPr>
                        <a:t>0.043957</a:t>
                      </a:r>
                      <a:endParaRPr lang="en-GB" sz="12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u="none" strike="noStrike">
                          <a:effectLst/>
                        </a:rPr>
                        <a:t>22.71</a:t>
                      </a:r>
                      <a:endParaRPr lang="en-GB" sz="1200" b="0" i="0" u="none" strike="noStrike">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u="none" strike="noStrike" dirty="0">
                          <a:effectLst/>
                        </a:rPr>
                        <a:t>3.58E-114</a:t>
                      </a:r>
                      <a:endParaRPr lang="en-GB" sz="12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7641368"/>
                  </a:ext>
                </a:extLst>
              </a:tr>
              <a:tr h="454231">
                <a:tc>
                  <a:txBody>
                    <a:bodyPr/>
                    <a:lstStyle/>
                    <a:p>
                      <a:pPr algn="l" fontAlgn="b">
                        <a:buNone/>
                      </a:pPr>
                      <a:r>
                        <a:rPr lang="en-GB" sz="1200" b="1" u="none" strike="noStrike" dirty="0">
                          <a:solidFill>
                            <a:srgbClr val="FF0000"/>
                          </a:solidFill>
                          <a:effectLst/>
                        </a:rPr>
                        <a:t>EDU</a:t>
                      </a:r>
                      <a:endParaRPr lang="en-GB" sz="1200" b="1" i="0" u="none" strike="noStrike" dirty="0">
                        <a:solidFill>
                          <a:srgbClr val="FF0000"/>
                        </a:solidFill>
                        <a:effectLst/>
                        <a:latin typeface="Arial" panose="020B0604020202020204" pitchFamily="34" charset="0"/>
                      </a:endParaRP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buNone/>
                      </a:pPr>
                      <a:endParaRPr lang="en-GB" sz="1200" b="0" i="0" u="none" strike="noStrike" dirty="0">
                        <a:effectLst/>
                        <a:latin typeface="Arial" panose="020B0604020202020204" pitchFamily="34" charset="0"/>
                      </a:endParaRP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buNone/>
                      </a:pPr>
                      <a:endParaRPr lang="en-GB" sz="1200" b="0" i="0" u="none" strike="noStrike" dirty="0">
                        <a:effectLst/>
                        <a:latin typeface="Arial" panose="020B0604020202020204" pitchFamily="34" charset="0"/>
                      </a:endParaRP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buNone/>
                      </a:pPr>
                      <a:endParaRPr lang="en-GB" sz="1200" b="0" i="0" u="none" strike="noStrike" dirty="0">
                        <a:effectLst/>
                        <a:latin typeface="Arial" panose="020B0604020202020204" pitchFamily="34" charset="0"/>
                      </a:endParaRP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buNone/>
                      </a:pPr>
                      <a:endParaRPr lang="en-GB" sz="1200" b="0" i="0" u="none" strike="noStrike" dirty="0">
                        <a:effectLst/>
                        <a:latin typeface="Arial" panose="020B0604020202020204" pitchFamily="34" charset="0"/>
                      </a:endParaRP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81221070"/>
                  </a:ext>
                </a:extLst>
              </a:tr>
              <a:tr h="454231">
                <a:tc>
                  <a:txBody>
                    <a:bodyPr/>
                    <a:lstStyle/>
                    <a:p>
                      <a:pPr algn="l" fontAlgn="b">
                        <a:buNone/>
                      </a:pPr>
                      <a:endParaRPr lang="en-GB" sz="1200" b="1" i="0" u="none" strike="noStrike" dirty="0">
                        <a:effectLst/>
                        <a:latin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buNone/>
                      </a:pPr>
                      <a:r>
                        <a:rPr lang="en-GB" sz="1200" b="1" u="none" strike="noStrike" dirty="0">
                          <a:effectLst/>
                        </a:rPr>
                        <a:t>Uncentered R2</a:t>
                      </a:r>
                      <a:endParaRPr lang="en-GB" sz="1200" b="1" i="0" u="none" strike="noStrike" dirty="0">
                        <a:effectLst/>
                        <a:latin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buNone/>
                      </a:pPr>
                      <a:r>
                        <a:rPr lang="en-GB" sz="1200" b="1" u="none" strike="noStrike" dirty="0">
                          <a:effectLst/>
                        </a:rPr>
                        <a:t>0.11408</a:t>
                      </a:r>
                      <a:endParaRPr lang="en-GB" sz="1200" b="1" i="0" u="none" strike="noStrike" dirty="0">
                        <a:effectLst/>
                        <a:latin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buNone/>
                      </a:pPr>
                      <a:endParaRPr lang="en-GB" sz="1200" b="1" i="0" u="none" strike="noStrike" dirty="0">
                        <a:effectLst/>
                        <a:latin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buNone/>
                      </a:pPr>
                      <a:endParaRPr lang="en-GB" sz="1200" b="0" i="0" u="none" strike="noStrike" dirty="0">
                        <a:effectLst/>
                        <a:latin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5575169"/>
                  </a:ext>
                </a:extLst>
              </a:tr>
              <a:tr h="454231">
                <a:tc>
                  <a:txBody>
                    <a:bodyPr/>
                    <a:lstStyle/>
                    <a:p>
                      <a:pPr algn="l" fontAlgn="b">
                        <a:buNone/>
                      </a:pPr>
                      <a:endParaRPr lang="en-GB" sz="1200" b="1" i="0" u="none" strike="noStrike" dirty="0">
                        <a:effectLst/>
                        <a:latin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buNone/>
                      </a:pPr>
                      <a:endParaRPr lang="en-GB" sz="1200" b="1" i="0" u="none" strike="noStrike" dirty="0">
                        <a:effectLst/>
                        <a:latin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buNone/>
                      </a:pPr>
                      <a:endParaRPr lang="en-GB" sz="1200" b="1" i="0" u="none" strike="noStrike" dirty="0">
                        <a:effectLst/>
                        <a:latin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buNone/>
                      </a:pPr>
                      <a:endParaRPr lang="en-GB" sz="1200" b="0" i="0" u="none" strike="noStrike" dirty="0">
                        <a:effectLst/>
                        <a:latin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buNone/>
                      </a:pPr>
                      <a:endParaRPr lang="en-GB" sz="1200" b="0" i="0" u="none" strike="noStrike" dirty="0">
                        <a:effectLst/>
                        <a:latin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74305398"/>
                  </a:ext>
                </a:extLst>
              </a:tr>
            </a:tbl>
          </a:graphicData>
        </a:graphic>
      </p:graphicFrame>
      <p:graphicFrame>
        <p:nvGraphicFramePr>
          <p:cNvPr id="5" name="Table 4">
            <a:extLst>
              <a:ext uri="{FF2B5EF4-FFF2-40B4-BE49-F238E27FC236}">
                <a16:creationId xmlns:a16="http://schemas.microsoft.com/office/drawing/2014/main" id="{81884BC4-4E17-686C-64D6-84EFEA1D7CE9}"/>
              </a:ext>
            </a:extLst>
          </p:cNvPr>
          <p:cNvGraphicFramePr>
            <a:graphicFrameLocks noGrp="1"/>
          </p:cNvGraphicFramePr>
          <p:nvPr>
            <p:extLst>
              <p:ext uri="{D42A27DB-BD31-4B8C-83A1-F6EECF244321}">
                <p14:modId xmlns:p14="http://schemas.microsoft.com/office/powerpoint/2010/main" val="219955499"/>
              </p:ext>
            </p:extLst>
          </p:nvPr>
        </p:nvGraphicFramePr>
        <p:xfrm>
          <a:off x="5985164" y="4664364"/>
          <a:ext cx="5731740" cy="984948"/>
        </p:xfrm>
        <a:graphic>
          <a:graphicData uri="http://schemas.openxmlformats.org/drawingml/2006/table">
            <a:tbl>
              <a:tblPr>
                <a:tableStyleId>{5940675A-B579-460E-94D1-54222C63F5DA}</a:tableStyleId>
              </a:tblPr>
              <a:tblGrid>
                <a:gridCol w="818820">
                  <a:extLst>
                    <a:ext uri="{9D8B030D-6E8A-4147-A177-3AD203B41FA5}">
                      <a16:colId xmlns:a16="http://schemas.microsoft.com/office/drawing/2014/main" val="3250442576"/>
                    </a:ext>
                  </a:extLst>
                </a:gridCol>
                <a:gridCol w="818820">
                  <a:extLst>
                    <a:ext uri="{9D8B030D-6E8A-4147-A177-3AD203B41FA5}">
                      <a16:colId xmlns:a16="http://schemas.microsoft.com/office/drawing/2014/main" val="1993777836"/>
                    </a:ext>
                  </a:extLst>
                </a:gridCol>
                <a:gridCol w="818820">
                  <a:extLst>
                    <a:ext uri="{9D8B030D-6E8A-4147-A177-3AD203B41FA5}">
                      <a16:colId xmlns:a16="http://schemas.microsoft.com/office/drawing/2014/main" val="1801676232"/>
                    </a:ext>
                  </a:extLst>
                </a:gridCol>
                <a:gridCol w="818820">
                  <a:extLst>
                    <a:ext uri="{9D8B030D-6E8A-4147-A177-3AD203B41FA5}">
                      <a16:colId xmlns:a16="http://schemas.microsoft.com/office/drawing/2014/main" val="541306657"/>
                    </a:ext>
                  </a:extLst>
                </a:gridCol>
                <a:gridCol w="818820">
                  <a:extLst>
                    <a:ext uri="{9D8B030D-6E8A-4147-A177-3AD203B41FA5}">
                      <a16:colId xmlns:a16="http://schemas.microsoft.com/office/drawing/2014/main" val="2352496694"/>
                    </a:ext>
                  </a:extLst>
                </a:gridCol>
                <a:gridCol w="818820">
                  <a:extLst>
                    <a:ext uri="{9D8B030D-6E8A-4147-A177-3AD203B41FA5}">
                      <a16:colId xmlns:a16="http://schemas.microsoft.com/office/drawing/2014/main" val="3305017322"/>
                    </a:ext>
                  </a:extLst>
                </a:gridCol>
                <a:gridCol w="818820">
                  <a:extLst>
                    <a:ext uri="{9D8B030D-6E8A-4147-A177-3AD203B41FA5}">
                      <a16:colId xmlns:a16="http://schemas.microsoft.com/office/drawing/2014/main" val="3550741048"/>
                    </a:ext>
                  </a:extLst>
                </a:gridCol>
              </a:tblGrid>
              <a:tr h="246237">
                <a:tc>
                  <a:txBody>
                    <a:bodyPr/>
                    <a:lstStyle/>
                    <a:p>
                      <a:pPr algn="l" fontAlgn="b">
                        <a:buNone/>
                      </a:pPr>
                      <a:endParaRPr lang="en-GB" sz="1000" b="0" i="0" u="none" strike="noStrike" dirty="0">
                        <a:effectLst/>
                        <a:latin typeface="Arial" panose="020B0604020202020204" pitchFamily="34" charset="0"/>
                      </a:endParaRPr>
                    </a:p>
                  </a:txBody>
                  <a:tcPr marL="9525" marR="9525" marT="9525" marB="0" anchor="b"/>
                </a:tc>
                <a:tc>
                  <a:txBody>
                    <a:bodyPr/>
                    <a:lstStyle/>
                    <a:p>
                      <a:pPr algn="l" fontAlgn="b">
                        <a:buNone/>
                      </a:pPr>
                      <a:r>
                        <a:rPr lang="en-GB" sz="1000" u="none" strike="noStrike">
                          <a:effectLst/>
                        </a:rPr>
                        <a:t>Predicted</a:t>
                      </a:r>
                      <a:endParaRPr lang="en-GB" sz="1000" b="0" i="0" u="none" strike="noStrike">
                        <a:effectLst/>
                        <a:latin typeface="Arial" panose="020B0604020202020204" pitchFamily="34" charset="0"/>
                      </a:endParaRPr>
                    </a:p>
                  </a:txBody>
                  <a:tcPr marL="9525" marR="9525" marT="9525" marB="0" anchor="b"/>
                </a:tc>
                <a:tc>
                  <a:txBody>
                    <a:bodyPr/>
                    <a:lstStyle/>
                    <a:p>
                      <a:pPr algn="r" fontAlgn="b">
                        <a:buNone/>
                      </a:pPr>
                      <a:r>
                        <a:rPr lang="en-GB" sz="1000" u="none" strike="noStrike">
                          <a:effectLst/>
                        </a:rPr>
                        <a:t>1</a:t>
                      </a:r>
                      <a:endParaRPr lang="en-GB" sz="1000" b="0" i="0" u="none" strike="noStrike">
                        <a:effectLst/>
                        <a:latin typeface="Arial" panose="020B0604020202020204" pitchFamily="34" charset="0"/>
                      </a:endParaRPr>
                    </a:p>
                  </a:txBody>
                  <a:tcPr marL="9525" marR="9525" marT="9525" marB="0" anchor="b"/>
                </a:tc>
                <a:tc>
                  <a:txBody>
                    <a:bodyPr/>
                    <a:lstStyle/>
                    <a:p>
                      <a:pPr algn="r" fontAlgn="b">
                        <a:buNone/>
                      </a:pPr>
                      <a:r>
                        <a:rPr lang="en-GB" sz="1000" u="none" strike="noStrike">
                          <a:effectLst/>
                        </a:rPr>
                        <a:t>0</a:t>
                      </a:r>
                      <a:endParaRPr lang="en-GB" sz="1000" b="0" i="0" u="none" strike="noStrike">
                        <a:effectLst/>
                        <a:latin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buNone/>
                      </a:pPr>
                      <a:endParaRPr lang="en-GB" sz="10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buNone/>
                      </a:pPr>
                      <a:r>
                        <a:rPr lang="en-GB" sz="1000" b="1" u="none" strike="noStrike" dirty="0">
                          <a:effectLst/>
                        </a:rPr>
                        <a:t>Accuracy</a:t>
                      </a:r>
                      <a:endParaRPr lang="en-GB" sz="1000" b="1"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buNone/>
                      </a:pPr>
                      <a:r>
                        <a:rPr lang="en-GB" sz="1000" u="none" strike="noStrike">
                          <a:effectLst/>
                        </a:rPr>
                        <a:t>70.09%</a:t>
                      </a:r>
                      <a:endParaRPr lang="en-GB" sz="10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384183507"/>
                  </a:ext>
                </a:extLst>
              </a:tr>
              <a:tr h="246237">
                <a:tc>
                  <a:txBody>
                    <a:bodyPr/>
                    <a:lstStyle/>
                    <a:p>
                      <a:pPr algn="l" fontAlgn="b">
                        <a:buNone/>
                      </a:pPr>
                      <a:r>
                        <a:rPr lang="en-GB" sz="1000" u="none" strike="noStrike">
                          <a:effectLst/>
                        </a:rPr>
                        <a:t>Actual</a:t>
                      </a:r>
                      <a:endParaRPr lang="en-GB" sz="1000" b="0" i="0" u="none" strike="noStrike">
                        <a:effectLst/>
                        <a:latin typeface="Arial" panose="020B0604020202020204" pitchFamily="34" charset="0"/>
                      </a:endParaRPr>
                    </a:p>
                  </a:txBody>
                  <a:tcPr marL="9525" marR="9525" marT="9525" marB="0" anchor="b"/>
                </a:tc>
                <a:tc>
                  <a:txBody>
                    <a:bodyPr/>
                    <a:lstStyle/>
                    <a:p>
                      <a:pPr algn="r" fontAlgn="b">
                        <a:buNone/>
                      </a:pPr>
                      <a:r>
                        <a:rPr lang="en-GB" sz="1000" u="none" strike="noStrike">
                          <a:effectLst/>
                        </a:rPr>
                        <a:t>0</a:t>
                      </a:r>
                      <a:endParaRPr lang="en-GB" sz="1000" b="0" i="0" u="none" strike="noStrike">
                        <a:effectLst/>
                        <a:latin typeface="Arial" panose="020B0604020202020204" pitchFamily="34" charset="0"/>
                      </a:endParaRPr>
                    </a:p>
                  </a:txBody>
                  <a:tcPr marL="9525" marR="9525" marT="9525" marB="0" anchor="b"/>
                </a:tc>
                <a:tc>
                  <a:txBody>
                    <a:bodyPr/>
                    <a:lstStyle/>
                    <a:p>
                      <a:pPr algn="r" fontAlgn="b">
                        <a:buNone/>
                      </a:pPr>
                      <a:r>
                        <a:rPr lang="en-GB" sz="1000" u="none" strike="noStrike">
                          <a:effectLst/>
                        </a:rPr>
                        <a:t>6493</a:t>
                      </a:r>
                      <a:endParaRPr lang="en-GB" sz="1000" b="0" i="0" u="none" strike="noStrike">
                        <a:effectLst/>
                        <a:latin typeface="Arial" panose="020B0604020202020204" pitchFamily="34" charset="0"/>
                      </a:endParaRPr>
                    </a:p>
                  </a:txBody>
                  <a:tcPr marL="9525" marR="9525" marT="9525" marB="0" anchor="b"/>
                </a:tc>
                <a:tc>
                  <a:txBody>
                    <a:bodyPr/>
                    <a:lstStyle/>
                    <a:p>
                      <a:pPr algn="r" fontAlgn="b">
                        <a:buNone/>
                      </a:pPr>
                      <a:r>
                        <a:rPr lang="en-GB" sz="1000" u="none" strike="noStrike">
                          <a:effectLst/>
                        </a:rPr>
                        <a:t>339</a:t>
                      </a:r>
                      <a:endParaRPr lang="en-GB" sz="1000" b="0" i="0" u="none" strike="noStrike">
                        <a:effectLst/>
                        <a:latin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buNone/>
                      </a:pPr>
                      <a:endParaRPr lang="en-GB" sz="10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b">
                        <a:buNone/>
                      </a:pPr>
                      <a:r>
                        <a:rPr lang="en-GB" sz="1000" b="1" u="none" strike="noStrike">
                          <a:effectLst/>
                        </a:rPr>
                        <a:t>Precision:</a:t>
                      </a:r>
                      <a:endParaRPr lang="en-GB" sz="1000" b="1" i="0" u="none" strike="noStrike">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buNone/>
                      </a:pPr>
                      <a:r>
                        <a:rPr lang="en-GB" sz="1000" u="none" strike="noStrike">
                          <a:effectLst/>
                        </a:rPr>
                        <a:t>68.85%</a:t>
                      </a:r>
                      <a:endParaRPr lang="en-GB" sz="10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869685587"/>
                  </a:ext>
                </a:extLst>
              </a:tr>
              <a:tr h="246237">
                <a:tc>
                  <a:txBody>
                    <a:bodyPr/>
                    <a:lstStyle/>
                    <a:p>
                      <a:pPr algn="l" fontAlgn="b">
                        <a:buNone/>
                      </a:pPr>
                      <a:r>
                        <a:rPr lang="en-GB" sz="1000" u="none" strike="noStrike">
                          <a:effectLst/>
                        </a:rPr>
                        <a:t>Actual</a:t>
                      </a:r>
                      <a:endParaRPr lang="en-GB" sz="1000" b="0" i="0" u="none" strike="noStrike">
                        <a:effectLst/>
                        <a:latin typeface="Arial" panose="020B0604020202020204" pitchFamily="34" charset="0"/>
                      </a:endParaRPr>
                    </a:p>
                  </a:txBody>
                  <a:tcPr marL="9525" marR="9525" marT="9525" marB="0" anchor="b"/>
                </a:tc>
                <a:tc>
                  <a:txBody>
                    <a:bodyPr/>
                    <a:lstStyle/>
                    <a:p>
                      <a:pPr algn="r" fontAlgn="b">
                        <a:buNone/>
                      </a:pPr>
                      <a:r>
                        <a:rPr lang="en-GB" sz="1000" u="none" strike="noStrike">
                          <a:effectLst/>
                        </a:rPr>
                        <a:t>1</a:t>
                      </a:r>
                      <a:endParaRPr lang="en-GB" sz="1000" b="0" i="0" u="none" strike="noStrike">
                        <a:effectLst/>
                        <a:latin typeface="Arial" panose="020B0604020202020204" pitchFamily="34" charset="0"/>
                      </a:endParaRPr>
                    </a:p>
                  </a:txBody>
                  <a:tcPr marL="9525" marR="9525" marT="9525" marB="0" anchor="b"/>
                </a:tc>
                <a:tc>
                  <a:txBody>
                    <a:bodyPr/>
                    <a:lstStyle/>
                    <a:p>
                      <a:pPr algn="r" fontAlgn="b">
                        <a:buNone/>
                      </a:pPr>
                      <a:r>
                        <a:rPr lang="en-GB" sz="1000" u="none" strike="noStrike">
                          <a:effectLst/>
                        </a:rPr>
                        <a:t>2752</a:t>
                      </a:r>
                      <a:endParaRPr lang="en-GB" sz="1000" b="0" i="0" u="none" strike="noStrike">
                        <a:effectLst/>
                        <a:latin typeface="Arial" panose="020B0604020202020204" pitchFamily="34" charset="0"/>
                      </a:endParaRPr>
                    </a:p>
                  </a:txBody>
                  <a:tcPr marL="9525" marR="9525" marT="9525" marB="0" anchor="b"/>
                </a:tc>
                <a:tc>
                  <a:txBody>
                    <a:bodyPr/>
                    <a:lstStyle/>
                    <a:p>
                      <a:pPr algn="r" fontAlgn="b">
                        <a:buNone/>
                      </a:pPr>
                      <a:r>
                        <a:rPr lang="en-GB" sz="1000" u="none" strike="noStrike">
                          <a:effectLst/>
                        </a:rPr>
                        <a:t>749</a:t>
                      </a:r>
                      <a:endParaRPr lang="en-GB" sz="1000" b="0" i="0" u="none" strike="noStrike">
                        <a:effectLst/>
                        <a:latin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buNone/>
                      </a:pPr>
                      <a:endParaRPr lang="en-GB" sz="10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b">
                        <a:buNone/>
                      </a:pPr>
                      <a:r>
                        <a:rPr lang="en-GB" sz="1000" b="1" u="none" strike="noStrike">
                          <a:effectLst/>
                        </a:rPr>
                        <a:t>Recall:</a:t>
                      </a:r>
                      <a:endParaRPr lang="en-GB" sz="1000" b="1" i="0" u="none" strike="noStrike">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buNone/>
                      </a:pPr>
                      <a:r>
                        <a:rPr lang="en-GB" sz="1000" u="none" strike="noStrike">
                          <a:effectLst/>
                        </a:rPr>
                        <a:t>21.39%</a:t>
                      </a:r>
                      <a:endParaRPr lang="en-GB" sz="10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344460069"/>
                  </a:ext>
                </a:extLst>
              </a:tr>
              <a:tr h="246237">
                <a:tc gridSpan="4">
                  <a:txBody>
                    <a:bodyPr/>
                    <a:lstStyle/>
                    <a:p>
                      <a:pPr algn="l" fontAlgn="b">
                        <a:buNone/>
                      </a:pPr>
                      <a:endParaRPr lang="en-GB" sz="1000" b="0" i="0" u="none" strike="noStrike" dirty="0">
                        <a:effectLst/>
                        <a:latin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hMerge="1">
                  <a:txBody>
                    <a:bodyPr/>
                    <a:lstStyle/>
                    <a:p>
                      <a:pPr algn="l" fontAlgn="b">
                        <a:buNone/>
                      </a:pPr>
                      <a:endParaRPr lang="en-GB" sz="1000" b="0" i="0" u="none" strike="noStrike" dirty="0">
                        <a:effectLst/>
                        <a:latin typeface="Arial" panose="020B0604020202020204" pitchFamily="34" charset="0"/>
                      </a:endParaRPr>
                    </a:p>
                  </a:txBody>
                  <a:tcPr marL="9525" marR="9525" marT="9525" marB="0" anchor="b"/>
                </a:tc>
                <a:tc hMerge="1">
                  <a:txBody>
                    <a:bodyPr/>
                    <a:lstStyle/>
                    <a:p>
                      <a:pPr algn="l" fontAlgn="b">
                        <a:buNone/>
                      </a:pPr>
                      <a:endParaRPr lang="en-GB" sz="1000" b="0" i="0" u="none" strike="noStrike" dirty="0">
                        <a:effectLst/>
                        <a:latin typeface="Arial" panose="020B0604020202020204" pitchFamily="34" charset="0"/>
                      </a:endParaRPr>
                    </a:p>
                  </a:txBody>
                  <a:tcPr marL="9525" marR="9525" marT="9525" marB="0" anchor="b"/>
                </a:tc>
                <a:tc hMerge="1">
                  <a:txBody>
                    <a:bodyPr/>
                    <a:lstStyle/>
                    <a:p>
                      <a:pPr algn="l" fontAlgn="b">
                        <a:buNone/>
                      </a:pPr>
                      <a:endParaRPr lang="en-GB" sz="1000" b="0" i="0" u="none" strike="noStrike" dirty="0">
                        <a:effectLst/>
                        <a:latin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buNone/>
                      </a:pPr>
                      <a:endParaRPr lang="en-GB" sz="10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buNone/>
                      </a:pPr>
                      <a:r>
                        <a:rPr lang="en-GB" sz="1000" b="1" u="none" strike="noStrike" dirty="0">
                          <a:effectLst/>
                        </a:rPr>
                        <a:t>F1:</a:t>
                      </a:r>
                      <a:endParaRPr lang="en-GB" sz="1000" b="1"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buNone/>
                      </a:pPr>
                      <a:r>
                        <a:rPr lang="en-GB" sz="1000" u="none" strike="noStrike" dirty="0">
                          <a:effectLst/>
                        </a:rPr>
                        <a:t>32.86%</a:t>
                      </a:r>
                      <a:endParaRPr lang="en-GB" sz="10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3345881405"/>
                  </a:ext>
                </a:extLst>
              </a:tr>
            </a:tbl>
          </a:graphicData>
        </a:graphic>
      </p:graphicFrame>
    </p:spTree>
    <p:extLst>
      <p:ext uri="{BB962C8B-B14F-4D97-AF65-F5344CB8AC3E}">
        <p14:creationId xmlns:p14="http://schemas.microsoft.com/office/powerpoint/2010/main" val="1899540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3F32E8-5161-FB05-E352-12C4D0742C7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8039348-9BB1-262F-FAE7-8D3E08CA9E42}"/>
              </a:ext>
            </a:extLst>
          </p:cNvPr>
          <p:cNvSpPr txBox="1"/>
          <p:nvPr/>
        </p:nvSpPr>
        <p:spPr>
          <a:xfrm>
            <a:off x="535709" y="434109"/>
            <a:ext cx="9430327" cy="369332"/>
          </a:xfrm>
          <a:prstGeom prst="rect">
            <a:avLst/>
          </a:prstGeom>
          <a:noFill/>
        </p:spPr>
        <p:txBody>
          <a:bodyPr wrap="square" rtlCol="0">
            <a:spAutoFit/>
          </a:bodyPr>
          <a:lstStyle/>
          <a:p>
            <a:r>
              <a:rPr lang="en-GB" dirty="0"/>
              <a:t>Basic Demographics</a:t>
            </a:r>
          </a:p>
        </p:txBody>
      </p:sp>
      <p:graphicFrame>
        <p:nvGraphicFramePr>
          <p:cNvPr id="4" name="Table 3">
            <a:extLst>
              <a:ext uri="{FF2B5EF4-FFF2-40B4-BE49-F238E27FC236}">
                <a16:creationId xmlns:a16="http://schemas.microsoft.com/office/drawing/2014/main" id="{31FE1174-2D7C-DA5A-6161-221B4EC384CA}"/>
              </a:ext>
            </a:extLst>
          </p:cNvPr>
          <p:cNvGraphicFramePr>
            <a:graphicFrameLocks noGrp="1"/>
          </p:cNvGraphicFramePr>
          <p:nvPr/>
        </p:nvGraphicFramePr>
        <p:xfrm>
          <a:off x="628072" y="1041399"/>
          <a:ext cx="6493166" cy="3179617"/>
        </p:xfrm>
        <a:graphic>
          <a:graphicData uri="http://schemas.openxmlformats.org/drawingml/2006/table">
            <a:tbl>
              <a:tblPr>
                <a:tableStyleId>{5940675A-B579-460E-94D1-54222C63F5DA}</a:tableStyleId>
              </a:tblPr>
              <a:tblGrid>
                <a:gridCol w="1514902">
                  <a:extLst>
                    <a:ext uri="{9D8B030D-6E8A-4147-A177-3AD203B41FA5}">
                      <a16:colId xmlns:a16="http://schemas.microsoft.com/office/drawing/2014/main" val="1834237242"/>
                    </a:ext>
                  </a:extLst>
                </a:gridCol>
                <a:gridCol w="1244566">
                  <a:extLst>
                    <a:ext uri="{9D8B030D-6E8A-4147-A177-3AD203B41FA5}">
                      <a16:colId xmlns:a16="http://schemas.microsoft.com/office/drawing/2014/main" val="2556335435"/>
                    </a:ext>
                  </a:extLst>
                </a:gridCol>
                <a:gridCol w="1244566">
                  <a:extLst>
                    <a:ext uri="{9D8B030D-6E8A-4147-A177-3AD203B41FA5}">
                      <a16:colId xmlns:a16="http://schemas.microsoft.com/office/drawing/2014/main" val="1952886071"/>
                    </a:ext>
                  </a:extLst>
                </a:gridCol>
                <a:gridCol w="1244566">
                  <a:extLst>
                    <a:ext uri="{9D8B030D-6E8A-4147-A177-3AD203B41FA5}">
                      <a16:colId xmlns:a16="http://schemas.microsoft.com/office/drawing/2014/main" val="1335262865"/>
                    </a:ext>
                  </a:extLst>
                </a:gridCol>
                <a:gridCol w="1244566">
                  <a:extLst>
                    <a:ext uri="{9D8B030D-6E8A-4147-A177-3AD203B41FA5}">
                      <a16:colId xmlns:a16="http://schemas.microsoft.com/office/drawing/2014/main" val="437325383"/>
                    </a:ext>
                  </a:extLst>
                </a:gridCol>
              </a:tblGrid>
              <a:tr h="454231">
                <a:tc>
                  <a:txBody>
                    <a:bodyPr/>
                    <a:lstStyle/>
                    <a:p>
                      <a:pPr algn="l" fontAlgn="b">
                        <a:buNone/>
                      </a:pPr>
                      <a:endParaRPr lang="en-GB" sz="1200" b="1"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b="1" u="none" strike="noStrike" dirty="0">
                          <a:effectLst/>
                        </a:rPr>
                        <a:t>coefficient</a:t>
                      </a:r>
                      <a:endParaRPr lang="en-GB" sz="1200" b="1"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b="1" u="none" strike="noStrike" dirty="0">
                          <a:effectLst/>
                        </a:rPr>
                        <a:t>std. Error</a:t>
                      </a:r>
                      <a:endParaRPr lang="en-GB" sz="1200" b="1"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b="1" u="none" strike="noStrike">
                          <a:effectLst/>
                        </a:rPr>
                        <a:t>z</a:t>
                      </a:r>
                      <a:endParaRPr lang="en-GB" sz="1200" b="1" i="0" u="none" strike="noStrike">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b="1" u="none" strike="noStrike" dirty="0">
                          <a:effectLst/>
                        </a:rPr>
                        <a:t>P-value</a:t>
                      </a:r>
                      <a:endParaRPr lang="en-GB" sz="1200" b="1"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7617098"/>
                  </a:ext>
                </a:extLst>
              </a:tr>
              <a:tr h="454231">
                <a:tc>
                  <a:txBody>
                    <a:bodyPr/>
                    <a:lstStyle/>
                    <a:p>
                      <a:pPr algn="l" fontAlgn="b">
                        <a:buNone/>
                      </a:pPr>
                      <a:r>
                        <a:rPr lang="en-GB" sz="1200" b="1" u="none" strike="noStrike" dirty="0">
                          <a:effectLst/>
                        </a:rPr>
                        <a:t>TOWN</a:t>
                      </a:r>
                      <a:endParaRPr lang="en-GB" sz="1200" b="1"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u="none" strike="noStrike" dirty="0">
                          <a:effectLst/>
                        </a:rPr>
                        <a:t>−0.249190</a:t>
                      </a:r>
                      <a:endParaRPr lang="en-GB" sz="12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u="none" strike="noStrike" dirty="0">
                          <a:effectLst/>
                        </a:rPr>
                        <a:t>0.0134952</a:t>
                      </a:r>
                      <a:endParaRPr lang="en-GB" sz="12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u="none" strike="noStrike" dirty="0">
                          <a:effectLst/>
                        </a:rPr>
                        <a:t>−18.47</a:t>
                      </a:r>
                      <a:endParaRPr lang="en-GB" sz="12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u="none" strike="noStrike" dirty="0">
                          <a:effectLst/>
                        </a:rPr>
                        <a:t>3.94E-76</a:t>
                      </a:r>
                      <a:endParaRPr lang="en-GB" sz="12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6479505"/>
                  </a:ext>
                </a:extLst>
              </a:tr>
              <a:tr h="454231">
                <a:tc>
                  <a:txBody>
                    <a:bodyPr/>
                    <a:lstStyle/>
                    <a:p>
                      <a:pPr algn="l" fontAlgn="b">
                        <a:buNone/>
                      </a:pPr>
                      <a:r>
                        <a:rPr lang="en-GB" sz="1200" b="1" u="none" strike="noStrike" dirty="0">
                          <a:effectLst/>
                        </a:rPr>
                        <a:t>AGE</a:t>
                      </a:r>
                      <a:endParaRPr lang="en-GB" sz="1200" b="1"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u="none" strike="noStrike">
                          <a:effectLst/>
                        </a:rPr>
                        <a:t>−0.0128781</a:t>
                      </a:r>
                      <a:endParaRPr lang="en-GB" sz="1200" b="0" i="0" u="none" strike="noStrike">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u="none" strike="noStrike" dirty="0">
                          <a:effectLst/>
                        </a:rPr>
                        <a:t>0.00099748</a:t>
                      </a:r>
                      <a:endParaRPr lang="en-GB" sz="12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u="none" strike="noStrike" dirty="0">
                          <a:effectLst/>
                        </a:rPr>
                        <a:t>−12.91</a:t>
                      </a:r>
                      <a:endParaRPr lang="en-GB" sz="12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u="none" strike="noStrike" dirty="0">
                          <a:effectLst/>
                        </a:rPr>
                        <a:t>3.92E-38</a:t>
                      </a:r>
                      <a:endParaRPr lang="en-GB" sz="12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6624168"/>
                  </a:ext>
                </a:extLst>
              </a:tr>
              <a:tr h="454231">
                <a:tc>
                  <a:txBody>
                    <a:bodyPr/>
                    <a:lstStyle/>
                    <a:p>
                      <a:pPr algn="l" fontAlgn="b">
                        <a:buNone/>
                      </a:pPr>
                      <a:r>
                        <a:rPr lang="en-GB" sz="1200" b="1" u="none" strike="noStrike" dirty="0">
                          <a:effectLst/>
                        </a:rPr>
                        <a:t>GENDER</a:t>
                      </a:r>
                      <a:endParaRPr lang="en-GB" sz="1200" b="1"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u="none" strike="noStrike" dirty="0">
                          <a:effectLst/>
                        </a:rPr>
                        <a:t>0.998258</a:t>
                      </a:r>
                      <a:endParaRPr lang="en-GB" sz="12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u="none" strike="noStrike" dirty="0">
                          <a:effectLst/>
                        </a:rPr>
                        <a:t>0.043957</a:t>
                      </a:r>
                      <a:endParaRPr lang="en-GB" sz="12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u="none" strike="noStrike">
                          <a:effectLst/>
                        </a:rPr>
                        <a:t>22.71</a:t>
                      </a:r>
                      <a:endParaRPr lang="en-GB" sz="1200" b="0" i="0" u="none" strike="noStrike">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GB" sz="1200" u="none" strike="noStrike" dirty="0">
                          <a:effectLst/>
                        </a:rPr>
                        <a:t>3.58E-114</a:t>
                      </a:r>
                      <a:endParaRPr lang="en-GB" sz="12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7641368"/>
                  </a:ext>
                </a:extLst>
              </a:tr>
              <a:tr h="454231">
                <a:tc>
                  <a:txBody>
                    <a:bodyPr/>
                    <a:lstStyle/>
                    <a:p>
                      <a:pPr algn="l" fontAlgn="b">
                        <a:buNone/>
                      </a:pPr>
                      <a:r>
                        <a:rPr lang="en-GB" sz="1200" b="1" u="none" strike="noStrike" dirty="0">
                          <a:solidFill>
                            <a:srgbClr val="FF0000"/>
                          </a:solidFill>
                          <a:effectLst/>
                        </a:rPr>
                        <a:t>EDU</a:t>
                      </a:r>
                      <a:endParaRPr lang="en-GB" sz="1200" b="1" i="0" u="none" strike="noStrike" dirty="0">
                        <a:solidFill>
                          <a:srgbClr val="FF0000"/>
                        </a:solidFill>
                        <a:effectLst/>
                        <a:latin typeface="Arial" panose="020B0604020202020204" pitchFamily="34" charset="0"/>
                      </a:endParaRP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buNone/>
                      </a:pPr>
                      <a:endParaRPr lang="en-GB" sz="1200" b="0" i="0" u="none" strike="noStrike" dirty="0">
                        <a:effectLst/>
                        <a:latin typeface="Arial" panose="020B0604020202020204" pitchFamily="34" charset="0"/>
                      </a:endParaRP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buNone/>
                      </a:pPr>
                      <a:endParaRPr lang="en-GB" sz="1200" b="0" i="0" u="none" strike="noStrike" dirty="0">
                        <a:effectLst/>
                        <a:latin typeface="Arial" panose="020B0604020202020204" pitchFamily="34" charset="0"/>
                      </a:endParaRP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buNone/>
                      </a:pPr>
                      <a:endParaRPr lang="en-GB" sz="1200" b="0" i="0" u="none" strike="noStrike" dirty="0">
                        <a:effectLst/>
                        <a:latin typeface="Arial" panose="020B0604020202020204" pitchFamily="34" charset="0"/>
                      </a:endParaRP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buNone/>
                      </a:pPr>
                      <a:endParaRPr lang="en-GB" sz="1200" b="0" i="0" u="none" strike="noStrike" dirty="0">
                        <a:effectLst/>
                        <a:latin typeface="Arial" panose="020B0604020202020204" pitchFamily="34" charset="0"/>
                      </a:endParaRPr>
                    </a:p>
                  </a:txBody>
                  <a:tcPr marL="9525" marR="9525" marT="9525" marB="0" anchor="b">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81221070"/>
                  </a:ext>
                </a:extLst>
              </a:tr>
              <a:tr h="454231">
                <a:tc>
                  <a:txBody>
                    <a:bodyPr/>
                    <a:lstStyle/>
                    <a:p>
                      <a:pPr algn="l" fontAlgn="b">
                        <a:buNone/>
                      </a:pPr>
                      <a:endParaRPr lang="en-GB" sz="1200" b="1" i="0" u="none" strike="noStrike" dirty="0">
                        <a:effectLst/>
                        <a:latin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buNone/>
                      </a:pPr>
                      <a:r>
                        <a:rPr lang="en-GB" sz="1200" b="1" u="none" strike="noStrike" dirty="0">
                          <a:effectLst/>
                        </a:rPr>
                        <a:t>Uncentered R2</a:t>
                      </a:r>
                      <a:endParaRPr lang="en-GB" sz="1200" b="1" i="0" u="none" strike="noStrike" dirty="0">
                        <a:effectLst/>
                        <a:latin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buNone/>
                      </a:pPr>
                      <a:r>
                        <a:rPr lang="en-GB" sz="1200" b="1" u="none" strike="noStrike" dirty="0">
                          <a:effectLst/>
                        </a:rPr>
                        <a:t>0.11408</a:t>
                      </a:r>
                      <a:endParaRPr lang="en-GB" sz="1200" b="1" i="0" u="none" strike="noStrike" dirty="0">
                        <a:effectLst/>
                        <a:latin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buNone/>
                      </a:pPr>
                      <a:endParaRPr lang="en-GB" sz="1200" b="1" i="0" u="none" strike="noStrike" dirty="0">
                        <a:effectLst/>
                        <a:latin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buNone/>
                      </a:pPr>
                      <a:endParaRPr lang="en-GB" sz="1200" b="0" i="0" u="none" strike="noStrike" dirty="0">
                        <a:effectLst/>
                        <a:latin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5575169"/>
                  </a:ext>
                </a:extLst>
              </a:tr>
              <a:tr h="454231">
                <a:tc>
                  <a:txBody>
                    <a:bodyPr/>
                    <a:lstStyle/>
                    <a:p>
                      <a:pPr algn="l" fontAlgn="b">
                        <a:buNone/>
                      </a:pPr>
                      <a:endParaRPr lang="en-GB" sz="1200" b="1" i="0" u="none" strike="noStrike" dirty="0">
                        <a:effectLst/>
                        <a:latin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fontAlgn="b">
                        <a:buNone/>
                      </a:pPr>
                      <a:endParaRPr lang="en-GB" sz="1200" b="1" i="0" u="none" strike="noStrike" dirty="0">
                        <a:effectLst/>
                        <a:latin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buNone/>
                      </a:pPr>
                      <a:endParaRPr lang="en-GB" sz="1200" b="1" i="0" u="none" strike="noStrike" dirty="0">
                        <a:effectLst/>
                        <a:latin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buNone/>
                      </a:pPr>
                      <a:endParaRPr lang="en-GB" sz="1200" b="0" i="0" u="none" strike="noStrike" dirty="0">
                        <a:effectLst/>
                        <a:latin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fontAlgn="b">
                        <a:buNone/>
                      </a:pPr>
                      <a:endParaRPr lang="en-GB" sz="1200" b="0" i="0" u="none" strike="noStrike" dirty="0">
                        <a:effectLst/>
                        <a:latin typeface="Arial" panose="020B0604020202020204" pitchFamily="34" charset="0"/>
                      </a:endParaRPr>
                    </a:p>
                  </a:txBody>
                  <a:tcPr marL="9525" marR="9525" marT="9525" marB="0" anchor="b">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74305398"/>
                  </a:ext>
                </a:extLst>
              </a:tr>
            </a:tbl>
          </a:graphicData>
        </a:graphic>
      </p:graphicFrame>
      <p:graphicFrame>
        <p:nvGraphicFramePr>
          <p:cNvPr id="5" name="Table 4">
            <a:extLst>
              <a:ext uri="{FF2B5EF4-FFF2-40B4-BE49-F238E27FC236}">
                <a16:creationId xmlns:a16="http://schemas.microsoft.com/office/drawing/2014/main" id="{C8C00BC6-72C2-B5C8-DB4E-9BC8EDCA1890}"/>
              </a:ext>
            </a:extLst>
          </p:cNvPr>
          <p:cNvGraphicFramePr>
            <a:graphicFrameLocks noGrp="1"/>
          </p:cNvGraphicFramePr>
          <p:nvPr/>
        </p:nvGraphicFramePr>
        <p:xfrm>
          <a:off x="5985164" y="4664364"/>
          <a:ext cx="5731740" cy="984948"/>
        </p:xfrm>
        <a:graphic>
          <a:graphicData uri="http://schemas.openxmlformats.org/drawingml/2006/table">
            <a:tbl>
              <a:tblPr>
                <a:tableStyleId>{5940675A-B579-460E-94D1-54222C63F5DA}</a:tableStyleId>
              </a:tblPr>
              <a:tblGrid>
                <a:gridCol w="818820">
                  <a:extLst>
                    <a:ext uri="{9D8B030D-6E8A-4147-A177-3AD203B41FA5}">
                      <a16:colId xmlns:a16="http://schemas.microsoft.com/office/drawing/2014/main" val="3250442576"/>
                    </a:ext>
                  </a:extLst>
                </a:gridCol>
                <a:gridCol w="818820">
                  <a:extLst>
                    <a:ext uri="{9D8B030D-6E8A-4147-A177-3AD203B41FA5}">
                      <a16:colId xmlns:a16="http://schemas.microsoft.com/office/drawing/2014/main" val="1993777836"/>
                    </a:ext>
                  </a:extLst>
                </a:gridCol>
                <a:gridCol w="818820">
                  <a:extLst>
                    <a:ext uri="{9D8B030D-6E8A-4147-A177-3AD203B41FA5}">
                      <a16:colId xmlns:a16="http://schemas.microsoft.com/office/drawing/2014/main" val="1801676232"/>
                    </a:ext>
                  </a:extLst>
                </a:gridCol>
                <a:gridCol w="818820">
                  <a:extLst>
                    <a:ext uri="{9D8B030D-6E8A-4147-A177-3AD203B41FA5}">
                      <a16:colId xmlns:a16="http://schemas.microsoft.com/office/drawing/2014/main" val="541306657"/>
                    </a:ext>
                  </a:extLst>
                </a:gridCol>
                <a:gridCol w="818820">
                  <a:extLst>
                    <a:ext uri="{9D8B030D-6E8A-4147-A177-3AD203B41FA5}">
                      <a16:colId xmlns:a16="http://schemas.microsoft.com/office/drawing/2014/main" val="2352496694"/>
                    </a:ext>
                  </a:extLst>
                </a:gridCol>
                <a:gridCol w="818820">
                  <a:extLst>
                    <a:ext uri="{9D8B030D-6E8A-4147-A177-3AD203B41FA5}">
                      <a16:colId xmlns:a16="http://schemas.microsoft.com/office/drawing/2014/main" val="3305017322"/>
                    </a:ext>
                  </a:extLst>
                </a:gridCol>
                <a:gridCol w="818820">
                  <a:extLst>
                    <a:ext uri="{9D8B030D-6E8A-4147-A177-3AD203B41FA5}">
                      <a16:colId xmlns:a16="http://schemas.microsoft.com/office/drawing/2014/main" val="3550741048"/>
                    </a:ext>
                  </a:extLst>
                </a:gridCol>
              </a:tblGrid>
              <a:tr h="246237">
                <a:tc>
                  <a:txBody>
                    <a:bodyPr/>
                    <a:lstStyle/>
                    <a:p>
                      <a:pPr algn="l" fontAlgn="b">
                        <a:buNone/>
                      </a:pPr>
                      <a:endParaRPr lang="en-GB" sz="1000" b="0" i="0" u="none" strike="noStrike" dirty="0">
                        <a:effectLst/>
                        <a:latin typeface="Arial" panose="020B0604020202020204" pitchFamily="34" charset="0"/>
                      </a:endParaRPr>
                    </a:p>
                  </a:txBody>
                  <a:tcPr marL="9525" marR="9525" marT="9525" marB="0" anchor="b"/>
                </a:tc>
                <a:tc>
                  <a:txBody>
                    <a:bodyPr/>
                    <a:lstStyle/>
                    <a:p>
                      <a:pPr algn="l" fontAlgn="b">
                        <a:buNone/>
                      </a:pPr>
                      <a:r>
                        <a:rPr lang="en-GB" sz="1000" u="none" strike="noStrike">
                          <a:effectLst/>
                        </a:rPr>
                        <a:t>Predicted</a:t>
                      </a:r>
                      <a:endParaRPr lang="en-GB" sz="1000" b="0" i="0" u="none" strike="noStrike">
                        <a:effectLst/>
                        <a:latin typeface="Arial" panose="020B0604020202020204" pitchFamily="34" charset="0"/>
                      </a:endParaRPr>
                    </a:p>
                  </a:txBody>
                  <a:tcPr marL="9525" marR="9525" marT="9525" marB="0" anchor="b"/>
                </a:tc>
                <a:tc>
                  <a:txBody>
                    <a:bodyPr/>
                    <a:lstStyle/>
                    <a:p>
                      <a:pPr algn="r" fontAlgn="b">
                        <a:buNone/>
                      </a:pPr>
                      <a:r>
                        <a:rPr lang="en-GB" sz="1000" u="none" strike="noStrike">
                          <a:effectLst/>
                        </a:rPr>
                        <a:t>1</a:t>
                      </a:r>
                      <a:endParaRPr lang="en-GB" sz="1000" b="0" i="0" u="none" strike="noStrike">
                        <a:effectLst/>
                        <a:latin typeface="Arial" panose="020B0604020202020204" pitchFamily="34" charset="0"/>
                      </a:endParaRPr>
                    </a:p>
                  </a:txBody>
                  <a:tcPr marL="9525" marR="9525" marT="9525" marB="0" anchor="b"/>
                </a:tc>
                <a:tc>
                  <a:txBody>
                    <a:bodyPr/>
                    <a:lstStyle/>
                    <a:p>
                      <a:pPr algn="r" fontAlgn="b">
                        <a:buNone/>
                      </a:pPr>
                      <a:r>
                        <a:rPr lang="en-GB" sz="1000" u="none" strike="noStrike">
                          <a:effectLst/>
                        </a:rPr>
                        <a:t>0</a:t>
                      </a:r>
                      <a:endParaRPr lang="en-GB" sz="1000" b="0" i="0" u="none" strike="noStrike">
                        <a:effectLst/>
                        <a:latin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buNone/>
                      </a:pPr>
                      <a:endParaRPr lang="en-GB" sz="10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fontAlgn="b">
                        <a:buNone/>
                      </a:pPr>
                      <a:r>
                        <a:rPr lang="en-GB" sz="1000" b="1" u="none" strike="noStrike" dirty="0">
                          <a:effectLst/>
                        </a:rPr>
                        <a:t>Accuracy</a:t>
                      </a:r>
                      <a:endParaRPr lang="en-GB" sz="1000" b="1"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buNone/>
                      </a:pPr>
                      <a:r>
                        <a:rPr lang="en-GB" sz="1000" u="none" strike="noStrike">
                          <a:effectLst/>
                        </a:rPr>
                        <a:t>70.09%</a:t>
                      </a:r>
                      <a:endParaRPr lang="en-GB" sz="10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384183507"/>
                  </a:ext>
                </a:extLst>
              </a:tr>
              <a:tr h="246237">
                <a:tc>
                  <a:txBody>
                    <a:bodyPr/>
                    <a:lstStyle/>
                    <a:p>
                      <a:pPr algn="l" fontAlgn="b">
                        <a:buNone/>
                      </a:pPr>
                      <a:r>
                        <a:rPr lang="en-GB" sz="1000" u="none" strike="noStrike">
                          <a:effectLst/>
                        </a:rPr>
                        <a:t>Actual</a:t>
                      </a:r>
                      <a:endParaRPr lang="en-GB" sz="1000" b="0" i="0" u="none" strike="noStrike">
                        <a:effectLst/>
                        <a:latin typeface="Arial" panose="020B0604020202020204" pitchFamily="34" charset="0"/>
                      </a:endParaRPr>
                    </a:p>
                  </a:txBody>
                  <a:tcPr marL="9525" marR="9525" marT="9525" marB="0" anchor="b"/>
                </a:tc>
                <a:tc>
                  <a:txBody>
                    <a:bodyPr/>
                    <a:lstStyle/>
                    <a:p>
                      <a:pPr algn="r" fontAlgn="b">
                        <a:buNone/>
                      </a:pPr>
                      <a:r>
                        <a:rPr lang="en-GB" sz="1000" u="none" strike="noStrike">
                          <a:effectLst/>
                        </a:rPr>
                        <a:t>0</a:t>
                      </a:r>
                      <a:endParaRPr lang="en-GB" sz="1000" b="0" i="0" u="none" strike="noStrike">
                        <a:effectLst/>
                        <a:latin typeface="Arial" panose="020B0604020202020204" pitchFamily="34" charset="0"/>
                      </a:endParaRPr>
                    </a:p>
                  </a:txBody>
                  <a:tcPr marL="9525" marR="9525" marT="9525" marB="0" anchor="b"/>
                </a:tc>
                <a:tc>
                  <a:txBody>
                    <a:bodyPr/>
                    <a:lstStyle/>
                    <a:p>
                      <a:pPr algn="r" fontAlgn="b">
                        <a:buNone/>
                      </a:pPr>
                      <a:r>
                        <a:rPr lang="en-GB" sz="1000" u="none" strike="noStrike">
                          <a:effectLst/>
                        </a:rPr>
                        <a:t>6493</a:t>
                      </a:r>
                      <a:endParaRPr lang="en-GB" sz="1000" b="0" i="0" u="none" strike="noStrike">
                        <a:effectLst/>
                        <a:latin typeface="Arial" panose="020B0604020202020204" pitchFamily="34" charset="0"/>
                      </a:endParaRPr>
                    </a:p>
                  </a:txBody>
                  <a:tcPr marL="9525" marR="9525" marT="9525" marB="0" anchor="b"/>
                </a:tc>
                <a:tc>
                  <a:txBody>
                    <a:bodyPr/>
                    <a:lstStyle/>
                    <a:p>
                      <a:pPr algn="r" fontAlgn="b">
                        <a:buNone/>
                      </a:pPr>
                      <a:r>
                        <a:rPr lang="en-GB" sz="1000" u="none" strike="noStrike">
                          <a:effectLst/>
                        </a:rPr>
                        <a:t>339</a:t>
                      </a:r>
                      <a:endParaRPr lang="en-GB" sz="1000" b="0" i="0" u="none" strike="noStrike">
                        <a:effectLst/>
                        <a:latin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buNone/>
                      </a:pPr>
                      <a:endParaRPr lang="en-GB" sz="10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b">
                        <a:buNone/>
                      </a:pPr>
                      <a:r>
                        <a:rPr lang="en-GB" sz="1000" b="1" u="none" strike="noStrike">
                          <a:effectLst/>
                        </a:rPr>
                        <a:t>Precision:</a:t>
                      </a:r>
                      <a:endParaRPr lang="en-GB" sz="1000" b="1" i="0" u="none" strike="noStrike">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buNone/>
                      </a:pPr>
                      <a:r>
                        <a:rPr lang="en-GB" sz="1000" u="none" strike="noStrike">
                          <a:effectLst/>
                        </a:rPr>
                        <a:t>68.85%</a:t>
                      </a:r>
                      <a:endParaRPr lang="en-GB" sz="10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869685587"/>
                  </a:ext>
                </a:extLst>
              </a:tr>
              <a:tr h="246237">
                <a:tc>
                  <a:txBody>
                    <a:bodyPr/>
                    <a:lstStyle/>
                    <a:p>
                      <a:pPr algn="l" fontAlgn="b">
                        <a:buNone/>
                      </a:pPr>
                      <a:r>
                        <a:rPr lang="en-GB" sz="1000" u="none" strike="noStrike">
                          <a:effectLst/>
                        </a:rPr>
                        <a:t>Actual</a:t>
                      </a:r>
                      <a:endParaRPr lang="en-GB" sz="1000" b="0" i="0" u="none" strike="noStrike">
                        <a:effectLst/>
                        <a:latin typeface="Arial" panose="020B0604020202020204" pitchFamily="34" charset="0"/>
                      </a:endParaRPr>
                    </a:p>
                  </a:txBody>
                  <a:tcPr marL="9525" marR="9525" marT="9525" marB="0" anchor="b"/>
                </a:tc>
                <a:tc>
                  <a:txBody>
                    <a:bodyPr/>
                    <a:lstStyle/>
                    <a:p>
                      <a:pPr algn="r" fontAlgn="b">
                        <a:buNone/>
                      </a:pPr>
                      <a:r>
                        <a:rPr lang="en-GB" sz="1000" u="none" strike="noStrike">
                          <a:effectLst/>
                        </a:rPr>
                        <a:t>1</a:t>
                      </a:r>
                      <a:endParaRPr lang="en-GB" sz="1000" b="0" i="0" u="none" strike="noStrike">
                        <a:effectLst/>
                        <a:latin typeface="Arial" panose="020B0604020202020204" pitchFamily="34" charset="0"/>
                      </a:endParaRPr>
                    </a:p>
                  </a:txBody>
                  <a:tcPr marL="9525" marR="9525" marT="9525" marB="0" anchor="b"/>
                </a:tc>
                <a:tc>
                  <a:txBody>
                    <a:bodyPr/>
                    <a:lstStyle/>
                    <a:p>
                      <a:pPr algn="r" fontAlgn="b">
                        <a:buNone/>
                      </a:pPr>
                      <a:r>
                        <a:rPr lang="en-GB" sz="1000" u="none" strike="noStrike">
                          <a:effectLst/>
                        </a:rPr>
                        <a:t>2752</a:t>
                      </a:r>
                      <a:endParaRPr lang="en-GB" sz="1000" b="0" i="0" u="none" strike="noStrike">
                        <a:effectLst/>
                        <a:latin typeface="Arial" panose="020B0604020202020204" pitchFamily="34" charset="0"/>
                      </a:endParaRPr>
                    </a:p>
                  </a:txBody>
                  <a:tcPr marL="9525" marR="9525" marT="9525" marB="0" anchor="b"/>
                </a:tc>
                <a:tc>
                  <a:txBody>
                    <a:bodyPr/>
                    <a:lstStyle/>
                    <a:p>
                      <a:pPr algn="r" fontAlgn="b">
                        <a:buNone/>
                      </a:pPr>
                      <a:r>
                        <a:rPr lang="en-GB" sz="1000" u="none" strike="noStrike">
                          <a:effectLst/>
                        </a:rPr>
                        <a:t>749</a:t>
                      </a:r>
                      <a:endParaRPr lang="en-GB" sz="1000" b="0" i="0" u="none" strike="noStrike">
                        <a:effectLst/>
                        <a:latin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buNone/>
                      </a:pPr>
                      <a:endParaRPr lang="en-GB" sz="10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fontAlgn="b">
                        <a:buNone/>
                      </a:pPr>
                      <a:r>
                        <a:rPr lang="en-GB" sz="1000" b="1" u="none" strike="noStrike">
                          <a:effectLst/>
                        </a:rPr>
                        <a:t>Recall:</a:t>
                      </a:r>
                      <a:endParaRPr lang="en-GB" sz="1000" b="1" i="0" u="none" strike="noStrike">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buNone/>
                      </a:pPr>
                      <a:r>
                        <a:rPr lang="en-GB" sz="1000" u="none" strike="noStrike">
                          <a:effectLst/>
                        </a:rPr>
                        <a:t>21.39%</a:t>
                      </a:r>
                      <a:endParaRPr lang="en-GB" sz="10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344460069"/>
                  </a:ext>
                </a:extLst>
              </a:tr>
              <a:tr h="246237">
                <a:tc gridSpan="4">
                  <a:txBody>
                    <a:bodyPr/>
                    <a:lstStyle/>
                    <a:p>
                      <a:pPr algn="l" fontAlgn="b">
                        <a:buNone/>
                      </a:pPr>
                      <a:endParaRPr lang="en-GB" sz="1000" b="0" i="0" u="none" strike="noStrike" dirty="0">
                        <a:effectLst/>
                        <a:latin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hMerge="1">
                  <a:txBody>
                    <a:bodyPr/>
                    <a:lstStyle/>
                    <a:p>
                      <a:pPr algn="l" fontAlgn="b">
                        <a:buNone/>
                      </a:pPr>
                      <a:endParaRPr lang="en-GB" sz="1000" b="0" i="0" u="none" strike="noStrike" dirty="0">
                        <a:effectLst/>
                        <a:latin typeface="Arial" panose="020B0604020202020204" pitchFamily="34" charset="0"/>
                      </a:endParaRPr>
                    </a:p>
                  </a:txBody>
                  <a:tcPr marL="9525" marR="9525" marT="9525" marB="0" anchor="b"/>
                </a:tc>
                <a:tc hMerge="1">
                  <a:txBody>
                    <a:bodyPr/>
                    <a:lstStyle/>
                    <a:p>
                      <a:pPr algn="l" fontAlgn="b">
                        <a:buNone/>
                      </a:pPr>
                      <a:endParaRPr lang="en-GB" sz="1000" b="0" i="0" u="none" strike="noStrike" dirty="0">
                        <a:effectLst/>
                        <a:latin typeface="Arial" panose="020B0604020202020204" pitchFamily="34" charset="0"/>
                      </a:endParaRPr>
                    </a:p>
                  </a:txBody>
                  <a:tcPr marL="9525" marR="9525" marT="9525" marB="0" anchor="b"/>
                </a:tc>
                <a:tc hMerge="1">
                  <a:txBody>
                    <a:bodyPr/>
                    <a:lstStyle/>
                    <a:p>
                      <a:pPr algn="l" fontAlgn="b">
                        <a:buNone/>
                      </a:pPr>
                      <a:endParaRPr lang="en-GB" sz="1000" b="0" i="0" u="none" strike="noStrike" dirty="0">
                        <a:effectLst/>
                        <a:latin typeface="Arial" panose="020B0604020202020204" pitchFamily="34" charset="0"/>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l" fontAlgn="b">
                        <a:buNone/>
                      </a:pPr>
                      <a:endParaRPr lang="en-GB" sz="1000" b="0"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buNone/>
                      </a:pPr>
                      <a:r>
                        <a:rPr lang="en-GB" sz="1000" b="1" u="none" strike="noStrike" dirty="0">
                          <a:effectLst/>
                        </a:rPr>
                        <a:t>F1:</a:t>
                      </a:r>
                      <a:endParaRPr lang="en-GB" sz="1000" b="1" i="0" u="none" strike="noStrike" dirty="0">
                        <a:effectLst/>
                        <a:latin typeface="Arial" panose="020B0604020202020204" pitchFamily="34" charset="0"/>
                      </a:endParaRPr>
                    </a:p>
                  </a:txBody>
                  <a:tcPr marL="9525" marR="9525" marT="9525" marB="0" anchor="b">
                    <a:lnL w="12700" cap="flat" cmpd="sng" algn="ctr">
                      <a:solidFill>
                        <a:schemeClr val="tx1"/>
                      </a:solidFill>
                      <a:prstDash val="solid"/>
                      <a:round/>
                      <a:headEnd type="none" w="med" len="med"/>
                      <a:tailEnd type="none" w="med" len="med"/>
                    </a:lnL>
                  </a:tcPr>
                </a:tc>
                <a:tc>
                  <a:txBody>
                    <a:bodyPr/>
                    <a:lstStyle/>
                    <a:p>
                      <a:pPr algn="r" fontAlgn="b">
                        <a:buNone/>
                      </a:pPr>
                      <a:r>
                        <a:rPr lang="en-GB" sz="1000" u="none" strike="noStrike" dirty="0">
                          <a:effectLst/>
                        </a:rPr>
                        <a:t>32.86%</a:t>
                      </a:r>
                      <a:endParaRPr lang="en-GB" sz="10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3345881405"/>
                  </a:ext>
                </a:extLst>
              </a:tr>
            </a:tbl>
          </a:graphicData>
        </a:graphic>
      </p:graphicFrame>
    </p:spTree>
    <p:extLst>
      <p:ext uri="{BB962C8B-B14F-4D97-AF65-F5344CB8AC3E}">
        <p14:creationId xmlns:p14="http://schemas.microsoft.com/office/powerpoint/2010/main" val="2524734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Group 3"/>
          <p:cNvGrpSpPr/>
          <p:nvPr/>
        </p:nvGrpSpPr>
        <p:grpSpPr>
          <a:xfrm>
            <a:off x="1907280" y="1478880"/>
            <a:ext cx="9937440" cy="3899160"/>
            <a:chOff x="1907280" y="1478880"/>
            <a:chExt cx="9937440" cy="3899160"/>
          </a:xfrm>
        </p:grpSpPr>
        <p:graphicFrame>
          <p:nvGraphicFramePr>
            <p:cNvPr id="117" name="Content Placeholder 11"/>
            <p:cNvGraphicFramePr/>
            <p:nvPr/>
          </p:nvGraphicFramePr>
          <p:xfrm>
            <a:off x="1907280" y="1478880"/>
            <a:ext cx="9807480" cy="38991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8" name="Content Placeholder 11"/>
            <p:cNvGraphicFramePr/>
            <p:nvPr/>
          </p:nvGraphicFramePr>
          <p:xfrm>
            <a:off x="2037240" y="1724040"/>
            <a:ext cx="9807480" cy="3654000"/>
          </p:xfrm>
          <a:graphic>
            <a:graphicData uri="http://schemas.openxmlformats.org/drawingml/2006/chart">
              <c:chart xmlns:c="http://schemas.openxmlformats.org/drawingml/2006/chart" xmlns:r="http://schemas.openxmlformats.org/officeDocument/2006/relationships" r:id="rId3"/>
            </a:graphicData>
          </a:graphic>
        </p:graphicFrame>
      </p:grpSp>
      <p:graphicFrame>
        <p:nvGraphicFramePr>
          <p:cNvPr id="119" name="Table 10"/>
          <p:cNvGraphicFramePr/>
          <p:nvPr/>
        </p:nvGraphicFramePr>
        <p:xfrm>
          <a:off x="276120" y="871200"/>
          <a:ext cx="7153560" cy="777240"/>
        </p:xfrm>
        <a:graphic>
          <a:graphicData uri="http://schemas.openxmlformats.org/drawingml/2006/table">
            <a:tbl>
              <a:tblPr/>
              <a:tblGrid>
                <a:gridCol w="2963880">
                  <a:extLst>
                    <a:ext uri="{9D8B030D-6E8A-4147-A177-3AD203B41FA5}">
                      <a16:colId xmlns:a16="http://schemas.microsoft.com/office/drawing/2014/main" val="20000"/>
                    </a:ext>
                  </a:extLst>
                </a:gridCol>
                <a:gridCol w="1356840">
                  <a:extLst>
                    <a:ext uri="{9D8B030D-6E8A-4147-A177-3AD203B41FA5}">
                      <a16:colId xmlns:a16="http://schemas.microsoft.com/office/drawing/2014/main" val="20001"/>
                    </a:ext>
                  </a:extLst>
                </a:gridCol>
                <a:gridCol w="1690200">
                  <a:extLst>
                    <a:ext uri="{9D8B030D-6E8A-4147-A177-3AD203B41FA5}">
                      <a16:colId xmlns:a16="http://schemas.microsoft.com/office/drawing/2014/main" val="20002"/>
                    </a:ext>
                  </a:extLst>
                </a:gridCol>
                <a:gridCol w="1142640">
                  <a:extLst>
                    <a:ext uri="{9D8B030D-6E8A-4147-A177-3AD203B41FA5}">
                      <a16:colId xmlns:a16="http://schemas.microsoft.com/office/drawing/2014/main" val="20003"/>
                    </a:ext>
                  </a:extLst>
                </a:gridCol>
              </a:tblGrid>
              <a:tr h="202320">
                <a:tc>
                  <a:txBody>
                    <a:bodyPr/>
                    <a:lstStyle/>
                    <a:p>
                      <a:pPr algn="ctr">
                        <a:lnSpc>
                          <a:spcPct val="100000"/>
                        </a:lnSpc>
                      </a:pPr>
                      <a:r>
                        <a:rPr lang="en-GB" sz="1100" b="1" i="1" strike="noStrike" spc="-1">
                          <a:solidFill>
                            <a:schemeClr val="dk1"/>
                          </a:solidFill>
                          <a:latin typeface="Aptos"/>
                        </a:rPr>
                        <a:t>Test Statistics</a:t>
                      </a:r>
                      <a:endParaRPr lang="en-US" sz="1100" b="0" strike="noStrike" spc="-1">
                        <a:solidFill>
                          <a:srgbClr val="000000"/>
                        </a:solidFill>
                        <a:latin typeface="Arial"/>
                      </a:endParaRPr>
                    </a:p>
                  </a:txBody>
                  <a:tcPr marL="9360" marR="936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GB" sz="1100" b="1" i="1" strike="noStrike" spc="-1">
                          <a:solidFill>
                            <a:schemeClr val="dk1"/>
                          </a:solidFill>
                          <a:latin typeface="Aptos"/>
                        </a:rPr>
                        <a:t>df</a:t>
                      </a:r>
                      <a:endParaRPr lang="en-US" sz="1100" b="0" strike="noStrike" spc="-1">
                        <a:solidFill>
                          <a:srgbClr val="000000"/>
                        </a:solidFill>
                        <a:latin typeface="Arial"/>
                      </a:endParaRPr>
                    </a:p>
                  </a:txBody>
                  <a:tcPr marL="9360" marR="936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GB" sz="1100" b="1" i="1" strike="noStrike" spc="-1">
                          <a:solidFill>
                            <a:schemeClr val="dk1"/>
                          </a:solidFill>
                          <a:latin typeface="Aptos"/>
                        </a:rPr>
                        <a:t>Value</a:t>
                      </a:r>
                      <a:endParaRPr lang="en-US" sz="1100" b="0" strike="noStrike" spc="-1">
                        <a:solidFill>
                          <a:srgbClr val="000000"/>
                        </a:solidFill>
                        <a:latin typeface="Arial"/>
                      </a:endParaRPr>
                    </a:p>
                  </a:txBody>
                  <a:tcPr marL="9360" marR="936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GB" sz="1100" b="1" i="1" strike="noStrike" spc="-1">
                          <a:solidFill>
                            <a:schemeClr val="dk1"/>
                          </a:solidFill>
                          <a:latin typeface="Aptos"/>
                        </a:rPr>
                        <a:t>Prob</a:t>
                      </a:r>
                      <a:endParaRPr lang="en-US" sz="1100" b="0" strike="noStrike" spc="-1">
                        <a:solidFill>
                          <a:srgbClr val="000000"/>
                        </a:solidFill>
                        <a:latin typeface="Arial"/>
                      </a:endParaRPr>
                    </a:p>
                  </a:txBody>
                  <a:tcPr marL="9360" marR="9360" anchor="ct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202320">
                <a:tc>
                  <a:txBody>
                    <a:bodyPr/>
                    <a:lstStyle/>
                    <a:p>
                      <a:pPr algn="ctr">
                        <a:lnSpc>
                          <a:spcPct val="100000"/>
                        </a:lnSpc>
                      </a:pPr>
                      <a:r>
                        <a:rPr lang="en-GB" sz="1100" b="1" i="1" strike="noStrike" spc="-1">
                          <a:solidFill>
                            <a:schemeClr val="dk1"/>
                          </a:solidFill>
                          <a:latin typeface="Aptos"/>
                        </a:rPr>
                        <a:t>Pearson X2</a:t>
                      </a:r>
                      <a:endParaRPr lang="en-US" sz="1100" b="0" strike="noStrike" spc="-1">
                        <a:solidFill>
                          <a:srgbClr val="000000"/>
                        </a:solidFill>
                        <a:latin typeface="Arial"/>
                      </a:endParaRPr>
                    </a:p>
                  </a:txBody>
                  <a:tcPr marL="9360" marR="936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GB" sz="1100" b="1" strike="noStrike" spc="-1">
                          <a:solidFill>
                            <a:srgbClr val="000000"/>
                          </a:solidFill>
                          <a:latin typeface="Aptos Narrow"/>
                        </a:rPr>
                        <a:t>1</a:t>
                      </a:r>
                      <a:endParaRPr lang="en-US" sz="1100" b="0" strike="noStrike" spc="-1">
                        <a:solidFill>
                          <a:srgbClr val="000000"/>
                        </a:solidFill>
                        <a:latin typeface="Arial"/>
                      </a:endParaRPr>
                    </a:p>
                  </a:txBody>
                  <a:tcPr marL="9360" marR="936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GB" sz="1100" b="1" strike="noStrike" spc="-1">
                          <a:solidFill>
                            <a:srgbClr val="000000"/>
                          </a:solidFill>
                          <a:latin typeface="Aptos Narrow"/>
                        </a:rPr>
                        <a:t>175.9486</a:t>
                      </a:r>
                      <a:endParaRPr lang="en-US" sz="1100" b="0" strike="noStrike" spc="-1">
                        <a:solidFill>
                          <a:srgbClr val="000000"/>
                        </a:solidFill>
                        <a:latin typeface="Arial"/>
                      </a:endParaRPr>
                    </a:p>
                  </a:txBody>
                  <a:tcPr marL="9360" marR="936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GB" sz="1100" b="1" strike="noStrike" spc="-1">
                          <a:solidFill>
                            <a:schemeClr val="dk1"/>
                          </a:solidFill>
                          <a:latin typeface="Aptos"/>
                        </a:rPr>
                        <a:t>0</a:t>
                      </a:r>
                      <a:endParaRPr lang="en-US" sz="1100" b="0" strike="noStrike" spc="-1">
                        <a:solidFill>
                          <a:srgbClr val="000000"/>
                        </a:solidFill>
                        <a:latin typeface="Arial"/>
                      </a:endParaRPr>
                    </a:p>
                  </a:txBody>
                  <a:tcPr marL="9360" marR="9360" anchor="ct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202320">
                <a:tc>
                  <a:txBody>
                    <a:bodyPr/>
                    <a:lstStyle/>
                    <a:p>
                      <a:pPr algn="ctr">
                        <a:lnSpc>
                          <a:spcPct val="100000"/>
                        </a:lnSpc>
                      </a:pPr>
                      <a:r>
                        <a:rPr lang="en-GB" sz="1100" b="1" i="1" strike="noStrike" spc="-1">
                          <a:solidFill>
                            <a:schemeClr val="dk1"/>
                          </a:solidFill>
                          <a:latin typeface="Aptos"/>
                        </a:rPr>
                        <a:t>Likelihood Ratio G2</a:t>
                      </a:r>
                      <a:endParaRPr lang="en-US" sz="1100" b="0" strike="noStrike" spc="-1">
                        <a:solidFill>
                          <a:srgbClr val="000000"/>
                        </a:solidFill>
                        <a:latin typeface="Arial"/>
                      </a:endParaRPr>
                    </a:p>
                  </a:txBody>
                  <a:tcPr marL="9360" marR="936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GB" sz="1100" b="1" strike="noStrike" spc="-1">
                          <a:solidFill>
                            <a:srgbClr val="000000"/>
                          </a:solidFill>
                          <a:latin typeface="Aptos Narrow"/>
                        </a:rPr>
                        <a:t>1</a:t>
                      </a:r>
                      <a:endParaRPr lang="en-US" sz="1100" b="0" strike="noStrike" spc="-1">
                        <a:solidFill>
                          <a:srgbClr val="000000"/>
                        </a:solidFill>
                        <a:latin typeface="Arial"/>
                      </a:endParaRPr>
                    </a:p>
                  </a:txBody>
                  <a:tcPr marL="9360" marR="936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GB" sz="1100" b="1" strike="noStrike" spc="-1">
                          <a:solidFill>
                            <a:srgbClr val="000000"/>
                          </a:solidFill>
                          <a:latin typeface="Aptos Narrow"/>
                        </a:rPr>
                        <a:t>175.9486</a:t>
                      </a:r>
                      <a:endParaRPr lang="en-US" sz="1100" b="0" strike="noStrike" spc="-1">
                        <a:solidFill>
                          <a:srgbClr val="000000"/>
                        </a:solidFill>
                        <a:latin typeface="Arial"/>
                      </a:endParaRPr>
                    </a:p>
                  </a:txBody>
                  <a:tcPr marL="9360" marR="936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GB" sz="1100" b="1" strike="noStrike" spc="-1">
                          <a:solidFill>
                            <a:schemeClr val="dk1"/>
                          </a:solidFill>
                          <a:latin typeface="Aptos"/>
                        </a:rPr>
                        <a:t>0</a:t>
                      </a:r>
                      <a:endParaRPr lang="en-US" sz="1100" b="0" strike="noStrike" spc="-1">
                        <a:solidFill>
                          <a:srgbClr val="000000"/>
                        </a:solidFill>
                        <a:latin typeface="Arial"/>
                      </a:endParaRPr>
                    </a:p>
                  </a:txBody>
                  <a:tcPr marL="9360" marR="9360" anchor="ct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bl>
          </a:graphicData>
        </a:graphic>
      </p:graphicFrame>
      <p:sp>
        <p:nvSpPr>
          <p:cNvPr id="120" name="TextBox 11"/>
          <p:cNvSpPr/>
          <p:nvPr/>
        </p:nvSpPr>
        <p:spPr>
          <a:xfrm>
            <a:off x="7869240" y="969840"/>
            <a:ext cx="35640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GB" sz="1800" b="0" strike="noStrike" spc="-1">
                <a:solidFill>
                  <a:schemeClr val="dk1"/>
                </a:solidFill>
                <a:latin typeface="Aptos"/>
              </a:rPr>
              <a:t>Statistically Significant</a:t>
            </a:r>
            <a:endParaRPr lang="en-US" sz="1800" b="0" strike="noStrike" spc="-1">
              <a:solidFill>
                <a:srgbClr val="000000"/>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Box 1"/>
          <p:cNvSpPr/>
          <p:nvPr/>
        </p:nvSpPr>
        <p:spPr>
          <a:xfrm>
            <a:off x="535680" y="614160"/>
            <a:ext cx="9429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GB" sz="1800" b="0" strike="noStrike" spc="-1">
                <a:solidFill>
                  <a:schemeClr val="dk1"/>
                </a:solidFill>
                <a:latin typeface="Aptos"/>
              </a:rPr>
              <a:t>Basic Demographics</a:t>
            </a:r>
            <a:endParaRPr lang="en-US" sz="1800" b="0" strike="noStrike" spc="-1">
              <a:solidFill>
                <a:srgbClr val="000000"/>
              </a:solidFill>
              <a:latin typeface="Arial"/>
            </a:endParaRPr>
          </a:p>
        </p:txBody>
      </p:sp>
      <p:graphicFrame>
        <p:nvGraphicFramePr>
          <p:cNvPr id="127" name="Table 3"/>
          <p:cNvGraphicFramePr/>
          <p:nvPr/>
        </p:nvGraphicFramePr>
        <p:xfrm>
          <a:off x="628200" y="1213560"/>
          <a:ext cx="10955520" cy="3072600"/>
        </p:xfrm>
        <a:graphic>
          <a:graphicData uri="http://schemas.openxmlformats.org/drawingml/2006/table">
            <a:tbl>
              <a:tblPr/>
              <a:tblGrid>
                <a:gridCol w="2144520">
                  <a:extLst>
                    <a:ext uri="{9D8B030D-6E8A-4147-A177-3AD203B41FA5}">
                      <a16:colId xmlns:a16="http://schemas.microsoft.com/office/drawing/2014/main" val="20000"/>
                    </a:ext>
                  </a:extLst>
                </a:gridCol>
                <a:gridCol w="1761480">
                  <a:extLst>
                    <a:ext uri="{9D8B030D-6E8A-4147-A177-3AD203B41FA5}">
                      <a16:colId xmlns:a16="http://schemas.microsoft.com/office/drawing/2014/main" val="20001"/>
                    </a:ext>
                  </a:extLst>
                </a:gridCol>
                <a:gridCol w="1761480">
                  <a:extLst>
                    <a:ext uri="{9D8B030D-6E8A-4147-A177-3AD203B41FA5}">
                      <a16:colId xmlns:a16="http://schemas.microsoft.com/office/drawing/2014/main" val="20002"/>
                    </a:ext>
                  </a:extLst>
                </a:gridCol>
                <a:gridCol w="1761480">
                  <a:extLst>
                    <a:ext uri="{9D8B030D-6E8A-4147-A177-3AD203B41FA5}">
                      <a16:colId xmlns:a16="http://schemas.microsoft.com/office/drawing/2014/main" val="20003"/>
                    </a:ext>
                  </a:extLst>
                </a:gridCol>
                <a:gridCol w="1762560">
                  <a:extLst>
                    <a:ext uri="{9D8B030D-6E8A-4147-A177-3AD203B41FA5}">
                      <a16:colId xmlns:a16="http://schemas.microsoft.com/office/drawing/2014/main" val="20004"/>
                    </a:ext>
                  </a:extLst>
                </a:gridCol>
                <a:gridCol w="1764000">
                  <a:extLst>
                    <a:ext uri="{9D8B030D-6E8A-4147-A177-3AD203B41FA5}">
                      <a16:colId xmlns:a16="http://schemas.microsoft.com/office/drawing/2014/main" val="20005"/>
                    </a:ext>
                  </a:extLst>
                </a:gridCol>
              </a:tblGrid>
              <a:tr h="619920">
                <a:tc>
                  <a:txBody>
                    <a:bodyPr/>
                    <a:lstStyle/>
                    <a:p>
                      <a:endParaRPr lang="en-GB" sz="1200" b="1" strike="noStrike" spc="-1">
                        <a:solidFill>
                          <a:schemeClr val="dk1"/>
                        </a:solidFill>
                        <a:latin typeface="Aptos"/>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GB" sz="1200" b="1" strike="noStrike" spc="-1">
                          <a:solidFill>
                            <a:schemeClr val="dk1"/>
                          </a:solidFill>
                          <a:latin typeface="Aptos"/>
                        </a:rPr>
                        <a:t>coefficient</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GB" sz="1200" b="1" strike="noStrike" spc="-1">
                          <a:solidFill>
                            <a:schemeClr val="dk1"/>
                          </a:solidFill>
                          <a:latin typeface="Aptos"/>
                        </a:rPr>
                        <a:t>std. Error</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GB" sz="1200" b="1" strike="noStrike" spc="-1">
                          <a:solidFill>
                            <a:schemeClr val="dk1"/>
                          </a:solidFill>
                          <a:latin typeface="Aptos"/>
                        </a:rPr>
                        <a:t>z</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GB" sz="1200" b="1" strike="noStrike" spc="-1">
                          <a:solidFill>
                            <a:schemeClr val="dk1"/>
                          </a:solidFill>
                          <a:latin typeface="Aptos"/>
                        </a:rPr>
                        <a:t>P-value</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GB" sz="1200" b="1" strike="noStrike" spc="-1">
                          <a:solidFill>
                            <a:schemeClr val="dk1"/>
                          </a:solidFill>
                          <a:latin typeface="Aptos"/>
                        </a:rPr>
                        <a:t>Meaning of coeff - Better</a:t>
                      </a:r>
                      <a:endParaRPr lang="en-US" sz="1200" b="0" strike="noStrike" spc="-1">
                        <a:solidFill>
                          <a:srgbClr val="000000"/>
                        </a:solidFill>
                        <a:latin typeface="Times New Roman"/>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US" sz="1200" b="0" strike="noStrike" spc="-1">
                          <a:solidFill>
                            <a:srgbClr val="000000"/>
                          </a:solidFill>
                          <a:latin typeface="Aptos"/>
                        </a:rPr>
                        <a:t>const</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200" b="0" strike="noStrike" spc="-1">
                          <a:solidFill>
                            <a:srgbClr val="000000"/>
                          </a:solidFill>
                          <a:latin typeface="Aptos"/>
                        </a:rPr>
                        <a:t>2.4844</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200" b="0" strike="noStrike" spc="-1">
                          <a:solidFill>
                            <a:srgbClr val="000000"/>
                          </a:solidFill>
                          <a:latin typeface="Aptos"/>
                        </a:rPr>
                        <a:t>0.0848</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200" b="0" strike="noStrike" spc="-1">
                          <a:solidFill>
                            <a:srgbClr val="000000"/>
                          </a:solidFill>
                          <a:latin typeface="Aptos"/>
                        </a:rPr>
                        <a:t>29.3070</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a:lnSpc>
                          <a:spcPct val="100000"/>
                        </a:lnSpc>
                      </a:pPr>
                      <a:r>
                        <a:rPr lang="en-US" sz="1200" b="0" strike="noStrike" spc="-1">
                          <a:solidFill>
                            <a:srgbClr val="000000"/>
                          </a:solidFill>
                          <a:latin typeface="Aptos"/>
                        </a:rPr>
                        <a:t>8.43E-189</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200" b="0" strike="noStrike" spc="-1">
                          <a:solidFill>
                            <a:srgbClr val="000000"/>
                          </a:solidFill>
                          <a:latin typeface="Aptos"/>
                        </a:rPr>
                        <a:t>Baseline</a:t>
                      </a:r>
                      <a:endParaRPr lang="en-US" sz="1200" b="0" strike="noStrike" spc="-1">
                        <a:solidFill>
                          <a:srgbClr val="000000"/>
                        </a:solidFill>
                        <a:latin typeface="Times New Roman"/>
                      </a:endParaRPr>
                    </a:p>
                  </a:txBody>
                  <a:tcPr marL="9360" marR="9360" anchor="ct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GB" sz="1200" b="1" strike="noStrike" spc="-1">
                          <a:solidFill>
                            <a:schemeClr val="dk1"/>
                          </a:solidFill>
                          <a:latin typeface="Aptos"/>
                        </a:rPr>
                        <a:t>TOWN</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200" b="1" strike="noStrike" spc="-1">
                          <a:solidFill>
                            <a:srgbClr val="000000"/>
                          </a:solidFill>
                          <a:latin typeface="Aptos"/>
                        </a:rPr>
                        <a:t>-0.5160</a:t>
                      </a:r>
                      <a:endParaRPr lang="en-US" sz="1200" b="1"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200" b="1" strike="noStrike" spc="-1">
                          <a:solidFill>
                            <a:srgbClr val="000000"/>
                          </a:solidFill>
                          <a:latin typeface="Aptos"/>
                        </a:rPr>
                        <a:t>0.0168</a:t>
                      </a:r>
                      <a:endParaRPr lang="en-US" sz="1200" b="1"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200" b="1" strike="noStrike" spc="-1">
                          <a:solidFill>
                            <a:srgbClr val="000000"/>
                          </a:solidFill>
                          <a:latin typeface="Aptos"/>
                        </a:rPr>
                        <a:t>-30.6760</a:t>
                      </a:r>
                      <a:endParaRPr lang="en-US" sz="1200" b="1"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a:lnSpc>
                          <a:spcPct val="100000"/>
                        </a:lnSpc>
                      </a:pPr>
                      <a:r>
                        <a:rPr lang="en-US" sz="1200" b="1" strike="noStrike" spc="-1">
                          <a:solidFill>
                            <a:srgbClr val="000000"/>
                          </a:solidFill>
                          <a:latin typeface="Aptos"/>
                        </a:rPr>
                        <a:t>1.19E-206</a:t>
                      </a:r>
                      <a:endParaRPr lang="en-US" sz="1200" b="1"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200" b="1" strike="noStrike" spc="-1">
                          <a:solidFill>
                            <a:srgbClr val="000000"/>
                          </a:solidFill>
                          <a:latin typeface="Aptos"/>
                        </a:rPr>
                        <a:t>Lower (Sofia)</a:t>
                      </a:r>
                      <a:endParaRPr lang="en-US" sz="1200" b="1" strike="noStrike" spc="-1">
                        <a:solidFill>
                          <a:srgbClr val="000000"/>
                        </a:solidFill>
                        <a:latin typeface="Times New Roman"/>
                      </a:endParaRPr>
                    </a:p>
                  </a:txBody>
                  <a:tcPr marL="9360" marR="9360" anchor="ct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GB" sz="1200" b="0" strike="noStrike" spc="-1">
                          <a:solidFill>
                            <a:schemeClr val="dk1"/>
                          </a:solidFill>
                          <a:latin typeface="Aptos"/>
                        </a:rPr>
                        <a:t>AGE</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200" b="0" strike="noStrike" spc="-1">
                          <a:solidFill>
                            <a:srgbClr val="000000"/>
                          </a:solidFill>
                          <a:latin typeface="Aptos"/>
                        </a:rPr>
                        <a:t>-0.0452</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200" b="0" strike="noStrike" spc="-1">
                          <a:solidFill>
                            <a:srgbClr val="000000"/>
                          </a:solidFill>
                          <a:latin typeface="Aptos"/>
                        </a:rPr>
                        <a:t>0.0015</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200" b="0" strike="noStrike" spc="-1">
                          <a:solidFill>
                            <a:srgbClr val="000000"/>
                          </a:solidFill>
                          <a:latin typeface="Aptos"/>
                        </a:rPr>
                        <a:t>-30.6077</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a:lnSpc>
                          <a:spcPct val="100000"/>
                        </a:lnSpc>
                      </a:pPr>
                      <a:r>
                        <a:rPr lang="en-US" sz="1200" b="0" strike="noStrike" spc="-1">
                          <a:solidFill>
                            <a:srgbClr val="000000"/>
                          </a:solidFill>
                          <a:latin typeface="Aptos"/>
                        </a:rPr>
                        <a:t>9.68E-206</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200" b="0" strike="noStrike" spc="-1">
                          <a:solidFill>
                            <a:srgbClr val="000000"/>
                          </a:solidFill>
                          <a:latin typeface="Aptos"/>
                        </a:rPr>
                        <a:t>Lower (Younger)</a:t>
                      </a:r>
                      <a:endParaRPr lang="en-US" sz="1200" b="0" strike="noStrike" spc="-1">
                        <a:solidFill>
                          <a:srgbClr val="000000"/>
                        </a:solidFill>
                        <a:latin typeface="Times New Roman"/>
                      </a:endParaRPr>
                    </a:p>
                  </a:txBody>
                  <a:tcPr marL="9360" marR="9360" anchor="ct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GB" sz="1200" b="1" strike="noStrike" spc="-1">
                          <a:solidFill>
                            <a:schemeClr val="dk1"/>
                          </a:solidFill>
                          <a:latin typeface="Aptos"/>
                        </a:rPr>
                        <a:t>GENDER</a:t>
                      </a:r>
                      <a:endParaRPr lang="en-US" sz="1200" b="1"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200" b="1" strike="noStrike" spc="-1">
                          <a:solidFill>
                            <a:srgbClr val="000000"/>
                          </a:solidFill>
                          <a:latin typeface="Aptos"/>
                        </a:rPr>
                        <a:t>0.7216</a:t>
                      </a:r>
                      <a:endParaRPr lang="en-US" sz="1200" b="1"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200" b="1" strike="noStrike" spc="-1">
                          <a:solidFill>
                            <a:srgbClr val="000000"/>
                          </a:solidFill>
                          <a:latin typeface="Aptos"/>
                        </a:rPr>
                        <a:t>0.0478</a:t>
                      </a:r>
                      <a:endParaRPr lang="en-US" sz="1200" b="1"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200" b="1" strike="noStrike" spc="-1">
                          <a:solidFill>
                            <a:srgbClr val="000000"/>
                          </a:solidFill>
                          <a:latin typeface="Aptos"/>
                        </a:rPr>
                        <a:t>15.0974</a:t>
                      </a:r>
                      <a:endParaRPr lang="en-US" sz="1200" b="1"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a:lnSpc>
                          <a:spcPct val="100000"/>
                        </a:lnSpc>
                      </a:pPr>
                      <a:r>
                        <a:rPr lang="en-US" sz="1200" b="1" strike="noStrike" spc="-1">
                          <a:solidFill>
                            <a:srgbClr val="000000"/>
                          </a:solidFill>
                          <a:latin typeface="Aptos"/>
                        </a:rPr>
                        <a:t>1.69E-51</a:t>
                      </a:r>
                      <a:endParaRPr lang="en-US" sz="1200" b="1"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200" b="1" strike="noStrike" spc="-1">
                          <a:solidFill>
                            <a:srgbClr val="000000"/>
                          </a:solidFill>
                          <a:latin typeface="Aptos"/>
                        </a:rPr>
                        <a:t>Higher (Male)</a:t>
                      </a:r>
                      <a:endParaRPr lang="en-US" sz="1200" b="1" strike="noStrike" spc="-1">
                        <a:solidFill>
                          <a:srgbClr val="000000"/>
                        </a:solidFill>
                        <a:latin typeface="Times New Roman"/>
                      </a:endParaRPr>
                    </a:p>
                  </a:txBody>
                  <a:tcPr marL="9360" marR="9360" anchor="ct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619920">
                <a:tc>
                  <a:txBody>
                    <a:bodyPr/>
                    <a:lstStyle/>
                    <a:p>
                      <a:pPr algn="ctr">
                        <a:lnSpc>
                          <a:spcPct val="100000"/>
                        </a:lnSpc>
                      </a:pPr>
                      <a:r>
                        <a:rPr lang="en-GB" sz="1200" b="1" strike="noStrike" spc="-1">
                          <a:solidFill>
                            <a:srgbClr val="FF0000"/>
                          </a:solidFill>
                          <a:latin typeface="Aptos"/>
                        </a:rPr>
                        <a:t>EDU</a:t>
                      </a:r>
                      <a:endParaRPr lang="en-US" sz="1200" b="0" strike="noStrike" spc="-1">
                        <a:solidFill>
                          <a:srgbClr val="000000"/>
                        </a:solidFill>
                        <a:latin typeface="Arial"/>
                      </a:endParaRPr>
                    </a:p>
                  </a:txBody>
                  <a:tcPr marL="9360" marR="9360" anchor="ctr">
                    <a:lnL w="12240">
                      <a:noFill/>
                    </a:lnL>
                    <a:lnR w="12240">
                      <a:noFill/>
                    </a:lnR>
                    <a:lnT w="12240">
                      <a:solidFill>
                        <a:srgbClr val="000000"/>
                      </a:solidFill>
                    </a:lnT>
                    <a:lnB w="12240">
                      <a:noFill/>
                    </a:lnB>
                    <a:noFill/>
                  </a:tcPr>
                </a:tc>
                <a:tc>
                  <a:txBody>
                    <a:bodyPr/>
                    <a:lstStyle/>
                    <a:p>
                      <a:pPr algn="ctr">
                        <a:lnSpc>
                          <a:spcPct val="100000"/>
                        </a:lnSpc>
                      </a:pPr>
                      <a:r>
                        <a:rPr lang="en-GB" sz="1200" b="0" strike="noStrike" spc="-1">
                          <a:solidFill>
                            <a:srgbClr val="FF0000"/>
                          </a:solidFill>
                          <a:latin typeface="Aptos"/>
                        </a:rPr>
                        <a:t>Uncomplete sample size</a:t>
                      </a:r>
                      <a:endParaRPr lang="en-US" sz="1200" b="0" strike="noStrike" spc="-1">
                        <a:solidFill>
                          <a:srgbClr val="000000"/>
                        </a:solidFill>
                        <a:latin typeface="Arial"/>
                      </a:endParaRPr>
                    </a:p>
                  </a:txBody>
                  <a:tcPr marL="9360" marR="9360" anchor="ctr">
                    <a:lnL w="12240">
                      <a:noFill/>
                    </a:lnL>
                    <a:lnR w="12240">
                      <a:noFill/>
                    </a:lnR>
                    <a:lnT w="12240">
                      <a:solidFill>
                        <a:srgbClr val="000000"/>
                      </a:solidFill>
                    </a:lnT>
                    <a:lnB w="12240">
                      <a:noFill/>
                    </a:lnB>
                    <a:noFill/>
                  </a:tcPr>
                </a:tc>
                <a:tc>
                  <a:txBody>
                    <a:bodyPr/>
                    <a:lstStyle/>
                    <a:p>
                      <a:endParaRPr lang="en-GB" sz="1200" b="0" strike="noStrike" spc="-1">
                        <a:solidFill>
                          <a:schemeClr val="dk1"/>
                        </a:solidFill>
                        <a:latin typeface="Aptos"/>
                        <a:ea typeface="Arial"/>
                      </a:endParaRPr>
                    </a:p>
                  </a:txBody>
                  <a:tcPr marL="9360" marR="9360" anchor="b">
                    <a:lnL w="12240">
                      <a:noFill/>
                    </a:lnL>
                    <a:lnR w="12240">
                      <a:noFill/>
                    </a:lnR>
                    <a:lnT w="12240">
                      <a:solidFill>
                        <a:srgbClr val="000000"/>
                      </a:solidFill>
                    </a:lnT>
                    <a:lnB w="12240">
                      <a:noFill/>
                    </a:lnB>
                    <a:noFill/>
                  </a:tcPr>
                </a:tc>
                <a:tc>
                  <a:txBody>
                    <a:bodyPr/>
                    <a:lstStyle/>
                    <a:p>
                      <a:endParaRPr lang="en-GB" sz="1200" b="0" strike="noStrike" spc="-1">
                        <a:solidFill>
                          <a:schemeClr val="dk1"/>
                        </a:solidFill>
                        <a:latin typeface="Aptos"/>
                      </a:endParaRPr>
                    </a:p>
                  </a:txBody>
                  <a:tcPr marL="9360" marR="9360" anchor="b">
                    <a:lnL w="12240">
                      <a:noFill/>
                    </a:lnL>
                    <a:lnR w="12240">
                      <a:noFill/>
                    </a:lnR>
                    <a:lnT w="12240">
                      <a:solidFill>
                        <a:srgbClr val="000000"/>
                      </a:solidFill>
                    </a:lnT>
                    <a:lnB w="12240">
                      <a:noFill/>
                    </a:lnB>
                    <a:noFill/>
                  </a:tcPr>
                </a:tc>
                <a:tc>
                  <a:txBody>
                    <a:bodyPr/>
                    <a:lstStyle/>
                    <a:p>
                      <a:pPr algn="ctr">
                        <a:lnSpc>
                          <a:spcPct val="100000"/>
                        </a:lnSpc>
                      </a:pPr>
                      <a:endParaRPr lang="en-US" sz="1800" b="0" strike="noStrike" spc="-1">
                        <a:solidFill>
                          <a:srgbClr val="000000"/>
                        </a:solidFill>
                        <a:latin typeface="Arial"/>
                      </a:endParaRPr>
                    </a:p>
                  </a:txBody>
                  <a:tcPr marL="9360" marR="9360" anchor="ctr">
                    <a:lnL w="12240">
                      <a:noFill/>
                    </a:lnL>
                    <a:lnR w="12240">
                      <a:noFill/>
                    </a:lnR>
                    <a:lnT w="12240">
                      <a:solidFill>
                        <a:srgbClr val="000000"/>
                      </a:solidFill>
                    </a:lnT>
                    <a:lnB w="12240">
                      <a:noFill/>
                    </a:lnB>
                    <a:noFill/>
                  </a:tcPr>
                </a:tc>
                <a:tc>
                  <a:txBody>
                    <a:bodyPr/>
                    <a:lstStyle/>
                    <a:p>
                      <a:endParaRPr lang="en-US" sz="1800" b="0" strike="noStrike" spc="-1">
                        <a:solidFill>
                          <a:srgbClr val="000000"/>
                        </a:solidFill>
                        <a:latin typeface="Arial"/>
                      </a:endParaRPr>
                    </a:p>
                  </a:txBody>
                  <a:tcPr marL="9360" marR="9360" anchor="ctr">
                    <a:lnL w="12240">
                      <a:noFill/>
                    </a:lnL>
                    <a:lnR w="12240">
                      <a:noFill/>
                    </a:lnR>
                    <a:lnT w="12240">
                      <a:solidFill>
                        <a:srgbClr val="000000"/>
                      </a:solidFill>
                    </a:lnT>
                    <a:lnB w="12240">
                      <a:noFill/>
                    </a:lnB>
                    <a:noFill/>
                  </a:tcPr>
                </a:tc>
                <a:extLst>
                  <a:ext uri="{0D108BD9-81ED-4DB2-BD59-A6C34878D82A}">
                    <a16:rowId xmlns:a16="http://schemas.microsoft.com/office/drawing/2014/main" val="10005"/>
                  </a:ext>
                </a:extLst>
              </a:tr>
              <a:tr h="368280">
                <a:tc>
                  <a:txBody>
                    <a:bodyPr/>
                    <a:lstStyle/>
                    <a:p>
                      <a:pPr algn="ctr">
                        <a:lnSpc>
                          <a:spcPct val="100000"/>
                        </a:lnSpc>
                      </a:pPr>
                      <a:r>
                        <a:rPr lang="en-GB" sz="1200" b="1" strike="noStrike" spc="-1">
                          <a:solidFill>
                            <a:schemeClr val="dk1"/>
                          </a:solidFill>
                          <a:latin typeface="Aptos"/>
                        </a:rPr>
                        <a:t>McFadden R2</a:t>
                      </a:r>
                      <a:endParaRPr lang="en-US" sz="1200" b="0" strike="noStrike" spc="-1">
                        <a:solidFill>
                          <a:srgbClr val="000000"/>
                        </a:solidFill>
                        <a:latin typeface="Arial"/>
                      </a:endParaRPr>
                    </a:p>
                  </a:txBody>
                  <a:tcPr marL="9360" marR="9360" anchor="ctr">
                    <a:lnL w="12240">
                      <a:noFill/>
                    </a:lnL>
                    <a:lnR w="12240">
                      <a:noFill/>
                    </a:lnR>
                    <a:lnT w="12240">
                      <a:noFill/>
                    </a:lnT>
                    <a:lnB w="12240">
                      <a:noFill/>
                    </a:lnB>
                    <a:noFill/>
                  </a:tcPr>
                </a:tc>
                <a:tc>
                  <a:txBody>
                    <a:bodyPr/>
                    <a:lstStyle/>
                    <a:p>
                      <a:pPr algn="ctr">
                        <a:lnSpc>
                          <a:spcPct val="100000"/>
                        </a:lnSpc>
                      </a:pPr>
                      <a:r>
                        <a:rPr lang="en-US" sz="1200" b="0" strike="noStrike" spc="-1">
                          <a:solidFill>
                            <a:srgbClr val="000000"/>
                          </a:solidFill>
                          <a:latin typeface="Arial"/>
                          <a:ea typeface="Noto Sans"/>
                        </a:rPr>
                        <a:t>0.1867</a:t>
                      </a:r>
                      <a:endParaRPr lang="en-US" sz="1200" b="0" strike="noStrike" spc="-1">
                        <a:solidFill>
                          <a:srgbClr val="000000"/>
                        </a:solidFill>
                        <a:latin typeface="Arial"/>
                      </a:endParaRPr>
                    </a:p>
                  </a:txBody>
                  <a:tcPr marL="9360" marR="9360" anchor="ctr">
                    <a:lnL w="12240">
                      <a:noFill/>
                    </a:lnL>
                    <a:lnR w="12240">
                      <a:noFill/>
                    </a:lnR>
                    <a:lnT w="12240">
                      <a:noFill/>
                    </a:lnT>
                    <a:lnB w="12240">
                      <a:noFill/>
                    </a:lnB>
                    <a:noFill/>
                  </a:tcPr>
                </a:tc>
                <a:tc>
                  <a:txBody>
                    <a:bodyPr/>
                    <a:lstStyle/>
                    <a:p>
                      <a:pPr algn="ctr">
                        <a:lnSpc>
                          <a:spcPct val="100000"/>
                        </a:lnSpc>
                      </a:pPr>
                      <a:r>
                        <a:rPr lang="en-GB" sz="1200" b="1" strike="noStrike" spc="-1">
                          <a:solidFill>
                            <a:schemeClr val="dk1"/>
                          </a:solidFill>
                          <a:latin typeface="Aptos"/>
                        </a:rPr>
                        <a:t>Adjusted R2</a:t>
                      </a:r>
                      <a:endParaRPr lang="en-US" sz="1200" b="0" strike="noStrike" spc="-1">
                        <a:solidFill>
                          <a:srgbClr val="000000"/>
                        </a:solidFill>
                        <a:latin typeface="Arial"/>
                      </a:endParaRPr>
                    </a:p>
                  </a:txBody>
                  <a:tcPr marL="9360" marR="9360" anchor="ctr">
                    <a:lnL w="12240">
                      <a:noFill/>
                    </a:lnL>
                    <a:lnR w="12240">
                      <a:noFill/>
                    </a:lnR>
                    <a:lnT w="12240">
                      <a:noFill/>
                    </a:lnT>
                    <a:lnB w="12240">
                      <a:noFill/>
                    </a:lnB>
                    <a:noFill/>
                  </a:tcPr>
                </a:tc>
                <a:tc>
                  <a:txBody>
                    <a:bodyPr/>
                    <a:lstStyle/>
                    <a:p>
                      <a:pPr algn="ctr">
                        <a:lnSpc>
                          <a:spcPct val="100000"/>
                        </a:lnSpc>
                      </a:pPr>
                      <a:r>
                        <a:rPr lang="en-US" sz="1200" b="0" strike="noStrike" spc="-1">
                          <a:solidFill>
                            <a:schemeClr val="dk1"/>
                          </a:solidFill>
                          <a:latin typeface="Arial"/>
                          <a:ea typeface="Noto Sans"/>
                        </a:rPr>
                        <a:t>0.1860</a:t>
                      </a:r>
                      <a:endParaRPr lang="en-US" sz="1200" b="0" strike="noStrike" spc="-1">
                        <a:solidFill>
                          <a:srgbClr val="000000"/>
                        </a:solidFill>
                        <a:latin typeface="Arial"/>
                      </a:endParaRPr>
                    </a:p>
                  </a:txBody>
                  <a:tcPr marL="9360" marR="9360" anchor="ctr">
                    <a:lnL w="12240">
                      <a:noFill/>
                    </a:lnL>
                    <a:lnR w="12240">
                      <a:noFill/>
                    </a:lnR>
                    <a:lnT w="12240">
                      <a:noFill/>
                    </a:lnT>
                    <a:lnB w="12240">
                      <a:noFill/>
                    </a:lnB>
                    <a:noFill/>
                  </a:tcPr>
                </a:tc>
                <a:tc>
                  <a:txBody>
                    <a:bodyPr/>
                    <a:lstStyle/>
                    <a:p>
                      <a:pPr algn="ctr">
                        <a:lnSpc>
                          <a:spcPct val="100000"/>
                        </a:lnSpc>
                      </a:pPr>
                      <a:r>
                        <a:rPr lang="en-GB" sz="1200" b="1" strike="noStrike" spc="-1">
                          <a:solidFill>
                            <a:schemeClr val="dk1"/>
                          </a:solidFill>
                          <a:latin typeface="Aptos"/>
                          <a:ea typeface="Noto Sans"/>
                        </a:rPr>
                        <a:t>Akaike criterion</a:t>
                      </a:r>
                      <a:endParaRPr lang="en-US" sz="1200" b="1" strike="noStrike" spc="-1">
                        <a:solidFill>
                          <a:srgbClr val="000000"/>
                        </a:solidFill>
                        <a:latin typeface="Arial"/>
                      </a:endParaRPr>
                    </a:p>
                  </a:txBody>
                  <a:tcPr marL="9360" marR="9360" anchor="ctr">
                    <a:lnL w="12240">
                      <a:noFill/>
                    </a:lnL>
                    <a:lnR w="12240">
                      <a:noFill/>
                    </a:lnR>
                    <a:lnT w="12240">
                      <a:noFill/>
                    </a:lnT>
                    <a:lnB w="12240">
                      <a:noFill/>
                    </a:lnB>
                    <a:noFill/>
                  </a:tcPr>
                </a:tc>
                <a:tc>
                  <a:txBody>
                    <a:bodyPr/>
                    <a:lstStyle/>
                    <a:p>
                      <a:pPr algn="ctr">
                        <a:lnSpc>
                          <a:spcPct val="100000"/>
                        </a:lnSpc>
                      </a:pPr>
                      <a:r>
                        <a:rPr lang="en-US" sz="1200" b="0" strike="noStrike" spc="-1">
                          <a:solidFill>
                            <a:schemeClr val="dk1"/>
                          </a:solidFill>
                          <a:latin typeface="Arial"/>
                          <a:ea typeface="Noto Sans"/>
                        </a:rPr>
                        <a:t>10769.7288</a:t>
                      </a:r>
                      <a:endParaRPr lang="en-US" sz="1200" b="0" strike="noStrike" spc="-1">
                        <a:solidFill>
                          <a:srgbClr val="000000"/>
                        </a:solidFill>
                        <a:latin typeface="Times New Roman"/>
                      </a:endParaRPr>
                    </a:p>
                  </a:txBody>
                  <a:tcPr marL="9360" marR="9360" anchor="ctr">
                    <a:lnL w="12240">
                      <a:noFill/>
                    </a:lnL>
                    <a:lnR w="12240">
                      <a:noFill/>
                    </a:lnR>
                    <a:lnT w="12240">
                      <a:noFill/>
                    </a:lnT>
                    <a:lnB w="12240">
                      <a:noFill/>
                    </a:lnB>
                    <a:noFill/>
                  </a:tcPr>
                </a:tc>
                <a:extLst>
                  <a:ext uri="{0D108BD9-81ED-4DB2-BD59-A6C34878D82A}">
                    <a16:rowId xmlns:a16="http://schemas.microsoft.com/office/drawing/2014/main" val="10006"/>
                  </a:ext>
                </a:extLst>
              </a:tr>
            </a:tbl>
          </a:graphicData>
        </a:graphic>
      </p:graphicFrame>
      <p:graphicFrame>
        <p:nvGraphicFramePr>
          <p:cNvPr id="128" name="Table 4"/>
          <p:cNvGraphicFramePr/>
          <p:nvPr/>
        </p:nvGraphicFramePr>
        <p:xfrm>
          <a:off x="798120" y="4660560"/>
          <a:ext cx="10639080" cy="1679400"/>
        </p:xfrm>
        <a:graphic>
          <a:graphicData uri="http://schemas.openxmlformats.org/drawingml/2006/table">
            <a:tbl>
              <a:tblPr/>
              <a:tblGrid>
                <a:gridCol w="1519200">
                  <a:extLst>
                    <a:ext uri="{9D8B030D-6E8A-4147-A177-3AD203B41FA5}">
                      <a16:colId xmlns:a16="http://schemas.microsoft.com/office/drawing/2014/main" val="20000"/>
                    </a:ext>
                  </a:extLst>
                </a:gridCol>
                <a:gridCol w="1519200">
                  <a:extLst>
                    <a:ext uri="{9D8B030D-6E8A-4147-A177-3AD203B41FA5}">
                      <a16:colId xmlns:a16="http://schemas.microsoft.com/office/drawing/2014/main" val="20001"/>
                    </a:ext>
                  </a:extLst>
                </a:gridCol>
                <a:gridCol w="1519200">
                  <a:extLst>
                    <a:ext uri="{9D8B030D-6E8A-4147-A177-3AD203B41FA5}">
                      <a16:colId xmlns:a16="http://schemas.microsoft.com/office/drawing/2014/main" val="20002"/>
                    </a:ext>
                  </a:extLst>
                </a:gridCol>
                <a:gridCol w="1519200">
                  <a:extLst>
                    <a:ext uri="{9D8B030D-6E8A-4147-A177-3AD203B41FA5}">
                      <a16:colId xmlns:a16="http://schemas.microsoft.com/office/drawing/2014/main" val="20003"/>
                    </a:ext>
                  </a:extLst>
                </a:gridCol>
                <a:gridCol w="1519200">
                  <a:extLst>
                    <a:ext uri="{9D8B030D-6E8A-4147-A177-3AD203B41FA5}">
                      <a16:colId xmlns:a16="http://schemas.microsoft.com/office/drawing/2014/main" val="20004"/>
                    </a:ext>
                  </a:extLst>
                </a:gridCol>
                <a:gridCol w="1519200">
                  <a:extLst>
                    <a:ext uri="{9D8B030D-6E8A-4147-A177-3AD203B41FA5}">
                      <a16:colId xmlns:a16="http://schemas.microsoft.com/office/drawing/2014/main" val="20005"/>
                    </a:ext>
                  </a:extLst>
                </a:gridCol>
                <a:gridCol w="1523880">
                  <a:extLst>
                    <a:ext uri="{9D8B030D-6E8A-4147-A177-3AD203B41FA5}">
                      <a16:colId xmlns:a16="http://schemas.microsoft.com/office/drawing/2014/main" val="20006"/>
                    </a:ext>
                  </a:extLst>
                </a:gridCol>
              </a:tblGrid>
              <a:tr h="419760">
                <a:tc>
                  <a:txBody>
                    <a:bodyPr/>
                    <a:lstStyle/>
                    <a:p>
                      <a:endParaRPr lang="en-GB" sz="1200" b="0" strike="noStrike" spc="-1">
                        <a:solidFill>
                          <a:schemeClr val="dk1"/>
                        </a:solidFill>
                        <a:latin typeface="Aptos"/>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GB" sz="1200" b="0" strike="noStrike" spc="-1">
                          <a:solidFill>
                            <a:schemeClr val="dk1"/>
                          </a:solidFill>
                          <a:latin typeface="Aptos"/>
                        </a:rPr>
                        <a:t>Predicted</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a:lnSpc>
                          <a:spcPct val="100000"/>
                        </a:lnSpc>
                      </a:pPr>
                      <a:r>
                        <a:rPr lang="en-GB" sz="1200" b="0" strike="noStrike" spc="-1">
                          <a:solidFill>
                            <a:schemeClr val="dk1"/>
                          </a:solidFill>
                          <a:latin typeface="Aptos"/>
                        </a:rPr>
                        <a:t>1</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a:lnSpc>
                          <a:spcPct val="100000"/>
                        </a:lnSpc>
                      </a:pPr>
                      <a:r>
                        <a:rPr lang="en-GB" sz="1200" b="0" strike="noStrike" spc="-1">
                          <a:solidFill>
                            <a:schemeClr val="dk1"/>
                          </a:solidFill>
                          <a:latin typeface="Aptos"/>
                        </a:rPr>
                        <a:t>0</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GB" sz="1200" b="0" strike="noStrike" spc="-1">
                        <a:solidFill>
                          <a:schemeClr val="dk1"/>
                        </a:solidFill>
                        <a:latin typeface="Aptos"/>
                      </a:endParaRPr>
                    </a:p>
                  </a:txBody>
                  <a:tcPr marL="9360" marR="9360" anchor="b">
                    <a:lnL w="12240">
                      <a:solidFill>
                        <a:srgbClr val="000000"/>
                      </a:solidFill>
                    </a:lnL>
                    <a:lnR w="12240">
                      <a:solidFill>
                        <a:srgbClr val="000000"/>
                      </a:solidFill>
                    </a:lnR>
                    <a:lnT w="12240">
                      <a:solidFill>
                        <a:srgbClr val="000000"/>
                      </a:solidFill>
                    </a:lnT>
                    <a:lnB w="12240">
                      <a:noFill/>
                    </a:lnB>
                    <a:noFill/>
                  </a:tcPr>
                </a:tc>
                <a:tc>
                  <a:txBody>
                    <a:bodyPr/>
                    <a:lstStyle/>
                    <a:p>
                      <a:pPr>
                        <a:lnSpc>
                          <a:spcPct val="100000"/>
                        </a:lnSpc>
                      </a:pPr>
                      <a:r>
                        <a:rPr lang="en-GB" sz="1200" b="1" strike="noStrike" spc="-1">
                          <a:solidFill>
                            <a:schemeClr val="dk1"/>
                          </a:solidFill>
                          <a:latin typeface="Aptos"/>
                        </a:rPr>
                        <a:t>Accuracy</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a:lnSpc>
                          <a:spcPct val="100000"/>
                        </a:lnSpc>
                      </a:pPr>
                      <a:r>
                        <a:rPr lang="en-GB" sz="1200" b="0" strike="noStrike" spc="-1">
                          <a:solidFill>
                            <a:schemeClr val="dk1"/>
                          </a:solidFill>
                          <a:latin typeface="Aptos"/>
                        </a:rPr>
                        <a:t>72.06%</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419760">
                <a:tc>
                  <a:txBody>
                    <a:bodyPr/>
                    <a:lstStyle/>
                    <a:p>
                      <a:pPr>
                        <a:lnSpc>
                          <a:spcPct val="100000"/>
                        </a:lnSpc>
                      </a:pPr>
                      <a:r>
                        <a:rPr lang="en-GB" sz="1200" b="0" strike="noStrike" spc="-1">
                          <a:solidFill>
                            <a:schemeClr val="dk1"/>
                          </a:solidFill>
                          <a:latin typeface="Aptos"/>
                        </a:rPr>
                        <a:t>Actual</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a:lnSpc>
                          <a:spcPct val="100000"/>
                        </a:lnSpc>
                      </a:pPr>
                      <a:r>
                        <a:rPr lang="en-GB" sz="1200" b="0" strike="noStrike" spc="-1">
                          <a:solidFill>
                            <a:schemeClr val="dk1"/>
                          </a:solidFill>
                          <a:latin typeface="Aptos"/>
                        </a:rPr>
                        <a:t>0</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a:lnSpc>
                          <a:spcPct val="100000"/>
                        </a:lnSpc>
                      </a:pPr>
                      <a:r>
                        <a:rPr lang="en-US" sz="1200" b="0" strike="noStrike" spc="-1">
                          <a:solidFill>
                            <a:srgbClr val="000000"/>
                          </a:solidFill>
                          <a:latin typeface="Aptos"/>
                        </a:rPr>
                        <a:t>5762</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a:lnSpc>
                          <a:spcPct val="100000"/>
                        </a:lnSpc>
                      </a:pPr>
                      <a:r>
                        <a:rPr lang="en-US" sz="1200" b="0" strike="noStrike" spc="-1">
                          <a:solidFill>
                            <a:srgbClr val="000000"/>
                          </a:solidFill>
                          <a:latin typeface="Aptos"/>
                        </a:rPr>
                        <a:t>1070</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GB" sz="1200" b="0" strike="noStrike" spc="-1">
                        <a:solidFill>
                          <a:schemeClr val="dk1"/>
                        </a:solidFill>
                        <a:latin typeface="Aptos"/>
                      </a:endParaRPr>
                    </a:p>
                  </a:txBody>
                  <a:tcPr marL="9360" marR="9360" anchor="b">
                    <a:lnL w="12240">
                      <a:solidFill>
                        <a:srgbClr val="000000"/>
                      </a:solidFill>
                    </a:lnL>
                    <a:lnR w="12240">
                      <a:solidFill>
                        <a:srgbClr val="000000"/>
                      </a:solidFill>
                    </a:lnR>
                    <a:lnT w="12240">
                      <a:noFill/>
                    </a:lnT>
                    <a:lnB w="12240">
                      <a:noFill/>
                    </a:lnB>
                    <a:noFill/>
                  </a:tcPr>
                </a:tc>
                <a:tc>
                  <a:txBody>
                    <a:bodyPr/>
                    <a:lstStyle/>
                    <a:p>
                      <a:pPr>
                        <a:lnSpc>
                          <a:spcPct val="100000"/>
                        </a:lnSpc>
                      </a:pPr>
                      <a:r>
                        <a:rPr lang="en-GB" sz="1200" b="1" strike="noStrike" spc="-1">
                          <a:solidFill>
                            <a:schemeClr val="dk1"/>
                          </a:solidFill>
                          <a:latin typeface="Aptos"/>
                        </a:rPr>
                        <a:t>Precision:</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a:lnSpc>
                          <a:spcPct val="100000"/>
                        </a:lnSpc>
                      </a:pPr>
                      <a:r>
                        <a:rPr lang="en-GB" sz="1200" b="0" strike="noStrike" spc="-1">
                          <a:solidFill>
                            <a:schemeClr val="dk1"/>
                          </a:solidFill>
                          <a:latin typeface="Aptos"/>
                        </a:rPr>
                        <a:t>61.15%</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419760">
                <a:tc>
                  <a:txBody>
                    <a:bodyPr/>
                    <a:lstStyle/>
                    <a:p>
                      <a:pPr>
                        <a:lnSpc>
                          <a:spcPct val="100000"/>
                        </a:lnSpc>
                      </a:pPr>
                      <a:r>
                        <a:rPr lang="en-GB" sz="1200" b="0" strike="noStrike" spc="-1">
                          <a:solidFill>
                            <a:schemeClr val="dk1"/>
                          </a:solidFill>
                          <a:latin typeface="Aptos"/>
                        </a:rPr>
                        <a:t>Actual</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a:lnSpc>
                          <a:spcPct val="100000"/>
                        </a:lnSpc>
                      </a:pPr>
                      <a:r>
                        <a:rPr lang="en-GB" sz="1200" b="0" strike="noStrike" spc="-1">
                          <a:solidFill>
                            <a:schemeClr val="dk1"/>
                          </a:solidFill>
                          <a:latin typeface="Aptos"/>
                        </a:rPr>
                        <a:t>1</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a:lnSpc>
                          <a:spcPct val="100000"/>
                        </a:lnSpc>
                      </a:pPr>
                      <a:r>
                        <a:rPr lang="en-US" sz="1200" b="0" strike="noStrike" spc="-1">
                          <a:solidFill>
                            <a:srgbClr val="000000"/>
                          </a:solidFill>
                          <a:latin typeface="Aptos"/>
                        </a:rPr>
                        <a:t>1817</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a:lnSpc>
                          <a:spcPct val="100000"/>
                        </a:lnSpc>
                      </a:pPr>
                      <a:r>
                        <a:rPr lang="en-US" sz="1200" b="0" strike="noStrike" spc="-1">
                          <a:solidFill>
                            <a:srgbClr val="000000"/>
                          </a:solidFill>
                          <a:latin typeface="Aptos"/>
                        </a:rPr>
                        <a:t>1684</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endParaRPr lang="en-GB" sz="1200" b="0" strike="noStrike" spc="-1">
                        <a:solidFill>
                          <a:schemeClr val="dk1"/>
                        </a:solidFill>
                        <a:latin typeface="Aptos"/>
                      </a:endParaRPr>
                    </a:p>
                  </a:txBody>
                  <a:tcPr marL="9360" marR="9360" anchor="b">
                    <a:lnL w="12240">
                      <a:solidFill>
                        <a:srgbClr val="000000"/>
                      </a:solidFill>
                    </a:lnL>
                    <a:lnR w="12240">
                      <a:solidFill>
                        <a:srgbClr val="000000"/>
                      </a:solidFill>
                    </a:lnR>
                    <a:lnT w="12240">
                      <a:noFill/>
                    </a:lnT>
                    <a:lnB w="12240">
                      <a:noFill/>
                    </a:lnB>
                    <a:noFill/>
                  </a:tcPr>
                </a:tc>
                <a:tc>
                  <a:txBody>
                    <a:bodyPr/>
                    <a:lstStyle/>
                    <a:p>
                      <a:pPr>
                        <a:lnSpc>
                          <a:spcPct val="100000"/>
                        </a:lnSpc>
                      </a:pPr>
                      <a:r>
                        <a:rPr lang="en-GB" sz="1200" b="1" strike="noStrike" spc="-1">
                          <a:solidFill>
                            <a:schemeClr val="dk1"/>
                          </a:solidFill>
                          <a:latin typeface="Aptos"/>
                        </a:rPr>
                        <a:t>Recall:</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a:lnSpc>
                          <a:spcPct val="100000"/>
                        </a:lnSpc>
                      </a:pPr>
                      <a:r>
                        <a:rPr lang="en-GB" sz="1200" b="0" strike="noStrike" spc="-1">
                          <a:solidFill>
                            <a:schemeClr val="dk1"/>
                          </a:solidFill>
                          <a:latin typeface="Aptos"/>
                        </a:rPr>
                        <a:t>48.10%</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420120">
                <a:tc gridSpan="4">
                  <a:txBody>
                    <a:bodyPr/>
                    <a:lstStyle/>
                    <a:p>
                      <a:endParaRPr lang="en-GB" sz="1200" b="0" strike="noStrike" spc="-1">
                        <a:solidFill>
                          <a:schemeClr val="dk1"/>
                        </a:solidFill>
                        <a:latin typeface="Aptos"/>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hMerge="1">
                  <a:txBody>
                    <a:bodyPr/>
                    <a:lstStyle/>
                    <a:p>
                      <a:endParaRPr lang="en-US" sz="1800" b="0" strike="noStrike" spc="-1">
                        <a:solidFill>
                          <a:srgbClr val="000000"/>
                        </a:solidFill>
                        <a:latin typeface="Arial"/>
                      </a:endParaRPr>
                    </a:p>
                  </a:txBody>
                  <a:tcPr marL="90000" marR="90000">
                    <a:lnL>
                      <a:noFill/>
                    </a:lnL>
                    <a:lnR>
                      <a:noFill/>
                    </a:lnR>
                    <a:lnT>
                      <a:noFill/>
                    </a:lnT>
                    <a:lnB>
                      <a:noFill/>
                    </a:lnB>
                    <a:solidFill>
                      <a:srgbClr val="729FCF"/>
                    </a:solidFill>
                  </a:tcPr>
                </a:tc>
                <a:tc hMerge="1">
                  <a:txBody>
                    <a:bodyPr/>
                    <a:lstStyle/>
                    <a:p>
                      <a:endParaRPr lang="en-US" sz="1800" b="0" strike="noStrike" spc="-1">
                        <a:solidFill>
                          <a:srgbClr val="000000"/>
                        </a:solidFill>
                        <a:latin typeface="Arial"/>
                      </a:endParaRPr>
                    </a:p>
                  </a:txBody>
                  <a:tcPr marL="90000" marR="90000">
                    <a:lnL>
                      <a:noFill/>
                    </a:lnL>
                    <a:lnR>
                      <a:noFill/>
                    </a:lnR>
                    <a:lnT>
                      <a:noFill/>
                    </a:lnT>
                    <a:lnB>
                      <a:noFill/>
                    </a:lnB>
                    <a:solidFill>
                      <a:srgbClr val="729FCF"/>
                    </a:solidFill>
                  </a:tcPr>
                </a:tc>
                <a:tc hMerge="1">
                  <a:txBody>
                    <a:bodyPr/>
                    <a:lstStyle/>
                    <a:p>
                      <a:endParaRPr lang="en-US" sz="1800" b="0" strike="noStrike" spc="-1">
                        <a:solidFill>
                          <a:srgbClr val="000000"/>
                        </a:solidFill>
                        <a:latin typeface="Arial"/>
                      </a:endParaRPr>
                    </a:p>
                  </a:txBody>
                  <a:tcPr marL="90000" marR="90000">
                    <a:lnL>
                      <a:noFill/>
                    </a:lnL>
                    <a:lnR>
                      <a:noFill/>
                    </a:lnR>
                    <a:lnT>
                      <a:noFill/>
                    </a:lnT>
                    <a:lnB>
                      <a:noFill/>
                    </a:lnB>
                    <a:solidFill>
                      <a:srgbClr val="729FCF"/>
                    </a:solidFill>
                  </a:tcPr>
                </a:tc>
                <a:tc>
                  <a:txBody>
                    <a:bodyPr/>
                    <a:lstStyle/>
                    <a:p>
                      <a:endParaRPr lang="en-GB" sz="1200" b="0" strike="noStrike" spc="-1">
                        <a:solidFill>
                          <a:schemeClr val="dk1"/>
                        </a:solidFill>
                        <a:latin typeface="Aptos"/>
                      </a:endParaRPr>
                    </a:p>
                  </a:txBody>
                  <a:tcPr marL="9360" marR="9360" anchor="b">
                    <a:lnL w="12240">
                      <a:solidFill>
                        <a:srgbClr val="000000"/>
                      </a:solidFill>
                    </a:lnL>
                    <a:lnR w="12240">
                      <a:solidFill>
                        <a:srgbClr val="000000"/>
                      </a:solidFill>
                    </a:lnR>
                    <a:lnT w="12240">
                      <a:noFill/>
                    </a:lnT>
                    <a:lnB w="12240">
                      <a:solidFill>
                        <a:srgbClr val="000000"/>
                      </a:solidFill>
                    </a:lnB>
                    <a:noFill/>
                  </a:tcPr>
                </a:tc>
                <a:tc>
                  <a:txBody>
                    <a:bodyPr/>
                    <a:lstStyle/>
                    <a:p>
                      <a:pPr>
                        <a:lnSpc>
                          <a:spcPct val="100000"/>
                        </a:lnSpc>
                      </a:pPr>
                      <a:r>
                        <a:rPr lang="en-GB" sz="1200" b="1" strike="noStrike" spc="-1">
                          <a:solidFill>
                            <a:schemeClr val="dk1"/>
                          </a:solidFill>
                          <a:latin typeface="Aptos"/>
                        </a:rPr>
                        <a:t>F1:</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r">
                        <a:lnSpc>
                          <a:spcPct val="100000"/>
                        </a:lnSpc>
                      </a:pPr>
                      <a:r>
                        <a:rPr lang="en-GB" sz="1200" b="0" strike="noStrike" spc="-1">
                          <a:solidFill>
                            <a:schemeClr val="dk1"/>
                          </a:solidFill>
                          <a:latin typeface="Aptos"/>
                        </a:rPr>
                        <a:t>53.84%</a:t>
                      </a:r>
                      <a:endParaRPr lang="en-US" sz="1200" b="0" strike="noStrike" spc="-1">
                        <a:solidFill>
                          <a:srgbClr val="000000"/>
                        </a:solidFill>
                        <a:latin typeface="Arial"/>
                      </a:endParaRPr>
                    </a:p>
                  </a:txBody>
                  <a:tcPr marL="9360" marR="9360" anchor="b">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table&#10;&#10;AI-generated content may be incorrect.">
            <a:extLst>
              <a:ext uri="{FF2B5EF4-FFF2-40B4-BE49-F238E27FC236}">
                <a16:creationId xmlns:a16="http://schemas.microsoft.com/office/drawing/2014/main" id="{9DA433F7-B045-23BC-5399-068C64E9D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5948" y="10177"/>
            <a:ext cx="8200103" cy="684782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15D7F-1BE6-15BC-708D-10CA3D5FD067}"/>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FDB5747A-F171-066F-5C56-5670E57382BA}"/>
              </a:ext>
            </a:extLst>
          </p:cNvPr>
          <p:cNvSpPr>
            <a:spLocks noGrp="1"/>
          </p:cNvSpPr>
          <p:nvPr>
            <p:ph type="subTitle"/>
          </p:nvPr>
        </p:nvSpPr>
        <p:spPr/>
        <p:txBody>
          <a:bodyPr/>
          <a:lstStyle/>
          <a:p>
            <a:endParaRPr lang="en-US" dirty="0"/>
          </a:p>
        </p:txBody>
      </p:sp>
      <p:pic>
        <p:nvPicPr>
          <p:cNvPr id="5" name="Picture 4" descr="A graph with a line&#10;&#10;AI-generated content may be incorrect.">
            <a:extLst>
              <a:ext uri="{FF2B5EF4-FFF2-40B4-BE49-F238E27FC236}">
                <a16:creationId xmlns:a16="http://schemas.microsoft.com/office/drawing/2014/main" id="{7053BA61-D133-3C13-3A7F-F280B1D3E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080" y="67513"/>
            <a:ext cx="10514519" cy="6722129"/>
          </a:xfrm>
          <a:prstGeom prst="rect">
            <a:avLst/>
          </a:prstGeom>
        </p:spPr>
      </p:pic>
    </p:spTree>
    <p:extLst>
      <p:ext uri="{BB962C8B-B14F-4D97-AF65-F5344CB8AC3E}">
        <p14:creationId xmlns:p14="http://schemas.microsoft.com/office/powerpoint/2010/main" val="2126308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B426D-EB6F-BDCC-7E40-2C9128EDA487}"/>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A6B785C0-DE6E-7083-2BD4-9E6E918FF0F2}"/>
              </a:ext>
            </a:extLst>
          </p:cNvPr>
          <p:cNvSpPr>
            <a:spLocks noGrp="1"/>
          </p:cNvSpPr>
          <p:nvPr>
            <p:ph type="subTitle"/>
          </p:nvPr>
        </p:nvSpPr>
        <p:spPr/>
        <p:txBody>
          <a:bodyPr/>
          <a:lstStyle/>
          <a:p>
            <a:endParaRPr lang="en-US"/>
          </a:p>
        </p:txBody>
      </p:sp>
      <p:pic>
        <p:nvPicPr>
          <p:cNvPr id="5" name="Picture 4" descr="A graph with text and numbers&#10;&#10;AI-generated content may be incorrect.">
            <a:extLst>
              <a:ext uri="{FF2B5EF4-FFF2-40B4-BE49-F238E27FC236}">
                <a16:creationId xmlns:a16="http://schemas.microsoft.com/office/drawing/2014/main" id="{F7D504B8-7C7F-73E8-1C4C-627F9E9047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446" y="208328"/>
            <a:ext cx="10825788" cy="6441344"/>
          </a:xfrm>
          <a:prstGeom prst="rect">
            <a:avLst/>
          </a:prstGeom>
        </p:spPr>
      </p:pic>
    </p:spTree>
    <p:extLst>
      <p:ext uri="{BB962C8B-B14F-4D97-AF65-F5344CB8AC3E}">
        <p14:creationId xmlns:p14="http://schemas.microsoft.com/office/powerpoint/2010/main" val="132538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951DF-5A9B-591F-6F79-C24F0484152E}"/>
              </a:ext>
            </a:extLst>
          </p:cNvPr>
          <p:cNvSpPr>
            <a:spLocks noGrp="1"/>
          </p:cNvSpPr>
          <p:nvPr>
            <p:ph type="title"/>
          </p:nvPr>
        </p:nvSpPr>
        <p:spPr/>
        <p:txBody>
          <a:bodyPr/>
          <a:lstStyle/>
          <a:p>
            <a:r>
              <a:rPr lang="en-GB" dirty="0"/>
              <a:t>Gender Proportion</a:t>
            </a:r>
          </a:p>
        </p:txBody>
      </p:sp>
      <p:sp>
        <p:nvSpPr>
          <p:cNvPr id="16" name="Content Placeholder 15">
            <a:extLst>
              <a:ext uri="{FF2B5EF4-FFF2-40B4-BE49-F238E27FC236}">
                <a16:creationId xmlns:a16="http://schemas.microsoft.com/office/drawing/2014/main" id="{F82FF2CB-21C3-577C-D0A6-508E7765092D}"/>
              </a:ext>
            </a:extLst>
          </p:cNvPr>
          <p:cNvSpPr>
            <a:spLocks noGrp="1"/>
          </p:cNvSpPr>
          <p:nvPr>
            <p:ph idx="1"/>
          </p:nvPr>
        </p:nvSpPr>
        <p:spPr>
          <a:xfrm>
            <a:off x="838200" y="1802569"/>
            <a:ext cx="10515600" cy="4351338"/>
          </a:xfrm>
        </p:spPr>
        <p:txBody>
          <a:bodyPr/>
          <a:lstStyle/>
          <a:p>
            <a:pPr>
              <a:buFont typeface="Wingdings" panose="05000000000000000000" pitchFamily="2" charset="2"/>
              <a:buChar char="ü"/>
            </a:pPr>
            <a:r>
              <a:rPr lang="en-GB" dirty="0"/>
              <a:t> General look at the data first!</a:t>
            </a:r>
          </a:p>
          <a:p>
            <a:pPr>
              <a:buFont typeface="Wingdings" panose="05000000000000000000" pitchFamily="2" charset="2"/>
              <a:buChar char="ü"/>
            </a:pPr>
            <a:endParaRPr lang="en-GB" dirty="0"/>
          </a:p>
          <a:p>
            <a:pPr>
              <a:buFont typeface="Wingdings" panose="05000000000000000000" pitchFamily="2" charset="2"/>
              <a:buChar char="ü"/>
            </a:pPr>
            <a:r>
              <a:rPr lang="en-GB" dirty="0"/>
              <a:t> How much did men and women participate in household work?</a:t>
            </a:r>
          </a:p>
          <a:p>
            <a:pPr>
              <a:buFont typeface="Wingdings" panose="05000000000000000000" pitchFamily="2" charset="2"/>
              <a:buChar char="ü"/>
            </a:pPr>
            <a:endParaRPr lang="en-GB" dirty="0"/>
          </a:p>
          <a:p>
            <a:pPr>
              <a:buFont typeface="Wingdings" panose="05000000000000000000" pitchFamily="2" charset="2"/>
              <a:buChar char="ü"/>
            </a:pPr>
            <a:r>
              <a:rPr lang="en-GB" dirty="0"/>
              <a:t> Who was more likely to be a researcher?</a:t>
            </a:r>
          </a:p>
          <a:p>
            <a:pPr>
              <a:buFont typeface="Wingdings" panose="05000000000000000000" pitchFamily="2" charset="2"/>
              <a:buChar char="ü"/>
            </a:pPr>
            <a:endParaRPr lang="en-GB" dirty="0"/>
          </a:p>
          <a:p>
            <a:pPr>
              <a:buFont typeface="Wingdings" panose="05000000000000000000" pitchFamily="2" charset="2"/>
              <a:buChar char="ü"/>
            </a:pPr>
            <a:r>
              <a:rPr lang="en-GB" dirty="0"/>
              <a:t> </a:t>
            </a:r>
          </a:p>
          <a:p>
            <a:pPr>
              <a:buFont typeface="Wingdings" panose="05000000000000000000" pitchFamily="2" charset="2"/>
              <a:buChar char="ü"/>
            </a:pPr>
            <a:endParaRPr lang="en-GB" dirty="0"/>
          </a:p>
          <a:p>
            <a:pPr>
              <a:buFont typeface="Wingdings" panose="05000000000000000000" pitchFamily="2" charset="2"/>
              <a:buChar char="ü"/>
            </a:pPr>
            <a:endParaRPr lang="en-GB" dirty="0"/>
          </a:p>
          <a:p>
            <a:pPr>
              <a:buFont typeface="Wingdings" panose="05000000000000000000" pitchFamily="2" charset="2"/>
              <a:buChar char="ü"/>
            </a:pPr>
            <a:endParaRPr lang="en-GB" dirty="0"/>
          </a:p>
          <a:p>
            <a:pPr>
              <a:buFont typeface="Wingdings" panose="05000000000000000000" pitchFamily="2" charset="2"/>
              <a:buChar char="ü"/>
            </a:pPr>
            <a:endParaRPr lang="en-GB" dirty="0"/>
          </a:p>
          <a:p>
            <a:pPr lvl="1">
              <a:buFont typeface="Wingdings" panose="05000000000000000000" pitchFamily="2" charset="2"/>
              <a:buChar char="ü"/>
            </a:pPr>
            <a:endParaRPr lang="en-GB" dirty="0"/>
          </a:p>
          <a:p>
            <a:pPr>
              <a:buFont typeface="Wingdings" panose="05000000000000000000" pitchFamily="2" charset="2"/>
              <a:buChar char="ü"/>
            </a:pPr>
            <a:endParaRPr lang="en-GB" dirty="0"/>
          </a:p>
          <a:p>
            <a:pPr>
              <a:buFont typeface="Wingdings" panose="05000000000000000000" pitchFamily="2" charset="2"/>
              <a:buChar char="ü"/>
            </a:pPr>
            <a:endParaRPr lang="en-GB" dirty="0"/>
          </a:p>
          <a:p>
            <a:pPr lvl="1">
              <a:buFont typeface="Wingdings" panose="05000000000000000000" pitchFamily="2" charset="2"/>
              <a:buChar char="ü"/>
            </a:pPr>
            <a:endParaRPr lang="en-GB" dirty="0"/>
          </a:p>
          <a:p>
            <a:pPr lvl="1">
              <a:buFont typeface="Wingdings" panose="05000000000000000000" pitchFamily="2" charset="2"/>
              <a:buChar char="ü"/>
            </a:pPr>
            <a:endParaRPr lang="en-GB" dirty="0"/>
          </a:p>
        </p:txBody>
      </p:sp>
    </p:spTree>
    <p:extLst>
      <p:ext uri="{BB962C8B-B14F-4D97-AF65-F5344CB8AC3E}">
        <p14:creationId xmlns:p14="http://schemas.microsoft.com/office/powerpoint/2010/main" val="1381476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6D226-A428-DAFF-80A3-1E8824B551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26F299-9A83-6F43-E2B1-11EFEC1C7DB8}"/>
              </a:ext>
            </a:extLst>
          </p:cNvPr>
          <p:cNvSpPr>
            <a:spLocks noGrp="1"/>
          </p:cNvSpPr>
          <p:nvPr>
            <p:ph type="title"/>
          </p:nvPr>
        </p:nvSpPr>
        <p:spPr>
          <a:xfrm>
            <a:off x="184727" y="566093"/>
            <a:ext cx="6304371" cy="1325563"/>
          </a:xfrm>
        </p:spPr>
        <p:txBody>
          <a:bodyPr>
            <a:normAutofit fontScale="90000"/>
          </a:bodyPr>
          <a:lstStyle/>
          <a:p>
            <a:r>
              <a:rPr lang="en-GB" dirty="0"/>
              <a:t>Do 88.15% really participate in All household work</a:t>
            </a:r>
          </a:p>
        </p:txBody>
      </p:sp>
      <p:graphicFrame>
        <p:nvGraphicFramePr>
          <p:cNvPr id="3" name="Table 2">
            <a:extLst>
              <a:ext uri="{FF2B5EF4-FFF2-40B4-BE49-F238E27FC236}">
                <a16:creationId xmlns:a16="http://schemas.microsoft.com/office/drawing/2014/main" id="{9A17BBB5-DBA1-F46B-D0D7-9F21831CE939}"/>
              </a:ext>
            </a:extLst>
          </p:cNvPr>
          <p:cNvGraphicFramePr>
            <a:graphicFrameLocks noGrp="1"/>
          </p:cNvGraphicFramePr>
          <p:nvPr>
            <p:extLst>
              <p:ext uri="{D42A27DB-BD31-4B8C-83A1-F6EECF244321}">
                <p14:modId xmlns:p14="http://schemas.microsoft.com/office/powerpoint/2010/main" val="2892954116"/>
              </p:ext>
            </p:extLst>
          </p:nvPr>
        </p:nvGraphicFramePr>
        <p:xfrm>
          <a:off x="6489098" y="566093"/>
          <a:ext cx="5184928" cy="5408428"/>
        </p:xfrm>
        <a:graphic>
          <a:graphicData uri="http://schemas.openxmlformats.org/drawingml/2006/table">
            <a:tbl>
              <a:tblPr>
                <a:tableStyleId>{5940675A-B579-460E-94D1-54222C63F5DA}</a:tableStyleId>
              </a:tblPr>
              <a:tblGrid>
                <a:gridCol w="1296232">
                  <a:extLst>
                    <a:ext uri="{9D8B030D-6E8A-4147-A177-3AD203B41FA5}">
                      <a16:colId xmlns:a16="http://schemas.microsoft.com/office/drawing/2014/main" val="1028116125"/>
                    </a:ext>
                  </a:extLst>
                </a:gridCol>
                <a:gridCol w="1296232">
                  <a:extLst>
                    <a:ext uri="{9D8B030D-6E8A-4147-A177-3AD203B41FA5}">
                      <a16:colId xmlns:a16="http://schemas.microsoft.com/office/drawing/2014/main" val="3886960519"/>
                    </a:ext>
                  </a:extLst>
                </a:gridCol>
                <a:gridCol w="1296232">
                  <a:extLst>
                    <a:ext uri="{9D8B030D-6E8A-4147-A177-3AD203B41FA5}">
                      <a16:colId xmlns:a16="http://schemas.microsoft.com/office/drawing/2014/main" val="830812834"/>
                    </a:ext>
                  </a:extLst>
                </a:gridCol>
                <a:gridCol w="1296232">
                  <a:extLst>
                    <a:ext uri="{9D8B030D-6E8A-4147-A177-3AD203B41FA5}">
                      <a16:colId xmlns:a16="http://schemas.microsoft.com/office/drawing/2014/main" val="3901167038"/>
                    </a:ext>
                  </a:extLst>
                </a:gridCol>
              </a:tblGrid>
              <a:tr h="1057991">
                <a:tc>
                  <a:txBody>
                    <a:bodyPr/>
                    <a:lstStyle/>
                    <a:p>
                      <a:pPr algn="ctr" rtl="0" fontAlgn="ctr">
                        <a:buNone/>
                      </a:pPr>
                      <a:r>
                        <a:rPr lang="en-GB" sz="1800" u="none" strike="noStrike" dirty="0">
                          <a:effectLst/>
                        </a:rPr>
                        <a:t>Value</a:t>
                      </a:r>
                      <a:endParaRPr lang="en-GB"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buNone/>
                      </a:pPr>
                      <a:r>
                        <a:rPr lang="en-GB" sz="1800" b="0" i="0" u="none" strike="noStrike" dirty="0">
                          <a:solidFill>
                            <a:srgbClr val="000000"/>
                          </a:solidFill>
                          <a:effectLst/>
                          <a:latin typeface="Arial" panose="020B0604020202020204" pitchFamily="34" charset="0"/>
                        </a:rPr>
                        <a:t>Household work Participation</a:t>
                      </a:r>
                    </a:p>
                  </a:txBody>
                  <a:tcPr marL="9525" marR="9525" marT="9525" marB="0" anchor="ctr"/>
                </a:tc>
                <a:tc>
                  <a:txBody>
                    <a:bodyPr/>
                    <a:lstStyle/>
                    <a:p>
                      <a:pPr algn="ctr" rtl="0" fontAlgn="ctr">
                        <a:buNone/>
                      </a:pPr>
                      <a:r>
                        <a:rPr lang="en-GB" sz="1800" u="none" strike="noStrike" dirty="0">
                          <a:effectLst/>
                        </a:rPr>
                        <a:t>Test</a:t>
                      </a:r>
                    </a:p>
                    <a:p>
                      <a:pPr algn="ctr" rtl="0" fontAlgn="ctr">
                        <a:buNone/>
                      </a:pPr>
                      <a:r>
                        <a:rPr lang="en-GB" sz="1800" u="none" strike="noStrike" dirty="0">
                          <a:effectLst/>
                        </a:rPr>
                        <a:t>Count</a:t>
                      </a:r>
                      <a:endParaRPr lang="en-GB"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buNone/>
                      </a:pPr>
                      <a:r>
                        <a:rPr lang="en-GB" sz="1800" u="none" strike="noStrike" dirty="0">
                          <a:effectLst/>
                        </a:rPr>
                        <a:t>Test</a:t>
                      </a:r>
                    </a:p>
                    <a:p>
                      <a:pPr algn="ctr" rtl="0" fontAlgn="ctr">
                        <a:buNone/>
                      </a:pPr>
                      <a:r>
                        <a:rPr lang="en-GB" sz="1800" u="none" strike="noStrike" dirty="0">
                          <a:effectLst/>
                        </a:rPr>
                        <a:t>Percent</a:t>
                      </a:r>
                      <a:endParaRPr lang="en-GB" sz="18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311075932"/>
                  </a:ext>
                </a:extLst>
              </a:tr>
              <a:tr h="1057991">
                <a:tc>
                  <a:txBody>
                    <a:bodyPr/>
                    <a:lstStyle/>
                    <a:p>
                      <a:pPr algn="ctr" rtl="0" fontAlgn="ctr">
                        <a:buNone/>
                      </a:pPr>
                      <a:r>
                        <a:rPr lang="en-GB" sz="1800" b="0" i="0" u="none" strike="noStrike" dirty="0">
                          <a:solidFill>
                            <a:srgbClr val="000000"/>
                          </a:solidFill>
                          <a:effectLst/>
                          <a:latin typeface="Arial" panose="020B0604020202020204" pitchFamily="34" charset="0"/>
                        </a:rPr>
                        <a:t>1</a:t>
                      </a:r>
                    </a:p>
                  </a:txBody>
                  <a:tcPr marL="9525" marR="9525" marT="9525" marB="0" anchor="ctr"/>
                </a:tc>
                <a:tc>
                  <a:txBody>
                    <a:bodyPr/>
                    <a:lstStyle/>
                    <a:p>
                      <a:pPr algn="ctr" rtl="0" fontAlgn="ctr">
                        <a:buNone/>
                      </a:pPr>
                      <a:r>
                        <a:rPr lang="en-GB" sz="1800" u="none" strike="noStrike" dirty="0">
                          <a:effectLst/>
                        </a:rPr>
                        <a:t>No Participation</a:t>
                      </a:r>
                      <a:endParaRPr lang="en-GB"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a:r>
                        <a:rPr lang="en-GB" sz="1800" u="none" kern="1200" dirty="0">
                          <a:solidFill>
                            <a:schemeClr val="tx1"/>
                          </a:solidFill>
                          <a:latin typeface="+mn-lt"/>
                          <a:ea typeface="+mn-ea"/>
                          <a:cs typeface="+mn-cs"/>
                        </a:rPr>
                        <a:t> </a:t>
                      </a:r>
                      <a:r>
                        <a:rPr lang="en-GB" dirty="0"/>
                        <a:t>734</a:t>
                      </a:r>
                      <a:endParaRPr lang="en-GB" sz="1800" u="none" kern="1200" dirty="0">
                        <a:solidFill>
                          <a:schemeClr val="tx1"/>
                        </a:solidFill>
                        <a:latin typeface="+mn-lt"/>
                        <a:ea typeface="+mn-ea"/>
                        <a:cs typeface="+mn-cs"/>
                      </a:endParaRPr>
                    </a:p>
                  </a:txBody>
                  <a:tcPr marL="9525" marR="9525" marT="9525" marB="0" anchor="ctr"/>
                </a:tc>
                <a:tc>
                  <a:txBody>
                    <a:bodyPr/>
                    <a:lstStyle/>
                    <a:p>
                      <a:pPr algn="ctr"/>
                      <a:r>
                        <a:rPr lang="en-GB" dirty="0"/>
                        <a:t>7.11</a:t>
                      </a:r>
                      <a:endParaRPr lang="en-GB" sz="1800" u="none" kern="1200" dirty="0">
                        <a:solidFill>
                          <a:schemeClr val="tx1"/>
                        </a:solidFill>
                        <a:latin typeface="+mn-lt"/>
                        <a:ea typeface="+mn-ea"/>
                        <a:cs typeface="+mn-cs"/>
                      </a:endParaRPr>
                    </a:p>
                  </a:txBody>
                  <a:tcPr marL="9525" marR="9525" marT="9525" marB="0" anchor="ctr"/>
                </a:tc>
                <a:extLst>
                  <a:ext uri="{0D108BD9-81ED-4DB2-BD59-A6C34878D82A}">
                    <a16:rowId xmlns:a16="http://schemas.microsoft.com/office/drawing/2014/main" val="1608519030"/>
                  </a:ext>
                </a:extLst>
              </a:tr>
              <a:tr h="1176464">
                <a:tc>
                  <a:txBody>
                    <a:bodyPr/>
                    <a:lstStyle/>
                    <a:p>
                      <a:pPr algn="ctr" rtl="0" fontAlgn="ctr">
                        <a:buNone/>
                      </a:pPr>
                      <a:r>
                        <a:rPr lang="en-GB" sz="1800" b="0" i="0" u="none" strike="noStrike" dirty="0">
                          <a:solidFill>
                            <a:srgbClr val="000000"/>
                          </a:solidFill>
                          <a:effectLst/>
                          <a:latin typeface="Arial" panose="020B0604020202020204" pitchFamily="34" charset="0"/>
                        </a:rPr>
                        <a:t>2</a:t>
                      </a:r>
                    </a:p>
                  </a:txBody>
                  <a:tcPr marL="9525" marR="9525" marT="9525" marB="0" anchor="ctr"/>
                </a:tc>
                <a:tc>
                  <a:txBody>
                    <a:bodyPr/>
                    <a:lstStyle/>
                    <a:p>
                      <a:pPr algn="ctr" rtl="0" fontAlgn="ctr">
                        <a:buNone/>
                      </a:pPr>
                      <a:r>
                        <a:rPr lang="en-GB" sz="1800" kern="1200" dirty="0">
                          <a:solidFill>
                            <a:schemeClr val="tx1"/>
                          </a:solidFill>
                          <a:latin typeface="+mn-lt"/>
                          <a:ea typeface="+mn-ea"/>
                          <a:cs typeface="+mn-cs"/>
                        </a:rPr>
                        <a:t> Just in few household activities</a:t>
                      </a:r>
                      <a:endParaRPr lang="en-GB"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a:r>
                        <a:rPr lang="en-GB" sz="1800" u="none" kern="1200" dirty="0">
                          <a:solidFill>
                            <a:schemeClr val="tx1"/>
                          </a:solidFill>
                          <a:latin typeface="+mn-lt"/>
                          <a:ea typeface="+mn-ea"/>
                          <a:cs typeface="+mn-cs"/>
                        </a:rPr>
                        <a:t>783</a:t>
                      </a:r>
                    </a:p>
                  </a:txBody>
                  <a:tcPr marL="9525" marR="9525" marT="9525" marB="0" anchor="ctr"/>
                </a:tc>
                <a:tc>
                  <a:txBody>
                    <a:bodyPr/>
                    <a:lstStyle/>
                    <a:p>
                      <a:pPr algn="ctr" rtl="0" fontAlgn="ctr">
                        <a:buNone/>
                      </a:pPr>
                      <a:r>
                        <a:rPr lang="en-GB" dirty="0"/>
                        <a:t>7.58</a:t>
                      </a:r>
                      <a:endParaRPr lang="en-GB" sz="18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894409800"/>
                  </a:ext>
                </a:extLst>
              </a:tr>
              <a:tr h="1057991">
                <a:tc>
                  <a:txBody>
                    <a:bodyPr/>
                    <a:lstStyle/>
                    <a:p>
                      <a:pPr algn="ctr" fontAlgn="b">
                        <a:buNone/>
                      </a:pPr>
                      <a:r>
                        <a:rPr lang="en-GB" sz="1800" b="0" i="0" u="none" strike="noStrike" dirty="0">
                          <a:solidFill>
                            <a:srgbClr val="000000"/>
                          </a:solidFill>
                          <a:effectLst/>
                          <a:latin typeface="Arial" panose="020B0604020202020204" pitchFamily="34" charset="0"/>
                        </a:rPr>
                        <a:t>3</a:t>
                      </a:r>
                    </a:p>
                  </a:txBody>
                  <a:tcPr marL="9525" marR="9525" marT="9525" marB="0" anchor="ctr"/>
                </a:tc>
                <a:tc>
                  <a:txBody>
                    <a:bodyPr/>
                    <a:lstStyle/>
                    <a:p>
                      <a:pPr algn="ctr" fontAlgn="b">
                        <a:buNone/>
                      </a:pPr>
                      <a:r>
                        <a:rPr lang="en-GB" sz="1800" kern="1200" dirty="0">
                          <a:solidFill>
                            <a:schemeClr val="tx1"/>
                          </a:solidFill>
                          <a:latin typeface="+mn-lt"/>
                          <a:ea typeface="+mn-ea"/>
                          <a:cs typeface="+mn-cs"/>
                        </a:rPr>
                        <a:t>Only regular activities</a:t>
                      </a:r>
                      <a:endParaRPr lang="en-GB" sz="11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a:r>
                        <a:rPr lang="en-GB" sz="1800" u="none" kern="1200" dirty="0">
                          <a:solidFill>
                            <a:schemeClr val="tx1"/>
                          </a:solidFill>
                          <a:latin typeface="+mn-lt"/>
                          <a:ea typeface="+mn-ea"/>
                          <a:cs typeface="+mn-cs"/>
                        </a:rPr>
                        <a:t>549</a:t>
                      </a:r>
                    </a:p>
                  </a:txBody>
                  <a:tcPr marL="9525" marR="9525" marT="9525" marB="0" anchor="ctr"/>
                </a:tc>
                <a:tc>
                  <a:txBody>
                    <a:bodyPr/>
                    <a:lstStyle/>
                    <a:p>
                      <a:pPr algn="ctr" fontAlgn="b">
                        <a:buNone/>
                      </a:pPr>
                      <a:r>
                        <a:rPr lang="en-GB" dirty="0"/>
                        <a:t>5.31</a:t>
                      </a:r>
                      <a:endParaRPr lang="en-GB" sz="18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950766204"/>
                  </a:ext>
                </a:extLst>
              </a:tr>
              <a:tr h="1057991">
                <a:tc>
                  <a:txBody>
                    <a:bodyPr/>
                    <a:lstStyle/>
                    <a:p>
                      <a:pPr algn="ctr" fontAlgn="b">
                        <a:buNone/>
                      </a:pPr>
                      <a:r>
                        <a:rPr lang="en-GB" sz="1800" b="0" i="0" u="none" strike="noStrike" dirty="0">
                          <a:solidFill>
                            <a:srgbClr val="000000"/>
                          </a:solidFill>
                          <a:effectLst/>
                          <a:latin typeface="Arial" panose="020B0604020202020204" pitchFamily="34" charset="0"/>
                        </a:rPr>
                        <a:t>4</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1800" kern="1200" dirty="0">
                          <a:solidFill>
                            <a:schemeClr val="tx1"/>
                          </a:solidFill>
                          <a:latin typeface="+mn-lt"/>
                          <a:ea typeface="+mn-ea"/>
                          <a:cs typeface="+mn-cs"/>
                        </a:rPr>
                        <a:t>All household work</a:t>
                      </a:r>
                    </a:p>
                    <a:p>
                      <a:pPr algn="ctr" fontAlgn="b">
                        <a:buNone/>
                      </a:pPr>
                      <a:endParaRPr lang="en-GB" sz="11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1800" b="0" i="0" u="none" strike="noStrike" kern="1200" dirty="0">
                          <a:solidFill>
                            <a:schemeClr val="tx1"/>
                          </a:solidFill>
                          <a:effectLst/>
                          <a:latin typeface="+mn-lt"/>
                          <a:ea typeface="+mn-ea"/>
                          <a:cs typeface="+mn-cs"/>
                        </a:rPr>
                        <a:t>8266</a:t>
                      </a:r>
                      <a:endParaRPr lang="en-GB"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buNone/>
                      </a:pPr>
                      <a:r>
                        <a:rPr lang="en-GB" sz="1800" u="none" kern="1200" dirty="0">
                          <a:solidFill>
                            <a:schemeClr val="tx1"/>
                          </a:solidFill>
                          <a:latin typeface="+mn-lt"/>
                          <a:ea typeface="+mn-ea"/>
                          <a:cs typeface="+mn-cs"/>
                        </a:rPr>
                        <a:t>80</a:t>
                      </a:r>
                      <a:endParaRPr lang="en-GB" sz="18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71743228"/>
                  </a:ext>
                </a:extLst>
              </a:tr>
            </a:tbl>
          </a:graphicData>
        </a:graphic>
      </p:graphicFrame>
      <p:sp>
        <p:nvSpPr>
          <p:cNvPr id="5" name="Content Placeholder 4">
            <a:extLst>
              <a:ext uri="{FF2B5EF4-FFF2-40B4-BE49-F238E27FC236}">
                <a16:creationId xmlns:a16="http://schemas.microsoft.com/office/drawing/2014/main" id="{E6021BC8-981F-7184-4DCE-838FCE07A21F}"/>
              </a:ext>
            </a:extLst>
          </p:cNvPr>
          <p:cNvSpPr>
            <a:spLocks noGrp="1"/>
          </p:cNvSpPr>
          <p:nvPr>
            <p:ph idx="1"/>
          </p:nvPr>
        </p:nvSpPr>
        <p:spPr>
          <a:xfrm>
            <a:off x="249382" y="1825625"/>
            <a:ext cx="11104418" cy="4351338"/>
          </a:xfrm>
        </p:spPr>
        <p:txBody>
          <a:bodyPr/>
          <a:lstStyle/>
          <a:p>
            <a:endParaRPr lang="en-GB" dirty="0"/>
          </a:p>
          <a:p>
            <a:r>
              <a:rPr lang="en-GB" dirty="0"/>
              <a:t>Chi-squared test:</a:t>
            </a:r>
          </a:p>
          <a:p>
            <a:r>
              <a:rPr lang="el-GR" dirty="0"/>
              <a:t>χ</a:t>
            </a:r>
            <a:r>
              <a:rPr lang="en-GB" baseline="30000" dirty="0"/>
              <a:t>2</a:t>
            </a:r>
            <a:r>
              <a:rPr lang="el-GR" dirty="0"/>
              <a:t>=≈429.2</a:t>
            </a:r>
            <a:endParaRPr lang="en-GB" dirty="0"/>
          </a:p>
          <a:p>
            <a:r>
              <a:rPr lang="en-GB" dirty="0"/>
              <a:t>Critical value χ²₀.₉₅,3 ≈ 7.815</a:t>
            </a:r>
          </a:p>
          <a:p>
            <a:r>
              <a:rPr lang="en-GB" dirty="0"/>
              <a:t>429.2 &gt; 7.815 </a:t>
            </a:r>
          </a:p>
          <a:p>
            <a:r>
              <a:rPr lang="en-GB" dirty="0"/>
              <a:t>Reject the H</a:t>
            </a:r>
            <a:r>
              <a:rPr lang="en-GB" baseline="-25000" dirty="0"/>
              <a:t>0</a:t>
            </a:r>
            <a:r>
              <a:rPr lang="en-GB" dirty="0"/>
              <a:t>: only 80% participate in </a:t>
            </a:r>
          </a:p>
          <a:p>
            <a:pPr marL="0" indent="0">
              <a:buNone/>
            </a:pPr>
            <a:r>
              <a:rPr lang="en-GB" dirty="0"/>
              <a:t>All household work</a:t>
            </a:r>
          </a:p>
        </p:txBody>
      </p:sp>
    </p:spTree>
    <p:extLst>
      <p:ext uri="{BB962C8B-B14F-4D97-AF65-F5344CB8AC3E}">
        <p14:creationId xmlns:p14="http://schemas.microsoft.com/office/powerpoint/2010/main" val="4018209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E2A06E-FD71-F0A8-16D0-2C36849CDD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FED593-A875-0D0E-D81C-80D949BF1400}"/>
              </a:ext>
            </a:extLst>
          </p:cNvPr>
          <p:cNvSpPr>
            <a:spLocks noGrp="1"/>
          </p:cNvSpPr>
          <p:nvPr>
            <p:ph type="title"/>
          </p:nvPr>
        </p:nvSpPr>
        <p:spPr/>
        <p:txBody>
          <a:bodyPr/>
          <a:lstStyle/>
          <a:p>
            <a:r>
              <a:rPr lang="en-GB" dirty="0"/>
              <a:t>Were there really less men than women?</a:t>
            </a:r>
          </a:p>
        </p:txBody>
      </p:sp>
      <p:sp>
        <p:nvSpPr>
          <p:cNvPr id="5" name="Content Placeholder 4">
            <a:extLst>
              <a:ext uri="{FF2B5EF4-FFF2-40B4-BE49-F238E27FC236}">
                <a16:creationId xmlns:a16="http://schemas.microsoft.com/office/drawing/2014/main" id="{81A610E2-C829-1594-54FB-3AD95734BF89}"/>
              </a:ext>
            </a:extLst>
          </p:cNvPr>
          <p:cNvSpPr>
            <a:spLocks noGrp="1"/>
          </p:cNvSpPr>
          <p:nvPr>
            <p:ph idx="1"/>
          </p:nvPr>
        </p:nvSpPr>
        <p:spPr>
          <a:xfrm>
            <a:off x="773545" y="1871807"/>
            <a:ext cx="9229436" cy="4351338"/>
          </a:xfrm>
        </p:spPr>
        <p:txBody>
          <a:bodyPr>
            <a:normAutofit fontScale="70000" lnSpcReduction="20000"/>
          </a:bodyPr>
          <a:lstStyle/>
          <a:p>
            <a:endParaRPr lang="en-GB" dirty="0"/>
          </a:p>
          <a:p>
            <a:pPr marL="0" indent="0">
              <a:buNone/>
            </a:pPr>
            <a:r>
              <a:rPr lang="en-GB" i="1" dirty="0"/>
              <a:t>Sample</a:t>
            </a:r>
            <a:r>
              <a:rPr lang="en-GB" dirty="0"/>
              <a:t>:  </a:t>
            </a:r>
            <a:r>
              <a:rPr lang="en-GB" b="1" dirty="0"/>
              <a:t>10333</a:t>
            </a:r>
            <a:r>
              <a:rPr lang="en-GB" dirty="0"/>
              <a:t>								</a:t>
            </a:r>
          </a:p>
          <a:p>
            <a:pPr marL="0" indent="0">
              <a:buNone/>
            </a:pPr>
            <a:r>
              <a:rPr lang="en-GB" i="1" dirty="0"/>
              <a:t>Test of Hypothesis: Mean </a:t>
            </a:r>
            <a:r>
              <a:rPr lang="en-GB" dirty="0"/>
              <a:t>=  </a:t>
            </a:r>
            <a:r>
              <a:rPr lang="en-GB" b="1" dirty="0"/>
              <a:t>0.5	</a:t>
            </a:r>
            <a:r>
              <a:rPr lang="en-GB" dirty="0"/>
              <a:t>			</a:t>
            </a:r>
          </a:p>
          <a:p>
            <a:pPr marL="0" indent="0">
              <a:buNone/>
            </a:pPr>
            <a:r>
              <a:rPr lang="en-GB" dirty="0"/>
              <a:t>								</a:t>
            </a:r>
          </a:p>
          <a:p>
            <a:pPr marL="0" indent="0">
              <a:buNone/>
            </a:pPr>
            <a:r>
              <a:rPr lang="en-GB" i="1" dirty="0"/>
              <a:t>Sample Mean </a:t>
            </a:r>
            <a:r>
              <a:rPr lang="en-GB" dirty="0"/>
              <a:t>=  </a:t>
            </a:r>
            <a:r>
              <a:rPr lang="en-GB" b="1" dirty="0"/>
              <a:t>0.458724</a:t>
            </a:r>
            <a:r>
              <a:rPr lang="en-GB" dirty="0"/>
              <a:t>				</a:t>
            </a:r>
          </a:p>
          <a:p>
            <a:pPr marL="0" indent="0">
              <a:buNone/>
            </a:pPr>
            <a:r>
              <a:rPr lang="en-GB" i="1" dirty="0"/>
              <a:t>Sample Std. Dev. </a:t>
            </a:r>
            <a:r>
              <a:rPr lang="en-GB" dirty="0"/>
              <a:t>=  </a:t>
            </a:r>
            <a:r>
              <a:rPr lang="en-GB" b="1" dirty="0"/>
              <a:t>0.498318</a:t>
            </a:r>
            <a:r>
              <a:rPr lang="en-GB" dirty="0"/>
              <a:t>				</a:t>
            </a:r>
          </a:p>
          <a:p>
            <a:pPr marL="0" indent="0">
              <a:buNone/>
            </a:pPr>
            <a:r>
              <a:rPr lang="en-GB" dirty="0"/>
              <a:t>				</a:t>
            </a:r>
          </a:p>
          <a:p>
            <a:pPr marL="0" indent="0">
              <a:buNone/>
            </a:pPr>
            <a:r>
              <a:rPr lang="en-GB" b="1" i="1" u="sng" dirty="0"/>
              <a:t>Method		Value	    	Probability</a:t>
            </a:r>
            <a:r>
              <a:rPr lang="en-GB" u="sng" dirty="0"/>
              <a:t>	</a:t>
            </a:r>
          </a:p>
          <a:p>
            <a:pPr marL="0" indent="0">
              <a:buNone/>
            </a:pPr>
            <a:r>
              <a:rPr lang="en-GB" b="1" dirty="0"/>
              <a:t>t-statistic</a:t>
            </a:r>
            <a:r>
              <a:rPr lang="en-GB" dirty="0"/>
              <a:t>	-8.419759 	0.0000	</a:t>
            </a:r>
          </a:p>
          <a:p>
            <a:pPr marL="0" indent="0">
              <a:buNone/>
            </a:pPr>
            <a:r>
              <a:rPr lang="en-GB" dirty="0"/>
              <a:t>				</a:t>
            </a:r>
          </a:p>
          <a:p>
            <a:pPr marL="0" indent="0">
              <a:buNone/>
            </a:pPr>
            <a:r>
              <a:rPr lang="en-GB" dirty="0"/>
              <a:t>				</a:t>
            </a:r>
          </a:p>
          <a:p>
            <a:pPr marL="0" indent="0">
              <a:buNone/>
            </a:pPr>
            <a:br>
              <a:rPr lang="en-GB" dirty="0"/>
            </a:br>
            <a:endParaRPr lang="en-GB" dirty="0"/>
          </a:p>
        </p:txBody>
      </p:sp>
      <p:sp>
        <p:nvSpPr>
          <p:cNvPr id="7" name="TextBox 6">
            <a:extLst>
              <a:ext uri="{FF2B5EF4-FFF2-40B4-BE49-F238E27FC236}">
                <a16:creationId xmlns:a16="http://schemas.microsoft.com/office/drawing/2014/main" id="{1F5EC9D4-13DE-FCFD-F8C8-D264BAC54CFD}"/>
              </a:ext>
            </a:extLst>
          </p:cNvPr>
          <p:cNvSpPr txBox="1"/>
          <p:nvPr/>
        </p:nvSpPr>
        <p:spPr>
          <a:xfrm>
            <a:off x="6355080" y="1984462"/>
            <a:ext cx="4517136" cy="923330"/>
          </a:xfrm>
          <a:prstGeom prst="rect">
            <a:avLst/>
          </a:prstGeom>
          <a:noFill/>
        </p:spPr>
        <p:txBody>
          <a:bodyPr wrap="square" rtlCol="0">
            <a:spAutoFit/>
          </a:bodyPr>
          <a:lstStyle/>
          <a:p>
            <a:r>
              <a:rPr lang="en-GB" dirty="0"/>
              <a:t>We can conclude with </a:t>
            </a:r>
            <a:r>
              <a:rPr lang="en-GB" b="1" dirty="0"/>
              <a:t>95%</a:t>
            </a:r>
            <a:r>
              <a:rPr lang="en-GB" dirty="0"/>
              <a:t> </a:t>
            </a:r>
            <a:r>
              <a:rPr lang="en-GB" b="1" i="1" dirty="0"/>
              <a:t>degree of confidence</a:t>
            </a:r>
            <a:r>
              <a:rPr lang="en-GB" dirty="0"/>
              <a:t>, that in 1995 there were less Men than Women living in Bulgaria!</a:t>
            </a:r>
          </a:p>
        </p:txBody>
      </p:sp>
    </p:spTree>
    <p:extLst>
      <p:ext uri="{BB962C8B-B14F-4D97-AF65-F5344CB8AC3E}">
        <p14:creationId xmlns:p14="http://schemas.microsoft.com/office/powerpoint/2010/main" val="2750746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EAC64-69BD-7C5B-4875-6731BF05F0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3E2D7B-F7AC-3DED-8772-D03344AD198D}"/>
              </a:ext>
            </a:extLst>
          </p:cNvPr>
          <p:cNvSpPr>
            <a:spLocks noGrp="1"/>
          </p:cNvSpPr>
          <p:nvPr>
            <p:ph type="title"/>
          </p:nvPr>
        </p:nvSpPr>
        <p:spPr/>
        <p:txBody>
          <a:bodyPr/>
          <a:lstStyle/>
          <a:p>
            <a:r>
              <a:rPr lang="en-GB" dirty="0"/>
              <a:t>Gender Proportion - 1986</a:t>
            </a:r>
          </a:p>
        </p:txBody>
      </p:sp>
      <p:graphicFrame>
        <p:nvGraphicFramePr>
          <p:cNvPr id="12" name="Content Placeholder 11">
            <a:extLst>
              <a:ext uri="{FF2B5EF4-FFF2-40B4-BE49-F238E27FC236}">
                <a16:creationId xmlns:a16="http://schemas.microsoft.com/office/drawing/2014/main" id="{A85588A3-6043-9FC1-D65A-4B588DBE2124}"/>
              </a:ext>
            </a:extLst>
          </p:cNvPr>
          <p:cNvGraphicFramePr>
            <a:graphicFrameLocks noGrp="1"/>
          </p:cNvGraphicFramePr>
          <p:nvPr>
            <p:ph idx="1"/>
            <p:extLst>
              <p:ext uri="{D42A27DB-BD31-4B8C-83A1-F6EECF244321}">
                <p14:modId xmlns:p14="http://schemas.microsoft.com/office/powerpoint/2010/main" val="3532836074"/>
              </p:ext>
            </p:extLst>
          </p:nvPr>
        </p:nvGraphicFramePr>
        <p:xfrm>
          <a:off x="-768284" y="1766784"/>
          <a:ext cx="10515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le 2">
            <a:extLst>
              <a:ext uri="{FF2B5EF4-FFF2-40B4-BE49-F238E27FC236}">
                <a16:creationId xmlns:a16="http://schemas.microsoft.com/office/drawing/2014/main" id="{FC03CD88-6CEC-6BA9-4069-1C45C2A807E6}"/>
              </a:ext>
            </a:extLst>
          </p:cNvPr>
          <p:cNvGraphicFramePr>
            <a:graphicFrameLocks noGrp="1"/>
          </p:cNvGraphicFramePr>
          <p:nvPr>
            <p:extLst>
              <p:ext uri="{D42A27DB-BD31-4B8C-83A1-F6EECF244321}">
                <p14:modId xmlns:p14="http://schemas.microsoft.com/office/powerpoint/2010/main" val="1118828653"/>
              </p:ext>
            </p:extLst>
          </p:nvPr>
        </p:nvGraphicFramePr>
        <p:xfrm>
          <a:off x="7598005" y="2235768"/>
          <a:ext cx="4298622" cy="1193232"/>
        </p:xfrm>
        <a:graphic>
          <a:graphicData uri="http://schemas.openxmlformats.org/drawingml/2006/table">
            <a:tbl>
              <a:tblPr>
                <a:tableStyleId>{5940675A-B579-460E-94D1-54222C63F5DA}</a:tableStyleId>
              </a:tblPr>
              <a:tblGrid>
                <a:gridCol w="917492">
                  <a:extLst>
                    <a:ext uri="{9D8B030D-6E8A-4147-A177-3AD203B41FA5}">
                      <a16:colId xmlns:a16="http://schemas.microsoft.com/office/drawing/2014/main" val="1028116125"/>
                    </a:ext>
                  </a:extLst>
                </a:gridCol>
                <a:gridCol w="1206333">
                  <a:extLst>
                    <a:ext uri="{9D8B030D-6E8A-4147-A177-3AD203B41FA5}">
                      <a16:colId xmlns:a16="http://schemas.microsoft.com/office/drawing/2014/main" val="3886960519"/>
                    </a:ext>
                  </a:extLst>
                </a:gridCol>
                <a:gridCol w="968464">
                  <a:extLst>
                    <a:ext uri="{9D8B030D-6E8A-4147-A177-3AD203B41FA5}">
                      <a16:colId xmlns:a16="http://schemas.microsoft.com/office/drawing/2014/main" val="830812834"/>
                    </a:ext>
                  </a:extLst>
                </a:gridCol>
                <a:gridCol w="1206333">
                  <a:extLst>
                    <a:ext uri="{9D8B030D-6E8A-4147-A177-3AD203B41FA5}">
                      <a16:colId xmlns:a16="http://schemas.microsoft.com/office/drawing/2014/main" val="3901167038"/>
                    </a:ext>
                  </a:extLst>
                </a:gridCol>
              </a:tblGrid>
              <a:tr h="298308">
                <a:tc>
                  <a:txBody>
                    <a:bodyPr/>
                    <a:lstStyle/>
                    <a:p>
                      <a:pPr algn="ctr" rtl="0" fontAlgn="ctr">
                        <a:buNone/>
                      </a:pPr>
                      <a:r>
                        <a:rPr lang="en-GB" sz="1800" u="none" strike="noStrike">
                          <a:effectLst/>
                        </a:rPr>
                        <a:t>Value</a:t>
                      </a:r>
                      <a:endParaRPr lang="en-GB"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buNone/>
                      </a:pPr>
                      <a:r>
                        <a:rPr lang="en-GB" sz="1800" u="none" strike="noStrike" dirty="0">
                          <a:effectLst/>
                        </a:rPr>
                        <a:t>Gender</a:t>
                      </a:r>
                      <a:endParaRPr lang="en-GB"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buNone/>
                      </a:pPr>
                      <a:r>
                        <a:rPr lang="en-GB" sz="1800" u="none" strike="noStrike">
                          <a:effectLst/>
                        </a:rPr>
                        <a:t>Count</a:t>
                      </a:r>
                      <a:endParaRPr lang="en-GB"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buNone/>
                      </a:pPr>
                      <a:r>
                        <a:rPr lang="en-GB" sz="1800" u="none" strike="noStrike">
                          <a:effectLst/>
                        </a:rPr>
                        <a:t>Percent</a:t>
                      </a:r>
                      <a:endParaRPr lang="en-GB" sz="18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311075932"/>
                  </a:ext>
                </a:extLst>
              </a:tr>
              <a:tr h="298308">
                <a:tc>
                  <a:txBody>
                    <a:bodyPr/>
                    <a:lstStyle/>
                    <a:p>
                      <a:pPr algn="ctr" rtl="0" fontAlgn="ctr">
                        <a:buNone/>
                      </a:pPr>
                      <a:r>
                        <a:rPr lang="en-GB" sz="1800" u="none" strike="noStrike">
                          <a:effectLst/>
                        </a:rPr>
                        <a:t>0</a:t>
                      </a:r>
                      <a:endParaRPr lang="en-GB"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buNone/>
                      </a:pPr>
                      <a:r>
                        <a:rPr lang="en-GB" sz="1800" u="none" strike="noStrike">
                          <a:effectLst/>
                        </a:rPr>
                        <a:t>Women</a:t>
                      </a:r>
                      <a:endParaRPr lang="en-GB"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buNone/>
                      </a:pPr>
                      <a:r>
                        <a:rPr lang="en-GB" sz="1800" u="none" strike="noStrike">
                          <a:effectLst/>
                        </a:rPr>
                        <a:t>5593</a:t>
                      </a:r>
                      <a:endParaRPr lang="en-GB"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buNone/>
                      </a:pPr>
                      <a:r>
                        <a:rPr lang="en-GB" sz="1800" u="none" strike="noStrike" dirty="0">
                          <a:effectLst/>
                        </a:rPr>
                        <a:t>52.24</a:t>
                      </a:r>
                      <a:endParaRPr lang="en-GB" sz="18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608519030"/>
                  </a:ext>
                </a:extLst>
              </a:tr>
              <a:tr h="298308">
                <a:tc>
                  <a:txBody>
                    <a:bodyPr/>
                    <a:lstStyle/>
                    <a:p>
                      <a:pPr algn="ctr" rtl="0" fontAlgn="ctr">
                        <a:buNone/>
                      </a:pPr>
                      <a:r>
                        <a:rPr lang="en-GB" sz="1800" u="none" strike="noStrike">
                          <a:effectLst/>
                        </a:rPr>
                        <a:t>1</a:t>
                      </a:r>
                      <a:endParaRPr lang="en-GB"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buNone/>
                      </a:pPr>
                      <a:r>
                        <a:rPr lang="en-GB" sz="1800" u="none" strike="noStrike">
                          <a:effectLst/>
                        </a:rPr>
                        <a:t>Men</a:t>
                      </a:r>
                      <a:endParaRPr lang="en-GB"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buNone/>
                      </a:pPr>
                      <a:r>
                        <a:rPr lang="en-GB" sz="1800" u="none" strike="noStrike">
                          <a:effectLst/>
                        </a:rPr>
                        <a:t>4740</a:t>
                      </a:r>
                      <a:endParaRPr lang="en-GB"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buNone/>
                      </a:pPr>
                      <a:r>
                        <a:rPr lang="en-GB" sz="1800" u="none" strike="noStrike" dirty="0">
                          <a:effectLst/>
                        </a:rPr>
                        <a:t>47.59</a:t>
                      </a:r>
                      <a:endParaRPr lang="en-GB" sz="18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894409800"/>
                  </a:ext>
                </a:extLst>
              </a:tr>
              <a:tr h="298308">
                <a:tc>
                  <a:txBody>
                    <a:bodyPr/>
                    <a:lstStyle/>
                    <a:p>
                      <a:pPr algn="ctr" fontAlgn="b">
                        <a:buNone/>
                      </a:pPr>
                      <a:r>
                        <a:rPr lang="en-GB" sz="1800" u="none" strike="noStrike">
                          <a:effectLst/>
                        </a:rPr>
                        <a:t>Total</a:t>
                      </a:r>
                      <a:endParaRPr lang="en-GB" sz="18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buNone/>
                      </a:pPr>
                      <a:endParaRPr lang="en-GB"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buNone/>
                      </a:pPr>
                      <a:r>
                        <a:rPr lang="en-GB" sz="1800" u="none" strike="noStrike">
                          <a:effectLst/>
                        </a:rPr>
                        <a:t>N =10333</a:t>
                      </a:r>
                      <a:endParaRPr lang="en-GB"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buNone/>
                      </a:pPr>
                      <a:r>
                        <a:rPr lang="en-GB" sz="1800" u="none" strike="noStrike" dirty="0">
                          <a:effectLst/>
                        </a:rPr>
                        <a:t>100</a:t>
                      </a:r>
                      <a:endParaRPr lang="en-GB" sz="18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950766204"/>
                  </a:ext>
                </a:extLst>
              </a:tr>
            </a:tbl>
          </a:graphicData>
        </a:graphic>
      </p:graphicFrame>
    </p:spTree>
    <p:extLst>
      <p:ext uri="{BB962C8B-B14F-4D97-AF65-F5344CB8AC3E}">
        <p14:creationId xmlns:p14="http://schemas.microsoft.com/office/powerpoint/2010/main" val="1113165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53B39-1FA9-1C53-A0B7-CDA7B5145C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E0140-8E87-A11D-9EE7-EE7CFB0F5BCC}"/>
              </a:ext>
            </a:extLst>
          </p:cNvPr>
          <p:cNvSpPr>
            <a:spLocks noGrp="1"/>
          </p:cNvSpPr>
          <p:nvPr>
            <p:ph type="title"/>
          </p:nvPr>
        </p:nvSpPr>
        <p:spPr/>
        <p:txBody>
          <a:bodyPr/>
          <a:lstStyle/>
          <a:p>
            <a:r>
              <a:rPr lang="en-GB" dirty="0"/>
              <a:t>Were there really less men than women?</a:t>
            </a:r>
          </a:p>
        </p:txBody>
      </p:sp>
      <p:sp>
        <p:nvSpPr>
          <p:cNvPr id="5" name="Content Placeholder 4">
            <a:extLst>
              <a:ext uri="{FF2B5EF4-FFF2-40B4-BE49-F238E27FC236}">
                <a16:creationId xmlns:a16="http://schemas.microsoft.com/office/drawing/2014/main" id="{422AD2F4-5ADC-E654-4379-8DCCCF6A8D06}"/>
              </a:ext>
            </a:extLst>
          </p:cNvPr>
          <p:cNvSpPr>
            <a:spLocks noGrp="1"/>
          </p:cNvSpPr>
          <p:nvPr>
            <p:ph idx="1"/>
          </p:nvPr>
        </p:nvSpPr>
        <p:spPr>
          <a:xfrm>
            <a:off x="773545" y="1871807"/>
            <a:ext cx="9229436" cy="4351338"/>
          </a:xfrm>
        </p:spPr>
        <p:txBody>
          <a:bodyPr>
            <a:normAutofit fontScale="70000" lnSpcReduction="20000"/>
          </a:bodyPr>
          <a:lstStyle/>
          <a:p>
            <a:endParaRPr lang="en-GB" dirty="0"/>
          </a:p>
          <a:p>
            <a:pPr marL="0" indent="0">
              <a:buNone/>
            </a:pPr>
            <a:r>
              <a:rPr lang="en-GB" i="1" dirty="0"/>
              <a:t>Sample</a:t>
            </a:r>
            <a:r>
              <a:rPr lang="en-GB" dirty="0"/>
              <a:t>:  </a:t>
            </a:r>
            <a:r>
              <a:rPr lang="en-GB" b="1" dirty="0"/>
              <a:t>10333</a:t>
            </a:r>
            <a:r>
              <a:rPr lang="en-GB" dirty="0"/>
              <a:t>								</a:t>
            </a:r>
          </a:p>
          <a:p>
            <a:pPr marL="0" indent="0">
              <a:buNone/>
            </a:pPr>
            <a:r>
              <a:rPr lang="en-GB" i="1" dirty="0"/>
              <a:t>Test of Hypothesis: Mean </a:t>
            </a:r>
            <a:r>
              <a:rPr lang="en-GB" dirty="0"/>
              <a:t>=  </a:t>
            </a:r>
            <a:r>
              <a:rPr lang="en-GB" b="1" dirty="0"/>
              <a:t>0.5	</a:t>
            </a:r>
            <a:r>
              <a:rPr lang="en-GB" dirty="0"/>
              <a:t>			</a:t>
            </a:r>
          </a:p>
          <a:p>
            <a:pPr marL="0" indent="0">
              <a:buNone/>
            </a:pPr>
            <a:r>
              <a:rPr lang="en-GB" dirty="0"/>
              <a:t>								</a:t>
            </a:r>
          </a:p>
          <a:p>
            <a:pPr marL="0" indent="0">
              <a:buNone/>
            </a:pPr>
            <a:r>
              <a:rPr lang="en-GB" i="1" dirty="0"/>
              <a:t>Sample Mean </a:t>
            </a:r>
            <a:r>
              <a:rPr lang="en-GB" dirty="0"/>
              <a:t>=  </a:t>
            </a:r>
            <a:r>
              <a:rPr lang="en-GB" b="1" dirty="0"/>
              <a:t>0.458724</a:t>
            </a:r>
            <a:r>
              <a:rPr lang="en-GB" dirty="0"/>
              <a:t>				</a:t>
            </a:r>
          </a:p>
          <a:p>
            <a:pPr marL="0" indent="0">
              <a:buNone/>
            </a:pPr>
            <a:r>
              <a:rPr lang="en-GB" i="1" dirty="0"/>
              <a:t>Sample Std. Dev. </a:t>
            </a:r>
            <a:r>
              <a:rPr lang="en-GB" dirty="0"/>
              <a:t>=  </a:t>
            </a:r>
            <a:r>
              <a:rPr lang="en-GB" b="1" dirty="0"/>
              <a:t>0.498318</a:t>
            </a:r>
            <a:r>
              <a:rPr lang="en-GB" dirty="0"/>
              <a:t>				</a:t>
            </a:r>
          </a:p>
          <a:p>
            <a:pPr marL="0" indent="0">
              <a:buNone/>
            </a:pPr>
            <a:r>
              <a:rPr lang="en-GB" dirty="0"/>
              <a:t>				</a:t>
            </a:r>
          </a:p>
          <a:p>
            <a:pPr marL="0" indent="0">
              <a:buNone/>
            </a:pPr>
            <a:r>
              <a:rPr lang="en-GB" b="1" i="1" u="sng" dirty="0"/>
              <a:t>Method		Value	    	Probability</a:t>
            </a:r>
            <a:r>
              <a:rPr lang="en-GB" u="sng" dirty="0"/>
              <a:t>	</a:t>
            </a:r>
          </a:p>
          <a:p>
            <a:pPr marL="0" indent="0">
              <a:buNone/>
            </a:pPr>
            <a:r>
              <a:rPr lang="en-GB" b="1" dirty="0"/>
              <a:t>t-statistic</a:t>
            </a:r>
            <a:r>
              <a:rPr lang="en-GB" dirty="0"/>
              <a:t>	-8.419759 	0.0000	</a:t>
            </a:r>
          </a:p>
          <a:p>
            <a:pPr marL="0" indent="0">
              <a:buNone/>
            </a:pPr>
            <a:r>
              <a:rPr lang="en-GB" dirty="0"/>
              <a:t>				</a:t>
            </a:r>
          </a:p>
          <a:p>
            <a:pPr marL="0" indent="0">
              <a:buNone/>
            </a:pPr>
            <a:r>
              <a:rPr lang="en-GB" dirty="0"/>
              <a:t>				</a:t>
            </a:r>
          </a:p>
          <a:p>
            <a:pPr marL="0" indent="0">
              <a:buNone/>
            </a:pPr>
            <a:br>
              <a:rPr lang="en-GB" dirty="0"/>
            </a:br>
            <a:endParaRPr lang="en-GB" dirty="0"/>
          </a:p>
        </p:txBody>
      </p:sp>
      <p:sp>
        <p:nvSpPr>
          <p:cNvPr id="7" name="TextBox 6">
            <a:extLst>
              <a:ext uri="{FF2B5EF4-FFF2-40B4-BE49-F238E27FC236}">
                <a16:creationId xmlns:a16="http://schemas.microsoft.com/office/drawing/2014/main" id="{7E9B4A82-AC08-8768-26B9-77177F1EC046}"/>
              </a:ext>
            </a:extLst>
          </p:cNvPr>
          <p:cNvSpPr txBox="1"/>
          <p:nvPr/>
        </p:nvSpPr>
        <p:spPr>
          <a:xfrm>
            <a:off x="6355080" y="1984462"/>
            <a:ext cx="4517136" cy="923330"/>
          </a:xfrm>
          <a:prstGeom prst="rect">
            <a:avLst/>
          </a:prstGeom>
          <a:noFill/>
        </p:spPr>
        <p:txBody>
          <a:bodyPr wrap="square" rtlCol="0">
            <a:spAutoFit/>
          </a:bodyPr>
          <a:lstStyle/>
          <a:p>
            <a:r>
              <a:rPr lang="en-GB" dirty="0"/>
              <a:t>We can conclude with </a:t>
            </a:r>
            <a:r>
              <a:rPr lang="en-GB" b="1" dirty="0"/>
              <a:t>95%</a:t>
            </a:r>
            <a:r>
              <a:rPr lang="en-GB" dirty="0"/>
              <a:t> </a:t>
            </a:r>
            <a:r>
              <a:rPr lang="en-GB" b="1" i="1" dirty="0"/>
              <a:t>degree of confidence</a:t>
            </a:r>
            <a:r>
              <a:rPr lang="en-GB" dirty="0"/>
              <a:t>, that in 1995 there were less Men than Women living in Bulgaria!</a:t>
            </a:r>
          </a:p>
        </p:txBody>
      </p:sp>
    </p:spTree>
    <p:extLst>
      <p:ext uri="{BB962C8B-B14F-4D97-AF65-F5344CB8AC3E}">
        <p14:creationId xmlns:p14="http://schemas.microsoft.com/office/powerpoint/2010/main" val="2994338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06CD6D-119B-C28D-84DB-01D3E01FF7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2291AE-648D-29A1-87FE-C33916315AC2}"/>
              </a:ext>
            </a:extLst>
          </p:cNvPr>
          <p:cNvSpPr>
            <a:spLocks noGrp="1"/>
          </p:cNvSpPr>
          <p:nvPr>
            <p:ph type="title"/>
          </p:nvPr>
        </p:nvSpPr>
        <p:spPr>
          <a:xfrm>
            <a:off x="932468" y="566093"/>
            <a:ext cx="4582213" cy="1325563"/>
          </a:xfrm>
        </p:spPr>
        <p:txBody>
          <a:bodyPr/>
          <a:lstStyle/>
          <a:p>
            <a:r>
              <a:rPr lang="en-GB" dirty="0"/>
              <a:t>Household Participation</a:t>
            </a:r>
          </a:p>
        </p:txBody>
      </p:sp>
      <p:graphicFrame>
        <p:nvGraphicFramePr>
          <p:cNvPr id="12" name="Content Placeholder 11">
            <a:extLst>
              <a:ext uri="{FF2B5EF4-FFF2-40B4-BE49-F238E27FC236}">
                <a16:creationId xmlns:a16="http://schemas.microsoft.com/office/drawing/2014/main" id="{A39C3E52-E330-AFDF-895F-7F50A43BD507}"/>
              </a:ext>
            </a:extLst>
          </p:cNvPr>
          <p:cNvGraphicFramePr>
            <a:graphicFrameLocks noGrp="1"/>
          </p:cNvGraphicFramePr>
          <p:nvPr>
            <p:ph idx="1"/>
            <p:extLst>
              <p:ext uri="{D42A27DB-BD31-4B8C-83A1-F6EECF244321}">
                <p14:modId xmlns:p14="http://schemas.microsoft.com/office/powerpoint/2010/main" val="3516303951"/>
              </p:ext>
            </p:extLst>
          </p:nvPr>
        </p:nvGraphicFramePr>
        <p:xfrm>
          <a:off x="-2479061" y="1356131"/>
          <a:ext cx="8826444" cy="477129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a:extLst>
              <a:ext uri="{FF2B5EF4-FFF2-40B4-BE49-F238E27FC236}">
                <a16:creationId xmlns:a16="http://schemas.microsoft.com/office/drawing/2014/main" id="{3AD66381-CBAB-0AA4-752A-1DFE39E871BE}"/>
              </a:ext>
            </a:extLst>
          </p:cNvPr>
          <p:cNvGraphicFramePr>
            <a:graphicFrameLocks noGrp="1"/>
          </p:cNvGraphicFramePr>
          <p:nvPr>
            <p:extLst>
              <p:ext uri="{D42A27DB-BD31-4B8C-83A1-F6EECF244321}">
                <p14:modId xmlns:p14="http://schemas.microsoft.com/office/powerpoint/2010/main" val="253622204"/>
              </p:ext>
            </p:extLst>
          </p:nvPr>
        </p:nvGraphicFramePr>
        <p:xfrm>
          <a:off x="6489098" y="566093"/>
          <a:ext cx="5184928" cy="5408428"/>
        </p:xfrm>
        <a:graphic>
          <a:graphicData uri="http://schemas.openxmlformats.org/drawingml/2006/table">
            <a:tbl>
              <a:tblPr>
                <a:tableStyleId>{5940675A-B579-460E-94D1-54222C63F5DA}</a:tableStyleId>
              </a:tblPr>
              <a:tblGrid>
                <a:gridCol w="1296232">
                  <a:extLst>
                    <a:ext uri="{9D8B030D-6E8A-4147-A177-3AD203B41FA5}">
                      <a16:colId xmlns:a16="http://schemas.microsoft.com/office/drawing/2014/main" val="1028116125"/>
                    </a:ext>
                  </a:extLst>
                </a:gridCol>
                <a:gridCol w="1296232">
                  <a:extLst>
                    <a:ext uri="{9D8B030D-6E8A-4147-A177-3AD203B41FA5}">
                      <a16:colId xmlns:a16="http://schemas.microsoft.com/office/drawing/2014/main" val="3886960519"/>
                    </a:ext>
                  </a:extLst>
                </a:gridCol>
                <a:gridCol w="1296232">
                  <a:extLst>
                    <a:ext uri="{9D8B030D-6E8A-4147-A177-3AD203B41FA5}">
                      <a16:colId xmlns:a16="http://schemas.microsoft.com/office/drawing/2014/main" val="830812834"/>
                    </a:ext>
                  </a:extLst>
                </a:gridCol>
                <a:gridCol w="1296232">
                  <a:extLst>
                    <a:ext uri="{9D8B030D-6E8A-4147-A177-3AD203B41FA5}">
                      <a16:colId xmlns:a16="http://schemas.microsoft.com/office/drawing/2014/main" val="3901167038"/>
                    </a:ext>
                  </a:extLst>
                </a:gridCol>
              </a:tblGrid>
              <a:tr h="1057991">
                <a:tc>
                  <a:txBody>
                    <a:bodyPr/>
                    <a:lstStyle/>
                    <a:p>
                      <a:pPr algn="ctr" rtl="0" fontAlgn="ctr">
                        <a:buNone/>
                      </a:pPr>
                      <a:r>
                        <a:rPr lang="en-GB" sz="1800" u="none" strike="noStrike" dirty="0">
                          <a:effectLst/>
                        </a:rPr>
                        <a:t>Value</a:t>
                      </a:r>
                      <a:endParaRPr lang="en-GB"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buNone/>
                      </a:pPr>
                      <a:r>
                        <a:rPr lang="en-GB" sz="1800" b="0" i="0" u="none" strike="noStrike" dirty="0">
                          <a:solidFill>
                            <a:srgbClr val="000000"/>
                          </a:solidFill>
                          <a:effectLst/>
                          <a:latin typeface="Arial" panose="020B0604020202020204" pitchFamily="34" charset="0"/>
                        </a:rPr>
                        <a:t>Chore Participation</a:t>
                      </a:r>
                    </a:p>
                  </a:txBody>
                  <a:tcPr marL="9525" marR="9525" marT="9525" marB="0" anchor="ctr"/>
                </a:tc>
                <a:tc>
                  <a:txBody>
                    <a:bodyPr/>
                    <a:lstStyle/>
                    <a:p>
                      <a:pPr algn="ctr" rtl="0" fontAlgn="ctr">
                        <a:buNone/>
                      </a:pPr>
                      <a:r>
                        <a:rPr lang="en-GB" sz="1800" u="none" strike="noStrike" dirty="0">
                          <a:effectLst/>
                        </a:rPr>
                        <a:t>Count</a:t>
                      </a:r>
                      <a:endParaRPr lang="en-GB"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rtl="0" fontAlgn="ctr">
                        <a:buNone/>
                      </a:pPr>
                      <a:r>
                        <a:rPr lang="en-GB" sz="1800" u="none" strike="noStrike">
                          <a:effectLst/>
                        </a:rPr>
                        <a:t>Percent</a:t>
                      </a:r>
                      <a:endParaRPr lang="en-GB" sz="18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311075932"/>
                  </a:ext>
                </a:extLst>
              </a:tr>
              <a:tr h="1057991">
                <a:tc>
                  <a:txBody>
                    <a:bodyPr/>
                    <a:lstStyle/>
                    <a:p>
                      <a:pPr algn="ctr" rtl="0" fontAlgn="ctr">
                        <a:buNone/>
                      </a:pPr>
                      <a:r>
                        <a:rPr lang="en-GB" sz="1800" b="0" i="0" u="none" strike="noStrike" dirty="0">
                          <a:solidFill>
                            <a:srgbClr val="000000"/>
                          </a:solidFill>
                          <a:effectLst/>
                          <a:latin typeface="Arial" panose="020B0604020202020204" pitchFamily="34" charset="0"/>
                        </a:rPr>
                        <a:t>1</a:t>
                      </a:r>
                    </a:p>
                  </a:txBody>
                  <a:tcPr marL="9525" marR="9525" marT="9525" marB="0" anchor="ctr"/>
                </a:tc>
                <a:tc>
                  <a:txBody>
                    <a:bodyPr/>
                    <a:lstStyle/>
                    <a:p>
                      <a:pPr algn="ctr" rtl="0" fontAlgn="ctr">
                        <a:buNone/>
                      </a:pPr>
                      <a:r>
                        <a:rPr lang="en-GB" sz="1800" u="none" strike="noStrike" dirty="0">
                          <a:effectLst/>
                        </a:rPr>
                        <a:t>No Participation</a:t>
                      </a:r>
                      <a:endParaRPr lang="en-GB"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a:r>
                        <a:rPr lang="en-GB" sz="1800" u="none" kern="1200" dirty="0">
                          <a:solidFill>
                            <a:schemeClr val="tx1"/>
                          </a:solidFill>
                          <a:latin typeface="+mn-lt"/>
                          <a:ea typeface="+mn-ea"/>
                          <a:cs typeface="+mn-cs"/>
                        </a:rPr>
                        <a:t> 435</a:t>
                      </a:r>
                    </a:p>
                  </a:txBody>
                  <a:tcPr marL="9525" marR="9525" marT="9525" marB="0" anchor="ctr"/>
                </a:tc>
                <a:tc>
                  <a:txBody>
                    <a:bodyPr/>
                    <a:lstStyle/>
                    <a:p>
                      <a:pPr algn="ctr"/>
                      <a:r>
                        <a:rPr lang="en-GB" sz="1800" u="none" kern="1200" dirty="0">
                          <a:solidFill>
                            <a:schemeClr val="tx1"/>
                          </a:solidFill>
                          <a:latin typeface="+mn-lt"/>
                          <a:ea typeface="+mn-ea"/>
                          <a:cs typeface="+mn-cs"/>
                        </a:rPr>
                        <a:t>4.21</a:t>
                      </a:r>
                    </a:p>
                  </a:txBody>
                  <a:tcPr marL="9525" marR="9525" marT="9525" marB="0" anchor="ctr"/>
                </a:tc>
                <a:extLst>
                  <a:ext uri="{0D108BD9-81ED-4DB2-BD59-A6C34878D82A}">
                    <a16:rowId xmlns:a16="http://schemas.microsoft.com/office/drawing/2014/main" val="1608519030"/>
                  </a:ext>
                </a:extLst>
              </a:tr>
              <a:tr h="1176464">
                <a:tc>
                  <a:txBody>
                    <a:bodyPr/>
                    <a:lstStyle/>
                    <a:p>
                      <a:pPr algn="ctr" rtl="0" fontAlgn="ctr">
                        <a:buNone/>
                      </a:pPr>
                      <a:r>
                        <a:rPr lang="en-GB" sz="1800" b="0" i="0" u="none" strike="noStrike" dirty="0">
                          <a:solidFill>
                            <a:srgbClr val="000000"/>
                          </a:solidFill>
                          <a:effectLst/>
                          <a:latin typeface="Arial" panose="020B0604020202020204" pitchFamily="34" charset="0"/>
                        </a:rPr>
                        <a:t>2</a:t>
                      </a:r>
                    </a:p>
                  </a:txBody>
                  <a:tcPr marL="9525" marR="9525" marT="9525" marB="0" anchor="ctr"/>
                </a:tc>
                <a:tc>
                  <a:txBody>
                    <a:bodyPr/>
                    <a:lstStyle/>
                    <a:p>
                      <a:pPr algn="ctr" rtl="0" fontAlgn="ctr">
                        <a:buNone/>
                      </a:pPr>
                      <a:r>
                        <a:rPr lang="en-GB" sz="1800" kern="1200" dirty="0">
                          <a:solidFill>
                            <a:schemeClr val="tx1"/>
                          </a:solidFill>
                          <a:latin typeface="+mn-lt"/>
                          <a:ea typeface="+mn-ea"/>
                          <a:cs typeface="+mn-cs"/>
                        </a:rPr>
                        <a:t> Just in few household activities</a:t>
                      </a:r>
                      <a:endParaRPr lang="en-GB"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a:r>
                        <a:rPr lang="en-GB" sz="1800" u="none" kern="1200" dirty="0">
                          <a:solidFill>
                            <a:schemeClr val="tx1"/>
                          </a:solidFill>
                          <a:latin typeface="+mn-lt"/>
                          <a:ea typeface="+mn-ea"/>
                          <a:cs typeface="+mn-cs"/>
                        </a:rPr>
                        <a:t>464</a:t>
                      </a:r>
                    </a:p>
                  </a:txBody>
                  <a:tcPr marL="9525" marR="9525" marT="9525" marB="0" anchor="ctr"/>
                </a:tc>
                <a:tc>
                  <a:txBody>
                    <a:bodyPr/>
                    <a:lstStyle/>
                    <a:p>
                      <a:pPr algn="ctr" rtl="0" fontAlgn="ctr">
                        <a:buNone/>
                      </a:pPr>
                      <a:r>
                        <a:rPr lang="en-GB" sz="1800" u="none" kern="1200" dirty="0">
                          <a:solidFill>
                            <a:schemeClr val="tx1"/>
                          </a:solidFill>
                          <a:latin typeface="+mn-lt"/>
                          <a:ea typeface="+mn-ea"/>
                          <a:cs typeface="+mn-cs"/>
                        </a:rPr>
                        <a:t>4.49</a:t>
                      </a:r>
                      <a:endParaRPr lang="en-GB" sz="18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894409800"/>
                  </a:ext>
                </a:extLst>
              </a:tr>
              <a:tr h="1057991">
                <a:tc>
                  <a:txBody>
                    <a:bodyPr/>
                    <a:lstStyle/>
                    <a:p>
                      <a:pPr algn="ctr" fontAlgn="b">
                        <a:buNone/>
                      </a:pPr>
                      <a:r>
                        <a:rPr lang="en-GB" sz="1800" b="0" i="0" u="none" strike="noStrike" dirty="0">
                          <a:solidFill>
                            <a:srgbClr val="000000"/>
                          </a:solidFill>
                          <a:effectLst/>
                          <a:latin typeface="Arial" panose="020B0604020202020204" pitchFamily="34" charset="0"/>
                        </a:rPr>
                        <a:t>3</a:t>
                      </a:r>
                    </a:p>
                  </a:txBody>
                  <a:tcPr marL="9525" marR="9525" marT="9525" marB="0" anchor="ctr"/>
                </a:tc>
                <a:tc>
                  <a:txBody>
                    <a:bodyPr/>
                    <a:lstStyle/>
                    <a:p>
                      <a:pPr algn="ctr" fontAlgn="b">
                        <a:buNone/>
                      </a:pPr>
                      <a:r>
                        <a:rPr lang="en-GB" sz="1800" kern="1200" dirty="0">
                          <a:solidFill>
                            <a:schemeClr val="tx1"/>
                          </a:solidFill>
                          <a:latin typeface="+mn-lt"/>
                          <a:ea typeface="+mn-ea"/>
                          <a:cs typeface="+mn-cs"/>
                        </a:rPr>
                        <a:t>Only regular activities</a:t>
                      </a:r>
                      <a:endParaRPr lang="en-GB" sz="11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a:r>
                        <a:rPr lang="en-GB" sz="1800" u="none" kern="1200" dirty="0">
                          <a:solidFill>
                            <a:schemeClr val="tx1"/>
                          </a:solidFill>
                          <a:latin typeface="+mn-lt"/>
                          <a:ea typeface="+mn-ea"/>
                          <a:cs typeface="+mn-cs"/>
                        </a:rPr>
                        <a:t>325</a:t>
                      </a:r>
                    </a:p>
                  </a:txBody>
                  <a:tcPr marL="9525" marR="9525" marT="9525" marB="0" anchor="ctr"/>
                </a:tc>
                <a:tc>
                  <a:txBody>
                    <a:bodyPr/>
                    <a:lstStyle/>
                    <a:p>
                      <a:pPr algn="ctr" fontAlgn="b">
                        <a:buNone/>
                      </a:pPr>
                      <a:r>
                        <a:rPr lang="en-GB" sz="1800" u="none" kern="1200" dirty="0">
                          <a:solidFill>
                            <a:schemeClr val="tx1"/>
                          </a:solidFill>
                          <a:latin typeface="+mn-lt"/>
                          <a:ea typeface="+mn-ea"/>
                          <a:cs typeface="+mn-cs"/>
                        </a:rPr>
                        <a:t>3.15</a:t>
                      </a:r>
                      <a:endParaRPr lang="en-GB" sz="18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950766204"/>
                  </a:ext>
                </a:extLst>
              </a:tr>
              <a:tr h="1057991">
                <a:tc>
                  <a:txBody>
                    <a:bodyPr/>
                    <a:lstStyle/>
                    <a:p>
                      <a:pPr algn="ctr" fontAlgn="b">
                        <a:buNone/>
                      </a:pPr>
                      <a:r>
                        <a:rPr lang="en-GB" sz="1800" b="0" i="0" u="none" strike="noStrike" dirty="0">
                          <a:solidFill>
                            <a:srgbClr val="000000"/>
                          </a:solidFill>
                          <a:effectLst/>
                          <a:latin typeface="Arial" panose="020B0604020202020204" pitchFamily="34" charset="0"/>
                        </a:rPr>
                        <a:t>4</a:t>
                      </a: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1800" kern="1200" dirty="0">
                          <a:solidFill>
                            <a:schemeClr val="tx1"/>
                          </a:solidFill>
                          <a:latin typeface="+mn-lt"/>
                          <a:ea typeface="+mn-ea"/>
                          <a:cs typeface="+mn-cs"/>
                        </a:rPr>
                        <a:t>All household work</a:t>
                      </a:r>
                    </a:p>
                    <a:p>
                      <a:pPr algn="ctr" fontAlgn="b">
                        <a:buNone/>
                      </a:pPr>
                      <a:endParaRPr lang="en-GB" sz="11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1800" u="none" kern="1200" dirty="0">
                          <a:solidFill>
                            <a:schemeClr val="tx1"/>
                          </a:solidFill>
                          <a:latin typeface="+mn-lt"/>
                          <a:ea typeface="+mn-ea"/>
                          <a:cs typeface="+mn-cs"/>
                        </a:rPr>
                        <a:t>9109</a:t>
                      </a:r>
                      <a:endParaRPr lang="en-GB"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buNone/>
                      </a:pPr>
                      <a:r>
                        <a:rPr lang="en-GB" sz="1800" u="none" kern="1200" dirty="0">
                          <a:solidFill>
                            <a:schemeClr val="tx1"/>
                          </a:solidFill>
                          <a:latin typeface="+mn-lt"/>
                          <a:ea typeface="+mn-ea"/>
                          <a:cs typeface="+mn-cs"/>
                        </a:rPr>
                        <a:t>88.15</a:t>
                      </a:r>
                      <a:endParaRPr lang="en-GB" sz="18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71743228"/>
                  </a:ext>
                </a:extLst>
              </a:tr>
            </a:tbl>
          </a:graphicData>
        </a:graphic>
      </p:graphicFrame>
    </p:spTree>
    <p:extLst>
      <p:ext uri="{BB962C8B-B14F-4D97-AF65-F5344CB8AC3E}">
        <p14:creationId xmlns:p14="http://schemas.microsoft.com/office/powerpoint/2010/main" val="733841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47029B-C39C-1852-FF96-0444728F8311}"/>
            </a:ext>
          </a:extLst>
        </p:cNvPr>
        <p:cNvGrpSpPr/>
        <p:nvPr/>
      </p:nvGrpSpPr>
      <p:grpSpPr>
        <a:xfrm>
          <a:off x="0" y="0"/>
          <a:ext cx="0" cy="0"/>
          <a:chOff x="0" y="0"/>
          <a:chExt cx="0" cy="0"/>
        </a:xfrm>
      </p:grpSpPr>
      <p:graphicFrame>
        <p:nvGraphicFramePr>
          <p:cNvPr id="3" name="Content Placeholder 11">
            <a:extLst>
              <a:ext uri="{FF2B5EF4-FFF2-40B4-BE49-F238E27FC236}">
                <a16:creationId xmlns:a16="http://schemas.microsoft.com/office/drawing/2014/main" id="{487ECE5C-C0B3-6CD9-DFFB-A71D676EEE7F}"/>
              </a:ext>
            </a:extLst>
          </p:cNvPr>
          <p:cNvGraphicFramePr>
            <a:graphicFrameLocks/>
          </p:cNvGraphicFramePr>
          <p:nvPr>
            <p:extLst>
              <p:ext uri="{D42A27DB-BD31-4B8C-83A1-F6EECF244321}">
                <p14:modId xmlns:p14="http://schemas.microsoft.com/office/powerpoint/2010/main" val="2108592159"/>
              </p:ext>
            </p:extLst>
          </p:nvPr>
        </p:nvGraphicFramePr>
        <p:xfrm>
          <a:off x="910472" y="1"/>
          <a:ext cx="4449452" cy="32616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ontent Placeholder 11">
            <a:extLst>
              <a:ext uri="{FF2B5EF4-FFF2-40B4-BE49-F238E27FC236}">
                <a16:creationId xmlns:a16="http://schemas.microsoft.com/office/drawing/2014/main" id="{5584416D-6252-09EF-1A72-0A79BA54F45C}"/>
              </a:ext>
            </a:extLst>
          </p:cNvPr>
          <p:cNvGraphicFramePr>
            <a:graphicFrameLocks/>
          </p:cNvGraphicFramePr>
          <p:nvPr>
            <p:extLst>
              <p:ext uri="{D42A27DB-BD31-4B8C-83A1-F6EECF244321}">
                <p14:modId xmlns:p14="http://schemas.microsoft.com/office/powerpoint/2010/main" val="3159912210"/>
              </p:ext>
            </p:extLst>
          </p:nvPr>
        </p:nvGraphicFramePr>
        <p:xfrm>
          <a:off x="6096000" y="102671"/>
          <a:ext cx="4449452" cy="326167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ontent Placeholder 11">
            <a:extLst>
              <a:ext uri="{FF2B5EF4-FFF2-40B4-BE49-F238E27FC236}">
                <a16:creationId xmlns:a16="http://schemas.microsoft.com/office/drawing/2014/main" id="{45E149F9-545A-CB24-CBC5-218528859333}"/>
              </a:ext>
            </a:extLst>
          </p:cNvPr>
          <p:cNvGraphicFramePr>
            <a:graphicFrameLocks/>
          </p:cNvGraphicFramePr>
          <p:nvPr>
            <p:extLst>
              <p:ext uri="{D42A27DB-BD31-4B8C-83A1-F6EECF244321}">
                <p14:modId xmlns:p14="http://schemas.microsoft.com/office/powerpoint/2010/main" val="4131524350"/>
              </p:ext>
            </p:extLst>
          </p:nvPr>
        </p:nvGraphicFramePr>
        <p:xfrm>
          <a:off x="910472" y="3261675"/>
          <a:ext cx="4449452" cy="326167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ontent Placeholder 11">
            <a:extLst>
              <a:ext uri="{FF2B5EF4-FFF2-40B4-BE49-F238E27FC236}">
                <a16:creationId xmlns:a16="http://schemas.microsoft.com/office/drawing/2014/main" id="{1D10E2A8-E229-175F-05B1-3634E41FBD84}"/>
              </a:ext>
            </a:extLst>
          </p:cNvPr>
          <p:cNvGraphicFramePr>
            <a:graphicFrameLocks/>
          </p:cNvGraphicFramePr>
          <p:nvPr>
            <p:extLst>
              <p:ext uri="{D42A27DB-BD31-4B8C-83A1-F6EECF244321}">
                <p14:modId xmlns:p14="http://schemas.microsoft.com/office/powerpoint/2010/main" val="3670266990"/>
              </p:ext>
            </p:extLst>
          </p:nvPr>
        </p:nvGraphicFramePr>
        <p:xfrm>
          <a:off x="6096000" y="3261675"/>
          <a:ext cx="4449452" cy="326167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Table 10">
            <a:extLst>
              <a:ext uri="{FF2B5EF4-FFF2-40B4-BE49-F238E27FC236}">
                <a16:creationId xmlns:a16="http://schemas.microsoft.com/office/drawing/2014/main" id="{7A34BD9A-9E32-5A72-F7CD-A7CE1BD28125}"/>
              </a:ext>
            </a:extLst>
          </p:cNvPr>
          <p:cNvGraphicFramePr>
            <a:graphicFrameLocks noGrp="1"/>
          </p:cNvGraphicFramePr>
          <p:nvPr>
            <p:extLst>
              <p:ext uri="{D42A27DB-BD31-4B8C-83A1-F6EECF244321}">
                <p14:modId xmlns:p14="http://schemas.microsoft.com/office/powerpoint/2010/main" val="416566052"/>
              </p:ext>
            </p:extLst>
          </p:nvPr>
        </p:nvGraphicFramePr>
        <p:xfrm>
          <a:off x="5038440" y="6032059"/>
          <a:ext cx="7153560" cy="777240"/>
        </p:xfrm>
        <a:graphic>
          <a:graphicData uri="http://schemas.openxmlformats.org/drawingml/2006/table">
            <a:tbl>
              <a:tblPr/>
              <a:tblGrid>
                <a:gridCol w="2963880">
                  <a:extLst>
                    <a:ext uri="{9D8B030D-6E8A-4147-A177-3AD203B41FA5}">
                      <a16:colId xmlns:a16="http://schemas.microsoft.com/office/drawing/2014/main" val="2923696100"/>
                    </a:ext>
                  </a:extLst>
                </a:gridCol>
                <a:gridCol w="1356840">
                  <a:extLst>
                    <a:ext uri="{9D8B030D-6E8A-4147-A177-3AD203B41FA5}">
                      <a16:colId xmlns:a16="http://schemas.microsoft.com/office/drawing/2014/main" val="1857815947"/>
                    </a:ext>
                  </a:extLst>
                </a:gridCol>
                <a:gridCol w="1690200">
                  <a:extLst>
                    <a:ext uri="{9D8B030D-6E8A-4147-A177-3AD203B41FA5}">
                      <a16:colId xmlns:a16="http://schemas.microsoft.com/office/drawing/2014/main" val="564997799"/>
                    </a:ext>
                  </a:extLst>
                </a:gridCol>
                <a:gridCol w="1142640">
                  <a:extLst>
                    <a:ext uri="{9D8B030D-6E8A-4147-A177-3AD203B41FA5}">
                      <a16:colId xmlns:a16="http://schemas.microsoft.com/office/drawing/2014/main" val="588050102"/>
                    </a:ext>
                  </a:extLst>
                </a:gridCol>
              </a:tblGrid>
              <a:tr h="202320">
                <a:tc>
                  <a:txBody>
                    <a:bodyPr/>
                    <a:lstStyle/>
                    <a:p>
                      <a:pPr algn="ctr">
                        <a:lnSpc>
                          <a:spcPct val="100000"/>
                        </a:lnSpc>
                      </a:pPr>
                      <a:r>
                        <a:rPr lang="en-GB" sz="1100" b="1" i="1" strike="noStrike" spc="-1" dirty="0">
                          <a:solidFill>
                            <a:schemeClr val="dk1"/>
                          </a:solidFill>
                          <a:latin typeface="Aptos"/>
                        </a:rPr>
                        <a:t>Test Statistics</a:t>
                      </a:r>
                      <a:endParaRPr lang="en-US" sz="1100" b="0" strike="noStrike" spc="-1" dirty="0">
                        <a:solidFill>
                          <a:srgbClr val="000000"/>
                        </a:solidFill>
                        <a:latin typeface="Arial"/>
                      </a:endParaRPr>
                    </a:p>
                  </a:txBody>
                  <a:tcPr marL="9360" marR="936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GB" sz="1100" b="1" i="1" strike="noStrike" spc="-1">
                          <a:solidFill>
                            <a:schemeClr val="dk1"/>
                          </a:solidFill>
                          <a:latin typeface="Aptos"/>
                        </a:rPr>
                        <a:t>df</a:t>
                      </a:r>
                      <a:endParaRPr lang="en-US" sz="1100" b="0" strike="noStrike" spc="-1">
                        <a:solidFill>
                          <a:srgbClr val="000000"/>
                        </a:solidFill>
                        <a:latin typeface="Arial"/>
                      </a:endParaRPr>
                    </a:p>
                  </a:txBody>
                  <a:tcPr marL="9360" marR="9360" anchor="ctr">
                    <a:lnL w="12240" cap="flat" cmpd="sng" algn="ctr">
                      <a:solidFill>
                        <a:srgbClr val="000000"/>
                      </a:solidFill>
                      <a:prstDash val="solid"/>
                      <a:round/>
                      <a:headEnd type="none" w="med" len="med"/>
                      <a:tailEnd type="none" w="med" len="med"/>
                    </a:lnL>
                    <a:lnR w="12240">
                      <a:solidFill>
                        <a:srgbClr val="000000"/>
                      </a:solidFill>
                    </a:lnR>
                    <a:lnT w="12240">
                      <a:solidFill>
                        <a:srgbClr val="000000"/>
                      </a:solidFill>
                    </a:lnT>
                    <a:lnB w="12240" cap="flat" cmpd="sng" algn="ctr">
                      <a:solidFill>
                        <a:srgbClr val="000000"/>
                      </a:solidFill>
                      <a:prstDash val="solid"/>
                      <a:round/>
                      <a:headEnd type="none" w="med" len="med"/>
                      <a:tailEnd type="none" w="med" len="med"/>
                    </a:lnB>
                    <a:noFill/>
                  </a:tcPr>
                </a:tc>
                <a:tc>
                  <a:txBody>
                    <a:bodyPr/>
                    <a:lstStyle/>
                    <a:p>
                      <a:pPr algn="ctr">
                        <a:lnSpc>
                          <a:spcPct val="100000"/>
                        </a:lnSpc>
                      </a:pPr>
                      <a:r>
                        <a:rPr lang="en-GB" sz="1100" b="1" i="1" strike="noStrike" spc="-1">
                          <a:solidFill>
                            <a:schemeClr val="dk1"/>
                          </a:solidFill>
                          <a:latin typeface="Aptos"/>
                        </a:rPr>
                        <a:t>Value</a:t>
                      </a:r>
                      <a:endParaRPr lang="en-US" sz="1100" b="0" strike="noStrike" spc="-1">
                        <a:solidFill>
                          <a:srgbClr val="000000"/>
                        </a:solidFill>
                        <a:latin typeface="Arial"/>
                      </a:endParaRPr>
                    </a:p>
                  </a:txBody>
                  <a:tcPr marL="9360" marR="936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GB" sz="1100" b="1" i="1" strike="noStrike" spc="-1">
                          <a:solidFill>
                            <a:schemeClr val="dk1"/>
                          </a:solidFill>
                          <a:latin typeface="Aptos"/>
                        </a:rPr>
                        <a:t>Prob</a:t>
                      </a:r>
                      <a:endParaRPr lang="en-US" sz="1100" b="0" strike="noStrike" spc="-1">
                        <a:solidFill>
                          <a:srgbClr val="000000"/>
                        </a:solidFill>
                        <a:latin typeface="Arial"/>
                      </a:endParaRPr>
                    </a:p>
                  </a:txBody>
                  <a:tcPr marL="9360" marR="9360" anchor="ct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3544160511"/>
                  </a:ext>
                </a:extLst>
              </a:tr>
              <a:tr h="202320">
                <a:tc>
                  <a:txBody>
                    <a:bodyPr/>
                    <a:lstStyle/>
                    <a:p>
                      <a:pPr algn="ctr">
                        <a:lnSpc>
                          <a:spcPct val="100000"/>
                        </a:lnSpc>
                      </a:pPr>
                      <a:r>
                        <a:rPr lang="en-GB" sz="1100" b="1" i="1" strike="noStrike" spc="-1" dirty="0">
                          <a:solidFill>
                            <a:schemeClr val="dk1"/>
                          </a:solidFill>
                          <a:latin typeface="Aptos"/>
                        </a:rPr>
                        <a:t>Pearson X2</a:t>
                      </a:r>
                      <a:endParaRPr lang="en-US" sz="1100" b="0" strike="noStrike" spc="-1" dirty="0">
                        <a:solidFill>
                          <a:srgbClr val="000000"/>
                        </a:solidFill>
                        <a:latin typeface="Arial"/>
                      </a:endParaRPr>
                    </a:p>
                  </a:txBody>
                  <a:tcPr marL="9360" marR="936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GB" sz="1100" b="1" strike="noStrike" spc="-1">
                          <a:solidFill>
                            <a:schemeClr val="dk1"/>
                          </a:solidFill>
                          <a:latin typeface="Aptos"/>
                        </a:rPr>
                        <a:t>3</a:t>
                      </a:r>
                      <a:endParaRPr lang="en-US" sz="1100" b="0" strike="noStrike" spc="-1">
                        <a:solidFill>
                          <a:srgbClr val="000000"/>
                        </a:solidFill>
                        <a:latin typeface="Arial"/>
                      </a:endParaRPr>
                    </a:p>
                  </a:txBody>
                  <a:tcPr marL="9360" marR="9360" anchor="ctr">
                    <a:lnL w="12240" cap="flat" cmpd="sng" algn="ctr">
                      <a:solidFill>
                        <a:srgbClr val="000000"/>
                      </a:solidFill>
                      <a:prstDash val="solid"/>
                      <a:round/>
                      <a:headEnd type="none" w="med" len="med"/>
                      <a:tailEnd type="none" w="med" len="med"/>
                    </a:lnL>
                    <a:lnR w="12240">
                      <a:solidFill>
                        <a:srgbClr val="000000"/>
                      </a:solidFill>
                    </a:lnR>
                    <a:lnT w="12240" cap="flat" cmpd="sng" algn="ctr">
                      <a:solidFill>
                        <a:srgbClr val="000000"/>
                      </a:solidFill>
                      <a:prstDash val="solid"/>
                      <a:round/>
                      <a:headEnd type="none" w="med" len="med"/>
                      <a:tailEnd type="none" w="med" len="med"/>
                    </a:lnT>
                    <a:lnB w="12240" cap="flat" cmpd="sng" algn="ctr">
                      <a:solidFill>
                        <a:srgbClr val="000000"/>
                      </a:solidFill>
                      <a:prstDash val="solid"/>
                      <a:round/>
                      <a:headEnd type="none" w="med" len="med"/>
                      <a:tailEnd type="none" w="med" len="med"/>
                    </a:lnB>
                    <a:noFill/>
                  </a:tcPr>
                </a:tc>
                <a:tc>
                  <a:txBody>
                    <a:bodyPr/>
                    <a:lstStyle/>
                    <a:p>
                      <a:pPr algn="ctr">
                        <a:lnSpc>
                          <a:spcPct val="100000"/>
                        </a:lnSpc>
                      </a:pPr>
                      <a:r>
                        <a:rPr lang="en-GB" sz="1100" b="1" strike="noStrike" spc="-1">
                          <a:solidFill>
                            <a:schemeClr val="dk1"/>
                          </a:solidFill>
                          <a:latin typeface="Aptos"/>
                        </a:rPr>
                        <a:t>944.0482</a:t>
                      </a:r>
                      <a:endParaRPr lang="en-US" sz="1100" b="0" strike="noStrike" spc="-1">
                        <a:solidFill>
                          <a:srgbClr val="000000"/>
                        </a:solidFill>
                        <a:latin typeface="Arial"/>
                      </a:endParaRPr>
                    </a:p>
                  </a:txBody>
                  <a:tcPr marL="9360" marR="936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GB" sz="1100" b="1" strike="noStrike" spc="-1">
                          <a:solidFill>
                            <a:schemeClr val="dk1"/>
                          </a:solidFill>
                          <a:latin typeface="Aptos"/>
                        </a:rPr>
                        <a:t>0</a:t>
                      </a:r>
                      <a:endParaRPr lang="en-US" sz="1100" b="0" strike="noStrike" spc="-1">
                        <a:solidFill>
                          <a:srgbClr val="000000"/>
                        </a:solidFill>
                        <a:latin typeface="Arial"/>
                      </a:endParaRPr>
                    </a:p>
                  </a:txBody>
                  <a:tcPr marL="9360" marR="9360" anchor="ct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4183683708"/>
                  </a:ext>
                </a:extLst>
              </a:tr>
              <a:tr h="202320">
                <a:tc>
                  <a:txBody>
                    <a:bodyPr/>
                    <a:lstStyle/>
                    <a:p>
                      <a:pPr algn="ctr">
                        <a:lnSpc>
                          <a:spcPct val="100000"/>
                        </a:lnSpc>
                      </a:pPr>
                      <a:r>
                        <a:rPr lang="en-GB" sz="1100" b="1" i="1" strike="noStrike" spc="-1" dirty="0">
                          <a:solidFill>
                            <a:schemeClr val="dk1"/>
                          </a:solidFill>
                          <a:latin typeface="Aptos"/>
                        </a:rPr>
                        <a:t>Likelihood Ratio G2</a:t>
                      </a:r>
                      <a:endParaRPr lang="en-US" sz="1100" b="0" strike="noStrike" spc="-1" dirty="0">
                        <a:solidFill>
                          <a:srgbClr val="000000"/>
                        </a:solidFill>
                        <a:latin typeface="Arial"/>
                      </a:endParaRPr>
                    </a:p>
                  </a:txBody>
                  <a:tcPr marL="9360" marR="936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GB" sz="1100" b="1" strike="noStrike" spc="-1" dirty="0">
                          <a:solidFill>
                            <a:schemeClr val="dk1"/>
                          </a:solidFill>
                          <a:latin typeface="Aptos"/>
                        </a:rPr>
                        <a:t>3</a:t>
                      </a:r>
                      <a:endParaRPr lang="en-US" sz="1100" b="0" strike="noStrike" spc="-1" dirty="0">
                        <a:solidFill>
                          <a:srgbClr val="000000"/>
                        </a:solidFill>
                        <a:latin typeface="Arial"/>
                      </a:endParaRPr>
                    </a:p>
                  </a:txBody>
                  <a:tcPr marL="9360" marR="9360" anchor="ctr">
                    <a:lnL w="12240" cap="flat" cmpd="sng" algn="ctr">
                      <a:solidFill>
                        <a:srgbClr val="000000"/>
                      </a:solidFill>
                      <a:prstDash val="solid"/>
                      <a:round/>
                      <a:headEnd type="none" w="med" len="med"/>
                      <a:tailEnd type="none" w="med" len="med"/>
                    </a:lnL>
                    <a:lnR w="12240">
                      <a:solidFill>
                        <a:srgbClr val="000000"/>
                      </a:solidFill>
                    </a:lnR>
                    <a:lnT w="12240" cap="flat" cmpd="sng" algn="ctr">
                      <a:solidFill>
                        <a:srgbClr val="000000"/>
                      </a:solidFill>
                      <a:prstDash val="solid"/>
                      <a:round/>
                      <a:headEnd type="none" w="med" len="med"/>
                      <a:tailEnd type="none" w="med" len="med"/>
                    </a:lnT>
                    <a:lnB w="12240">
                      <a:solidFill>
                        <a:srgbClr val="000000"/>
                      </a:solidFill>
                    </a:lnB>
                    <a:noFill/>
                  </a:tcPr>
                </a:tc>
                <a:tc>
                  <a:txBody>
                    <a:bodyPr/>
                    <a:lstStyle/>
                    <a:p>
                      <a:pPr algn="ctr">
                        <a:lnSpc>
                          <a:spcPct val="100000"/>
                        </a:lnSpc>
                      </a:pPr>
                      <a:r>
                        <a:rPr lang="en-GB" sz="1100" b="1" strike="noStrike" spc="-1" dirty="0">
                          <a:solidFill>
                            <a:schemeClr val="dk1"/>
                          </a:solidFill>
                          <a:latin typeface="Aptos"/>
                        </a:rPr>
                        <a:t>1057.283</a:t>
                      </a:r>
                      <a:endParaRPr lang="en-US" sz="1100" b="0" strike="noStrike" spc="-1" dirty="0">
                        <a:solidFill>
                          <a:srgbClr val="000000"/>
                        </a:solidFill>
                        <a:latin typeface="Arial"/>
                      </a:endParaRPr>
                    </a:p>
                  </a:txBody>
                  <a:tcPr marL="9360" marR="9360" anchor="ct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GB" sz="1100" b="1" strike="noStrike" spc="-1" dirty="0">
                          <a:solidFill>
                            <a:schemeClr val="dk1"/>
                          </a:solidFill>
                          <a:latin typeface="Aptos"/>
                        </a:rPr>
                        <a:t>0</a:t>
                      </a:r>
                      <a:endParaRPr lang="en-US" sz="1100" b="0" strike="noStrike" spc="-1" dirty="0">
                        <a:solidFill>
                          <a:srgbClr val="000000"/>
                        </a:solidFill>
                        <a:latin typeface="Arial"/>
                      </a:endParaRPr>
                    </a:p>
                  </a:txBody>
                  <a:tcPr marL="9360" marR="9360" anchor="ct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2471378677"/>
                  </a:ext>
                </a:extLst>
              </a:tr>
            </a:tbl>
          </a:graphicData>
        </a:graphic>
      </p:graphicFrame>
    </p:spTree>
    <p:extLst>
      <p:ext uri="{BB962C8B-B14F-4D97-AF65-F5344CB8AC3E}">
        <p14:creationId xmlns:p14="http://schemas.microsoft.com/office/powerpoint/2010/main" val="2571540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63F0C-CC0D-2331-BA4A-D8F157B5A5B3}"/>
            </a:ext>
          </a:extLst>
        </p:cNvPr>
        <p:cNvGrpSpPr/>
        <p:nvPr/>
      </p:nvGrpSpPr>
      <p:grpSpPr>
        <a:xfrm>
          <a:off x="0" y="0"/>
          <a:ext cx="0" cy="0"/>
          <a:chOff x="0" y="0"/>
          <a:chExt cx="0" cy="0"/>
        </a:xfrm>
      </p:grpSpPr>
      <p:graphicFrame>
        <p:nvGraphicFramePr>
          <p:cNvPr id="3" name="Content Placeholder 11">
            <a:extLst>
              <a:ext uri="{FF2B5EF4-FFF2-40B4-BE49-F238E27FC236}">
                <a16:creationId xmlns:a16="http://schemas.microsoft.com/office/drawing/2014/main" id="{C0E08E1C-7C7B-841F-911E-BDF14227CAD3}"/>
              </a:ext>
            </a:extLst>
          </p:cNvPr>
          <p:cNvGraphicFramePr>
            <a:graphicFrameLocks/>
          </p:cNvGraphicFramePr>
          <p:nvPr>
            <p:extLst>
              <p:ext uri="{D42A27DB-BD31-4B8C-83A1-F6EECF244321}">
                <p14:modId xmlns:p14="http://schemas.microsoft.com/office/powerpoint/2010/main" val="1014526643"/>
              </p:ext>
            </p:extLst>
          </p:nvPr>
        </p:nvGraphicFramePr>
        <p:xfrm>
          <a:off x="166256" y="1921165"/>
          <a:ext cx="6262254" cy="32616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ontent Placeholder 11">
            <a:extLst>
              <a:ext uri="{FF2B5EF4-FFF2-40B4-BE49-F238E27FC236}">
                <a16:creationId xmlns:a16="http://schemas.microsoft.com/office/drawing/2014/main" id="{4E8A0DF7-A29C-87FD-BA2D-B45F6F801FAB}"/>
              </a:ext>
            </a:extLst>
          </p:cNvPr>
          <p:cNvGraphicFramePr>
            <a:graphicFrameLocks/>
          </p:cNvGraphicFramePr>
          <p:nvPr>
            <p:extLst>
              <p:ext uri="{D42A27DB-BD31-4B8C-83A1-F6EECF244321}">
                <p14:modId xmlns:p14="http://schemas.microsoft.com/office/powerpoint/2010/main" val="96965940"/>
              </p:ext>
            </p:extLst>
          </p:nvPr>
        </p:nvGraphicFramePr>
        <p:xfrm>
          <a:off x="5149273" y="1921165"/>
          <a:ext cx="6262254" cy="32616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59739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B8E96-5640-F238-06F3-3BBCEE92630D}"/>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1B9E0725-CEB6-267A-74EC-3C66EA15AF37}"/>
              </a:ext>
            </a:extLst>
          </p:cNvPr>
          <p:cNvGraphicFramePr/>
          <p:nvPr>
            <p:extLst>
              <p:ext uri="{D42A27DB-BD31-4B8C-83A1-F6EECF244321}">
                <p14:modId xmlns:p14="http://schemas.microsoft.com/office/powerpoint/2010/main" val="3029355671"/>
              </p:ext>
            </p:extLst>
          </p:nvPr>
        </p:nvGraphicFramePr>
        <p:xfrm>
          <a:off x="128832" y="1011289"/>
          <a:ext cx="6096000" cy="483541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FFC2259E-284D-944F-97E0-A7E0FF683989}"/>
              </a:ext>
            </a:extLst>
          </p:cNvPr>
          <p:cNvGraphicFramePr>
            <a:graphicFrameLocks noGrp="1"/>
          </p:cNvGraphicFramePr>
          <p:nvPr>
            <p:extLst>
              <p:ext uri="{D42A27DB-BD31-4B8C-83A1-F6EECF244321}">
                <p14:modId xmlns:p14="http://schemas.microsoft.com/office/powerpoint/2010/main" val="1130750701"/>
              </p:ext>
            </p:extLst>
          </p:nvPr>
        </p:nvGraphicFramePr>
        <p:xfrm>
          <a:off x="6096000" y="1252955"/>
          <a:ext cx="5967168" cy="3918456"/>
        </p:xfrm>
        <a:graphic>
          <a:graphicData uri="http://schemas.openxmlformats.org/drawingml/2006/table">
            <a:tbl>
              <a:tblPr>
                <a:tableStyleId>{5C22544A-7EE6-4342-B048-85BDC9FD1C3A}</a:tableStyleId>
              </a:tblPr>
              <a:tblGrid>
                <a:gridCol w="1451728">
                  <a:extLst>
                    <a:ext uri="{9D8B030D-6E8A-4147-A177-3AD203B41FA5}">
                      <a16:colId xmlns:a16="http://schemas.microsoft.com/office/drawing/2014/main" val="1350831426"/>
                    </a:ext>
                  </a:extLst>
                </a:gridCol>
                <a:gridCol w="885035">
                  <a:extLst>
                    <a:ext uri="{9D8B030D-6E8A-4147-A177-3AD203B41FA5}">
                      <a16:colId xmlns:a16="http://schemas.microsoft.com/office/drawing/2014/main" val="830040950"/>
                    </a:ext>
                  </a:extLst>
                </a:gridCol>
                <a:gridCol w="1210135">
                  <a:extLst>
                    <a:ext uri="{9D8B030D-6E8A-4147-A177-3AD203B41FA5}">
                      <a16:colId xmlns:a16="http://schemas.microsoft.com/office/drawing/2014/main" val="3547626604"/>
                    </a:ext>
                  </a:extLst>
                </a:gridCol>
                <a:gridCol w="1210135">
                  <a:extLst>
                    <a:ext uri="{9D8B030D-6E8A-4147-A177-3AD203B41FA5}">
                      <a16:colId xmlns:a16="http://schemas.microsoft.com/office/drawing/2014/main" val="2206596686"/>
                    </a:ext>
                  </a:extLst>
                </a:gridCol>
                <a:gridCol w="1210135">
                  <a:extLst>
                    <a:ext uri="{9D8B030D-6E8A-4147-A177-3AD203B41FA5}">
                      <a16:colId xmlns:a16="http://schemas.microsoft.com/office/drawing/2014/main" val="3442352767"/>
                    </a:ext>
                  </a:extLst>
                </a:gridCol>
              </a:tblGrid>
              <a:tr h="220054">
                <a:tc>
                  <a:txBody>
                    <a:bodyPr/>
                    <a:lstStyle/>
                    <a:p>
                      <a:pPr algn="l" fontAlgn="b">
                        <a:buNone/>
                      </a:pPr>
                      <a:r>
                        <a:rPr lang="en-GB" sz="1400" b="1" u="none" strike="noStrike" dirty="0">
                          <a:effectLst/>
                        </a:rPr>
                        <a:t>C</a:t>
                      </a:r>
                      <a:endParaRPr lang="en-GB" sz="1400" b="1" i="1" u="none" strike="noStrike" dirty="0">
                        <a:effectLst/>
                        <a:latin typeface="Arial" panose="020B0604020202020204" pitchFamily="34" charset="0"/>
                      </a:endParaRPr>
                    </a:p>
                  </a:txBody>
                  <a:tcPr marL="9525" marR="9525" marT="9525" marB="0" anchor="b"/>
                </a:tc>
                <a:tc>
                  <a:txBody>
                    <a:bodyPr/>
                    <a:lstStyle/>
                    <a:p>
                      <a:pPr algn="r" fontAlgn="b">
                        <a:buNone/>
                      </a:pPr>
                      <a:r>
                        <a:rPr lang="en-GB" sz="1400" u="none" strike="noStrike" dirty="0">
                          <a:effectLst/>
                        </a:rPr>
                        <a:t>3.85636</a:t>
                      </a:r>
                      <a:endParaRPr lang="en-GB" sz="1400" b="0" i="0" u="none" strike="noStrike" dirty="0">
                        <a:effectLst/>
                        <a:latin typeface="Arial" panose="020B0604020202020204" pitchFamily="34" charset="0"/>
                      </a:endParaRPr>
                    </a:p>
                  </a:txBody>
                  <a:tcPr marL="9525" marR="9525" marT="9525" marB="0" anchor="b"/>
                </a:tc>
                <a:tc>
                  <a:txBody>
                    <a:bodyPr/>
                    <a:lstStyle/>
                    <a:p>
                      <a:pPr algn="r" fontAlgn="b">
                        <a:buNone/>
                      </a:pPr>
                      <a:r>
                        <a:rPr lang="en-GB" sz="1400" u="none" strike="noStrike">
                          <a:effectLst/>
                        </a:rPr>
                        <a:t>0.03427</a:t>
                      </a:r>
                      <a:endParaRPr lang="en-GB" sz="1400" b="0" i="0" u="none" strike="noStrike">
                        <a:effectLst/>
                        <a:latin typeface="Arial" panose="020B0604020202020204" pitchFamily="34" charset="0"/>
                      </a:endParaRPr>
                    </a:p>
                  </a:txBody>
                  <a:tcPr marL="9525" marR="9525" marT="9525" marB="0" anchor="b"/>
                </a:tc>
                <a:tc>
                  <a:txBody>
                    <a:bodyPr/>
                    <a:lstStyle/>
                    <a:p>
                      <a:pPr algn="r" fontAlgn="b">
                        <a:buNone/>
                      </a:pPr>
                      <a:r>
                        <a:rPr lang="en-GB" sz="1400" u="none" strike="noStrike">
                          <a:effectLst/>
                        </a:rPr>
                        <a:t>112.5278</a:t>
                      </a:r>
                      <a:endParaRPr lang="en-GB" sz="1400" b="0" i="0" u="none" strike="noStrike">
                        <a:effectLst/>
                        <a:latin typeface="Arial" panose="020B0604020202020204" pitchFamily="34" charset="0"/>
                      </a:endParaRPr>
                    </a:p>
                  </a:txBody>
                  <a:tcPr marL="9525" marR="9525" marT="9525" marB="0" anchor="b"/>
                </a:tc>
                <a:tc>
                  <a:txBody>
                    <a:bodyPr/>
                    <a:lstStyle/>
                    <a:p>
                      <a:pPr algn="r" fontAlgn="b">
                        <a:buNone/>
                      </a:pPr>
                      <a:r>
                        <a:rPr lang="en-GB" sz="1400" u="none" strike="noStrike" dirty="0">
                          <a:effectLst/>
                        </a:rPr>
                        <a:t>0</a:t>
                      </a:r>
                      <a:endParaRPr lang="en-GB" sz="14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3497582255"/>
                  </a:ext>
                </a:extLst>
              </a:tr>
              <a:tr h="220054">
                <a:tc>
                  <a:txBody>
                    <a:bodyPr/>
                    <a:lstStyle/>
                    <a:p>
                      <a:pPr algn="l" fontAlgn="b">
                        <a:buNone/>
                      </a:pPr>
                      <a:r>
                        <a:rPr lang="en-GB" sz="1400" b="1" u="none" strike="noStrike" dirty="0">
                          <a:effectLst/>
                        </a:rPr>
                        <a:t>GENDER</a:t>
                      </a:r>
                      <a:endParaRPr lang="en-GB" sz="1400" b="1" i="1" u="none" strike="noStrike" dirty="0">
                        <a:effectLst/>
                        <a:latin typeface="Arial" panose="020B0604020202020204" pitchFamily="34" charset="0"/>
                      </a:endParaRPr>
                    </a:p>
                  </a:txBody>
                  <a:tcPr marL="9525" marR="9525" marT="9525" marB="0" anchor="b"/>
                </a:tc>
                <a:tc>
                  <a:txBody>
                    <a:bodyPr/>
                    <a:lstStyle/>
                    <a:p>
                      <a:pPr algn="r" fontAlgn="b">
                        <a:buNone/>
                      </a:pPr>
                      <a:r>
                        <a:rPr lang="en-GB" sz="1400" u="none" strike="noStrike" dirty="0">
                          <a:effectLst/>
                        </a:rPr>
                        <a:t>-0.780983</a:t>
                      </a:r>
                      <a:endParaRPr lang="en-GB" sz="1400" b="0" i="0" u="none" strike="noStrike" dirty="0">
                        <a:effectLst/>
                        <a:latin typeface="Arial" panose="020B0604020202020204" pitchFamily="34" charset="0"/>
                      </a:endParaRPr>
                    </a:p>
                  </a:txBody>
                  <a:tcPr marL="9525" marR="9525" marT="9525" marB="0" anchor="b"/>
                </a:tc>
                <a:tc>
                  <a:txBody>
                    <a:bodyPr/>
                    <a:lstStyle/>
                    <a:p>
                      <a:pPr algn="r" fontAlgn="b">
                        <a:buNone/>
                      </a:pPr>
                      <a:r>
                        <a:rPr lang="en-GB" sz="1400" u="none" strike="noStrike">
                          <a:effectLst/>
                        </a:rPr>
                        <a:t>0.05443</a:t>
                      </a:r>
                      <a:endParaRPr lang="en-GB" sz="1400" b="0" i="0" u="none" strike="noStrike">
                        <a:effectLst/>
                        <a:latin typeface="Arial" panose="020B0604020202020204" pitchFamily="34" charset="0"/>
                      </a:endParaRPr>
                    </a:p>
                  </a:txBody>
                  <a:tcPr marL="9525" marR="9525" marT="9525" marB="0" anchor="b"/>
                </a:tc>
                <a:tc>
                  <a:txBody>
                    <a:bodyPr/>
                    <a:lstStyle/>
                    <a:p>
                      <a:pPr algn="r" fontAlgn="b">
                        <a:buNone/>
                      </a:pPr>
                      <a:r>
                        <a:rPr lang="en-GB" sz="1400" u="none" strike="noStrike">
                          <a:effectLst/>
                        </a:rPr>
                        <a:t>-14.34831</a:t>
                      </a:r>
                      <a:endParaRPr lang="en-GB" sz="1400" b="0" i="0" u="none" strike="noStrike">
                        <a:effectLst/>
                        <a:latin typeface="Arial" panose="020B0604020202020204" pitchFamily="34" charset="0"/>
                      </a:endParaRPr>
                    </a:p>
                  </a:txBody>
                  <a:tcPr marL="9525" marR="9525" marT="9525" marB="0" anchor="b"/>
                </a:tc>
                <a:tc>
                  <a:txBody>
                    <a:bodyPr/>
                    <a:lstStyle/>
                    <a:p>
                      <a:pPr algn="r" fontAlgn="b">
                        <a:buNone/>
                      </a:pPr>
                      <a:r>
                        <a:rPr lang="en-GB" sz="1400" u="none" strike="noStrike">
                          <a:effectLst/>
                        </a:rPr>
                        <a:t>0</a:t>
                      </a:r>
                      <a:endParaRPr lang="en-GB" sz="14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598085284"/>
                  </a:ext>
                </a:extLst>
              </a:tr>
              <a:tr h="220054">
                <a:tc>
                  <a:txBody>
                    <a:bodyPr/>
                    <a:lstStyle/>
                    <a:p>
                      <a:pPr algn="l" fontAlgn="b">
                        <a:buNone/>
                      </a:pPr>
                      <a:r>
                        <a:rPr lang="en-GB" sz="1400" b="1" u="none" strike="noStrike" dirty="0">
                          <a:effectLst/>
                        </a:rPr>
                        <a:t>EDU</a:t>
                      </a:r>
                      <a:endParaRPr lang="en-GB" sz="1400" b="1" i="1" u="none" strike="noStrike" dirty="0">
                        <a:effectLst/>
                        <a:latin typeface="Arial" panose="020B0604020202020204" pitchFamily="34" charset="0"/>
                      </a:endParaRPr>
                    </a:p>
                  </a:txBody>
                  <a:tcPr marL="9525" marR="9525" marT="9525" marB="0" anchor="b"/>
                </a:tc>
                <a:tc>
                  <a:txBody>
                    <a:bodyPr/>
                    <a:lstStyle/>
                    <a:p>
                      <a:pPr algn="r" fontAlgn="b">
                        <a:buNone/>
                      </a:pPr>
                      <a:r>
                        <a:rPr lang="en-GB" sz="1400" u="none" strike="noStrike" dirty="0">
                          <a:effectLst/>
                        </a:rPr>
                        <a:t>0.009945</a:t>
                      </a:r>
                      <a:endParaRPr lang="en-GB" sz="1400" b="0" i="0" u="none" strike="noStrike" dirty="0">
                        <a:effectLst/>
                        <a:latin typeface="Arial" panose="020B0604020202020204" pitchFamily="34" charset="0"/>
                      </a:endParaRPr>
                    </a:p>
                  </a:txBody>
                  <a:tcPr marL="9525" marR="9525" marT="9525" marB="0" anchor="b"/>
                </a:tc>
                <a:tc>
                  <a:txBody>
                    <a:bodyPr/>
                    <a:lstStyle/>
                    <a:p>
                      <a:pPr algn="r" fontAlgn="b">
                        <a:buNone/>
                      </a:pPr>
                      <a:r>
                        <a:rPr lang="en-GB" sz="1400" u="none" strike="noStrike">
                          <a:effectLst/>
                        </a:rPr>
                        <a:t>0.00326</a:t>
                      </a:r>
                      <a:endParaRPr lang="en-GB" sz="1400" b="0" i="0" u="none" strike="noStrike">
                        <a:effectLst/>
                        <a:latin typeface="Arial" panose="020B0604020202020204" pitchFamily="34" charset="0"/>
                      </a:endParaRPr>
                    </a:p>
                  </a:txBody>
                  <a:tcPr marL="9525" marR="9525" marT="9525" marB="0" anchor="b"/>
                </a:tc>
                <a:tc>
                  <a:txBody>
                    <a:bodyPr/>
                    <a:lstStyle/>
                    <a:p>
                      <a:pPr algn="r" fontAlgn="b">
                        <a:buNone/>
                      </a:pPr>
                      <a:r>
                        <a:rPr lang="en-GB" sz="1400" u="none" strike="noStrike" dirty="0">
                          <a:effectLst/>
                        </a:rPr>
                        <a:t>3.050166</a:t>
                      </a:r>
                      <a:endParaRPr lang="en-GB" sz="1400" b="0" i="0" u="none" strike="noStrike" dirty="0">
                        <a:effectLst/>
                        <a:latin typeface="Arial" panose="020B0604020202020204" pitchFamily="34" charset="0"/>
                      </a:endParaRPr>
                    </a:p>
                  </a:txBody>
                  <a:tcPr marL="9525" marR="9525" marT="9525" marB="0" anchor="b"/>
                </a:tc>
                <a:tc>
                  <a:txBody>
                    <a:bodyPr/>
                    <a:lstStyle/>
                    <a:p>
                      <a:pPr algn="r" fontAlgn="b">
                        <a:buNone/>
                      </a:pPr>
                      <a:r>
                        <a:rPr lang="en-GB" sz="1400" u="none" strike="noStrike">
                          <a:effectLst/>
                        </a:rPr>
                        <a:t>0.0023</a:t>
                      </a:r>
                      <a:endParaRPr lang="en-GB" sz="14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089978627"/>
                  </a:ext>
                </a:extLst>
              </a:tr>
              <a:tr h="427164">
                <a:tc>
                  <a:txBody>
                    <a:bodyPr/>
                    <a:lstStyle/>
                    <a:p>
                      <a:pPr algn="l" fontAlgn="b">
                        <a:buNone/>
                      </a:pPr>
                      <a:r>
                        <a:rPr lang="en-GB" sz="1400" b="1" u="none" strike="noStrike" dirty="0">
                          <a:effectLst/>
                        </a:rPr>
                        <a:t>GENDER*EDU</a:t>
                      </a:r>
                      <a:endParaRPr lang="en-GB" sz="1400" b="1" i="1" u="none" strike="noStrike" dirty="0">
                        <a:effectLst/>
                        <a:latin typeface="Arial" panose="020B0604020202020204" pitchFamily="34" charset="0"/>
                      </a:endParaRPr>
                    </a:p>
                  </a:txBody>
                  <a:tcPr marL="9525" marR="9525" marT="9525" marB="0" anchor="b"/>
                </a:tc>
                <a:tc>
                  <a:txBody>
                    <a:bodyPr/>
                    <a:lstStyle/>
                    <a:p>
                      <a:pPr algn="r" fontAlgn="b">
                        <a:buNone/>
                      </a:pPr>
                      <a:r>
                        <a:rPr lang="en-GB" sz="1400" u="none" strike="noStrike">
                          <a:effectLst/>
                        </a:rPr>
                        <a:t>0.041618</a:t>
                      </a:r>
                      <a:endParaRPr lang="en-GB" sz="1400" b="0" i="0" u="none" strike="noStrike">
                        <a:effectLst/>
                        <a:latin typeface="Arial" panose="020B0604020202020204" pitchFamily="34" charset="0"/>
                      </a:endParaRPr>
                    </a:p>
                  </a:txBody>
                  <a:tcPr marL="9525" marR="9525" marT="9525" marB="0" anchor="b"/>
                </a:tc>
                <a:tc>
                  <a:txBody>
                    <a:bodyPr/>
                    <a:lstStyle/>
                    <a:p>
                      <a:pPr algn="r" fontAlgn="b">
                        <a:buNone/>
                      </a:pPr>
                      <a:r>
                        <a:rPr lang="en-GB" sz="1400" u="none" strike="noStrike" dirty="0">
                          <a:effectLst/>
                        </a:rPr>
                        <a:t>0.005114</a:t>
                      </a:r>
                      <a:endParaRPr lang="en-GB" sz="1400" b="0" i="0" u="none" strike="noStrike" dirty="0">
                        <a:effectLst/>
                        <a:latin typeface="Arial" panose="020B0604020202020204" pitchFamily="34" charset="0"/>
                      </a:endParaRPr>
                    </a:p>
                  </a:txBody>
                  <a:tcPr marL="9525" marR="9525" marT="9525" marB="0" anchor="b"/>
                </a:tc>
                <a:tc>
                  <a:txBody>
                    <a:bodyPr/>
                    <a:lstStyle/>
                    <a:p>
                      <a:pPr algn="r" fontAlgn="b">
                        <a:buNone/>
                      </a:pPr>
                      <a:r>
                        <a:rPr lang="en-GB" sz="1400" u="none" strike="noStrike">
                          <a:effectLst/>
                        </a:rPr>
                        <a:t>8.138609</a:t>
                      </a:r>
                      <a:endParaRPr lang="en-GB" sz="1400" b="0" i="0" u="none" strike="noStrike">
                        <a:effectLst/>
                        <a:latin typeface="Arial" panose="020B0604020202020204" pitchFamily="34" charset="0"/>
                      </a:endParaRPr>
                    </a:p>
                  </a:txBody>
                  <a:tcPr marL="9525" marR="9525" marT="9525" marB="0" anchor="b"/>
                </a:tc>
                <a:tc>
                  <a:txBody>
                    <a:bodyPr/>
                    <a:lstStyle/>
                    <a:p>
                      <a:pPr algn="r" fontAlgn="b">
                        <a:buNone/>
                      </a:pPr>
                      <a:r>
                        <a:rPr lang="en-GB" sz="1400" u="none" strike="noStrike">
                          <a:effectLst/>
                        </a:rPr>
                        <a:t>0</a:t>
                      </a:r>
                      <a:endParaRPr lang="en-GB" sz="14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854566520"/>
                  </a:ext>
                </a:extLst>
              </a:tr>
              <a:tr h="220054">
                <a:tc>
                  <a:txBody>
                    <a:bodyPr/>
                    <a:lstStyle/>
                    <a:p>
                      <a:pPr algn="l" fontAlgn="b">
                        <a:buNone/>
                      </a:pPr>
                      <a:endParaRPr lang="en-GB" sz="1400" b="0" i="0" u="none" strike="noStrike">
                        <a:effectLst/>
                        <a:latin typeface="Arial" panose="020B0604020202020204" pitchFamily="34" charset="0"/>
                      </a:endParaRPr>
                    </a:p>
                  </a:txBody>
                  <a:tcPr marL="9525" marR="9525" marT="9525" marB="0" anchor="b"/>
                </a:tc>
                <a:tc>
                  <a:txBody>
                    <a:bodyPr/>
                    <a:lstStyle/>
                    <a:p>
                      <a:pPr algn="l" fontAlgn="b">
                        <a:buNone/>
                      </a:pPr>
                      <a:endParaRPr lang="en-GB" sz="1400" b="0" i="0" u="none" strike="noStrike">
                        <a:effectLst/>
                        <a:latin typeface="Arial" panose="020B0604020202020204" pitchFamily="34" charset="0"/>
                      </a:endParaRPr>
                    </a:p>
                  </a:txBody>
                  <a:tcPr marL="9525" marR="9525" marT="9525" marB="0" anchor="b"/>
                </a:tc>
                <a:tc>
                  <a:txBody>
                    <a:bodyPr/>
                    <a:lstStyle/>
                    <a:p>
                      <a:pPr algn="l" fontAlgn="b">
                        <a:buNone/>
                      </a:pPr>
                      <a:endParaRPr lang="en-GB" sz="1400" b="0" i="0" u="none" strike="noStrike" dirty="0">
                        <a:effectLst/>
                        <a:latin typeface="Arial" panose="020B0604020202020204" pitchFamily="34" charset="0"/>
                      </a:endParaRPr>
                    </a:p>
                  </a:txBody>
                  <a:tcPr marL="9525" marR="9525" marT="9525" marB="0" anchor="b"/>
                </a:tc>
                <a:tc>
                  <a:txBody>
                    <a:bodyPr/>
                    <a:lstStyle/>
                    <a:p>
                      <a:pPr algn="l" fontAlgn="b">
                        <a:buNone/>
                      </a:pPr>
                      <a:endParaRPr lang="en-GB" sz="1400" b="0" i="0" u="none" strike="noStrike">
                        <a:effectLst/>
                        <a:latin typeface="Arial" panose="020B0604020202020204" pitchFamily="34" charset="0"/>
                      </a:endParaRPr>
                    </a:p>
                  </a:txBody>
                  <a:tcPr marL="9525" marR="9525" marT="9525" marB="0" anchor="b"/>
                </a:tc>
                <a:tc>
                  <a:txBody>
                    <a:bodyPr/>
                    <a:lstStyle/>
                    <a:p>
                      <a:pPr algn="l" fontAlgn="b">
                        <a:buNone/>
                      </a:pPr>
                      <a:endParaRPr lang="en-GB" sz="14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243047809"/>
                  </a:ext>
                </a:extLst>
              </a:tr>
              <a:tr h="220054">
                <a:tc>
                  <a:txBody>
                    <a:bodyPr/>
                    <a:lstStyle/>
                    <a:p>
                      <a:pPr algn="l" fontAlgn="b">
                        <a:buNone/>
                      </a:pPr>
                      <a:r>
                        <a:rPr lang="en-GB" sz="1400" u="none" strike="noStrike">
                          <a:effectLst/>
                        </a:rPr>
                        <a:t>R-squared</a:t>
                      </a:r>
                      <a:endParaRPr lang="en-GB" sz="1400" b="0" i="0" u="none" strike="noStrike">
                        <a:effectLst/>
                        <a:latin typeface="Arial" panose="020B0604020202020204" pitchFamily="34" charset="0"/>
                      </a:endParaRPr>
                    </a:p>
                  </a:txBody>
                  <a:tcPr marL="9525" marR="9525" marT="9525" marB="0" anchor="b"/>
                </a:tc>
                <a:tc>
                  <a:txBody>
                    <a:bodyPr/>
                    <a:lstStyle/>
                    <a:p>
                      <a:pPr algn="r" fontAlgn="b">
                        <a:buNone/>
                      </a:pPr>
                      <a:r>
                        <a:rPr lang="en-GB" sz="1400" u="none" strike="noStrike">
                          <a:effectLst/>
                        </a:rPr>
                        <a:t>0.125144</a:t>
                      </a:r>
                      <a:endParaRPr lang="en-GB" sz="1400" b="0" i="0" u="none" strike="noStrike">
                        <a:effectLst/>
                        <a:latin typeface="Arial" panose="020B0604020202020204" pitchFamily="34" charset="0"/>
                      </a:endParaRPr>
                    </a:p>
                  </a:txBody>
                  <a:tcPr marL="9525" marR="9525" marT="9525" marB="0" anchor="b"/>
                </a:tc>
                <a:tc gridSpan="2">
                  <a:txBody>
                    <a:bodyPr/>
                    <a:lstStyle/>
                    <a:p>
                      <a:pPr algn="l" fontAlgn="b">
                        <a:buNone/>
                      </a:pPr>
                      <a:r>
                        <a:rPr lang="en-GB" sz="1400" u="none" strike="noStrike">
                          <a:effectLst/>
                        </a:rPr>
                        <a:t>    Mean dependent var</a:t>
                      </a:r>
                      <a:endParaRPr lang="en-GB" sz="1400" b="0" i="0" u="none" strike="noStrike">
                        <a:effectLst/>
                        <a:latin typeface="Arial" panose="020B0604020202020204" pitchFamily="34" charset="0"/>
                      </a:endParaRPr>
                    </a:p>
                  </a:txBody>
                  <a:tcPr marL="9525" marR="9525" marT="9525" marB="0" anchor="b"/>
                </a:tc>
                <a:tc hMerge="1">
                  <a:txBody>
                    <a:bodyPr/>
                    <a:lstStyle/>
                    <a:p>
                      <a:endParaRPr lang="en-GB"/>
                    </a:p>
                  </a:txBody>
                  <a:tcPr/>
                </a:tc>
                <a:tc>
                  <a:txBody>
                    <a:bodyPr/>
                    <a:lstStyle/>
                    <a:p>
                      <a:pPr algn="r" fontAlgn="b">
                        <a:buNone/>
                      </a:pPr>
                      <a:r>
                        <a:rPr lang="en-GB" sz="1400" u="none" strike="noStrike" dirty="0">
                          <a:effectLst/>
                        </a:rPr>
                        <a:t>3.781</a:t>
                      </a:r>
                      <a:endParaRPr lang="en-GB" sz="14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426912730"/>
                  </a:ext>
                </a:extLst>
              </a:tr>
              <a:tr h="427164">
                <a:tc>
                  <a:txBody>
                    <a:bodyPr/>
                    <a:lstStyle/>
                    <a:p>
                      <a:pPr algn="l" fontAlgn="b">
                        <a:buNone/>
                      </a:pPr>
                      <a:r>
                        <a:rPr lang="en-GB" sz="1400" u="none" strike="noStrike">
                          <a:effectLst/>
                        </a:rPr>
                        <a:t>Adjusted R-squared</a:t>
                      </a:r>
                      <a:endParaRPr lang="en-GB" sz="1400" b="0" i="0" u="none" strike="noStrike">
                        <a:effectLst/>
                        <a:latin typeface="Arial" panose="020B0604020202020204" pitchFamily="34" charset="0"/>
                      </a:endParaRPr>
                    </a:p>
                  </a:txBody>
                  <a:tcPr marL="9525" marR="9525" marT="9525" marB="0" anchor="b"/>
                </a:tc>
                <a:tc>
                  <a:txBody>
                    <a:bodyPr/>
                    <a:lstStyle/>
                    <a:p>
                      <a:pPr algn="r" fontAlgn="b">
                        <a:buNone/>
                      </a:pPr>
                      <a:r>
                        <a:rPr lang="en-GB" sz="1400" u="none" strike="noStrike">
                          <a:effectLst/>
                        </a:rPr>
                        <a:t>0.124268</a:t>
                      </a:r>
                      <a:endParaRPr lang="en-GB" sz="1400" b="0" i="0" u="none" strike="noStrike">
                        <a:effectLst/>
                        <a:latin typeface="Arial" panose="020B0604020202020204" pitchFamily="34" charset="0"/>
                      </a:endParaRPr>
                    </a:p>
                  </a:txBody>
                  <a:tcPr marL="9525" marR="9525" marT="9525" marB="0" anchor="b"/>
                </a:tc>
                <a:tc gridSpan="2">
                  <a:txBody>
                    <a:bodyPr/>
                    <a:lstStyle/>
                    <a:p>
                      <a:pPr algn="l" fontAlgn="b">
                        <a:buNone/>
                      </a:pPr>
                      <a:r>
                        <a:rPr lang="en-GB" sz="1400" u="none" strike="noStrike" dirty="0">
                          <a:effectLst/>
                        </a:rPr>
                        <a:t>    S.D. dependent var</a:t>
                      </a:r>
                      <a:endParaRPr lang="en-GB" sz="1400" b="0" i="0" u="none" strike="noStrike" dirty="0">
                        <a:effectLst/>
                        <a:latin typeface="Arial" panose="020B0604020202020204" pitchFamily="34" charset="0"/>
                      </a:endParaRPr>
                    </a:p>
                  </a:txBody>
                  <a:tcPr marL="9525" marR="9525" marT="9525" marB="0" anchor="b"/>
                </a:tc>
                <a:tc hMerge="1">
                  <a:txBody>
                    <a:bodyPr/>
                    <a:lstStyle/>
                    <a:p>
                      <a:endParaRPr lang="en-GB"/>
                    </a:p>
                  </a:txBody>
                  <a:tcPr/>
                </a:tc>
                <a:tc>
                  <a:txBody>
                    <a:bodyPr/>
                    <a:lstStyle/>
                    <a:p>
                      <a:pPr algn="r" fontAlgn="b">
                        <a:buNone/>
                      </a:pPr>
                      <a:r>
                        <a:rPr lang="en-GB" sz="1400" u="none" strike="noStrike">
                          <a:effectLst/>
                        </a:rPr>
                        <a:t>0.682051</a:t>
                      </a:r>
                      <a:endParaRPr lang="en-GB" sz="14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756734117"/>
                  </a:ext>
                </a:extLst>
              </a:tr>
              <a:tr h="427164">
                <a:tc>
                  <a:txBody>
                    <a:bodyPr/>
                    <a:lstStyle/>
                    <a:p>
                      <a:pPr algn="l" fontAlgn="b">
                        <a:buNone/>
                      </a:pPr>
                      <a:r>
                        <a:rPr lang="en-GB" sz="1400" u="none" strike="noStrike">
                          <a:effectLst/>
                        </a:rPr>
                        <a:t>S.E. of regression</a:t>
                      </a:r>
                      <a:endParaRPr lang="en-GB" sz="1400" b="0" i="0" u="none" strike="noStrike">
                        <a:effectLst/>
                        <a:latin typeface="Arial" panose="020B0604020202020204" pitchFamily="34" charset="0"/>
                      </a:endParaRPr>
                    </a:p>
                  </a:txBody>
                  <a:tcPr marL="9525" marR="9525" marT="9525" marB="0" anchor="b"/>
                </a:tc>
                <a:tc>
                  <a:txBody>
                    <a:bodyPr/>
                    <a:lstStyle/>
                    <a:p>
                      <a:pPr algn="r" fontAlgn="b">
                        <a:buNone/>
                      </a:pPr>
                      <a:r>
                        <a:rPr lang="en-GB" sz="1400" u="none" strike="noStrike">
                          <a:effectLst/>
                        </a:rPr>
                        <a:t>0.638267</a:t>
                      </a:r>
                      <a:endParaRPr lang="en-GB" sz="1400" b="0" i="0" u="none" strike="noStrike">
                        <a:effectLst/>
                        <a:latin typeface="Arial" panose="020B0604020202020204" pitchFamily="34" charset="0"/>
                      </a:endParaRPr>
                    </a:p>
                  </a:txBody>
                  <a:tcPr marL="9525" marR="9525" marT="9525" marB="0" anchor="b"/>
                </a:tc>
                <a:tc gridSpan="2">
                  <a:txBody>
                    <a:bodyPr/>
                    <a:lstStyle/>
                    <a:p>
                      <a:pPr algn="l" fontAlgn="b">
                        <a:buNone/>
                      </a:pPr>
                      <a:r>
                        <a:rPr lang="en-GB" sz="1400" u="none" strike="noStrike" dirty="0">
                          <a:effectLst/>
                        </a:rPr>
                        <a:t>    Akaike info criterion</a:t>
                      </a:r>
                      <a:endParaRPr lang="en-GB" sz="1400" b="0" i="0" u="none" strike="noStrike" dirty="0">
                        <a:effectLst/>
                        <a:latin typeface="Arial" panose="020B0604020202020204" pitchFamily="34" charset="0"/>
                      </a:endParaRPr>
                    </a:p>
                  </a:txBody>
                  <a:tcPr marL="9525" marR="9525" marT="9525" marB="0" anchor="b"/>
                </a:tc>
                <a:tc hMerge="1">
                  <a:txBody>
                    <a:bodyPr/>
                    <a:lstStyle/>
                    <a:p>
                      <a:endParaRPr lang="en-GB"/>
                    </a:p>
                  </a:txBody>
                  <a:tcPr/>
                </a:tc>
                <a:tc>
                  <a:txBody>
                    <a:bodyPr/>
                    <a:lstStyle/>
                    <a:p>
                      <a:pPr algn="r" fontAlgn="b">
                        <a:buNone/>
                      </a:pPr>
                      <a:r>
                        <a:rPr lang="en-GB" sz="1400" u="none" strike="noStrike">
                          <a:effectLst/>
                        </a:rPr>
                        <a:t>1.941213</a:t>
                      </a:r>
                      <a:endParaRPr lang="en-GB" sz="14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742784120"/>
                  </a:ext>
                </a:extLst>
              </a:tr>
              <a:tr h="427164">
                <a:tc>
                  <a:txBody>
                    <a:bodyPr/>
                    <a:lstStyle/>
                    <a:p>
                      <a:pPr algn="l" fontAlgn="b">
                        <a:buNone/>
                      </a:pPr>
                      <a:r>
                        <a:rPr lang="en-GB" sz="1400" u="none" strike="noStrike">
                          <a:effectLst/>
                        </a:rPr>
                        <a:t>Sum squared resid</a:t>
                      </a:r>
                      <a:endParaRPr lang="en-GB" sz="1400" b="0" i="0" u="none" strike="noStrike">
                        <a:effectLst/>
                        <a:latin typeface="Arial" panose="020B0604020202020204" pitchFamily="34" charset="0"/>
                      </a:endParaRPr>
                    </a:p>
                  </a:txBody>
                  <a:tcPr marL="9525" marR="9525" marT="9525" marB="0" anchor="b"/>
                </a:tc>
                <a:tc>
                  <a:txBody>
                    <a:bodyPr/>
                    <a:lstStyle/>
                    <a:p>
                      <a:pPr algn="r" fontAlgn="b">
                        <a:buNone/>
                      </a:pPr>
                      <a:r>
                        <a:rPr lang="en-GB" sz="1400" u="none" strike="noStrike">
                          <a:effectLst/>
                        </a:rPr>
                        <a:t>1220.526</a:t>
                      </a:r>
                      <a:endParaRPr lang="en-GB" sz="1400" b="0" i="0" u="none" strike="noStrike">
                        <a:effectLst/>
                        <a:latin typeface="Arial" panose="020B0604020202020204" pitchFamily="34" charset="0"/>
                      </a:endParaRPr>
                    </a:p>
                  </a:txBody>
                  <a:tcPr marL="9525" marR="9525" marT="9525" marB="0" anchor="b"/>
                </a:tc>
                <a:tc gridSpan="2">
                  <a:txBody>
                    <a:bodyPr/>
                    <a:lstStyle/>
                    <a:p>
                      <a:pPr algn="l" fontAlgn="b">
                        <a:buNone/>
                      </a:pPr>
                      <a:r>
                        <a:rPr lang="en-GB" sz="1400" u="none" strike="noStrike" dirty="0">
                          <a:effectLst/>
                        </a:rPr>
                        <a:t>    Schwarz criterion</a:t>
                      </a:r>
                      <a:endParaRPr lang="en-GB" sz="1400" b="0" i="0" u="none" strike="noStrike" dirty="0">
                        <a:effectLst/>
                        <a:latin typeface="Arial" panose="020B0604020202020204" pitchFamily="34" charset="0"/>
                      </a:endParaRPr>
                    </a:p>
                  </a:txBody>
                  <a:tcPr marL="9525" marR="9525" marT="9525" marB="0" anchor="b"/>
                </a:tc>
                <a:tc hMerge="1">
                  <a:txBody>
                    <a:bodyPr/>
                    <a:lstStyle/>
                    <a:p>
                      <a:endParaRPr lang="en-GB"/>
                    </a:p>
                  </a:txBody>
                  <a:tcPr/>
                </a:tc>
                <a:tc>
                  <a:txBody>
                    <a:bodyPr/>
                    <a:lstStyle/>
                    <a:p>
                      <a:pPr algn="r" fontAlgn="b">
                        <a:buNone/>
                      </a:pPr>
                      <a:r>
                        <a:rPr lang="en-GB" sz="1400" u="none" strike="noStrike">
                          <a:effectLst/>
                        </a:rPr>
                        <a:t>1.949222</a:t>
                      </a:r>
                      <a:endParaRPr lang="en-GB" sz="14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965762191"/>
                  </a:ext>
                </a:extLst>
              </a:tr>
              <a:tr h="427164">
                <a:tc>
                  <a:txBody>
                    <a:bodyPr/>
                    <a:lstStyle/>
                    <a:p>
                      <a:pPr algn="l" fontAlgn="b">
                        <a:buNone/>
                      </a:pPr>
                      <a:r>
                        <a:rPr lang="en-GB" sz="1400" u="none" strike="noStrike">
                          <a:effectLst/>
                        </a:rPr>
                        <a:t>Log likelihood</a:t>
                      </a:r>
                      <a:endParaRPr lang="en-GB" sz="1400" b="0" i="0" u="none" strike="noStrike">
                        <a:effectLst/>
                        <a:latin typeface="Arial" panose="020B0604020202020204" pitchFamily="34" charset="0"/>
                      </a:endParaRPr>
                    </a:p>
                  </a:txBody>
                  <a:tcPr marL="9525" marR="9525" marT="9525" marB="0" anchor="b"/>
                </a:tc>
                <a:tc>
                  <a:txBody>
                    <a:bodyPr/>
                    <a:lstStyle/>
                    <a:p>
                      <a:pPr algn="r" fontAlgn="b">
                        <a:buNone/>
                      </a:pPr>
                      <a:r>
                        <a:rPr lang="en-GB" sz="1400" u="none" strike="noStrike">
                          <a:effectLst/>
                        </a:rPr>
                        <a:t>-2907.82</a:t>
                      </a:r>
                      <a:endParaRPr lang="en-GB" sz="1400" b="0" i="0" u="none" strike="noStrike">
                        <a:effectLst/>
                        <a:latin typeface="Arial" panose="020B0604020202020204" pitchFamily="34" charset="0"/>
                      </a:endParaRPr>
                    </a:p>
                  </a:txBody>
                  <a:tcPr marL="9525" marR="9525" marT="9525" marB="0" anchor="b"/>
                </a:tc>
                <a:tc gridSpan="2">
                  <a:txBody>
                    <a:bodyPr/>
                    <a:lstStyle/>
                    <a:p>
                      <a:pPr algn="l" fontAlgn="b">
                        <a:buNone/>
                      </a:pPr>
                      <a:r>
                        <a:rPr lang="en-GB" sz="1400" u="none" strike="noStrike" dirty="0">
                          <a:effectLst/>
                        </a:rPr>
                        <a:t>    Hannan-Quinn </a:t>
                      </a:r>
                      <a:r>
                        <a:rPr lang="en-GB" sz="1400" u="none" strike="noStrike" dirty="0" err="1">
                          <a:effectLst/>
                        </a:rPr>
                        <a:t>criter</a:t>
                      </a:r>
                      <a:r>
                        <a:rPr lang="en-GB" sz="1400" u="none" strike="noStrike" dirty="0">
                          <a:effectLst/>
                        </a:rPr>
                        <a:t>.</a:t>
                      </a:r>
                      <a:endParaRPr lang="en-GB" sz="1400" b="0" i="0" u="none" strike="noStrike" dirty="0">
                        <a:effectLst/>
                        <a:latin typeface="Arial" panose="020B0604020202020204" pitchFamily="34" charset="0"/>
                      </a:endParaRPr>
                    </a:p>
                  </a:txBody>
                  <a:tcPr marL="9525" marR="9525" marT="9525" marB="0" anchor="b"/>
                </a:tc>
                <a:tc hMerge="1">
                  <a:txBody>
                    <a:bodyPr/>
                    <a:lstStyle/>
                    <a:p>
                      <a:endParaRPr lang="en-GB"/>
                    </a:p>
                  </a:txBody>
                  <a:tcPr/>
                </a:tc>
                <a:tc>
                  <a:txBody>
                    <a:bodyPr/>
                    <a:lstStyle/>
                    <a:p>
                      <a:pPr algn="r" fontAlgn="b">
                        <a:buNone/>
                      </a:pPr>
                      <a:r>
                        <a:rPr lang="en-GB" sz="1400" u="none" strike="noStrike">
                          <a:effectLst/>
                        </a:rPr>
                        <a:t>1.944094</a:t>
                      </a:r>
                      <a:endParaRPr lang="en-GB" sz="14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34099950"/>
                  </a:ext>
                </a:extLst>
              </a:tr>
              <a:tr h="220054">
                <a:tc>
                  <a:txBody>
                    <a:bodyPr/>
                    <a:lstStyle/>
                    <a:p>
                      <a:pPr algn="l" fontAlgn="b">
                        <a:buNone/>
                      </a:pPr>
                      <a:r>
                        <a:rPr lang="en-GB" sz="1400" u="none" strike="noStrike">
                          <a:effectLst/>
                        </a:rPr>
                        <a:t>F-statistic</a:t>
                      </a:r>
                      <a:endParaRPr lang="en-GB" sz="1400" b="0" i="0" u="none" strike="noStrike">
                        <a:effectLst/>
                        <a:latin typeface="Arial" panose="020B0604020202020204" pitchFamily="34" charset="0"/>
                      </a:endParaRPr>
                    </a:p>
                  </a:txBody>
                  <a:tcPr marL="9525" marR="9525" marT="9525" marB="0" anchor="b"/>
                </a:tc>
                <a:tc>
                  <a:txBody>
                    <a:bodyPr/>
                    <a:lstStyle/>
                    <a:p>
                      <a:pPr algn="r" fontAlgn="b">
                        <a:buNone/>
                      </a:pPr>
                      <a:r>
                        <a:rPr lang="en-GB" sz="1400" u="none" strike="noStrike">
                          <a:effectLst/>
                        </a:rPr>
                        <a:t>142.8552</a:t>
                      </a:r>
                      <a:endParaRPr lang="en-GB" sz="1400" b="0" i="0" u="none" strike="noStrike">
                        <a:effectLst/>
                        <a:latin typeface="Arial" panose="020B0604020202020204" pitchFamily="34" charset="0"/>
                      </a:endParaRPr>
                    </a:p>
                  </a:txBody>
                  <a:tcPr marL="9525" marR="9525" marT="9525" marB="0" anchor="b"/>
                </a:tc>
                <a:tc gridSpan="2">
                  <a:txBody>
                    <a:bodyPr/>
                    <a:lstStyle/>
                    <a:p>
                      <a:pPr algn="l" fontAlgn="b">
                        <a:buNone/>
                      </a:pPr>
                      <a:r>
                        <a:rPr lang="en-GB" sz="1400" u="none" strike="noStrike" dirty="0">
                          <a:effectLst/>
                        </a:rPr>
                        <a:t>    Durbin-Watson stat</a:t>
                      </a:r>
                      <a:endParaRPr lang="en-GB" sz="1400" b="0" i="0" u="none" strike="noStrike" dirty="0">
                        <a:effectLst/>
                        <a:latin typeface="Arial" panose="020B0604020202020204" pitchFamily="34" charset="0"/>
                      </a:endParaRPr>
                    </a:p>
                  </a:txBody>
                  <a:tcPr marL="9525" marR="9525" marT="9525" marB="0" anchor="b"/>
                </a:tc>
                <a:tc hMerge="1">
                  <a:txBody>
                    <a:bodyPr/>
                    <a:lstStyle/>
                    <a:p>
                      <a:endParaRPr lang="en-GB"/>
                    </a:p>
                  </a:txBody>
                  <a:tcPr/>
                </a:tc>
                <a:tc>
                  <a:txBody>
                    <a:bodyPr/>
                    <a:lstStyle/>
                    <a:p>
                      <a:pPr algn="r" fontAlgn="b">
                        <a:buNone/>
                      </a:pPr>
                      <a:r>
                        <a:rPr lang="en-GB" sz="1400" u="none" strike="noStrike">
                          <a:effectLst/>
                        </a:rPr>
                        <a:t>1.883577</a:t>
                      </a:r>
                      <a:endParaRPr lang="en-GB" sz="14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571516772"/>
                  </a:ext>
                </a:extLst>
              </a:tr>
              <a:tr h="427164">
                <a:tc>
                  <a:txBody>
                    <a:bodyPr/>
                    <a:lstStyle/>
                    <a:p>
                      <a:pPr algn="l" fontAlgn="b">
                        <a:buNone/>
                      </a:pPr>
                      <a:r>
                        <a:rPr lang="en-GB" sz="1400" u="none" strike="noStrike">
                          <a:effectLst/>
                        </a:rPr>
                        <a:t>Prob(F-statistic)</a:t>
                      </a:r>
                      <a:endParaRPr lang="en-GB" sz="1400" b="0" i="0" u="none" strike="noStrike">
                        <a:effectLst/>
                        <a:latin typeface="Arial" panose="020B0604020202020204" pitchFamily="34" charset="0"/>
                      </a:endParaRPr>
                    </a:p>
                  </a:txBody>
                  <a:tcPr marL="9525" marR="9525" marT="9525" marB="0" anchor="b"/>
                </a:tc>
                <a:tc>
                  <a:txBody>
                    <a:bodyPr/>
                    <a:lstStyle/>
                    <a:p>
                      <a:pPr algn="r" fontAlgn="b">
                        <a:buNone/>
                      </a:pPr>
                      <a:r>
                        <a:rPr lang="en-GB" sz="1400" u="none" strike="noStrike">
                          <a:effectLst/>
                        </a:rPr>
                        <a:t>0</a:t>
                      </a:r>
                      <a:endParaRPr lang="en-GB" sz="1400" b="0" i="0" u="none" strike="noStrike">
                        <a:effectLst/>
                        <a:latin typeface="Arial" panose="020B0604020202020204" pitchFamily="34" charset="0"/>
                      </a:endParaRPr>
                    </a:p>
                  </a:txBody>
                  <a:tcPr marL="9525" marR="9525" marT="9525" marB="0" anchor="b"/>
                </a:tc>
                <a:tc>
                  <a:txBody>
                    <a:bodyPr/>
                    <a:lstStyle/>
                    <a:p>
                      <a:pPr algn="l" fontAlgn="b">
                        <a:buNone/>
                      </a:pPr>
                      <a:endParaRPr lang="en-GB" sz="1400" b="0" i="0" u="none" strike="noStrike">
                        <a:effectLst/>
                        <a:latin typeface="Arial" panose="020B0604020202020204" pitchFamily="34" charset="0"/>
                      </a:endParaRPr>
                    </a:p>
                  </a:txBody>
                  <a:tcPr marL="9525" marR="9525" marT="9525" marB="0" anchor="b"/>
                </a:tc>
                <a:tc>
                  <a:txBody>
                    <a:bodyPr/>
                    <a:lstStyle/>
                    <a:p>
                      <a:pPr algn="l" fontAlgn="b">
                        <a:buNone/>
                      </a:pPr>
                      <a:endParaRPr lang="en-GB" sz="1400" b="0" i="0" u="none" strike="noStrike" dirty="0">
                        <a:effectLst/>
                        <a:latin typeface="Arial" panose="020B0604020202020204" pitchFamily="34" charset="0"/>
                      </a:endParaRPr>
                    </a:p>
                  </a:txBody>
                  <a:tcPr marL="9525" marR="9525" marT="9525" marB="0" anchor="b"/>
                </a:tc>
                <a:tc>
                  <a:txBody>
                    <a:bodyPr/>
                    <a:lstStyle/>
                    <a:p>
                      <a:pPr algn="l" fontAlgn="b">
                        <a:buNone/>
                      </a:pPr>
                      <a:endParaRPr lang="en-GB" sz="14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451497664"/>
                  </a:ext>
                </a:extLst>
              </a:tr>
            </a:tbl>
          </a:graphicData>
        </a:graphic>
      </p:graphicFrame>
      <p:sp>
        <p:nvSpPr>
          <p:cNvPr id="12" name="TextBox 11">
            <a:extLst>
              <a:ext uri="{FF2B5EF4-FFF2-40B4-BE49-F238E27FC236}">
                <a16:creationId xmlns:a16="http://schemas.microsoft.com/office/drawing/2014/main" id="{1E54FBDC-BEF3-C3EF-AF15-82F961C47FE4}"/>
              </a:ext>
            </a:extLst>
          </p:cNvPr>
          <p:cNvSpPr txBox="1"/>
          <p:nvPr/>
        </p:nvSpPr>
        <p:spPr>
          <a:xfrm>
            <a:off x="128832" y="5765208"/>
            <a:ext cx="11814928" cy="646331"/>
          </a:xfrm>
          <a:prstGeom prst="rect">
            <a:avLst/>
          </a:prstGeom>
          <a:solidFill>
            <a:schemeClr val="accent1"/>
          </a:solidFill>
        </p:spPr>
        <p:txBody>
          <a:bodyPr wrap="square" rtlCol="0">
            <a:spAutoFit/>
          </a:bodyPr>
          <a:lstStyle/>
          <a:p>
            <a:r>
              <a:rPr lang="en-GB" b="1" dirty="0">
                <a:solidFill>
                  <a:schemeClr val="bg1"/>
                </a:solidFill>
              </a:rPr>
              <a:t>Education helps men more with becoming conscientious towards household work, even though on average women tend to be more involved in such activities, no matter their education level.</a:t>
            </a:r>
          </a:p>
        </p:txBody>
      </p:sp>
    </p:spTree>
    <p:extLst>
      <p:ext uri="{BB962C8B-B14F-4D97-AF65-F5344CB8AC3E}">
        <p14:creationId xmlns:p14="http://schemas.microsoft.com/office/powerpoint/2010/main" val="1525109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61D6F-F8B4-A8A5-264C-7E4805483F37}"/>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2A617923-C7F0-9CDF-AA7A-110C9FF9AEB6}"/>
              </a:ext>
            </a:extLst>
          </p:cNvPr>
          <p:cNvGrpSpPr/>
          <p:nvPr/>
        </p:nvGrpSpPr>
        <p:grpSpPr>
          <a:xfrm>
            <a:off x="1907440" y="1478830"/>
            <a:ext cx="9938245" cy="3900340"/>
            <a:chOff x="1619017" y="1798163"/>
            <a:chExt cx="9072350" cy="3261674"/>
          </a:xfrm>
        </p:grpSpPr>
        <p:graphicFrame>
          <p:nvGraphicFramePr>
            <p:cNvPr id="2" name="Content Placeholder 11">
              <a:extLst>
                <a:ext uri="{FF2B5EF4-FFF2-40B4-BE49-F238E27FC236}">
                  <a16:creationId xmlns:a16="http://schemas.microsoft.com/office/drawing/2014/main" id="{3D9E10A6-3617-70DC-7A01-8A759C5152FB}"/>
                </a:ext>
              </a:extLst>
            </p:cNvPr>
            <p:cNvGraphicFramePr>
              <a:graphicFrameLocks/>
            </p:cNvGraphicFramePr>
            <p:nvPr>
              <p:extLst>
                <p:ext uri="{D42A27DB-BD31-4B8C-83A1-F6EECF244321}">
                  <p14:modId xmlns:p14="http://schemas.microsoft.com/office/powerpoint/2010/main" val="2497359650"/>
                </p:ext>
              </p:extLst>
            </p:nvPr>
          </p:nvGraphicFramePr>
          <p:xfrm>
            <a:off x="1619017" y="1798163"/>
            <a:ext cx="8953965" cy="32616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ontent Placeholder 11">
              <a:extLst>
                <a:ext uri="{FF2B5EF4-FFF2-40B4-BE49-F238E27FC236}">
                  <a16:creationId xmlns:a16="http://schemas.microsoft.com/office/drawing/2014/main" id="{2976181B-962E-B9A5-ADB8-0C75882093AA}"/>
                </a:ext>
              </a:extLst>
            </p:cNvPr>
            <p:cNvGraphicFramePr>
              <a:graphicFrameLocks/>
            </p:cNvGraphicFramePr>
            <p:nvPr>
              <p:extLst>
                <p:ext uri="{D42A27DB-BD31-4B8C-83A1-F6EECF244321}">
                  <p14:modId xmlns:p14="http://schemas.microsoft.com/office/powerpoint/2010/main" val="1599744893"/>
                </p:ext>
              </p:extLst>
            </p:nvPr>
          </p:nvGraphicFramePr>
          <p:xfrm>
            <a:off x="1737402" y="2003171"/>
            <a:ext cx="8953965" cy="3056666"/>
          </p:xfrm>
          <a:graphic>
            <a:graphicData uri="http://schemas.openxmlformats.org/drawingml/2006/chart">
              <c:chart xmlns:c="http://schemas.openxmlformats.org/drawingml/2006/chart" xmlns:r="http://schemas.openxmlformats.org/officeDocument/2006/relationships" r:id="rId3"/>
            </a:graphicData>
          </a:graphic>
        </p:graphicFrame>
      </p:grpSp>
      <p:graphicFrame>
        <p:nvGraphicFramePr>
          <p:cNvPr id="11" name="Table 10">
            <a:extLst>
              <a:ext uri="{FF2B5EF4-FFF2-40B4-BE49-F238E27FC236}">
                <a16:creationId xmlns:a16="http://schemas.microsoft.com/office/drawing/2014/main" id="{DBF7744E-9B28-AE33-EEDD-2D86AFE12932}"/>
              </a:ext>
            </a:extLst>
          </p:cNvPr>
          <p:cNvGraphicFramePr>
            <a:graphicFrameLocks noGrp="1"/>
          </p:cNvGraphicFramePr>
          <p:nvPr>
            <p:extLst>
              <p:ext uri="{D42A27DB-BD31-4B8C-83A1-F6EECF244321}">
                <p14:modId xmlns:p14="http://schemas.microsoft.com/office/powerpoint/2010/main" val="2891082466"/>
              </p:ext>
            </p:extLst>
          </p:nvPr>
        </p:nvGraphicFramePr>
        <p:xfrm>
          <a:off x="276225" y="871363"/>
          <a:ext cx="7154069" cy="607467"/>
        </p:xfrm>
        <a:graphic>
          <a:graphicData uri="http://schemas.openxmlformats.org/drawingml/2006/table">
            <a:tbl>
              <a:tblPr>
                <a:tableStyleId>{5940675A-B579-460E-94D1-54222C63F5DA}</a:tableStyleId>
              </a:tblPr>
              <a:tblGrid>
                <a:gridCol w="2963999">
                  <a:extLst>
                    <a:ext uri="{9D8B030D-6E8A-4147-A177-3AD203B41FA5}">
                      <a16:colId xmlns:a16="http://schemas.microsoft.com/office/drawing/2014/main" val="1517114865"/>
                    </a:ext>
                  </a:extLst>
                </a:gridCol>
                <a:gridCol w="1357011">
                  <a:extLst>
                    <a:ext uri="{9D8B030D-6E8A-4147-A177-3AD203B41FA5}">
                      <a16:colId xmlns:a16="http://schemas.microsoft.com/office/drawing/2014/main" val="2637672827"/>
                    </a:ext>
                  </a:extLst>
                </a:gridCol>
                <a:gridCol w="1690312">
                  <a:extLst>
                    <a:ext uri="{9D8B030D-6E8A-4147-A177-3AD203B41FA5}">
                      <a16:colId xmlns:a16="http://schemas.microsoft.com/office/drawing/2014/main" val="415977440"/>
                    </a:ext>
                  </a:extLst>
                </a:gridCol>
                <a:gridCol w="1142747">
                  <a:extLst>
                    <a:ext uri="{9D8B030D-6E8A-4147-A177-3AD203B41FA5}">
                      <a16:colId xmlns:a16="http://schemas.microsoft.com/office/drawing/2014/main" val="1977286721"/>
                    </a:ext>
                  </a:extLst>
                </a:gridCol>
              </a:tblGrid>
              <a:tr h="202489">
                <a:tc>
                  <a:txBody>
                    <a:bodyPr/>
                    <a:lstStyle/>
                    <a:p>
                      <a:pPr algn="ctr" fontAlgn="b">
                        <a:buNone/>
                      </a:pPr>
                      <a:r>
                        <a:rPr lang="en-GB" sz="1100" b="1" i="1" u="none" strike="noStrike" dirty="0">
                          <a:effectLst/>
                        </a:rPr>
                        <a:t>Test Statistics</a:t>
                      </a:r>
                      <a:endParaRPr lang="en-GB" sz="1100" b="1" i="1"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buNone/>
                      </a:pPr>
                      <a:r>
                        <a:rPr lang="en-GB" sz="1100" b="1" i="1" u="none" strike="noStrike" dirty="0" err="1">
                          <a:effectLst/>
                        </a:rPr>
                        <a:t>df</a:t>
                      </a:r>
                      <a:endParaRPr lang="en-GB" sz="1100" b="1" i="1"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buNone/>
                      </a:pPr>
                      <a:r>
                        <a:rPr lang="en-GB" sz="1100" b="1" i="1" u="none" strike="noStrike" dirty="0">
                          <a:effectLst/>
                        </a:rPr>
                        <a:t>Value</a:t>
                      </a:r>
                      <a:endParaRPr lang="en-GB" sz="1100" b="1" i="1"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buNone/>
                      </a:pPr>
                      <a:r>
                        <a:rPr lang="en-GB" sz="1100" b="1" i="1" u="none" strike="noStrike" dirty="0">
                          <a:effectLst/>
                        </a:rPr>
                        <a:t>Prob</a:t>
                      </a:r>
                      <a:endParaRPr lang="en-GB" sz="1100" b="1" i="1"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096669627"/>
                  </a:ext>
                </a:extLst>
              </a:tr>
              <a:tr h="202489">
                <a:tc>
                  <a:txBody>
                    <a:bodyPr/>
                    <a:lstStyle/>
                    <a:p>
                      <a:pPr algn="ctr" fontAlgn="b">
                        <a:buNone/>
                      </a:pPr>
                      <a:r>
                        <a:rPr lang="en-GB" sz="1100" b="1" i="1" u="none" strike="noStrike" dirty="0">
                          <a:effectLst/>
                        </a:rPr>
                        <a:t>Pearson X2</a:t>
                      </a:r>
                      <a:endParaRPr lang="en-GB" sz="1100" b="1" i="1"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buNone/>
                      </a:pPr>
                      <a:r>
                        <a:rPr lang="en-GB" sz="1100" b="1" i="0" u="none" strike="noStrike" dirty="0">
                          <a:solidFill>
                            <a:srgbClr val="000000"/>
                          </a:solidFill>
                          <a:effectLst/>
                          <a:latin typeface="Aptos Narrow" panose="020B0004020202020204" pitchFamily="34" charset="0"/>
                        </a:rPr>
                        <a:t>1</a:t>
                      </a:r>
                    </a:p>
                  </a:txBody>
                  <a:tcPr marL="9525" marR="9525" marT="9525" marB="0" anchor="ctr"/>
                </a:tc>
                <a:tc>
                  <a:txBody>
                    <a:bodyPr/>
                    <a:lstStyle/>
                    <a:p>
                      <a:pPr algn="ctr" fontAlgn="b">
                        <a:buNone/>
                      </a:pPr>
                      <a:r>
                        <a:rPr lang="en-GB" sz="1100" b="1" i="0" u="none" strike="noStrike" dirty="0">
                          <a:solidFill>
                            <a:srgbClr val="000000"/>
                          </a:solidFill>
                          <a:effectLst/>
                          <a:latin typeface="Aptos Narrow" panose="020B0004020202020204" pitchFamily="34" charset="0"/>
                        </a:rPr>
                        <a:t>175.9486</a:t>
                      </a:r>
                    </a:p>
                  </a:txBody>
                  <a:tcPr marL="9525" marR="9525" marT="9525" marB="0" anchor="ctr"/>
                </a:tc>
                <a:tc>
                  <a:txBody>
                    <a:bodyPr/>
                    <a:lstStyle/>
                    <a:p>
                      <a:pPr algn="ctr" fontAlgn="b">
                        <a:buNone/>
                      </a:pPr>
                      <a:r>
                        <a:rPr lang="en-GB" sz="1100" b="1" i="0" u="none" strike="noStrike" dirty="0">
                          <a:effectLst/>
                        </a:rPr>
                        <a:t>0</a:t>
                      </a:r>
                      <a:endParaRPr lang="en-GB" sz="1100" b="1"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1777581436"/>
                  </a:ext>
                </a:extLst>
              </a:tr>
              <a:tr h="202489">
                <a:tc>
                  <a:txBody>
                    <a:bodyPr/>
                    <a:lstStyle/>
                    <a:p>
                      <a:pPr algn="ctr" fontAlgn="b">
                        <a:buNone/>
                      </a:pPr>
                      <a:r>
                        <a:rPr lang="en-GB" sz="1100" b="1" i="1" u="none" strike="noStrike" dirty="0">
                          <a:effectLst/>
                        </a:rPr>
                        <a:t>Likelihood Ratio G2</a:t>
                      </a:r>
                      <a:endParaRPr lang="en-GB" sz="1100" b="1" i="1"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b">
                        <a:buNone/>
                      </a:pPr>
                      <a:r>
                        <a:rPr lang="en-GB" sz="1100" b="1" i="0" u="none" strike="noStrike" dirty="0">
                          <a:solidFill>
                            <a:srgbClr val="000000"/>
                          </a:solidFill>
                          <a:effectLst/>
                          <a:latin typeface="Aptos Narrow" panose="020B0004020202020204" pitchFamily="34" charset="0"/>
                        </a:rPr>
                        <a:t>1</a:t>
                      </a:r>
                    </a:p>
                  </a:txBody>
                  <a:tcPr marL="9525" marR="9525" marT="9525" marB="0" anchor="ctr"/>
                </a:tc>
                <a:tc>
                  <a:txBody>
                    <a:bodyPr/>
                    <a:lstStyle/>
                    <a:p>
                      <a:pPr algn="ctr" fontAlgn="b">
                        <a:buNone/>
                      </a:pPr>
                      <a:r>
                        <a:rPr lang="en-GB" sz="1100" b="1" i="0" u="none" strike="noStrike" dirty="0">
                          <a:solidFill>
                            <a:srgbClr val="000000"/>
                          </a:solidFill>
                          <a:effectLst/>
                          <a:latin typeface="Aptos Narrow" panose="020B0004020202020204" pitchFamily="34" charset="0"/>
                        </a:rPr>
                        <a:t>175.9486</a:t>
                      </a:r>
                    </a:p>
                  </a:txBody>
                  <a:tcPr marL="9525" marR="9525" marT="9525" marB="0" anchor="ctr"/>
                </a:tc>
                <a:tc>
                  <a:txBody>
                    <a:bodyPr/>
                    <a:lstStyle/>
                    <a:p>
                      <a:pPr algn="ctr" fontAlgn="b">
                        <a:buNone/>
                      </a:pPr>
                      <a:r>
                        <a:rPr lang="en-GB" sz="1100" b="1" i="0" u="none" strike="noStrike" dirty="0">
                          <a:effectLst/>
                        </a:rPr>
                        <a:t>0</a:t>
                      </a:r>
                      <a:endParaRPr lang="en-GB" sz="1100" b="1"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4138502467"/>
                  </a:ext>
                </a:extLst>
              </a:tr>
            </a:tbl>
          </a:graphicData>
        </a:graphic>
      </p:graphicFrame>
      <p:sp>
        <p:nvSpPr>
          <p:cNvPr id="12" name="TextBox 11">
            <a:extLst>
              <a:ext uri="{FF2B5EF4-FFF2-40B4-BE49-F238E27FC236}">
                <a16:creationId xmlns:a16="http://schemas.microsoft.com/office/drawing/2014/main" id="{5FA21F2B-8AEA-1A60-0123-0A4B21DB18E9}"/>
              </a:ext>
            </a:extLst>
          </p:cNvPr>
          <p:cNvSpPr txBox="1"/>
          <p:nvPr/>
        </p:nvSpPr>
        <p:spPr>
          <a:xfrm>
            <a:off x="7869382" y="969818"/>
            <a:ext cx="3565236" cy="369332"/>
          </a:xfrm>
          <a:prstGeom prst="rect">
            <a:avLst/>
          </a:prstGeom>
          <a:noFill/>
        </p:spPr>
        <p:txBody>
          <a:bodyPr wrap="square" rtlCol="0">
            <a:spAutoFit/>
          </a:bodyPr>
          <a:lstStyle/>
          <a:p>
            <a:r>
              <a:rPr lang="en-GB" dirty="0"/>
              <a:t>Statistically Significant</a:t>
            </a:r>
          </a:p>
        </p:txBody>
      </p:sp>
    </p:spTree>
    <p:extLst>
      <p:ext uri="{BB962C8B-B14F-4D97-AF65-F5344CB8AC3E}">
        <p14:creationId xmlns:p14="http://schemas.microsoft.com/office/powerpoint/2010/main" val="926607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8964</TotalTime>
  <Words>1113</Words>
  <Application>Microsoft Office PowerPoint</Application>
  <PresentationFormat>Widescreen</PresentationFormat>
  <Paragraphs>493</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Aptos Display</vt:lpstr>
      <vt:lpstr>Aptos Narrow</vt:lpstr>
      <vt:lpstr>Arial</vt:lpstr>
      <vt:lpstr>Calibri</vt:lpstr>
      <vt:lpstr>Times New Roman</vt:lpstr>
      <vt:lpstr>Wingdings</vt:lpstr>
      <vt:lpstr>Office Theme</vt:lpstr>
      <vt:lpstr>PowerPoint Presentation</vt:lpstr>
      <vt:lpstr>Gender Proportion</vt:lpstr>
      <vt:lpstr>Gender Proportion - 1986</vt:lpstr>
      <vt:lpstr>Were there really less men than women?</vt:lpstr>
      <vt:lpstr>Household Participation</vt:lpstr>
      <vt:lpstr>PowerPoint Presentation</vt:lpstr>
      <vt:lpstr>PowerPoint Presentation</vt:lpstr>
      <vt:lpstr>PowerPoint Presentation</vt:lpstr>
      <vt:lpstr>PowerPoint Presentation</vt:lpstr>
      <vt:lpstr>PowerPoint Presentation</vt:lpstr>
      <vt:lpstr>Work conditions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 88.15% really participate in All household work</vt:lpstr>
      <vt:lpstr>Were there really less men than women?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Тодор Петев Тодоров</dc:creator>
  <cp:lastModifiedBy>Тодор Петев Тодоров</cp:lastModifiedBy>
  <cp:revision>16</cp:revision>
  <dcterms:created xsi:type="dcterms:W3CDTF">2025-10-12T12:48:36Z</dcterms:created>
  <dcterms:modified xsi:type="dcterms:W3CDTF">2025-10-18T18:13:01Z</dcterms:modified>
</cp:coreProperties>
</file>