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6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16000" y="4276800"/>
            <a:ext cx="5255280" cy="6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8160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5088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16000" y="42768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92960" y="42768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369920" y="42768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1318320"/>
            <a:ext cx="9071280" cy="113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160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088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16000" y="4276800"/>
            <a:ext cx="5255280" cy="6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6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16000" y="4276800"/>
            <a:ext cx="5255280" cy="6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160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5088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816000" y="42768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5592960" y="42768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369920" y="4276800"/>
            <a:ext cx="1692000" cy="617760"/>
          </a:xfrm>
          <a:prstGeom prst="rect">
            <a:avLst/>
          </a:prstGeom>
        </p:spPr>
        <p:txBody>
          <a:bodyPr lIns="0" rIns="0" tIns="0" bIns="0">
            <a:normAutofit fontScale="30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318320"/>
            <a:ext cx="9071280" cy="1134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8160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129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508800" y="42768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508800" y="3600000"/>
            <a:ext cx="2564280" cy="617760"/>
          </a:xfrm>
          <a:prstGeom prst="rect">
            <a:avLst/>
          </a:prstGeom>
        </p:spPr>
        <p:txBody>
          <a:bodyPr lIns="0" rIns="0" tIns="0" bIns="0">
            <a:normAutofit fontScale="5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816000" y="4276800"/>
            <a:ext cx="5255280" cy="617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280" cy="1295640"/>
          </a:xfrm>
          <a:prstGeom prst="rect">
            <a:avLst/>
          </a:prstGeom>
        </p:spPr>
        <p:txBody>
          <a:bodyPr lIns="0" rIns="0" tIns="0" bIns="0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280" cy="273564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Македонска Берза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323040" y="971640"/>
            <a:ext cx="2363400" cy="195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6640" y="18288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Мерки на котација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5760" y="124416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укажување.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опомена.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јавна опомена.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внесување на листа за набљудување.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префрлување на kотираните акции на издавачот од повисок во понизок пазарен подсегмент.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суспендирање од котација на одредена хартија од вредност.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привремено прекинување на тргувањето со хартиите од вредност на издавачот.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исклучување од котација на хартиите од вредност на издавачот.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386640" y="18288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Правилник за членство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65760" y="124416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Обврски за паричните средства на клиентите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Обврски за изработка интерни правила за работа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Мирување на членство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Доброволни истапување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Правилник за однесување и дисциплина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65760" y="124416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Директна Контрола</a:t>
            </a:r>
            <a:endParaRPr b="0" lang="en-US" sz="22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Лична опомена 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Интерна опомена (опомена достапна кон другите членки)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Јавна опомена ( на веб страна/  во еден весник)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Привремена/Трајна суспензија на дел или сите активности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Парична казна од најмалку 60 000ден / 10 000ден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Други мерки во интерес на заштита на акционерите, пазарот.</a:t>
            </a:r>
            <a:r>
              <a:rPr b="0" lang="en-US" sz="1400" spc="-1" strike="noStrike">
                <a:latin typeface="ariel"/>
              </a:rPr>
              <a:t>	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- Барање за промена на актите на членката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Кумулативно може да се изречат две или повеќе мерки од еднаш.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800" spc="-1" strike="noStrike">
                <a:latin typeface="ariel"/>
              </a:rPr>
              <a:t>Право на жалба  15 дена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6640" y="18288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Правила за арбитража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65760" y="124416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Седница на арбитража – 15 дена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Арбитражна одлуки: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Мнозиски гласови – донесување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Завршување на арбитражата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Во случај на одсуство на тужениот истата се спорведува без негово присуство,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Ако тужителот одсуства истиот се поништува. Во случај на жалба, одлуката се оспорува кај надлежниот суд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70 000 ден депозит од самиот тужител, го исплаќа на крајот губитникот на истата + правни трошоци (макс до 20 000ден)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(ККУ) Корпоративно управување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5760" y="124416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Стандардизација во однос на: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Правата на акционерите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Надзорен одбор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Управниот одбор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Судирот на интереси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Ризикот и Контролата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Засегнати лица, одржливост и прашања од општествен интерес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(ККУ) Известувања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5760" y="1244160"/>
            <a:ext cx="9509400" cy="38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Бројот на одржани состаноци на надзорниот одбор и присуство од страна на членовите на надзорниот одбор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Активностите преземени за постигнување на родова застапеност во надзорниот и управниот одбор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Планот за сукцесија на надзорниот одбор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Составот на комисиите на надзорниот одбор, бројот на состаноци и присуството на членовите на комисиите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Податоци за наградата на поединечни членови на надзорниот и управниот одбор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Податоци во врска со членување во органи на управување на други друштва на членовите на управниот одбор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Името на надворешниот ревизор и детали за сите други услуги што надворешниот ревизорот ги дава на друштвото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Резиме од комуникацијата со засегнатите лица во текот на годината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- Информации за прашања поврзани со животната средина и прашања од општествен интерес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Тарифник за котирање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5760" y="1244160"/>
            <a:ext cx="9509400" cy="36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500" spc="-1" strike="noStrike" u="sng">
                <a:uFillTx/>
                <a:latin typeface="Arial"/>
              </a:rPr>
              <a:t>За акции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Еднократен надоместок за котација – 10 000ден – фиксен трошок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Годишен надоместок за котација – 75 000ден – варијабилен трошок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500" spc="-1" strike="noStrike" u="sng">
                <a:uFillTx/>
                <a:latin typeface="Arial"/>
              </a:rPr>
              <a:t>	</a:t>
            </a:r>
            <a:r>
              <a:rPr b="0" lang="en-US" sz="1500" spc="-1" strike="noStrike" u="sng">
                <a:uFillTx/>
                <a:latin typeface="Arial"/>
              </a:rPr>
              <a:t>Останати обврзници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Еднократен надоместок – 0.01% од номинална, не помалку од 10 000 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не повеќе од 100 000ден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Годишен надоместок – 40 000 ден – варијабилен трошок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500" spc="-1" strike="noStrike">
                <a:latin typeface="Arial"/>
              </a:rPr>
              <a:t>	</a:t>
            </a:r>
            <a:r>
              <a:rPr b="0" lang="en-US" sz="1500" spc="-1" strike="noStrike">
                <a:latin typeface="Arial"/>
              </a:rPr>
              <a:t>Надоместок за краткорочни хартии од вредност – не се наплаќа</a:t>
            </a:r>
            <a:endParaRPr b="0" lang="en-US" sz="15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Годишен надоместок за oбјавување на известувања од друштва на Слободен пазар, 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400" spc="-1" strike="noStrike">
                <a:latin typeface="ariel"/>
              </a:rPr>
              <a:t>согласно со Законот за хартии од вредност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al"/>
              </a:rPr>
              <a:t>3 500 ден + ДДВ</a:t>
            </a:r>
            <a:r>
              <a:rPr b="0" lang="en-US" sz="1400" spc="-1" strike="noStrike">
                <a:latin typeface="ariel"/>
              </a:rPr>
              <a:t>	</a:t>
            </a:r>
            <a:r>
              <a:rPr b="0" lang="en-US" sz="1400" spc="-1" strike="noStrike">
                <a:latin typeface="arie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Тарифник за тргување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6640" y="1097280"/>
            <a:ext cx="9509400" cy="38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Тргување со акции</a:t>
            </a:r>
            <a:r>
              <a:rPr b="0" lang="en-US" sz="1000" spc="-1" strike="noStrike" u="sng">
                <a:uFillTx/>
                <a:latin typeface="Arial"/>
              </a:rPr>
              <a:t>  (кумулативно за двете страни)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r>
              <a:rPr b="0" lang="en-US" sz="1600" spc="-1" strike="noStrike" u="sng">
                <a:uFillTx/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Блок трансакции</a:t>
            </a:r>
            <a:r>
              <a:rPr b="0" lang="en-US" sz="1000" spc="-1" strike="noStrike" u="sng">
                <a:uFillTx/>
                <a:latin typeface="Arial"/>
              </a:rPr>
              <a:t> (кумулативно за двете страни)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 u="sng">
                <a:uFillTx/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Трансакции до 5 000 000 денари -  0.2%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Трансакции до 20 000 000ден – 0.25%</a:t>
            </a:r>
            <a:r>
              <a:rPr b="0" lang="en-US" sz="1000" spc="-1" strike="noStrike">
                <a:latin typeface="Arial"/>
              </a:rPr>
              <a:t>	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(за трансакции до 10 000ден – мин 50ден,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al"/>
              </a:rPr>
              <a:t>Трансакции од 20 000 000ден до 50 000 000ден – 0.15%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</a:t>
            </a:r>
            <a:r>
              <a:rPr b="0" lang="en-US" sz="1000" spc="-1" strike="noStrike">
                <a:latin typeface="ariel"/>
              </a:rPr>
              <a:t>за трансакции над 10 001ден  - мин 100 ден.)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al"/>
              </a:rPr>
              <a:t>Трансакции од 50 000 001ден до 100 000 000ден – 0.10%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Трансакции над 5 000 000денари – 0.1%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                 </a:t>
            </a:r>
            <a:r>
              <a:rPr b="0" lang="en-US" sz="1000" spc="-1" strike="noStrike">
                <a:latin typeface="Arial"/>
              </a:rPr>
              <a:t>Трансакции над 100 000 000ден – 0.075%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*Членките кои имаат склучено договор за подржувач на ликвидност на одредна хартија од вредност плаќаат 60% од износот, освен за блок трансакции.</a:t>
            </a:r>
            <a:r>
              <a:rPr b="0" lang="en-US" sz="1000" spc="-1" strike="noStrike">
                <a:latin typeface="ariel"/>
              </a:rPr>
              <a:t>*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Тргување со обврзници (од остварен промет)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Ревидирање на трансакција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 u="sng">
                <a:uFillTx/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Обврзници за денационализација – 0.25% 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Поднесување на барање по офилизација на денот 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600ден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Сите останати државни/корпоративни обврзници – 0.025%   Поднесување во текот на првиот ден после тргување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       1200ден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Краткорочни обврзници – 0.01%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Плаќање на износот за тргување, кој не може да биде поголем од  5 000 ден. Надоместокот го плаќа членката која побара поништување, освен доколку тоа не е договорено писемно за истото и Берзата се известува за истото. Не се плаќа надоместок за поништување доколку се поништува трансакција со иста сметка на купувач/продавач доколку се врши поништување од страна на Берзата без барање од страна на членката.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Тарифник за членство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91440" y="1097280"/>
            <a:ext cx="9509400" cy="39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Надоместок за прием во членство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330 000 денари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Месечена чланарина на членките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   12 000 денари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Еднократен надоместок за приклучок до БЕСТ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   50 000 денари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Еднократен надоместок за брокерско корисн. име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    15 000 денари</a:t>
            </a:r>
            <a:r>
              <a:rPr b="0" lang="en-US" sz="1200" spc="-1" strike="noStrike">
                <a:latin typeface="Arial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Месечен надоместок за пристап до БЕСТ (FIX)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      3 000 денари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за  прво брокер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2 500 денари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за втор брокер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1 500 денари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  <a:ea typeface="Noto Sans CJK SC"/>
              </a:rPr>
              <a:t>	</a:t>
            </a:r>
            <a:r>
              <a:rPr b="0" lang="en-US" sz="1000" spc="-1" strike="noStrike" u="sng">
                <a:uFillTx/>
                <a:latin typeface="Arial"/>
                <a:ea typeface="Noto Sans CJK SC"/>
              </a:rPr>
              <a:t>Надоместоци за дистрибуција на берзански информации</a:t>
            </a:r>
            <a:r>
              <a:rPr b="0" lang="en-US" sz="1000" spc="-1" strike="noStrike" u="sng">
                <a:uFillTx/>
                <a:latin typeface="Arial"/>
                <a:ea typeface="Noto Sans CJK SC"/>
              </a:rPr>
              <a:t>	</a:t>
            </a:r>
            <a:r>
              <a:rPr b="0" lang="en-US" sz="1000" spc="-1" strike="noStrike" u="sng">
                <a:uFillTx/>
                <a:latin typeface="Arial"/>
                <a:ea typeface="Noto Sans CJK SC"/>
              </a:rPr>
              <a:t>	</a:t>
            </a:r>
            <a:r>
              <a:rPr b="0" lang="en-US" sz="1000" spc="-1" strike="noStrike" u="sng">
                <a:uFillTx/>
                <a:latin typeface="Arial"/>
                <a:ea typeface="Noto Sans CJK SC"/>
              </a:rPr>
              <a:t>	</a:t>
            </a:r>
            <a:r>
              <a:rPr b="0" lang="en-US" sz="1000" spc="-1" strike="noStrike" u="sng">
                <a:uFillTx/>
                <a:latin typeface="Arial"/>
                <a:ea typeface="Noto Sans CJK SC"/>
              </a:rPr>
              <a:t>	</a:t>
            </a:r>
            <a:r>
              <a:rPr b="0" lang="en-US" sz="1200" spc="-1" strike="noStrike">
                <a:latin typeface="Arial"/>
              </a:rPr>
              <a:t>за секој нареден 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1 000 денари</a:t>
            </a:r>
            <a:r>
              <a:rPr b="0" lang="en-US" sz="1000" spc="-1" strike="noStrike" u="sng">
                <a:uFillTx/>
                <a:latin typeface="Arial"/>
              </a:rPr>
              <a:t>	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Домашни дистрибутери   во реално време Странски дистрибутери      </a:t>
            </a:r>
            <a:r>
              <a:rPr b="0" lang="en-US" sz="1000" spc="-1" strike="noStrike">
                <a:latin typeface="Arial"/>
              </a:rPr>
              <a:t>Домашни дистрибутери   во реално време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Странски дистрибутери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al"/>
              </a:rPr>
              <a:t>18 450денари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Иницијален приклучок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     18 450 денари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      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18 450 денари     II ниво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право на редистрибувија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30 750денари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II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Право на вендорство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     II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    30 750 денари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10 455 денари      I  ниво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од субвендор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15 375денари I ниво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ниво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       I       15 375 денари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al"/>
              </a:rPr>
              <a:t>308денари + ДДВ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II ниво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Месечен надоместок за секој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 u="sng">
                <a:uFillTx/>
                <a:latin typeface="ariel"/>
              </a:rPr>
              <a:t>Месечен надоместок за секој корисник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       II  ниво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615ден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el"/>
              </a:rPr>
              <a:t>	</a:t>
            </a:r>
            <a:r>
              <a:rPr b="0" lang="en-US" sz="1000" spc="-1" strike="noStrike">
                <a:latin typeface="Arial"/>
              </a:rPr>
              <a:t>корисник  што го надминува 50тиот</a:t>
            </a:r>
            <a:r>
              <a:rPr b="0" lang="en-US" sz="1000" spc="-1" strike="noStrike">
                <a:latin typeface="Arial"/>
              </a:rPr>
              <a:t>	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 u="sng">
                <a:uFillTx/>
                <a:latin typeface="Arial"/>
              </a:rPr>
              <a:t>Професионален 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      I  ниво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308ден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Месечен надоместок за секој корисник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        II  ниво</a:t>
            </a: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latin typeface="Arial"/>
              </a:rPr>
              <a:t>123ден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000" spc="-1" strike="noStrike">
                <a:latin typeface="Arial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Непрофесионален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         I  ниво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  62ден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86640" y="18252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</a:rPr>
              <a:t>Спирала на неликвидност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" y="109728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749040" y="1280160"/>
            <a:ext cx="2377080" cy="1279800"/>
          </a:xfrm>
          <a:prstGeom prst="ellipse">
            <a:avLst/>
          </a:prstGeom>
          <a:solidFill>
            <a:srgbClr val="ffd7d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Неликвидност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132320" y="3383280"/>
            <a:ext cx="2377080" cy="1279800"/>
          </a:xfrm>
          <a:prstGeom prst="ellipse">
            <a:avLst/>
          </a:prstGeom>
          <a:solidFill>
            <a:srgbClr val="ff3838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el"/>
                <a:ea typeface="DejaVu Sans"/>
              </a:rPr>
              <a:t>↓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пазарна активност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 rot="2301600">
            <a:off x="6108120" y="2091240"/>
            <a:ext cx="1554120" cy="1188360"/>
          </a:xfrm>
          <a:custGeom>
            <a:avLst/>
            <a:gdLst/>
            <a:ahLst/>
            <a:rect l="l" t="t" r="r" b="b"/>
            <a:pathLst>
              <a:path w="4325" h="3304">
                <a:moveTo>
                  <a:pt x="0" y="828"/>
                </a:moveTo>
                <a:lnTo>
                  <a:pt x="3239" y="825"/>
                </a:lnTo>
                <a:lnTo>
                  <a:pt x="3233" y="0"/>
                </a:lnTo>
                <a:lnTo>
                  <a:pt x="4324" y="1650"/>
                </a:lnTo>
                <a:lnTo>
                  <a:pt x="3254" y="3303"/>
                </a:lnTo>
                <a:lnTo>
                  <a:pt x="3249" y="2477"/>
                </a:lnTo>
                <a:lnTo>
                  <a:pt x="10" y="2479"/>
                </a:lnTo>
                <a:lnTo>
                  <a:pt x="0" y="828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3657600" y="3486600"/>
            <a:ext cx="2834280" cy="1279800"/>
          </a:xfrm>
          <a:custGeom>
            <a:avLst/>
            <a:gdLst/>
            <a:ahLst/>
            <a:rect l="l" t="t" r="r" b="b"/>
            <a:pathLst>
              <a:path w="7876" h="3558">
                <a:moveTo>
                  <a:pt x="7875" y="889"/>
                </a:moveTo>
                <a:lnTo>
                  <a:pt x="1968" y="889"/>
                </a:lnTo>
                <a:lnTo>
                  <a:pt x="1968" y="0"/>
                </a:lnTo>
                <a:lnTo>
                  <a:pt x="0" y="1778"/>
                </a:lnTo>
                <a:lnTo>
                  <a:pt x="1968" y="3557"/>
                </a:lnTo>
                <a:lnTo>
                  <a:pt x="1968" y="2667"/>
                </a:lnTo>
                <a:lnTo>
                  <a:pt x="7875" y="2667"/>
                </a:lnTo>
                <a:lnTo>
                  <a:pt x="7875" y="889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731520" y="3474720"/>
            <a:ext cx="2377080" cy="1279800"/>
          </a:xfrm>
          <a:prstGeom prst="ellipse">
            <a:avLst/>
          </a:prstGeom>
          <a:solidFill>
            <a:srgbClr val="ff6d6d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200" spc="-1" strike="noStrike">
                <a:solidFill>
                  <a:srgbClr val="000000"/>
                </a:solidFill>
                <a:latin typeface="ariel"/>
                <a:ea typeface="DejaVu Sans"/>
              </a:rPr>
              <a:t>↓</a:t>
            </a:r>
            <a:r>
              <a:rPr b="0" lang="en-US" sz="1200" spc="-1" strike="noStrike">
                <a:solidFill>
                  <a:srgbClr val="000000"/>
                </a:solidFill>
                <a:latin typeface="ariel"/>
                <a:ea typeface="DejaVu Sans"/>
              </a:rPr>
              <a:t>интерес за јавна понуда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 rot="19263600">
            <a:off x="2211840" y="2093760"/>
            <a:ext cx="1554120" cy="1188360"/>
          </a:xfrm>
          <a:custGeom>
            <a:avLst/>
            <a:gdLst/>
            <a:ahLst/>
            <a:rect l="l" t="t" r="r" b="b"/>
            <a:pathLst>
              <a:path w="4325" h="3305">
                <a:moveTo>
                  <a:pt x="0" y="827"/>
                </a:moveTo>
                <a:lnTo>
                  <a:pt x="3238" y="825"/>
                </a:lnTo>
                <a:lnTo>
                  <a:pt x="3233" y="0"/>
                </a:lnTo>
                <a:lnTo>
                  <a:pt x="4324" y="1650"/>
                </a:lnTo>
                <a:lnTo>
                  <a:pt x="3253" y="3304"/>
                </a:lnTo>
                <a:lnTo>
                  <a:pt x="3249" y="2478"/>
                </a:lnTo>
                <a:lnTo>
                  <a:pt x="9" y="2480"/>
                </a:lnTo>
                <a:lnTo>
                  <a:pt x="0" y="827"/>
                </a:lnTo>
              </a:path>
            </a:pathLst>
          </a:custGeom>
          <a:solidFill>
            <a:srgbClr val="cfe7f5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Историја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16000" y="1280160"/>
            <a:ext cx="5876280" cy="36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- 13 септември 1995 – оснавање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- 28 март 1996 – прво ѕвоно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- во 1999, дематиријализација и      зачетоците на ЦР, БЕСТ и ЦДХВ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-во 2001, МБИ се воведува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- 2002, обврзница за денационализација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- 2003, Праилник за Котација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- 2004, се воведува СЕИ нет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4007160" cy="283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648000"/>
            <a:ext cx="9071280" cy="27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Ви благодарам за вниманието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Историја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82880" y="1188720"/>
            <a:ext cx="7131960" cy="358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- 2005, нов МБИ10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- 2006, се воведува секој дневно тргување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- 2007, пораст од 10 057 поени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на МБИ10 индексот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- 2008 финансиската криза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(10х пад на профит до ден денес)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- 2013 конечна стабилизација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406640" y="290160"/>
            <a:ext cx="2468520" cy="3732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6075000" y="2834640"/>
            <a:ext cx="3889080" cy="2702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Организациона структура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663440" y="1280160"/>
            <a:ext cx="5255280" cy="36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Управен одбор (7/1)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Комисија за котација (5)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Дисциплинска комисија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(4+1 / 2)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Арбитражна комисија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(2+2 +1  /4)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2880" y="1371600"/>
            <a:ext cx="4591080" cy="36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Правилник на тргување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30760" y="1264320"/>
            <a:ext cx="525528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Цената - ( /,  и ,00 во %)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Видови Налози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Пазарен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Лимитиран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Пазарен со лимитиран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Стоп налог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Изврши или откажи (датум)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Се или ништо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	</a:t>
            </a:r>
            <a:r>
              <a:rPr b="0" lang="en-US" sz="2600" spc="-1" strike="noStrike">
                <a:latin typeface="Arial"/>
              </a:rPr>
              <a:t>- Налог со скриена количина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852160" y="1371600"/>
            <a:ext cx="420588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Правилник на котација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088760" y="365760"/>
            <a:ext cx="3243600" cy="30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Видови котации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Супер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Берзанска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Задолжителна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600" spc="-1" strike="noStrike">
                <a:latin typeface="Arial"/>
              </a:rPr>
              <a:t>На мали АД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91440" y="1243440"/>
            <a:ext cx="3748680" cy="35110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756960" y="1920240"/>
            <a:ext cx="1911960" cy="27378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5669280" y="1920240"/>
            <a:ext cx="1737000" cy="23929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7355520" y="2286000"/>
            <a:ext cx="1971000" cy="9043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7521120" y="3291840"/>
            <a:ext cx="1713960" cy="18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1600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Известувања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" y="1371600"/>
            <a:ext cx="32436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Деловно работење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-Стечајна постапка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-Промена на дејноста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-Припојување, спојувања, поделба, превземања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-вложувања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-занчајни договор 10%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-ново откритие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-престанок на основна дејност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вонредни околности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промени во органи на управување и надзор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промени во деловен/инвестиционен план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383280" y="1164600"/>
            <a:ext cx="3243600" cy="43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Капитални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промени во осн. главина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структура на капиталот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промени во правата на котирани акции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-одлуки за реоткуп или дивиденда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постапка за продажба на акции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посед на акции на членови на одборите, 14ден по назначу.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-купо/продажба на акции од членовите од одборите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стекнување на удел од 5% од некое лице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секои промени кај лицата со +5% удел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6675120" y="914400"/>
            <a:ext cx="32436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Финансиски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Осетни +/- на добивка (30%)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стекнување или отуѓување на повеќе од 5% од средствата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задолжувања подолги од 6 месеци, кумулативно задолжување од 50% од вкупен капитал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сите залози/хипотеки кои се поголеми од 5% од капиталот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секоја голема зделка со над 20% од книговодствената вредност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</a:rPr>
              <a:t>- сите судски постапки, со вредност над 5% од капиталот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6640" y="18288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Одлуки на собрание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65760" y="1244160"/>
            <a:ext cx="9509400" cy="36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- одлука за усвојување на финансиски извештаи;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распределба на добивка;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распределба на дивиденда и утврдување дивиденден 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календар;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измени во правата на издадените хартии од вредност;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промена на членови на органи на управување;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статусни промени на друштвото;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голема зделка;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одлука за зделки со заинтересиранa странa, заедно со извештајот и мислењето на овластениот ревизор за одбрување на зделката со заинтересирана страна.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86640" y="182880"/>
            <a:ext cx="7019640" cy="93564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Објави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5760" y="1244160"/>
            <a:ext cx="9509400" cy="36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Комплетени ревидиран консилидирани и неконсилидирани финансисики  извештаи, задолжително 7 дена по усвојувањето на истите или пак не подоцна од 31.05.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-Неревидирани полугодинишни извештаи најдоцна до 31.07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-Неревидирани консилидирани полугодишни извештаи најдоцна до 15.08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-Неревидирани годишни извештаи најдоцна до 01.03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-Неревидирани консилидирани годишни извештаи најдоцна до 01.04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el"/>
              </a:rPr>
              <a:t>	</a:t>
            </a:r>
            <a:r>
              <a:rPr b="0" lang="en-US" sz="1600" spc="-1" strike="noStrike">
                <a:latin typeface="ariel"/>
              </a:rPr>
              <a:t>	</a:t>
            </a:r>
            <a:r>
              <a:rPr b="0" lang="en-US" sz="1600" spc="-1" strike="noStrike">
                <a:latin typeface="ariel"/>
              </a:rPr>
              <a:t>	</a:t>
            </a:r>
            <a:r>
              <a:rPr b="0" lang="en-US" sz="1600" spc="-1" strike="noStrike">
                <a:latin typeface="ariel"/>
              </a:rPr>
              <a:t>	</a:t>
            </a:r>
            <a:r>
              <a:rPr b="0" lang="en-US" sz="1600" spc="-1" strike="noStrike">
                <a:latin typeface="ariel"/>
              </a:rPr>
              <a:t>Издвачите од Супер, Берзанска и Задолжителната котација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за Q1, најдоцна до 30.04 и 15.05 за консилидирани.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45"/>
              </a:spcBef>
              <a:spcAft>
                <a:spcPts val="289"/>
              </a:spcAft>
            </a:pP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за Q3, најдоцна до 31.10 и 15.11 за консилидирани.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2022-12-13T17:21:14Z</dcterms:created>
  <dc:creator/>
  <dc:description/>
  <dc:language>en-US</dc:language>
  <cp:lastModifiedBy/>
  <dcterms:modified xsi:type="dcterms:W3CDTF">2022-12-13T22:06:39Z</dcterms:modified>
  <cp:revision>7</cp:revision>
  <dc:subject/>
  <dc:title>Bright Blue</dc:title>
</cp:coreProperties>
</file>