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edit the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title text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A4DF8F10-2A47-4E01-8FB0-06E67079574F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edit the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title text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26AA5ED-CD10-4516-AC9A-2705083FC3DF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A9AF44F4-8C92-48DE-87D8-ECC1D675BC27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ariel"/>
              </a:rPr>
              <a:t>НАЈПОГОДНИ ЦЕНОВНИ И БРЕНДИНГ СТРАТЕГИИ ЗА МАКСИМИЗИАЦИЈА НА ЖИВОТНАТА ВРЕДНОСТ НА ПОТРОШУВАЧИТЕ</a:t>
            </a:r>
            <a:endParaRPr b="0" lang="en-US" sz="2200" spc="-1" strike="noStrike">
              <a:solidFill>
                <a:srgbClr val="ffffff"/>
              </a:solidFill>
              <a:latin typeface="arie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776600" y="274320"/>
            <a:ext cx="6727320" cy="44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Позитивни фактори на вредноста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Noto Sans SemiBold"/>
              </a:rPr>
              <a:t>Овие фактори се цели да се зголемат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Очекувања од производот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Блискоста на производот и неговите полезности со желбите на потрошувачот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Веројатност за остварување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Веројатноста за правилно остварување на желбата на потрошувачот пресметана од страна на потрошувачот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Песимистички фактори на вредноста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Noto Sans SemiBold"/>
              </a:rPr>
              <a:t>Овие фактори се цели да се минимизираат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Временско одовлекување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Потребен период од купувањето на понудата до остварување на желбата на купувачот. 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Жртва и потешкотија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Индиректни трошоци кои влијаат врз сатисфакцијата на потрошувачот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Направи сам наспроти Направено со/за тебе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Процесот на формирање понуда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1. Откривање на желбите на потрошувачите </a:t>
            </a:r>
            <a:endParaRPr b="1" lang="en-US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2. Откривање на сите потешкотии кои би им се појавиле на корисниците</a:t>
            </a:r>
            <a:endParaRPr b="1" lang="en-US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3.</a:t>
            </a: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	</a:t>
            </a: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 Изнаоѓање решенија за сите потешкотии</a:t>
            </a:r>
            <a:endParaRPr b="1" lang="en-US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4. Максимизирање на профит/вредност</a:t>
            </a:r>
            <a:endParaRPr b="1" lang="en-US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5. Изготвување на пакети со решенија </a:t>
            </a:r>
            <a:endParaRPr b="1" lang="en-US" sz="28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Изнаоѓање на решенија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Фактори за изнаоѓање на решенија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Директни (природата на производот)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Индиректни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Средината (услови и култура)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Природата на желбата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Купованата моќ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Психологијата на потрошувачот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Клучни прашања за изнаоѓање на решение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5760" y="172656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1. Колкаво внимание ќе му посветиме?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Персонално (1на1)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Групно (3 до 10)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Колективно (над 10-20)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2. Колкав труд ќе вложиме?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Направи го сам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Направи го со туторство (направено со тебе)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Направено за тебе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3. Доколку се врши услуга, на кој начин ќе се изврши?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Во живо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 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- преку пораки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Телефонски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	</a:t>
            </a: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   - видео формат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Преку еmail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Клучни прашања за изнаоѓање на решение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4. Доколку се документира нешто, на кој начин?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Пишана форма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Аудио форма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Визуелна форма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 </a:t>
            </a: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5. Доколку има подршка, колку достапна ќе биде?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24/7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9-5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5мин </a:t>
            </a: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    - 1 часа     -1 деноноќие   - 1 работен ден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6. Прашањето на зголемена и намалена вредност? (х10 и 1/10)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Х10 зголемна вредност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2c3e50"/>
                </a:solidFill>
                <a:latin typeface="ariel"/>
              </a:rPr>
              <a:t>1/10 намалена вредност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Максимизација на профит и вредност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Показатели на вредност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Финансиска вредност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Процент на успешност во постигнувањето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Чуството да се овозможи постигнување на помала потешкотија и пожртвуваност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Помош при исполнување на желбата со мало инвестирано време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Формирање на пакети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Пакувањето на повеќе решенија на повеќе сродни проекти доведува до: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Решавање на сите проблеми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Давање на брендинг издвојување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Оневозможува споредување со конкуренцијата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Брендинг стратегии за зголемување на животната вредност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Неортодоксни брендинг стратегии кои при правилна употреба ја зголемуваат животната вредност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Оскудност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Ургентност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Бонуси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Гаранции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Слогани и именување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Оскудност (FOMO)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7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Стравот од испуштање е посилен од стравот за добивка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Лицето кое има помала потреба од самата трансакција, фактички ја има супериорната позиција во самата преговарчка рамка на трансакцијата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Видови на оскудност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Временска оскудност (периодична понуда)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Ограничување на бенефити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Едновременски понуди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Најдобра оскудност е автентичната оскудност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Избирање на пазар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Индикатори на погоден пазар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Проблем/болка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Купувачка моќ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Пристапност кон купувачит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Раст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Пазари кои никогаш не замираат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Здраствен </a:t>
            </a: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(желбата за безбедност и благосостојба)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Финансиски </a:t>
            </a: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(желбата за богатство и самоактуализација)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Односен </a:t>
            </a: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(желба за припадност/љубов)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Ургентност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Времето = пари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Видови на етична ургентност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Групна – циклична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Циклична – сезонска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Ценовна или Бонусна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Екплозивни понуди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Бонуси 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6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Noto Sans SemiBold"/>
              </a:rPr>
              <a:t>Давање на бонус &gt; Преговарање со цената</a:t>
            </a:r>
            <a:endParaRPr b="1" lang="en-US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Додатоци за правилна употреба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Креативни имиња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Сродност на производите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Оправдливост на цената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Чек листа или алатка наместо тренинг 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Посочување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Зошто се важни нивните проблеми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Какви се бонусите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Како е дојдено до нивната крација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Докази (статистика, искуства)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Вивидна слика за бенефитите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Монетеризирање на бонусите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Додавање на вредност со бесплатно добивање на истите од страна на партнерите, во возврат за бесплатен маркетинг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Воведување на препораки или вредносни понуди за кои би добивале комисии за секој нов клиент/продажба.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Гаранции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Видови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Безусловни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Условни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Анти-гаранции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Вметнати гаранции (испреплетени)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Поделба на приход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Поделба на профит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Граници на активација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Монетарни бонуси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Именување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MAGIC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М – Magnet – Зошто постои понудата?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A – Avatar – За кого е понудата?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G – Goal – Што ќе реши понудата?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I – Interval – За колку време?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C – Container – Методот на решавање?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Предизвик, Скица, Камп, Интензивен, Инкубатор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Програма, Детокс, Искуство, Собир, Акцелатор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Систем, Трансформација, Длабоко навлегување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Работилница, Преродување, Напад, Шифра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Начини на зголемување на животната вредност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77" name="Table 2"/>
          <p:cNvGraphicFramePr/>
          <p:nvPr/>
        </p:nvGraphicFramePr>
        <p:xfrm>
          <a:off x="2010960" y="2075040"/>
          <a:ext cx="6128280" cy="1052640"/>
        </p:xfrm>
        <a:graphic>
          <a:graphicData uri="http://schemas.openxmlformats.org/drawingml/2006/table">
            <a:tbl>
              <a:tblPr/>
              <a:tblGrid>
                <a:gridCol w="3061440"/>
                <a:gridCol w="3066840"/>
              </a:tblGrid>
              <a:tr h="3474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Зголемување на ценатa</a:t>
                      </a:r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↑ </a:t>
                      </a:r>
                      <a:r>
                        <a:rPr b="0" lang="en-US" sz="1800" spc="-1" strike="noStrike">
                          <a:latin typeface="ariel"/>
                        </a:rPr>
                        <a:t>$</a:t>
                      </a:r>
                      <a:endParaRPr b="0" lang="en-US" sz="1800" spc="-1" strike="noStrike">
                        <a:latin typeface="arie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Понудата на надградба на понудата</a:t>
                      </a:r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$  →   </a:t>
                      </a:r>
                      <a:r>
                        <a:rPr b="0" lang="en-US" sz="2500" spc="-1" strike="noStrike">
                          <a:latin typeface="ariel"/>
                        </a:rPr>
                        <a:t>$</a:t>
                      </a:r>
                      <a:endParaRPr b="0" lang="en-US" sz="2500" spc="-1" strike="noStrike">
                        <a:latin typeface="arie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Намалување на трошокот</a:t>
                      </a:r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 ↓  </a:t>
                      </a:r>
                      <a:r>
                        <a:rPr b="0" lang="en-US" sz="1800" spc="-1" strike="noStrike">
                          <a:latin typeface="ariel"/>
                        </a:rPr>
                        <a:t>Трошоци по производ</a:t>
                      </a:r>
                      <a:endParaRPr b="0" lang="en-US" sz="1800" spc="-1" strike="noStrike">
                        <a:latin typeface="arie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Нудење алтернативни понуди</a:t>
                      </a:r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$ → $</a:t>
                      </a:r>
                      <a:endParaRPr b="0" lang="en-US" sz="1800" spc="-1" strike="noStrike">
                        <a:latin typeface="arie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Зголемување на купувачкиот интервал</a:t>
                      </a:r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$ …. $ …  $ … $ .. $ .. $</a:t>
                      </a:r>
                      <a:endParaRPr b="0" lang="en-US" sz="1800" spc="-1" strike="noStrike">
                        <a:latin typeface="arie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Понудата на   пониска понуда</a:t>
                      </a:r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endParaRPr b="0" lang="en-US" sz="1800" spc="-1" strike="noStrike">
                        <a:latin typeface="arie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el"/>
                        </a:rPr>
                        <a:t>$  → </a:t>
                      </a:r>
                      <a:r>
                        <a:rPr b="0" lang="en-US" sz="1000" spc="-1" strike="noStrike">
                          <a:latin typeface="ariel"/>
                        </a:rPr>
                        <a:t>$</a:t>
                      </a:r>
                      <a:endParaRPr b="0" lang="en-US" sz="1000" spc="-1" strike="noStrike">
                        <a:latin typeface="ariel"/>
                      </a:endParaRPr>
                    </a:p>
                    <a:p>
                      <a:pPr algn="ctr"/>
                      <a:endParaRPr b="0" lang="en-US" sz="1000" spc="-1" strike="noStrike">
                        <a:latin typeface="arie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Изработиле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Имињата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Ментор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Проблемот и купувачката моќ како индикатори за пазарот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Проблемот 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 algn="just">
              <a:lnSpc>
                <a:spcPct val="150000"/>
              </a:lnSpc>
              <a:spcAft>
                <a:spcPts val="141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ariel"/>
              </a:rPr>
              <a:t>“</a:t>
            </a:r>
            <a:r>
              <a:rPr b="0" lang="en-US" sz="2000" spc="-1" strike="noStrike">
                <a:solidFill>
                  <a:srgbClr val="2c3e50"/>
                </a:solidFill>
                <a:latin typeface="ariel"/>
              </a:rPr>
              <a:t>Живот е страдание, да преживееш значи да најдеш значење во страдањето.” - Фридрих Ниче.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 algn="just">
              <a:lnSpc>
                <a:spcPct val="150000"/>
              </a:lnSpc>
              <a:spcAft>
                <a:spcPts val="141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ariel"/>
              </a:rPr>
              <a:t>Колку е поголема е болката врз потрошувачите, толку е поголема желбата да се разреши истиот.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Купувачката моќ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Способноста на купувачите за да ги купат производите. 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000" spc="-1" strike="noStrike">
                <a:solidFill>
                  <a:srgbClr val="ffffff"/>
                </a:solidFill>
                <a:latin typeface="Noto Sans Black"/>
              </a:rPr>
              <a:t>Пристапноста на потрошувачите и растот на пазарот како пазарни индикатори</a:t>
            </a:r>
            <a:endParaRPr b="1" lang="en-US" sz="30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Пристапноста на потрошувачит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Колку е полоша пристапноста толку повеќе странда ROI на маркетинг стратегијата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Општо правилo: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 </a:t>
            </a: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Помаргинална група – Потешко се пристапува кон истата група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Раст на пазарот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Растот на пазарот ја диктира општествената состојба и ни покажува колкав број на потенцијални купувачи би можеле да добиеме. Прилично е и поврзан со куповната моќ.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Насоки за избирање на пазар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Избор на неизумирачки пазар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Избор на мотив на дејство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Избор на правилен потсегмент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Баланс меѓу индикаторите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Бонус: Niching 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Стратегија на Фокус 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Ценовни стратегии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32640" y="1818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Дискрепанца на цената и вредноста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Стратегии на остварување на дискрепанца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Повредно за поскапо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Повредно за иста цена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Повредно за поефтино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Елиминирани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Исто за поефтино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Помалку вредно за уште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поефтино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</p:txBody>
      </p:sp>
      <p:graphicFrame>
        <p:nvGraphicFramePr>
          <p:cNvPr id="141" name="Table 3"/>
          <p:cNvGraphicFramePr/>
          <p:nvPr/>
        </p:nvGraphicFramePr>
        <p:xfrm>
          <a:off x="4777920" y="3254760"/>
          <a:ext cx="3840480" cy="3057480"/>
        </p:xfrm>
        <a:graphic>
          <a:graphicData uri="http://schemas.openxmlformats.org/drawingml/2006/table">
            <a:tbl>
              <a:tblPr/>
              <a:tblGrid>
                <a:gridCol w="314280"/>
                <a:gridCol w="1339200"/>
                <a:gridCol w="1324800"/>
                <a:gridCol w="1265040"/>
              </a:tblGrid>
              <a:tr h="-4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Цена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88120">
                <a:tc rowSpan="3"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Вредност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Повредно за поскапо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Повредно за иста цена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Повредно за поефтино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4148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b2b2b2"/>
                          </a:solidFill>
                          <a:latin typeface="Arial"/>
                        </a:rPr>
                        <a:t>Исто за поскапо</a:t>
                      </a:r>
                      <a:endParaRPr b="0" lang="en-US" sz="1800" spc="-1" strike="noStrike">
                        <a:solidFill>
                          <a:srgbClr val="b2b2b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b2b2b2"/>
                          </a:solidFill>
                          <a:latin typeface="Arial"/>
                        </a:rPr>
                        <a:t>Исто за иста цена</a:t>
                      </a:r>
                      <a:endParaRPr b="0" lang="en-US" sz="1800" spc="-1" strike="noStrike">
                        <a:solidFill>
                          <a:srgbClr val="b2b2b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808080"/>
                          </a:solidFill>
                          <a:highlight>
                            <a:srgbClr val="333333"/>
                          </a:highlight>
                          <a:latin typeface="Arial"/>
                        </a:rPr>
                        <a:t>Исто за поефтино</a:t>
                      </a:r>
                      <a:endParaRPr b="0" lang="en-US" sz="1800" spc="-1" strike="noStrike">
                        <a:solidFill>
                          <a:srgbClr val="808080"/>
                        </a:solidFill>
                        <a:highlight>
                          <a:srgbClr val="333333"/>
                        </a:highlight>
                        <a:latin typeface="Noto Sans Regular"/>
                      </a:endParaRPr>
                    </a:p>
                    <a:p>
                      <a:endParaRPr b="0" lang="en-US" sz="1800" spc="-1" strike="noStrike">
                        <a:solidFill>
                          <a:srgbClr val="808080"/>
                        </a:solidFill>
                        <a:highlight>
                          <a:srgbClr val="333333"/>
                        </a:highlight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4060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b2b2b2"/>
                          </a:solidFill>
                          <a:latin typeface="Arial"/>
                        </a:rPr>
                        <a:t>Помалку вредно за поскапо</a:t>
                      </a:r>
                      <a:endParaRPr b="0" lang="en-US" sz="1800" spc="-1" strike="noStrike">
                        <a:solidFill>
                          <a:srgbClr val="b2b2b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b2b2b2"/>
                          </a:solidFill>
                          <a:latin typeface="Arial"/>
                        </a:rPr>
                        <a:t>Помалку вредно за иста цена</a:t>
                      </a:r>
                      <a:endParaRPr b="0" lang="en-US" sz="1800" spc="-1" strike="noStrike">
                        <a:solidFill>
                          <a:srgbClr val="b2b2b2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808080"/>
                          </a:solidFill>
                          <a:highlight>
                            <a:srgbClr val="1c1c1c"/>
                          </a:highlight>
                          <a:latin typeface="Arial"/>
                        </a:rPr>
                        <a:t>Помалку вредно за уште поефтино</a:t>
                      </a:r>
                      <a:endParaRPr b="0" lang="en-US" sz="1800" spc="-1" strike="noStrike">
                        <a:solidFill>
                          <a:srgbClr val="808080"/>
                        </a:solidFill>
                        <a:highlight>
                          <a:srgbClr val="1c1c1c"/>
                        </a:highlight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Влијаниа на зголемување на цената врз Потрошувачот</a:t>
            </a:r>
            <a:r>
              <a:rPr b="1" lang="en-US" sz="3000" spc="-1" strike="noStrike">
                <a:solidFill>
                  <a:srgbClr val="ffffff"/>
                </a:solidFill>
                <a:latin typeface="Noto Sans Black"/>
              </a:rPr>
              <a:t> </a:t>
            </a:r>
            <a:endParaRPr b="1" lang="en-US" sz="30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Зголемна емоционална инвестиција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Зголемна перцептивна вредност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Зголемен резултат/перформанс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Зголемени побарувања </a:t>
            </a:r>
            <a:r>
              <a:rPr b="1" lang="en-US" sz="1500" spc="-1" strike="noStrike">
                <a:solidFill>
                  <a:srgbClr val="2c3e50"/>
                </a:solidFill>
                <a:latin typeface="Noto Sans SemiBold"/>
              </a:rPr>
              <a:t>(отстапки од стандардот)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	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Зголемување на исполнителноста на желбите и потребите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Влијаниа на зголемување на цената врз Бизнисот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Noto Sans SemiBold"/>
              </a:rPr>
              <a:t>Зголемен профит</a:t>
            </a:r>
            <a:endParaRPr b="1" lang="en-US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Noto Sans SemiBold"/>
              </a:rPr>
              <a:t>Зголемена перциптивна вредност/издвојување </a:t>
            </a:r>
            <a:endParaRPr b="1" lang="en-US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Noto Sans SemiBold"/>
              </a:rPr>
              <a:t>Зголемни резултати – повеќе време и посветеност</a:t>
            </a:r>
            <a:endParaRPr b="1" lang="en-US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Noto Sans SemiBold"/>
              </a:rPr>
              <a:t>Зголемување на услуживоста</a:t>
            </a:r>
            <a:endParaRPr b="1" lang="en-US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Noto Sans SemiBold"/>
              </a:rPr>
              <a:t>Зголемување на бизнис моралот (од продажен/производствен аспект)</a:t>
            </a:r>
            <a:endParaRPr b="1" lang="en-US" sz="26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Равенка на вредноста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55240" y="18594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Noto Sans SemiBold"/>
              </a:rPr>
              <a:t>Вредноста може да се дефинира како резултатот од користењето на одреден производ/услуга врз потрошувачот на истата, а не збиорт од производствените трошоци за истиот/а.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endParaRPr b="1" lang="en-US" sz="2000" spc="-1" strike="noStrike" u="sng">
              <a:solidFill>
                <a:srgbClr val="2c3e50"/>
              </a:solidFill>
              <a:uFillTx/>
              <a:latin typeface="arie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     </a:t>
            </a:r>
            <a:r>
              <a:rPr b="1" lang="en-US" sz="1800" spc="-1" strike="noStrike" u="heavy">
                <a:solidFill>
                  <a:srgbClr val="2c3e50"/>
                </a:solidFill>
                <a:uFillTx/>
                <a:latin typeface="ariel"/>
              </a:rPr>
              <a:t>Очекувањата од производот    Х    Очекувањето за остварување</a:t>
            </a:r>
            <a:endParaRPr b="1" lang="en-US" sz="1800" spc="-1" strike="noStrike" u="sng">
              <a:solidFill>
                <a:srgbClr val="2c3e50"/>
              </a:solidFill>
              <a:uFillTx/>
              <a:latin typeface="arie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     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Временското одволекување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 X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     Жртвата и потешкотијата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endParaRPr b="1" lang="en-US" sz="1800" spc="-1" strike="noStrike">
              <a:solidFill>
                <a:srgbClr val="2c3e50"/>
              </a:solidFill>
              <a:latin typeface="arie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endParaRPr b="1" lang="en-US" sz="1800" spc="-1" strike="noStrike">
              <a:solidFill>
                <a:srgbClr val="2c3e50"/>
              </a:solidFill>
              <a:latin typeface="arie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1" lang="en-US" sz="1800" spc="-1" strike="noStrike" u="dbl">
                <a:solidFill>
                  <a:srgbClr val="2c3e50"/>
                </a:solidFill>
                <a:uFillTx/>
                <a:latin typeface="ariel"/>
              </a:rPr>
              <a:t>Позитивни фактори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 u="dbl">
                <a:solidFill>
                  <a:srgbClr val="2c3e50"/>
                </a:solidFill>
                <a:uFillTx/>
                <a:latin typeface="ariel"/>
              </a:rPr>
              <a:t>Песимистични фактори</a:t>
            </a:r>
            <a:endParaRPr b="1" lang="en-US" sz="1800" spc="-1" strike="noStrike">
              <a:solidFill>
                <a:srgbClr val="2c3e50"/>
              </a:solidFill>
              <a:latin typeface="arie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Очекувања од производот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     Временско одовлекување</a:t>
            </a:r>
            <a:endParaRPr b="1" lang="en-US" sz="1800" spc="-1" strike="noStrike">
              <a:solidFill>
                <a:srgbClr val="2c3e50"/>
              </a:solidFill>
              <a:latin typeface="arie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Очекување за остварувањата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	</a:t>
            </a:r>
            <a:r>
              <a:rPr b="1" lang="en-US" sz="1800" spc="-1" strike="noStrike">
                <a:solidFill>
                  <a:srgbClr val="2c3e50"/>
                </a:solidFill>
                <a:latin typeface="ariel"/>
              </a:rPr>
              <a:t>Жртва и потешкотија</a:t>
            </a:r>
            <a:endParaRPr b="1" lang="en-US" sz="1800" spc="-1" strike="noStrike">
              <a:solidFill>
                <a:srgbClr val="2c3e50"/>
              </a:solidFill>
              <a:latin typeface="a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2022-11-30T21:34:12Z</dcterms:created>
  <dc:creator/>
  <dc:description/>
  <dc:language>en-US</dc:language>
  <cp:lastModifiedBy/>
  <dcterms:modified xsi:type="dcterms:W3CDTF">2022-11-30T23:31:14Z</dcterms:modified>
  <cp:revision>2</cp:revision>
  <dc:subject/>
  <dc:title>Midnightblue</dc:title>
</cp:coreProperties>
</file>