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1"/>
  </p:notesMasterIdLst>
  <p:sldIdLst>
    <p:sldId id="256" r:id="rId3"/>
    <p:sldId id="258" r:id="rId4"/>
    <p:sldId id="305" r:id="rId5"/>
    <p:sldId id="308" r:id="rId6"/>
    <p:sldId id="279" r:id="rId7"/>
    <p:sldId id="311" r:id="rId8"/>
    <p:sldId id="260" r:id="rId9"/>
    <p:sldId id="309" r:id="rId10"/>
  </p:sldIdLst>
  <p:sldSz cx="9144000" cy="5143500" type="screen16x9"/>
  <p:notesSz cx="6858000" cy="9144000"/>
  <p:embeddedFontLst>
    <p:embeddedFont>
      <p:font typeface="Figtree Black" panose="020B0604020202020204" charset="0"/>
      <p:bold r:id="rId12"/>
      <p:boldItalic r:id="rId13"/>
    </p:embeddedFont>
    <p:embeddedFont>
      <p:font typeface="Hanken Grotesk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5AE3D2-0417-2414-36CB-C15067B43B3D}" v="21" dt="2025-06-15T23:32:24.848"/>
    <p1510:client id="{80D97718-F19F-8B96-F99B-2ED82F0D97FA}" v="745" dt="2025-06-15T22:58:15.509"/>
    <p1510:client id="{980DE0A2-8021-6E5E-622E-D00FDD8CFF70}" v="171" dt="2025-06-15T21:51:44.518"/>
    <p1510:client id="{C4F2C1C3-37F9-882C-D630-52FE4955D19E}" v="172" dt="2025-06-16T00:09:56.179"/>
    <p1510:client id="{CBA990EE-721B-66CE-FC3B-A7F04D580346}" v="736" dt="2025-06-16T00:04:08.811"/>
    <p1510:client id="{E3D16C1B-981A-425D-9B4F-8FEAE3D59B77}" v="197" dt="2025-06-15T22:26:46.891"/>
  </p1510:revLst>
</p1510:revInfo>
</file>

<file path=ppt/tableStyles.xml><?xml version="1.0" encoding="utf-8"?>
<a:tblStyleLst xmlns:a="http://schemas.openxmlformats.org/drawingml/2006/main" def="{620F9186-C662-4902-B724-119BBC9E8FC5}">
  <a:tblStyle styleId="{620F9186-C662-4902-B724-119BBC9E8F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1DF23BD0-A461-30E2-17FF-7D75D5F9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33f6155f6d_0_69:notes">
            <a:extLst>
              <a:ext uri="{FF2B5EF4-FFF2-40B4-BE49-F238E27FC236}">
                <a16:creationId xmlns:a16="http://schemas.microsoft.com/office/drawing/2014/main" id="{4E3FD073-5536-DA8A-0448-237CFDABD3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33f6155f6d_0_69:notes">
            <a:extLst>
              <a:ext uri="{FF2B5EF4-FFF2-40B4-BE49-F238E27FC236}">
                <a16:creationId xmlns:a16="http://schemas.microsoft.com/office/drawing/2014/main" id="{DF15C823-D13C-005F-0737-31010D1485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68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>
          <a:extLst>
            <a:ext uri="{FF2B5EF4-FFF2-40B4-BE49-F238E27FC236}">
              <a16:creationId xmlns:a16="http://schemas.microsoft.com/office/drawing/2014/main" id="{24F4A23F-14D9-DA66-F18A-CC5B1A1DB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4_2679:notes">
            <a:extLst>
              <a:ext uri="{FF2B5EF4-FFF2-40B4-BE49-F238E27FC236}">
                <a16:creationId xmlns:a16="http://schemas.microsoft.com/office/drawing/2014/main" id="{7346A37F-7050-F492-63F5-215F6038D3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4_2679:notes">
            <a:extLst>
              <a:ext uri="{FF2B5EF4-FFF2-40B4-BE49-F238E27FC236}">
                <a16:creationId xmlns:a16="http://schemas.microsoft.com/office/drawing/2014/main" id="{E94D3B80-8198-3AC5-9BA1-DD7836FC5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907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7d1415e7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17d1415e7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321F82B7-C439-E7F0-CFF5-3643D5DD6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6B573ADC-83AF-426F-86BA-AE3CBD012E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DF789D53-7A8B-0365-F9F5-7AA123BA45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23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>
          <a:extLst>
            <a:ext uri="{FF2B5EF4-FFF2-40B4-BE49-F238E27FC236}">
              <a16:creationId xmlns:a16="http://schemas.microsoft.com/office/drawing/2014/main" id="{5785FD00-14BC-E29B-D9E9-55A775433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40135a080_0_2:notes">
            <a:extLst>
              <a:ext uri="{FF2B5EF4-FFF2-40B4-BE49-F238E27FC236}">
                <a16:creationId xmlns:a16="http://schemas.microsoft.com/office/drawing/2014/main" id="{3A022FDD-B40C-478D-2DD1-5DE7E412ED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40135a080_0_2:notes">
            <a:extLst>
              <a:ext uri="{FF2B5EF4-FFF2-40B4-BE49-F238E27FC236}">
                <a16:creationId xmlns:a16="http://schemas.microsoft.com/office/drawing/2014/main" id="{D04369ED-79F5-A816-BB59-672E88E49A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7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icons,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"/>
          </a:p>
          <a:p>
            <a:r>
              <a:rPr lang="en"/>
              <a:t>Plataforma para </a:t>
            </a:r>
            <a:r>
              <a:rPr lang="en" err="1"/>
              <a:t>Visualização</a:t>
            </a:r>
            <a:endParaRPr lang="en"/>
          </a:p>
          <a:p>
            <a:r>
              <a:rPr lang="en"/>
              <a:t>de </a:t>
            </a:r>
            <a:r>
              <a:rPr lang="en" err="1"/>
              <a:t>Conceitos</a:t>
            </a:r>
            <a:r>
              <a:rPr lang="en"/>
              <a:t> </a:t>
            </a:r>
            <a:r>
              <a:rPr lang="en" err="1"/>
              <a:t>Médicos</a:t>
            </a:r>
            <a:endParaRPr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25D15-0A5F-A3CB-154B-6984C014B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000" y="3068925"/>
            <a:ext cx="5897400" cy="475800"/>
          </a:xfrm>
        </p:spPr>
        <p:txBody>
          <a:bodyPr/>
          <a:lstStyle/>
          <a:p>
            <a:r>
              <a:rPr lang="en-US" err="1"/>
              <a:t>Processamento</a:t>
            </a:r>
            <a:r>
              <a:rPr lang="en-US"/>
              <a:t> de </a:t>
            </a:r>
            <a:r>
              <a:rPr lang="en-US" err="1"/>
              <a:t>Linguagem</a:t>
            </a:r>
            <a:r>
              <a:rPr lang="en-US"/>
              <a:t> Natural </a:t>
            </a:r>
            <a:r>
              <a:rPr lang="en-US" err="1"/>
              <a:t>em</a:t>
            </a:r>
            <a:r>
              <a:rPr lang="en-US"/>
              <a:t> </a:t>
            </a:r>
            <a:r>
              <a:rPr lang="en-US" err="1"/>
              <a:t>Engenharia</a:t>
            </a:r>
            <a:r>
              <a:rPr lang="en-US"/>
              <a:t> Biomédica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306;p35">
            <a:extLst>
              <a:ext uri="{FF2B5EF4-FFF2-40B4-BE49-F238E27FC236}">
                <a16:creationId xmlns:a16="http://schemas.microsoft.com/office/drawing/2014/main" id="{1D27DFE3-2AA8-AAD8-9236-6E0358F0A632}"/>
              </a:ext>
            </a:extLst>
          </p:cNvPr>
          <p:cNvCxnSpPr>
            <a:cxnSpLocks/>
          </p:cNvCxnSpPr>
          <p:nvPr/>
        </p:nvCxnSpPr>
        <p:spPr>
          <a:xfrm>
            <a:off x="4064487" y="3248314"/>
            <a:ext cx="5081741" cy="3131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cxnSpLocks/>
          </p:cNvCxnSpPr>
          <p:nvPr/>
        </p:nvCxnSpPr>
        <p:spPr>
          <a:xfrm>
            <a:off x="-69103" y="1541645"/>
            <a:ext cx="4705961" cy="782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Índice</a:t>
            </a:r>
            <a:endParaRPr lang="pt-PT" err="1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1373643" y="1358794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4279837" y="1358794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4054523" y="3057636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1242743" y="1887919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Web Scraper</a:t>
            </a: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137806" y="381617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err="1"/>
              <a:t>Potenciais</a:t>
            </a:r>
            <a:r>
              <a:rPr lang="en"/>
              <a:t> </a:t>
            </a:r>
            <a:r>
              <a:rPr lang="en" err="1"/>
              <a:t>Melhorias</a:t>
            </a:r>
            <a:endParaRPr lang="en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4154404" y="2185412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err="1"/>
              <a:t>Agregação</a:t>
            </a:r>
            <a:r>
              <a:rPr lang="en"/>
              <a:t> da </a:t>
            </a:r>
            <a:r>
              <a:rPr lang="en" err="1"/>
              <a:t>Informação</a:t>
            </a:r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3911072" y="3555446"/>
            <a:ext cx="2321157" cy="3930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err="1"/>
              <a:t>Categorização</a:t>
            </a:r>
            <a:endParaRPr lang="pt-PT" err="1"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7268706" y="3055863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>
          <a:extLst>
            <a:ext uri="{FF2B5EF4-FFF2-40B4-BE49-F238E27FC236}">
              <a16:creationId xmlns:a16="http://schemas.microsoft.com/office/drawing/2014/main" id="{0A0B4C69-DB8E-94E9-028E-3959EF72F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5">
            <a:extLst>
              <a:ext uri="{FF2B5EF4-FFF2-40B4-BE49-F238E27FC236}">
                <a16:creationId xmlns:a16="http://schemas.microsoft.com/office/drawing/2014/main" id="{7890D352-2D51-54E3-601B-CEFB1D7F3BF3}"/>
              </a:ext>
            </a:extLst>
          </p:cNvPr>
          <p:cNvSpPr/>
          <p:nvPr/>
        </p:nvSpPr>
        <p:spPr>
          <a:xfrm>
            <a:off x="2593875" y="3526538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5">
            <a:extLst>
              <a:ext uri="{FF2B5EF4-FFF2-40B4-BE49-F238E27FC236}">
                <a16:creationId xmlns:a16="http://schemas.microsoft.com/office/drawing/2014/main" id="{0120CABE-3062-E462-7FDA-CD0DFE9118BB}"/>
              </a:ext>
            </a:extLst>
          </p:cNvPr>
          <p:cNvSpPr/>
          <p:nvPr/>
        </p:nvSpPr>
        <p:spPr>
          <a:xfrm>
            <a:off x="1984275" y="238197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>
            <a:extLst>
              <a:ext uri="{FF2B5EF4-FFF2-40B4-BE49-F238E27FC236}">
                <a16:creationId xmlns:a16="http://schemas.microsoft.com/office/drawing/2014/main" id="{0E6A42EB-7170-5B5E-C6E7-C6DBAA1E443F}"/>
              </a:ext>
            </a:extLst>
          </p:cNvPr>
          <p:cNvSpPr/>
          <p:nvPr/>
        </p:nvSpPr>
        <p:spPr>
          <a:xfrm>
            <a:off x="1374675" y="1209225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5">
            <a:extLst>
              <a:ext uri="{FF2B5EF4-FFF2-40B4-BE49-F238E27FC236}">
                <a16:creationId xmlns:a16="http://schemas.microsoft.com/office/drawing/2014/main" id="{AB70EE70-62FB-C77E-F9C4-21C19D0C1A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Web Scraper</a:t>
            </a:r>
          </a:p>
        </p:txBody>
      </p:sp>
      <p:sp>
        <p:nvSpPr>
          <p:cNvPr id="466" name="Google Shape;466;p45">
            <a:extLst>
              <a:ext uri="{FF2B5EF4-FFF2-40B4-BE49-F238E27FC236}">
                <a16:creationId xmlns:a16="http://schemas.microsoft.com/office/drawing/2014/main" id="{C9826915-A528-107D-D6F1-12F7F025D5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00001" y="1511710"/>
            <a:ext cx="5146375" cy="581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Fazendo</a:t>
            </a:r>
            <a:r>
              <a:rPr lang="en"/>
              <a:t> </a:t>
            </a:r>
            <a:r>
              <a:rPr lang="en" err="1"/>
              <a:t>uso</a:t>
            </a:r>
            <a:r>
              <a:rPr lang="en"/>
              <a:t> das </a:t>
            </a:r>
            <a:r>
              <a:rPr lang="en" err="1"/>
              <a:t>funcionalidades</a:t>
            </a:r>
            <a:r>
              <a:rPr lang="en"/>
              <a:t> de requests e </a:t>
            </a:r>
            <a:r>
              <a:rPr lang="en" err="1"/>
              <a:t>BeautifulSoup</a:t>
            </a:r>
            <a:r>
              <a:rPr lang="en"/>
              <a:t>, </a:t>
            </a:r>
            <a:r>
              <a:rPr lang="en" err="1"/>
              <a:t>acede</a:t>
            </a:r>
            <a:r>
              <a:rPr lang="en"/>
              <a:t> </a:t>
            </a:r>
            <a:r>
              <a:rPr lang="en" err="1"/>
              <a:t>ao</a:t>
            </a:r>
            <a:r>
              <a:rPr lang="en"/>
              <a:t> website com </a:t>
            </a:r>
            <a:r>
              <a:rPr lang="en" err="1"/>
              <a:t>informação</a:t>
            </a:r>
            <a:r>
              <a:rPr lang="en"/>
              <a:t> </a:t>
            </a:r>
            <a:r>
              <a:rPr lang="en" err="1"/>
              <a:t>relevante</a:t>
            </a:r>
            <a:r>
              <a:rPr lang="en"/>
              <a:t>.</a:t>
            </a:r>
          </a:p>
        </p:txBody>
      </p:sp>
      <p:sp>
        <p:nvSpPr>
          <p:cNvPr id="467" name="Google Shape;467;p45">
            <a:extLst>
              <a:ext uri="{FF2B5EF4-FFF2-40B4-BE49-F238E27FC236}">
                <a16:creationId xmlns:a16="http://schemas.microsoft.com/office/drawing/2014/main" id="{FD103B9E-571D-CD60-AD53-6AAC9B0CE0D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Percorre</a:t>
            </a:r>
            <a:r>
              <a:rPr lang="en"/>
              <a:t> o </a:t>
            </a:r>
            <a:r>
              <a:rPr lang="en" err="1"/>
              <a:t>documento</a:t>
            </a:r>
            <a:r>
              <a:rPr lang="en"/>
              <a:t>, </a:t>
            </a:r>
            <a:r>
              <a:rPr lang="en" err="1"/>
              <a:t>extraindo</a:t>
            </a:r>
            <a:r>
              <a:rPr lang="en"/>
              <a:t> </a:t>
            </a:r>
            <a:r>
              <a:rPr lang="en" err="1"/>
              <a:t>os</a:t>
            </a:r>
            <a:r>
              <a:rPr lang="en"/>
              <a:t> </a:t>
            </a:r>
            <a:r>
              <a:rPr lang="en" err="1"/>
              <a:t>conceitos</a:t>
            </a:r>
            <a:r>
              <a:rPr lang="en"/>
              <a:t>, </a:t>
            </a:r>
            <a:r>
              <a:rPr lang="en" err="1"/>
              <a:t>por</a:t>
            </a:r>
            <a:r>
              <a:rPr lang="en"/>
              <a:t> </a:t>
            </a:r>
            <a:r>
              <a:rPr lang="en" err="1"/>
              <a:t>ordem</a:t>
            </a:r>
            <a:r>
              <a:rPr lang="en"/>
              <a:t> das </a:t>
            </a:r>
            <a:r>
              <a:rPr lang="en" err="1"/>
              <a:t>suas</a:t>
            </a:r>
            <a:r>
              <a:rPr lang="en"/>
              <a:t> </a:t>
            </a:r>
            <a:r>
              <a:rPr lang="en" err="1"/>
              <a:t>iniciais</a:t>
            </a:r>
            <a:r>
              <a:rPr lang="en"/>
              <a:t> (de A </a:t>
            </a:r>
            <a:r>
              <a:rPr lang="en" err="1"/>
              <a:t>a</a:t>
            </a:r>
            <a:r>
              <a:rPr lang="en"/>
              <a:t> Z).</a:t>
            </a:r>
            <a:endParaRPr lang="pt-PT" err="1"/>
          </a:p>
        </p:txBody>
      </p:sp>
      <p:sp>
        <p:nvSpPr>
          <p:cNvPr id="468" name="Google Shape;468;p45">
            <a:extLst>
              <a:ext uri="{FF2B5EF4-FFF2-40B4-BE49-F238E27FC236}">
                <a16:creationId xmlns:a16="http://schemas.microsoft.com/office/drawing/2014/main" id="{FF4F66A2-F54F-2BD4-2A33-B50D14DF64B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Processa</a:t>
            </a:r>
            <a:r>
              <a:rPr lang="en"/>
              <a:t> a </a:t>
            </a:r>
            <a:r>
              <a:rPr lang="en" err="1"/>
              <a:t>informação</a:t>
            </a:r>
            <a:r>
              <a:rPr lang="en"/>
              <a:t> </a:t>
            </a:r>
            <a:r>
              <a:rPr lang="en" err="1"/>
              <a:t>obtida</a:t>
            </a:r>
            <a:r>
              <a:rPr lang="en"/>
              <a:t>, </a:t>
            </a:r>
            <a:r>
              <a:rPr lang="en" err="1"/>
              <a:t>organizando</a:t>
            </a:r>
            <a:r>
              <a:rPr lang="en"/>
              <a:t>-a e </a:t>
            </a:r>
            <a:r>
              <a:rPr lang="en" err="1"/>
              <a:t>guardando</a:t>
            </a:r>
            <a:r>
              <a:rPr lang="en"/>
              <a:t> o </a:t>
            </a:r>
            <a:r>
              <a:rPr lang="en" err="1"/>
              <a:t>resultado</a:t>
            </a:r>
            <a:r>
              <a:rPr lang="en"/>
              <a:t> </a:t>
            </a:r>
            <a:r>
              <a:rPr lang="en" err="1"/>
              <a:t>em</a:t>
            </a:r>
            <a:r>
              <a:rPr lang="en"/>
              <a:t> </a:t>
            </a:r>
            <a:r>
              <a:rPr lang="en" i="1" err="1"/>
              <a:t>dicts</a:t>
            </a:r>
            <a:r>
              <a:rPr lang="en" i="1"/>
              <a:t>/</a:t>
            </a:r>
            <a:r>
              <a:rPr lang="en" i="1" err="1"/>
              <a:t>atlas_saude.json</a:t>
            </a:r>
            <a:endParaRPr lang="pt-PT" i="1" err="1"/>
          </a:p>
          <a:p>
            <a:pPr marL="0" indent="0">
              <a:lnSpc>
                <a:spcPct val="114999"/>
              </a:lnSpc>
            </a:pPr>
            <a:endParaRPr lang="en"/>
          </a:p>
        </p:txBody>
      </p:sp>
      <p:sp>
        <p:nvSpPr>
          <p:cNvPr id="469" name="Google Shape;469;p45">
            <a:extLst>
              <a:ext uri="{FF2B5EF4-FFF2-40B4-BE49-F238E27FC236}">
                <a16:creationId xmlns:a16="http://schemas.microsoft.com/office/drawing/2014/main" id="{06E2475C-E08F-64FE-220F-2DBB536129A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000001" y="1210493"/>
            <a:ext cx="6429554" cy="4382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/>
              <a:t>Acede</a:t>
            </a:r>
            <a:r>
              <a:rPr lang="en"/>
              <a:t> </a:t>
            </a:r>
            <a:r>
              <a:rPr lang="en" err="1"/>
              <a:t>ao</a:t>
            </a:r>
            <a:r>
              <a:rPr lang="en"/>
              <a:t> website: https://www.atlasdasaude.pt/</a:t>
            </a:r>
            <a:endParaRPr/>
          </a:p>
        </p:txBody>
      </p:sp>
      <p:sp>
        <p:nvSpPr>
          <p:cNvPr id="470" name="Google Shape;470;p45">
            <a:extLst>
              <a:ext uri="{FF2B5EF4-FFF2-40B4-BE49-F238E27FC236}">
                <a16:creationId xmlns:a16="http://schemas.microsoft.com/office/drawing/2014/main" id="{D0C7D390-B6A9-FEA7-21BF-082917520AB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/>
              <a:t>Extrai</a:t>
            </a:r>
            <a:r>
              <a:rPr lang="en"/>
              <a:t> </a:t>
            </a:r>
            <a:r>
              <a:rPr lang="en" err="1"/>
              <a:t>todos</a:t>
            </a:r>
            <a:r>
              <a:rPr lang="en"/>
              <a:t> </a:t>
            </a:r>
            <a:r>
              <a:rPr lang="en" err="1"/>
              <a:t>os</a:t>
            </a:r>
            <a:r>
              <a:rPr lang="en"/>
              <a:t> conceitos</a:t>
            </a:r>
          </a:p>
        </p:txBody>
      </p:sp>
      <p:sp>
        <p:nvSpPr>
          <p:cNvPr id="471" name="Google Shape;471;p45">
            <a:extLst>
              <a:ext uri="{FF2B5EF4-FFF2-40B4-BE49-F238E27FC236}">
                <a16:creationId xmlns:a16="http://schemas.microsoft.com/office/drawing/2014/main" id="{F9401C3B-260E-762E-58EB-6C0DB5874FA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/>
              <a:t>Armazenar</a:t>
            </a:r>
            <a:r>
              <a:rPr lang="en"/>
              <a:t> a </a:t>
            </a:r>
            <a:r>
              <a:rPr lang="en" err="1"/>
              <a:t>informação</a:t>
            </a:r>
            <a:endParaRPr lang="pt-PT" err="1"/>
          </a:p>
        </p:txBody>
      </p:sp>
      <p:cxnSp>
        <p:nvCxnSpPr>
          <p:cNvPr id="498" name="Google Shape;498;p45">
            <a:extLst>
              <a:ext uri="{FF2B5EF4-FFF2-40B4-BE49-F238E27FC236}">
                <a16:creationId xmlns:a16="http://schemas.microsoft.com/office/drawing/2014/main" id="{74125741-0A29-1439-72FC-EB0F9736E7B1}"/>
              </a:ext>
            </a:extLst>
          </p:cNvPr>
          <p:cNvCxnSpPr>
            <a:cxnSpLocks/>
            <a:stCxn id="464" idx="2"/>
          </p:cNvCxnSpPr>
          <p:nvPr/>
        </p:nvCxnSpPr>
        <p:spPr>
          <a:xfrm>
            <a:off x="1632825" y="1725525"/>
            <a:ext cx="0" cy="3441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5">
            <a:extLst>
              <a:ext uri="{FF2B5EF4-FFF2-40B4-BE49-F238E27FC236}">
                <a16:creationId xmlns:a16="http://schemas.microsoft.com/office/drawing/2014/main" id="{876865D6-E976-E587-3DDA-D6A5DA3B485F}"/>
              </a:ext>
            </a:extLst>
          </p:cNvPr>
          <p:cNvCxnSpPr>
            <a:stCxn id="463" idx="2"/>
          </p:cNvCxnSpPr>
          <p:nvPr/>
        </p:nvCxnSpPr>
        <p:spPr>
          <a:xfrm>
            <a:off x="2242425" y="2898275"/>
            <a:ext cx="0" cy="2295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5">
            <a:extLst>
              <a:ext uri="{FF2B5EF4-FFF2-40B4-BE49-F238E27FC236}">
                <a16:creationId xmlns:a16="http://schemas.microsoft.com/office/drawing/2014/main" id="{905F8338-BA71-6627-E075-6EE7B4AC4DDA}"/>
              </a:ext>
            </a:extLst>
          </p:cNvPr>
          <p:cNvCxnSpPr>
            <a:stCxn id="462" idx="2"/>
          </p:cNvCxnSpPr>
          <p:nvPr/>
        </p:nvCxnSpPr>
        <p:spPr>
          <a:xfrm>
            <a:off x="2852025" y="4042838"/>
            <a:ext cx="0" cy="1184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" name="Google Shape;947;p61">
            <a:extLst>
              <a:ext uri="{FF2B5EF4-FFF2-40B4-BE49-F238E27FC236}">
                <a16:creationId xmlns:a16="http://schemas.microsoft.com/office/drawing/2014/main" id="{66BC6982-FF86-ABAC-15A5-3C7B2875C9A2}"/>
              </a:ext>
            </a:extLst>
          </p:cNvPr>
          <p:cNvGrpSpPr/>
          <p:nvPr/>
        </p:nvGrpSpPr>
        <p:grpSpPr>
          <a:xfrm>
            <a:off x="2677638" y="3570519"/>
            <a:ext cx="345000" cy="343975"/>
            <a:chOff x="6980063" y="3074500"/>
            <a:chExt cx="345000" cy="343975"/>
          </a:xfrm>
        </p:grpSpPr>
        <p:sp>
          <p:nvSpPr>
            <p:cNvPr id="3" name="Google Shape;948;p61">
              <a:extLst>
                <a:ext uri="{FF2B5EF4-FFF2-40B4-BE49-F238E27FC236}">
                  <a16:creationId xmlns:a16="http://schemas.microsoft.com/office/drawing/2014/main" id="{1ABA8469-AE17-F1DB-2729-41F7C90A8CDA}"/>
                </a:ext>
              </a:extLst>
            </p:cNvPr>
            <p:cNvSpPr/>
            <p:nvPr/>
          </p:nvSpPr>
          <p:spPr>
            <a:xfrm>
              <a:off x="7008788" y="3158825"/>
              <a:ext cx="44875" cy="13875"/>
            </a:xfrm>
            <a:custGeom>
              <a:avLst/>
              <a:gdLst/>
              <a:ahLst/>
              <a:cxnLst/>
              <a:rect l="l" t="t" r="r" b="b"/>
              <a:pathLst>
                <a:path w="1795" h="555" extrusionOk="0">
                  <a:moveTo>
                    <a:pt x="0" y="1"/>
                  </a:moveTo>
                  <a:lnTo>
                    <a:pt x="0" y="554"/>
                  </a:lnTo>
                  <a:lnTo>
                    <a:pt x="1794" y="554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49;p61">
              <a:extLst>
                <a:ext uri="{FF2B5EF4-FFF2-40B4-BE49-F238E27FC236}">
                  <a16:creationId xmlns:a16="http://schemas.microsoft.com/office/drawing/2014/main" id="{42B6508C-D568-F1E4-0759-799A49E8ED31}"/>
                </a:ext>
              </a:extLst>
            </p:cNvPr>
            <p:cNvSpPr/>
            <p:nvPr/>
          </p:nvSpPr>
          <p:spPr>
            <a:xfrm>
              <a:off x="7216113" y="3179075"/>
              <a:ext cx="43600" cy="15150"/>
            </a:xfrm>
            <a:custGeom>
              <a:avLst/>
              <a:gdLst/>
              <a:ahLst/>
              <a:cxnLst/>
              <a:rect l="l" t="t" r="r" b="b"/>
              <a:pathLst>
                <a:path w="1744" h="606" extrusionOk="0">
                  <a:moveTo>
                    <a:pt x="1" y="0"/>
                  </a:moveTo>
                  <a:lnTo>
                    <a:pt x="1" y="605"/>
                  </a:lnTo>
                  <a:lnTo>
                    <a:pt x="1743" y="60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50;p61">
              <a:extLst>
                <a:ext uri="{FF2B5EF4-FFF2-40B4-BE49-F238E27FC236}">
                  <a16:creationId xmlns:a16="http://schemas.microsoft.com/office/drawing/2014/main" id="{CBCEB7FF-D87E-E64D-A6BF-ACD900D35B28}"/>
                </a:ext>
              </a:extLst>
            </p:cNvPr>
            <p:cNvSpPr/>
            <p:nvPr/>
          </p:nvSpPr>
          <p:spPr>
            <a:xfrm>
              <a:off x="7152038" y="3363850"/>
              <a:ext cx="48975" cy="13875"/>
            </a:xfrm>
            <a:custGeom>
              <a:avLst/>
              <a:gdLst/>
              <a:ahLst/>
              <a:cxnLst/>
              <a:rect l="l" t="t" r="r" b="b"/>
              <a:pathLst>
                <a:path w="1959" h="555" extrusionOk="0">
                  <a:moveTo>
                    <a:pt x="1" y="1"/>
                  </a:moveTo>
                  <a:lnTo>
                    <a:pt x="1" y="554"/>
                  </a:lnTo>
                  <a:lnTo>
                    <a:pt x="1959" y="554"/>
                  </a:lnTo>
                  <a:lnTo>
                    <a:pt x="1959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51;p61">
              <a:extLst>
                <a:ext uri="{FF2B5EF4-FFF2-40B4-BE49-F238E27FC236}">
                  <a16:creationId xmlns:a16="http://schemas.microsoft.com/office/drawing/2014/main" id="{1F62AA29-7363-DA80-CD9D-2080826F6D49}"/>
                </a:ext>
              </a:extLst>
            </p:cNvPr>
            <p:cNvSpPr/>
            <p:nvPr/>
          </p:nvSpPr>
          <p:spPr>
            <a:xfrm>
              <a:off x="6980063" y="3261350"/>
              <a:ext cx="345000" cy="157125"/>
            </a:xfrm>
            <a:custGeom>
              <a:avLst/>
              <a:gdLst/>
              <a:ahLst/>
              <a:cxnLst/>
              <a:rect l="l" t="t" r="r" b="b"/>
              <a:pathLst>
                <a:path w="13800" h="6285" extrusionOk="0">
                  <a:moveTo>
                    <a:pt x="4655" y="2778"/>
                  </a:moveTo>
                  <a:lnTo>
                    <a:pt x="4655" y="5679"/>
                  </a:lnTo>
                  <a:lnTo>
                    <a:pt x="3292" y="5679"/>
                  </a:lnTo>
                  <a:lnTo>
                    <a:pt x="3292" y="2778"/>
                  </a:lnTo>
                  <a:close/>
                  <a:moveTo>
                    <a:pt x="8540" y="2009"/>
                  </a:moveTo>
                  <a:lnTo>
                    <a:pt x="8540" y="5679"/>
                  </a:lnTo>
                  <a:lnTo>
                    <a:pt x="7177" y="5679"/>
                  </a:lnTo>
                  <a:lnTo>
                    <a:pt x="7177" y="2009"/>
                  </a:lnTo>
                  <a:close/>
                  <a:moveTo>
                    <a:pt x="10509" y="3076"/>
                  </a:moveTo>
                  <a:lnTo>
                    <a:pt x="10509" y="5679"/>
                  </a:lnTo>
                  <a:lnTo>
                    <a:pt x="9135" y="5679"/>
                  </a:lnTo>
                  <a:lnTo>
                    <a:pt x="9135" y="3076"/>
                  </a:lnTo>
                  <a:close/>
                  <a:moveTo>
                    <a:pt x="6572" y="595"/>
                  </a:moveTo>
                  <a:lnTo>
                    <a:pt x="6572" y="5720"/>
                  </a:lnTo>
                  <a:lnTo>
                    <a:pt x="5209" y="5720"/>
                  </a:lnTo>
                  <a:lnTo>
                    <a:pt x="5209" y="2778"/>
                  </a:lnTo>
                  <a:lnTo>
                    <a:pt x="5209" y="2481"/>
                  </a:lnTo>
                  <a:lnTo>
                    <a:pt x="5209" y="595"/>
                  </a:lnTo>
                  <a:close/>
                  <a:moveTo>
                    <a:pt x="4952" y="0"/>
                  </a:moveTo>
                  <a:cubicBezTo>
                    <a:pt x="4778" y="0"/>
                    <a:pt x="4655" y="133"/>
                    <a:pt x="4655" y="297"/>
                  </a:cubicBezTo>
                  <a:lnTo>
                    <a:pt x="4655" y="2184"/>
                  </a:lnTo>
                  <a:lnTo>
                    <a:pt x="2984" y="2184"/>
                  </a:lnTo>
                  <a:cubicBezTo>
                    <a:pt x="2820" y="2184"/>
                    <a:pt x="2687" y="2307"/>
                    <a:pt x="2687" y="2481"/>
                  </a:cubicBezTo>
                  <a:lnTo>
                    <a:pt x="2687" y="5679"/>
                  </a:lnTo>
                  <a:lnTo>
                    <a:pt x="298" y="5679"/>
                  </a:lnTo>
                  <a:cubicBezTo>
                    <a:pt x="165" y="5679"/>
                    <a:pt x="42" y="5813"/>
                    <a:pt x="1" y="5936"/>
                  </a:cubicBezTo>
                  <a:cubicBezTo>
                    <a:pt x="1" y="6151"/>
                    <a:pt x="124" y="6284"/>
                    <a:pt x="298" y="6284"/>
                  </a:cubicBezTo>
                  <a:lnTo>
                    <a:pt x="13451" y="6284"/>
                  </a:lnTo>
                  <a:cubicBezTo>
                    <a:pt x="13625" y="6284"/>
                    <a:pt x="13748" y="6192"/>
                    <a:pt x="13748" y="6028"/>
                  </a:cubicBezTo>
                  <a:cubicBezTo>
                    <a:pt x="13799" y="5854"/>
                    <a:pt x="13666" y="5679"/>
                    <a:pt x="13492" y="5679"/>
                  </a:cubicBezTo>
                  <a:lnTo>
                    <a:pt x="11103" y="5679"/>
                  </a:lnTo>
                  <a:lnTo>
                    <a:pt x="11103" y="2778"/>
                  </a:lnTo>
                  <a:cubicBezTo>
                    <a:pt x="11103" y="2645"/>
                    <a:pt x="10929" y="2481"/>
                    <a:pt x="10806" y="2481"/>
                  </a:cubicBezTo>
                  <a:lnTo>
                    <a:pt x="9135" y="2481"/>
                  </a:lnTo>
                  <a:lnTo>
                    <a:pt x="9135" y="1753"/>
                  </a:lnTo>
                  <a:cubicBezTo>
                    <a:pt x="9135" y="1579"/>
                    <a:pt x="9012" y="1456"/>
                    <a:pt x="8838" y="1456"/>
                  </a:cubicBezTo>
                  <a:lnTo>
                    <a:pt x="7177" y="1456"/>
                  </a:lnTo>
                  <a:lnTo>
                    <a:pt x="7177" y="297"/>
                  </a:lnTo>
                  <a:cubicBezTo>
                    <a:pt x="7177" y="133"/>
                    <a:pt x="7044" y="0"/>
                    <a:pt x="68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52;p61">
              <a:extLst>
                <a:ext uri="{FF2B5EF4-FFF2-40B4-BE49-F238E27FC236}">
                  <a16:creationId xmlns:a16="http://schemas.microsoft.com/office/drawing/2014/main" id="{152A23DB-F023-568F-9050-7CDEF100726C}"/>
                </a:ext>
              </a:extLst>
            </p:cNvPr>
            <p:cNvSpPr/>
            <p:nvPr/>
          </p:nvSpPr>
          <p:spPr>
            <a:xfrm>
              <a:off x="6980063" y="3074500"/>
              <a:ext cx="345000" cy="158150"/>
            </a:xfrm>
            <a:custGeom>
              <a:avLst/>
              <a:gdLst/>
              <a:ahLst/>
              <a:cxnLst/>
              <a:rect l="l" t="t" r="r" b="b"/>
              <a:pathLst>
                <a:path w="13800" h="6326" extrusionOk="0">
                  <a:moveTo>
                    <a:pt x="2605" y="2389"/>
                  </a:moveTo>
                  <a:lnTo>
                    <a:pt x="2605" y="5721"/>
                  </a:lnTo>
                  <a:lnTo>
                    <a:pt x="1446" y="5721"/>
                  </a:lnTo>
                  <a:lnTo>
                    <a:pt x="1446" y="2389"/>
                  </a:lnTo>
                  <a:close/>
                  <a:moveTo>
                    <a:pt x="4399" y="595"/>
                  </a:moveTo>
                  <a:lnTo>
                    <a:pt x="4399" y="5721"/>
                  </a:lnTo>
                  <a:lnTo>
                    <a:pt x="3199" y="5721"/>
                  </a:lnTo>
                  <a:lnTo>
                    <a:pt x="3199" y="595"/>
                  </a:lnTo>
                  <a:close/>
                  <a:moveTo>
                    <a:pt x="7341" y="2861"/>
                  </a:moveTo>
                  <a:lnTo>
                    <a:pt x="7341" y="5721"/>
                  </a:lnTo>
                  <a:lnTo>
                    <a:pt x="5250" y="5721"/>
                  </a:lnTo>
                  <a:lnTo>
                    <a:pt x="7341" y="2861"/>
                  </a:lnTo>
                  <a:close/>
                  <a:moveTo>
                    <a:pt x="9135" y="2389"/>
                  </a:moveTo>
                  <a:lnTo>
                    <a:pt x="9135" y="5721"/>
                  </a:lnTo>
                  <a:lnTo>
                    <a:pt x="7946" y="5721"/>
                  </a:lnTo>
                  <a:lnTo>
                    <a:pt x="7946" y="2389"/>
                  </a:lnTo>
                  <a:close/>
                  <a:moveTo>
                    <a:pt x="10888" y="2389"/>
                  </a:moveTo>
                  <a:lnTo>
                    <a:pt x="10888" y="5721"/>
                  </a:lnTo>
                  <a:lnTo>
                    <a:pt x="9699" y="5721"/>
                  </a:lnTo>
                  <a:lnTo>
                    <a:pt x="9699" y="2389"/>
                  </a:lnTo>
                  <a:close/>
                  <a:moveTo>
                    <a:pt x="2943" y="1"/>
                  </a:moveTo>
                  <a:cubicBezTo>
                    <a:pt x="2779" y="1"/>
                    <a:pt x="2646" y="175"/>
                    <a:pt x="2646" y="298"/>
                  </a:cubicBezTo>
                  <a:lnTo>
                    <a:pt x="2646" y="1795"/>
                  </a:lnTo>
                  <a:lnTo>
                    <a:pt x="1149" y="1795"/>
                  </a:lnTo>
                  <a:cubicBezTo>
                    <a:pt x="985" y="1795"/>
                    <a:pt x="852" y="1918"/>
                    <a:pt x="852" y="2092"/>
                  </a:cubicBezTo>
                  <a:lnTo>
                    <a:pt x="852" y="5721"/>
                  </a:lnTo>
                  <a:lnTo>
                    <a:pt x="339" y="5721"/>
                  </a:lnTo>
                  <a:cubicBezTo>
                    <a:pt x="165" y="5721"/>
                    <a:pt x="42" y="5854"/>
                    <a:pt x="1" y="5977"/>
                  </a:cubicBezTo>
                  <a:cubicBezTo>
                    <a:pt x="1" y="6152"/>
                    <a:pt x="124" y="6326"/>
                    <a:pt x="298" y="6326"/>
                  </a:cubicBezTo>
                  <a:lnTo>
                    <a:pt x="13492" y="6326"/>
                  </a:lnTo>
                  <a:cubicBezTo>
                    <a:pt x="13625" y="6326"/>
                    <a:pt x="13748" y="6193"/>
                    <a:pt x="13799" y="6070"/>
                  </a:cubicBezTo>
                  <a:cubicBezTo>
                    <a:pt x="13799" y="5854"/>
                    <a:pt x="13666" y="5721"/>
                    <a:pt x="13492" y="5721"/>
                  </a:cubicBezTo>
                  <a:lnTo>
                    <a:pt x="11493" y="5721"/>
                  </a:lnTo>
                  <a:lnTo>
                    <a:pt x="11493" y="2092"/>
                  </a:lnTo>
                  <a:cubicBezTo>
                    <a:pt x="11493" y="1918"/>
                    <a:pt x="11360" y="1795"/>
                    <a:pt x="11185" y="1795"/>
                  </a:cubicBezTo>
                  <a:lnTo>
                    <a:pt x="8161" y="1795"/>
                  </a:lnTo>
                  <a:lnTo>
                    <a:pt x="8202" y="1754"/>
                  </a:lnTo>
                  <a:cubicBezTo>
                    <a:pt x="8284" y="1621"/>
                    <a:pt x="8243" y="1456"/>
                    <a:pt x="8110" y="1323"/>
                  </a:cubicBezTo>
                  <a:cubicBezTo>
                    <a:pt x="8066" y="1294"/>
                    <a:pt x="8016" y="1281"/>
                    <a:pt x="7964" y="1281"/>
                  </a:cubicBezTo>
                  <a:cubicBezTo>
                    <a:pt x="7870" y="1281"/>
                    <a:pt x="7769" y="1326"/>
                    <a:pt x="7690" y="1405"/>
                  </a:cubicBezTo>
                  <a:lnTo>
                    <a:pt x="4993" y="5127"/>
                  </a:lnTo>
                  <a:lnTo>
                    <a:pt x="4993" y="298"/>
                  </a:lnTo>
                  <a:cubicBezTo>
                    <a:pt x="4993" y="175"/>
                    <a:pt x="4870" y="1"/>
                    <a:pt x="46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1084;p61">
            <a:extLst>
              <a:ext uri="{FF2B5EF4-FFF2-40B4-BE49-F238E27FC236}">
                <a16:creationId xmlns:a16="http://schemas.microsoft.com/office/drawing/2014/main" id="{3C61FA67-7537-878F-D64F-2612A0185B2A}"/>
              </a:ext>
            </a:extLst>
          </p:cNvPr>
          <p:cNvGrpSpPr/>
          <p:nvPr/>
        </p:nvGrpSpPr>
        <p:grpSpPr>
          <a:xfrm>
            <a:off x="2064613" y="2472844"/>
            <a:ext cx="343700" cy="343725"/>
            <a:chOff x="716736" y="2127787"/>
            <a:chExt cx="343700" cy="343725"/>
          </a:xfrm>
        </p:grpSpPr>
        <p:sp>
          <p:nvSpPr>
            <p:cNvPr id="10" name="Google Shape;1085;p61">
              <a:extLst>
                <a:ext uri="{FF2B5EF4-FFF2-40B4-BE49-F238E27FC236}">
                  <a16:creationId xmlns:a16="http://schemas.microsoft.com/office/drawing/2014/main" id="{C2824816-DE28-199D-6BFD-3B1FB11DF428}"/>
                </a:ext>
              </a:extLst>
            </p:cNvPr>
            <p:cNvSpPr/>
            <p:nvPr/>
          </p:nvSpPr>
          <p:spPr>
            <a:xfrm>
              <a:off x="716736" y="2127787"/>
              <a:ext cx="343700" cy="255050"/>
            </a:xfrm>
            <a:custGeom>
              <a:avLst/>
              <a:gdLst/>
              <a:ahLst/>
              <a:cxnLst/>
              <a:rect l="l" t="t" r="r" b="b"/>
              <a:pathLst>
                <a:path w="13748" h="10202" extrusionOk="0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86;p61">
              <a:extLst>
                <a:ext uri="{FF2B5EF4-FFF2-40B4-BE49-F238E27FC236}">
                  <a16:creationId xmlns:a16="http://schemas.microsoft.com/office/drawing/2014/main" id="{3B99A27C-BB21-00CA-9633-438978951B8B}"/>
                </a:ext>
              </a:extLst>
            </p:cNvPr>
            <p:cNvSpPr/>
            <p:nvPr/>
          </p:nvSpPr>
          <p:spPr>
            <a:xfrm>
              <a:off x="924836" y="2177762"/>
              <a:ext cx="92025" cy="15150"/>
            </a:xfrm>
            <a:custGeom>
              <a:avLst/>
              <a:gdLst/>
              <a:ahLst/>
              <a:cxnLst/>
              <a:rect l="l" t="t" r="r" b="b"/>
              <a:pathLst>
                <a:path w="3681" h="606" extrusionOk="0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87;p61">
              <a:extLst>
                <a:ext uri="{FF2B5EF4-FFF2-40B4-BE49-F238E27FC236}">
                  <a16:creationId xmlns:a16="http://schemas.microsoft.com/office/drawing/2014/main" id="{5D0A1017-61F9-F4C7-3E2B-5BE17D14538A}"/>
                </a:ext>
              </a:extLst>
            </p:cNvPr>
            <p:cNvSpPr/>
            <p:nvPr/>
          </p:nvSpPr>
          <p:spPr>
            <a:xfrm>
              <a:off x="760561" y="2177762"/>
              <a:ext cx="92800" cy="15150"/>
            </a:xfrm>
            <a:custGeom>
              <a:avLst/>
              <a:gdLst/>
              <a:ahLst/>
              <a:cxnLst/>
              <a:rect l="l" t="t" r="r" b="b"/>
              <a:pathLst>
                <a:path w="3712" h="606" extrusionOk="0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88;p61">
              <a:extLst>
                <a:ext uri="{FF2B5EF4-FFF2-40B4-BE49-F238E27FC236}">
                  <a16:creationId xmlns:a16="http://schemas.microsoft.com/office/drawing/2014/main" id="{01B2C29A-394B-0C3B-1E60-C7A4A3BB74D3}"/>
                </a:ext>
              </a:extLst>
            </p:cNvPr>
            <p:cNvSpPr/>
            <p:nvPr/>
          </p:nvSpPr>
          <p:spPr>
            <a:xfrm>
              <a:off x="760561" y="2226987"/>
              <a:ext cx="92800" cy="14875"/>
            </a:xfrm>
            <a:custGeom>
              <a:avLst/>
              <a:gdLst/>
              <a:ahLst/>
              <a:cxnLst/>
              <a:rect l="l" t="t" r="r" b="b"/>
              <a:pathLst>
                <a:path w="3712" h="595" extrusionOk="0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89;p61">
              <a:extLst>
                <a:ext uri="{FF2B5EF4-FFF2-40B4-BE49-F238E27FC236}">
                  <a16:creationId xmlns:a16="http://schemas.microsoft.com/office/drawing/2014/main" id="{7A3CEADB-22FE-D9F8-0617-32EFF0F94BFF}"/>
                </a:ext>
              </a:extLst>
            </p:cNvPr>
            <p:cNvSpPr/>
            <p:nvPr/>
          </p:nvSpPr>
          <p:spPr>
            <a:xfrm>
              <a:off x="760561" y="2276187"/>
              <a:ext cx="48975" cy="14900"/>
            </a:xfrm>
            <a:custGeom>
              <a:avLst/>
              <a:gdLst/>
              <a:ahLst/>
              <a:cxnLst/>
              <a:rect l="l" t="t" r="r" b="b"/>
              <a:pathLst>
                <a:path w="1959" h="596" extrusionOk="0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90;p61">
              <a:extLst>
                <a:ext uri="{FF2B5EF4-FFF2-40B4-BE49-F238E27FC236}">
                  <a16:creationId xmlns:a16="http://schemas.microsoft.com/office/drawing/2014/main" id="{EFB7438E-3079-D6A4-1722-215C40A1BEA7}"/>
                </a:ext>
              </a:extLst>
            </p:cNvPr>
            <p:cNvSpPr/>
            <p:nvPr/>
          </p:nvSpPr>
          <p:spPr>
            <a:xfrm>
              <a:off x="924836" y="2226987"/>
              <a:ext cx="92025" cy="14875"/>
            </a:xfrm>
            <a:custGeom>
              <a:avLst/>
              <a:gdLst/>
              <a:ahLst/>
              <a:cxnLst/>
              <a:rect l="l" t="t" r="r" b="b"/>
              <a:pathLst>
                <a:path w="3681" h="595" extrusionOk="0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91;p61">
              <a:extLst>
                <a:ext uri="{FF2B5EF4-FFF2-40B4-BE49-F238E27FC236}">
                  <a16:creationId xmlns:a16="http://schemas.microsoft.com/office/drawing/2014/main" id="{D3DED0E8-B341-DA91-5B58-827696038768}"/>
                </a:ext>
              </a:extLst>
            </p:cNvPr>
            <p:cNvSpPr/>
            <p:nvPr/>
          </p:nvSpPr>
          <p:spPr>
            <a:xfrm>
              <a:off x="968661" y="2276187"/>
              <a:ext cx="48200" cy="14900"/>
            </a:xfrm>
            <a:custGeom>
              <a:avLst/>
              <a:gdLst/>
              <a:ahLst/>
              <a:cxnLst/>
              <a:rect l="l" t="t" r="r" b="b"/>
              <a:pathLst>
                <a:path w="1928" h="596" extrusionOk="0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92;p61">
              <a:extLst>
                <a:ext uri="{FF2B5EF4-FFF2-40B4-BE49-F238E27FC236}">
                  <a16:creationId xmlns:a16="http://schemas.microsoft.com/office/drawing/2014/main" id="{867FDE24-3D4F-CA48-3BFE-DAD58E1B474A}"/>
                </a:ext>
              </a:extLst>
            </p:cNvPr>
            <p:cNvSpPr/>
            <p:nvPr/>
          </p:nvSpPr>
          <p:spPr>
            <a:xfrm>
              <a:off x="815911" y="2292087"/>
              <a:ext cx="180450" cy="179425"/>
            </a:xfrm>
            <a:custGeom>
              <a:avLst/>
              <a:gdLst/>
              <a:ahLst/>
              <a:cxnLst/>
              <a:rect l="l" t="t" r="r" b="b"/>
              <a:pathLst>
                <a:path w="7218" h="7177" extrusionOk="0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028;p61">
            <a:extLst>
              <a:ext uri="{FF2B5EF4-FFF2-40B4-BE49-F238E27FC236}">
                <a16:creationId xmlns:a16="http://schemas.microsoft.com/office/drawing/2014/main" id="{FBA4EEC9-863E-5FBE-6D1F-CD5A3B52666D}"/>
              </a:ext>
            </a:extLst>
          </p:cNvPr>
          <p:cNvGrpSpPr/>
          <p:nvPr/>
        </p:nvGrpSpPr>
        <p:grpSpPr>
          <a:xfrm>
            <a:off x="1458696" y="1204622"/>
            <a:ext cx="343975" cy="345000"/>
            <a:chOff x="4035838" y="2520150"/>
            <a:chExt cx="343975" cy="345000"/>
          </a:xfrm>
        </p:grpSpPr>
        <p:sp>
          <p:nvSpPr>
            <p:cNvPr id="19" name="Google Shape;1029;p61">
              <a:extLst>
                <a:ext uri="{FF2B5EF4-FFF2-40B4-BE49-F238E27FC236}">
                  <a16:creationId xmlns:a16="http://schemas.microsoft.com/office/drawing/2014/main" id="{F95CE76B-5EB2-9BAC-C9FE-CA480CFCFEDF}"/>
                </a:ext>
              </a:extLst>
            </p:cNvPr>
            <p:cNvSpPr/>
            <p:nvPr/>
          </p:nvSpPr>
          <p:spPr>
            <a:xfrm>
              <a:off x="4243188" y="2565000"/>
              <a:ext cx="37175" cy="15150"/>
            </a:xfrm>
            <a:custGeom>
              <a:avLst/>
              <a:gdLst/>
              <a:ahLst/>
              <a:cxnLst/>
              <a:rect l="l" t="t" r="r" b="b"/>
              <a:pathLst>
                <a:path w="1487" h="606" extrusionOk="0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472"/>
                    <a:pt x="164" y="606"/>
                    <a:pt x="339" y="606"/>
                  </a:cubicBezTo>
                  <a:lnTo>
                    <a:pt x="1189" y="606"/>
                  </a:lnTo>
                  <a:cubicBezTo>
                    <a:pt x="1364" y="606"/>
                    <a:pt x="1487" y="431"/>
                    <a:pt x="1487" y="257"/>
                  </a:cubicBezTo>
                  <a:cubicBezTo>
                    <a:pt x="1446" y="93"/>
                    <a:pt x="1323" y="1"/>
                    <a:pt x="11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0;p61">
              <a:extLst>
                <a:ext uri="{FF2B5EF4-FFF2-40B4-BE49-F238E27FC236}">
                  <a16:creationId xmlns:a16="http://schemas.microsoft.com/office/drawing/2014/main" id="{73ECC45E-9678-40A7-87ED-E0907FEED9CC}"/>
                </a:ext>
              </a:extLst>
            </p:cNvPr>
            <p:cNvSpPr/>
            <p:nvPr/>
          </p:nvSpPr>
          <p:spPr>
            <a:xfrm>
              <a:off x="4243188" y="2608825"/>
              <a:ext cx="37175" cy="15150"/>
            </a:xfrm>
            <a:custGeom>
              <a:avLst/>
              <a:gdLst/>
              <a:ahLst/>
              <a:cxnLst/>
              <a:rect l="l" t="t" r="r" b="b"/>
              <a:pathLst>
                <a:path w="1487" h="606" extrusionOk="0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472"/>
                    <a:pt x="164" y="606"/>
                    <a:pt x="339" y="606"/>
                  </a:cubicBezTo>
                  <a:lnTo>
                    <a:pt x="1189" y="606"/>
                  </a:lnTo>
                  <a:cubicBezTo>
                    <a:pt x="1364" y="606"/>
                    <a:pt x="1487" y="431"/>
                    <a:pt x="1487" y="257"/>
                  </a:cubicBezTo>
                  <a:cubicBezTo>
                    <a:pt x="1446" y="93"/>
                    <a:pt x="1323" y="1"/>
                    <a:pt x="1189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1;p61">
              <a:extLst>
                <a:ext uri="{FF2B5EF4-FFF2-40B4-BE49-F238E27FC236}">
                  <a16:creationId xmlns:a16="http://schemas.microsoft.com/office/drawing/2014/main" id="{9A341A0D-178C-55A3-760E-80035A71CC84}"/>
                </a:ext>
              </a:extLst>
            </p:cNvPr>
            <p:cNvSpPr/>
            <p:nvPr/>
          </p:nvSpPr>
          <p:spPr>
            <a:xfrm>
              <a:off x="4243188" y="2652650"/>
              <a:ext cx="37175" cy="14900"/>
            </a:xfrm>
            <a:custGeom>
              <a:avLst/>
              <a:gdLst/>
              <a:ahLst/>
              <a:cxnLst/>
              <a:rect l="l" t="t" r="r" b="b"/>
              <a:pathLst>
                <a:path w="1487" h="596" extrusionOk="0">
                  <a:moveTo>
                    <a:pt x="298" y="1"/>
                  </a:moveTo>
                  <a:cubicBezTo>
                    <a:pt x="123" y="1"/>
                    <a:pt x="0" y="175"/>
                    <a:pt x="41" y="339"/>
                  </a:cubicBezTo>
                  <a:cubicBezTo>
                    <a:pt x="41" y="472"/>
                    <a:pt x="164" y="596"/>
                    <a:pt x="339" y="596"/>
                  </a:cubicBezTo>
                  <a:lnTo>
                    <a:pt x="1189" y="596"/>
                  </a:lnTo>
                  <a:cubicBezTo>
                    <a:pt x="1364" y="596"/>
                    <a:pt x="1487" y="431"/>
                    <a:pt x="1487" y="257"/>
                  </a:cubicBezTo>
                  <a:cubicBezTo>
                    <a:pt x="1446" y="83"/>
                    <a:pt x="1323" y="1"/>
                    <a:pt x="118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2;p61">
              <a:extLst>
                <a:ext uri="{FF2B5EF4-FFF2-40B4-BE49-F238E27FC236}">
                  <a16:creationId xmlns:a16="http://schemas.microsoft.com/office/drawing/2014/main" id="{A9974C2E-3C83-8DB3-B65E-05D1733B678A}"/>
                </a:ext>
              </a:extLst>
            </p:cNvPr>
            <p:cNvSpPr/>
            <p:nvPr/>
          </p:nvSpPr>
          <p:spPr>
            <a:xfrm>
              <a:off x="4134263" y="2565000"/>
              <a:ext cx="37175" cy="15150"/>
            </a:xfrm>
            <a:custGeom>
              <a:avLst/>
              <a:gdLst/>
              <a:ahLst/>
              <a:cxnLst/>
              <a:rect l="l" t="t" r="r" b="b"/>
              <a:pathLst>
                <a:path w="1487" h="606" extrusionOk="0">
                  <a:moveTo>
                    <a:pt x="298" y="1"/>
                  </a:moveTo>
                  <a:cubicBezTo>
                    <a:pt x="123" y="1"/>
                    <a:pt x="0" y="175"/>
                    <a:pt x="0" y="349"/>
                  </a:cubicBezTo>
                  <a:cubicBezTo>
                    <a:pt x="41" y="472"/>
                    <a:pt x="164" y="606"/>
                    <a:pt x="298" y="606"/>
                  </a:cubicBezTo>
                  <a:lnTo>
                    <a:pt x="1190" y="606"/>
                  </a:lnTo>
                  <a:cubicBezTo>
                    <a:pt x="1364" y="606"/>
                    <a:pt x="1487" y="431"/>
                    <a:pt x="1446" y="257"/>
                  </a:cubicBezTo>
                  <a:cubicBezTo>
                    <a:pt x="1446" y="93"/>
                    <a:pt x="1323" y="1"/>
                    <a:pt x="1149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3;p61">
              <a:extLst>
                <a:ext uri="{FF2B5EF4-FFF2-40B4-BE49-F238E27FC236}">
                  <a16:creationId xmlns:a16="http://schemas.microsoft.com/office/drawing/2014/main" id="{DDC467C9-432F-B45E-2330-C64E3181904D}"/>
                </a:ext>
              </a:extLst>
            </p:cNvPr>
            <p:cNvSpPr/>
            <p:nvPr/>
          </p:nvSpPr>
          <p:spPr>
            <a:xfrm>
              <a:off x="4134263" y="2608825"/>
              <a:ext cx="37175" cy="15150"/>
            </a:xfrm>
            <a:custGeom>
              <a:avLst/>
              <a:gdLst/>
              <a:ahLst/>
              <a:cxnLst/>
              <a:rect l="l" t="t" r="r" b="b"/>
              <a:pathLst>
                <a:path w="1487" h="606" extrusionOk="0">
                  <a:moveTo>
                    <a:pt x="298" y="1"/>
                  </a:moveTo>
                  <a:cubicBezTo>
                    <a:pt x="123" y="1"/>
                    <a:pt x="0" y="175"/>
                    <a:pt x="0" y="349"/>
                  </a:cubicBezTo>
                  <a:cubicBezTo>
                    <a:pt x="41" y="472"/>
                    <a:pt x="164" y="606"/>
                    <a:pt x="298" y="606"/>
                  </a:cubicBezTo>
                  <a:lnTo>
                    <a:pt x="1190" y="606"/>
                  </a:lnTo>
                  <a:cubicBezTo>
                    <a:pt x="1364" y="606"/>
                    <a:pt x="1487" y="431"/>
                    <a:pt x="1446" y="257"/>
                  </a:cubicBezTo>
                  <a:cubicBezTo>
                    <a:pt x="1446" y="93"/>
                    <a:pt x="1323" y="1"/>
                    <a:pt x="1149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4;p61">
              <a:extLst>
                <a:ext uri="{FF2B5EF4-FFF2-40B4-BE49-F238E27FC236}">
                  <a16:creationId xmlns:a16="http://schemas.microsoft.com/office/drawing/2014/main" id="{3F1E38D9-4E19-8FDE-405E-AA2470379CFB}"/>
                </a:ext>
              </a:extLst>
            </p:cNvPr>
            <p:cNvSpPr/>
            <p:nvPr/>
          </p:nvSpPr>
          <p:spPr>
            <a:xfrm>
              <a:off x="4134263" y="2652650"/>
              <a:ext cx="37175" cy="14900"/>
            </a:xfrm>
            <a:custGeom>
              <a:avLst/>
              <a:gdLst/>
              <a:ahLst/>
              <a:cxnLst/>
              <a:rect l="l" t="t" r="r" b="b"/>
              <a:pathLst>
                <a:path w="1487" h="596" extrusionOk="0">
                  <a:moveTo>
                    <a:pt x="298" y="1"/>
                  </a:moveTo>
                  <a:cubicBezTo>
                    <a:pt x="123" y="1"/>
                    <a:pt x="0" y="175"/>
                    <a:pt x="0" y="339"/>
                  </a:cubicBezTo>
                  <a:cubicBezTo>
                    <a:pt x="41" y="472"/>
                    <a:pt x="164" y="596"/>
                    <a:pt x="298" y="596"/>
                  </a:cubicBezTo>
                  <a:lnTo>
                    <a:pt x="1190" y="596"/>
                  </a:lnTo>
                  <a:cubicBezTo>
                    <a:pt x="1364" y="596"/>
                    <a:pt x="1487" y="431"/>
                    <a:pt x="1446" y="257"/>
                  </a:cubicBezTo>
                  <a:cubicBezTo>
                    <a:pt x="1446" y="83"/>
                    <a:pt x="1323" y="1"/>
                    <a:pt x="1149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5;p61">
              <a:extLst>
                <a:ext uri="{FF2B5EF4-FFF2-40B4-BE49-F238E27FC236}">
                  <a16:creationId xmlns:a16="http://schemas.microsoft.com/office/drawing/2014/main" id="{41A7B625-C6B2-CF6A-C4C6-EAC89125BBFE}"/>
                </a:ext>
              </a:extLst>
            </p:cNvPr>
            <p:cNvSpPr/>
            <p:nvPr/>
          </p:nvSpPr>
          <p:spPr>
            <a:xfrm>
              <a:off x="4035838" y="2520150"/>
              <a:ext cx="343975" cy="345000"/>
            </a:xfrm>
            <a:custGeom>
              <a:avLst/>
              <a:gdLst/>
              <a:ahLst/>
              <a:cxnLst/>
              <a:rect l="l" t="t" r="r" b="b"/>
              <a:pathLst>
                <a:path w="13759" h="13800" extrusionOk="0">
                  <a:moveTo>
                    <a:pt x="5127" y="606"/>
                  </a:moveTo>
                  <a:cubicBezTo>
                    <a:pt x="5680" y="606"/>
                    <a:pt x="6193" y="862"/>
                    <a:pt x="6582" y="1282"/>
                  </a:cubicBezTo>
                  <a:lnTo>
                    <a:pt x="6582" y="7525"/>
                  </a:lnTo>
                  <a:cubicBezTo>
                    <a:pt x="6152" y="7228"/>
                    <a:pt x="5639" y="7054"/>
                    <a:pt x="5127" y="7054"/>
                  </a:cubicBezTo>
                  <a:lnTo>
                    <a:pt x="2779" y="7054"/>
                  </a:lnTo>
                  <a:lnTo>
                    <a:pt x="2779" y="606"/>
                  </a:lnTo>
                  <a:close/>
                  <a:moveTo>
                    <a:pt x="10939" y="606"/>
                  </a:moveTo>
                  <a:lnTo>
                    <a:pt x="10939" y="7054"/>
                  </a:lnTo>
                  <a:lnTo>
                    <a:pt x="8633" y="7054"/>
                  </a:lnTo>
                  <a:cubicBezTo>
                    <a:pt x="8079" y="7054"/>
                    <a:pt x="7566" y="7228"/>
                    <a:pt x="7177" y="7525"/>
                  </a:cubicBezTo>
                  <a:lnTo>
                    <a:pt x="7177" y="1282"/>
                  </a:lnTo>
                  <a:cubicBezTo>
                    <a:pt x="7525" y="862"/>
                    <a:pt x="8079" y="606"/>
                    <a:pt x="8633" y="606"/>
                  </a:cubicBezTo>
                  <a:close/>
                  <a:moveTo>
                    <a:pt x="12139" y="2871"/>
                  </a:moveTo>
                  <a:cubicBezTo>
                    <a:pt x="12436" y="2871"/>
                    <a:pt x="12692" y="3076"/>
                    <a:pt x="12692" y="3384"/>
                  </a:cubicBezTo>
                  <a:lnTo>
                    <a:pt x="12692" y="10980"/>
                  </a:lnTo>
                  <a:lnTo>
                    <a:pt x="1026" y="10980"/>
                  </a:lnTo>
                  <a:lnTo>
                    <a:pt x="1026" y="3384"/>
                  </a:lnTo>
                  <a:cubicBezTo>
                    <a:pt x="1026" y="3076"/>
                    <a:pt x="1282" y="2871"/>
                    <a:pt x="1539" y="2871"/>
                  </a:cubicBezTo>
                  <a:lnTo>
                    <a:pt x="2184" y="2871"/>
                  </a:lnTo>
                  <a:lnTo>
                    <a:pt x="2184" y="7351"/>
                  </a:lnTo>
                  <a:cubicBezTo>
                    <a:pt x="2184" y="7484"/>
                    <a:pt x="2307" y="7649"/>
                    <a:pt x="2482" y="7649"/>
                  </a:cubicBezTo>
                  <a:lnTo>
                    <a:pt x="5045" y="7649"/>
                  </a:lnTo>
                  <a:cubicBezTo>
                    <a:pt x="5680" y="7649"/>
                    <a:pt x="6244" y="7905"/>
                    <a:pt x="6623" y="8376"/>
                  </a:cubicBezTo>
                  <a:cubicBezTo>
                    <a:pt x="6664" y="8458"/>
                    <a:pt x="6757" y="8510"/>
                    <a:pt x="6839" y="8510"/>
                  </a:cubicBezTo>
                  <a:cubicBezTo>
                    <a:pt x="6962" y="8510"/>
                    <a:pt x="7054" y="8458"/>
                    <a:pt x="7095" y="8376"/>
                  </a:cubicBezTo>
                  <a:cubicBezTo>
                    <a:pt x="7433" y="7905"/>
                    <a:pt x="7987" y="7649"/>
                    <a:pt x="8592" y="7649"/>
                  </a:cubicBezTo>
                  <a:lnTo>
                    <a:pt x="11237" y="7649"/>
                  </a:lnTo>
                  <a:cubicBezTo>
                    <a:pt x="11411" y="7649"/>
                    <a:pt x="11534" y="7484"/>
                    <a:pt x="11534" y="7351"/>
                  </a:cubicBezTo>
                  <a:lnTo>
                    <a:pt x="11534" y="2871"/>
                  </a:lnTo>
                  <a:close/>
                  <a:moveTo>
                    <a:pt x="13164" y="11585"/>
                  </a:moveTo>
                  <a:lnTo>
                    <a:pt x="13164" y="12303"/>
                  </a:lnTo>
                  <a:cubicBezTo>
                    <a:pt x="13164" y="12774"/>
                    <a:pt x="12733" y="13205"/>
                    <a:pt x="12262" y="13205"/>
                  </a:cubicBezTo>
                  <a:lnTo>
                    <a:pt x="1498" y="13205"/>
                  </a:lnTo>
                  <a:cubicBezTo>
                    <a:pt x="985" y="13205"/>
                    <a:pt x="554" y="12774"/>
                    <a:pt x="554" y="12303"/>
                  </a:cubicBezTo>
                  <a:lnTo>
                    <a:pt x="554" y="11585"/>
                  </a:lnTo>
                  <a:close/>
                  <a:moveTo>
                    <a:pt x="2482" y="1"/>
                  </a:moveTo>
                  <a:cubicBezTo>
                    <a:pt x="2307" y="1"/>
                    <a:pt x="2184" y="134"/>
                    <a:pt x="2184" y="308"/>
                  </a:cubicBezTo>
                  <a:lnTo>
                    <a:pt x="2184" y="2266"/>
                  </a:lnTo>
                  <a:lnTo>
                    <a:pt x="1539" y="2266"/>
                  </a:lnTo>
                  <a:cubicBezTo>
                    <a:pt x="944" y="2266"/>
                    <a:pt x="431" y="2738"/>
                    <a:pt x="431" y="3384"/>
                  </a:cubicBezTo>
                  <a:lnTo>
                    <a:pt x="431" y="10980"/>
                  </a:lnTo>
                  <a:lnTo>
                    <a:pt x="257" y="10980"/>
                  </a:lnTo>
                  <a:cubicBezTo>
                    <a:pt x="134" y="10980"/>
                    <a:pt x="1" y="11113"/>
                    <a:pt x="1" y="11278"/>
                  </a:cubicBezTo>
                  <a:lnTo>
                    <a:pt x="1" y="12303"/>
                  </a:lnTo>
                  <a:cubicBezTo>
                    <a:pt x="1" y="13123"/>
                    <a:pt x="647" y="13799"/>
                    <a:pt x="1498" y="13799"/>
                  </a:cubicBezTo>
                  <a:lnTo>
                    <a:pt x="12262" y="13799"/>
                  </a:lnTo>
                  <a:cubicBezTo>
                    <a:pt x="13072" y="13799"/>
                    <a:pt x="13758" y="13123"/>
                    <a:pt x="13758" y="12303"/>
                  </a:cubicBezTo>
                  <a:lnTo>
                    <a:pt x="13758" y="11278"/>
                  </a:lnTo>
                  <a:cubicBezTo>
                    <a:pt x="13758" y="11113"/>
                    <a:pt x="13625" y="10980"/>
                    <a:pt x="13461" y="10980"/>
                  </a:cubicBezTo>
                  <a:lnTo>
                    <a:pt x="13287" y="10980"/>
                  </a:lnTo>
                  <a:lnTo>
                    <a:pt x="13287" y="3384"/>
                  </a:lnTo>
                  <a:cubicBezTo>
                    <a:pt x="13287" y="2738"/>
                    <a:pt x="12774" y="2266"/>
                    <a:pt x="12139" y="2266"/>
                  </a:cubicBezTo>
                  <a:lnTo>
                    <a:pt x="11534" y="2266"/>
                  </a:lnTo>
                  <a:lnTo>
                    <a:pt x="11534" y="308"/>
                  </a:lnTo>
                  <a:cubicBezTo>
                    <a:pt x="11534" y="134"/>
                    <a:pt x="11411" y="1"/>
                    <a:pt x="11237" y="1"/>
                  </a:cubicBezTo>
                  <a:lnTo>
                    <a:pt x="8592" y="1"/>
                  </a:lnTo>
                  <a:cubicBezTo>
                    <a:pt x="7946" y="1"/>
                    <a:pt x="7310" y="308"/>
                    <a:pt x="6839" y="729"/>
                  </a:cubicBezTo>
                  <a:cubicBezTo>
                    <a:pt x="6408" y="308"/>
                    <a:pt x="5772" y="1"/>
                    <a:pt x="508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36;p61">
              <a:extLst>
                <a:ext uri="{FF2B5EF4-FFF2-40B4-BE49-F238E27FC236}">
                  <a16:creationId xmlns:a16="http://schemas.microsoft.com/office/drawing/2014/main" id="{1BF00D55-98AE-0FCB-74A4-C4C93911DC33}"/>
                </a:ext>
              </a:extLst>
            </p:cNvPr>
            <p:cNvSpPr/>
            <p:nvPr/>
          </p:nvSpPr>
          <p:spPr>
            <a:xfrm>
              <a:off x="4139388" y="2756200"/>
              <a:ext cx="135850" cy="15150"/>
            </a:xfrm>
            <a:custGeom>
              <a:avLst/>
              <a:gdLst/>
              <a:ahLst/>
              <a:cxnLst/>
              <a:rect l="l" t="t" r="r" b="b"/>
              <a:pathLst>
                <a:path w="5434" h="606" extrusionOk="0">
                  <a:moveTo>
                    <a:pt x="308" y="1"/>
                  </a:moveTo>
                  <a:cubicBezTo>
                    <a:pt x="134" y="1"/>
                    <a:pt x="0" y="175"/>
                    <a:pt x="0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5126" y="605"/>
                  </a:lnTo>
                  <a:cubicBezTo>
                    <a:pt x="5300" y="605"/>
                    <a:pt x="5434" y="472"/>
                    <a:pt x="5434" y="257"/>
                  </a:cubicBezTo>
                  <a:cubicBezTo>
                    <a:pt x="5383" y="134"/>
                    <a:pt x="5259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5984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>
          <a:extLst>
            <a:ext uri="{FF2B5EF4-FFF2-40B4-BE49-F238E27FC236}">
              <a16:creationId xmlns:a16="http://schemas.microsoft.com/office/drawing/2014/main" id="{7956620F-B3B5-FF76-C5C3-4944855B7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>
            <a:extLst>
              <a:ext uri="{FF2B5EF4-FFF2-40B4-BE49-F238E27FC236}">
                <a16:creationId xmlns:a16="http://schemas.microsoft.com/office/drawing/2014/main" id="{22DB4CCE-275D-01F7-B758-A25CB763C8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err="1"/>
              <a:t>Agregação</a:t>
            </a:r>
            <a:r>
              <a:rPr lang="pt-PT"/>
              <a:t> de Informação</a:t>
            </a:r>
          </a:p>
        </p:txBody>
      </p:sp>
      <p:sp>
        <p:nvSpPr>
          <p:cNvPr id="620" name="Google Shape;620;p51">
            <a:extLst>
              <a:ext uri="{FF2B5EF4-FFF2-40B4-BE49-F238E27FC236}">
                <a16:creationId xmlns:a16="http://schemas.microsoft.com/office/drawing/2014/main" id="{3EF04350-FCF4-D445-6D09-B8028CCE3707}"/>
              </a:ext>
            </a:extLst>
          </p:cNvPr>
          <p:cNvSpPr txBox="1"/>
          <p:nvPr/>
        </p:nvSpPr>
        <p:spPr>
          <a:xfrm>
            <a:off x="5098326" y="120775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Melhorar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qualidade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dos dados no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contexto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da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língua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portuguesa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</a:t>
            </a:r>
            <a:endParaRPr lang="en" err="1">
              <a:solidFill>
                <a:schemeClr val="dk1"/>
              </a:solidFill>
              <a:latin typeface="Hanken Grotesk"/>
              <a:ea typeface="Hanken Grotesk"/>
              <a:cs typeface="Hanken Grotesk"/>
            </a:endParaRPr>
          </a:p>
        </p:txBody>
      </p:sp>
      <p:sp>
        <p:nvSpPr>
          <p:cNvPr id="621" name="Google Shape;621;p51">
            <a:extLst>
              <a:ext uri="{FF2B5EF4-FFF2-40B4-BE49-F238E27FC236}">
                <a16:creationId xmlns:a16="http://schemas.microsoft.com/office/drawing/2014/main" id="{1B20EC5C-1F8A-3B92-DAF7-EA3EF9DFB4F5}"/>
              </a:ext>
            </a:extLst>
          </p:cNvPr>
          <p:cNvSpPr txBox="1"/>
          <p:nvPr/>
        </p:nvSpPr>
        <p:spPr>
          <a:xfrm>
            <a:off x="5094378" y="2051967"/>
            <a:ext cx="33324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Priorizar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entradas da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língua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removendo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entradas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sem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termos</a:t>
            </a:r>
          </a:p>
          <a:p>
            <a:pPr>
              <a:lnSpc>
                <a:spcPct val="114999"/>
              </a:lnSpc>
            </a:pP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em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português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</a:t>
            </a:r>
            <a:endParaRPr lang="en">
              <a:solidFill>
                <a:schemeClr val="dk1"/>
              </a:solidFill>
              <a:latin typeface="Hanken Grotesk"/>
              <a:ea typeface="Hanken Grotesk"/>
              <a:cs typeface="Hanken Grotesk"/>
            </a:endParaRPr>
          </a:p>
        </p:txBody>
      </p:sp>
      <p:sp>
        <p:nvSpPr>
          <p:cNvPr id="622" name="Google Shape;622;p51">
            <a:extLst>
              <a:ext uri="{FF2B5EF4-FFF2-40B4-BE49-F238E27FC236}">
                <a16:creationId xmlns:a16="http://schemas.microsoft.com/office/drawing/2014/main" id="{9349A512-913F-3ED3-9D41-6F8A8BFCA221}"/>
              </a:ext>
            </a:extLst>
          </p:cNvPr>
          <p:cNvSpPr txBox="1"/>
          <p:nvPr/>
        </p:nvSpPr>
        <p:spPr>
          <a:xfrm>
            <a:off x="5094375" y="2898883"/>
            <a:ext cx="333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Fusão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de forma a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priorizar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língua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portuguesa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e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preservar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todas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as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descrições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nesta</a:t>
            </a: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.</a:t>
            </a:r>
            <a:endParaRPr lang="en">
              <a:solidFill>
                <a:schemeClr val="dk1"/>
              </a:solidFill>
              <a:latin typeface="Hanken Grotesk"/>
              <a:ea typeface="Hanken Grotesk"/>
              <a:cs typeface="Hanken Grotesk"/>
            </a:endParaRPr>
          </a:p>
        </p:txBody>
      </p:sp>
      <p:sp>
        <p:nvSpPr>
          <p:cNvPr id="623" name="Google Shape;623;p51">
            <a:extLst>
              <a:ext uri="{FF2B5EF4-FFF2-40B4-BE49-F238E27FC236}">
                <a16:creationId xmlns:a16="http://schemas.microsoft.com/office/drawing/2014/main" id="{0CBDC1F1-5783-E471-81EE-71D89ED857AB}"/>
              </a:ext>
            </a:extLst>
          </p:cNvPr>
          <p:cNvSpPr txBox="1"/>
          <p:nvPr/>
        </p:nvSpPr>
        <p:spPr>
          <a:xfrm>
            <a:off x="5098326" y="373890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Fusão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controlada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de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dicionários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com base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em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correspondência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de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termos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.</a:t>
            </a:r>
            <a:endParaRPr lang="pt-PT" err="1">
              <a:solidFill>
                <a:schemeClr val="dk1"/>
              </a:solidFill>
            </a:endParaRPr>
          </a:p>
        </p:txBody>
      </p:sp>
      <p:sp>
        <p:nvSpPr>
          <p:cNvPr id="624" name="Google Shape;624;p51">
            <a:extLst>
              <a:ext uri="{FF2B5EF4-FFF2-40B4-BE49-F238E27FC236}">
                <a16:creationId xmlns:a16="http://schemas.microsoft.com/office/drawing/2014/main" id="{863E4C1E-8804-2A5E-1771-A1A0975A725F}"/>
              </a:ext>
            </a:extLst>
          </p:cNvPr>
          <p:cNvSpPr txBox="1"/>
          <p:nvPr/>
        </p:nvSpPr>
        <p:spPr>
          <a:xfrm>
            <a:off x="665800" y="2586275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sym typeface="Figtree Black"/>
              </a:rPr>
              <a:t>Dicionário</a:t>
            </a:r>
            <a:endParaRPr lang="pt-PT" err="1"/>
          </a:p>
        </p:txBody>
      </p:sp>
      <p:sp>
        <p:nvSpPr>
          <p:cNvPr id="625" name="Google Shape;625;p51">
            <a:extLst>
              <a:ext uri="{FF2B5EF4-FFF2-40B4-BE49-F238E27FC236}">
                <a16:creationId xmlns:a16="http://schemas.microsoft.com/office/drawing/2014/main" id="{C3520BED-4A57-8E22-D375-FC02D28C500C}"/>
              </a:ext>
            </a:extLst>
          </p:cNvPr>
          <p:cNvSpPr txBox="1"/>
          <p:nvPr/>
        </p:nvSpPr>
        <p:spPr>
          <a:xfrm>
            <a:off x="2884875" y="132264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1500" err="1">
                <a:solidFill>
                  <a:schemeClr val="lt1"/>
                </a:solidFill>
                <a:latin typeface="Figtree Black"/>
                <a:sym typeface="Figtree Black"/>
              </a:rPr>
              <a:t>Revisão</a:t>
            </a:r>
            <a:r>
              <a:rPr lang="en" sz="1500">
                <a:solidFill>
                  <a:schemeClr val="lt1"/>
                </a:solidFill>
                <a:latin typeface="Figtree Black"/>
                <a:sym typeface="Figtree Black"/>
              </a:rPr>
              <a:t> da </a:t>
            </a:r>
            <a:r>
              <a:rPr lang="en" sz="1500" err="1">
                <a:solidFill>
                  <a:schemeClr val="lt1"/>
                </a:solidFill>
                <a:latin typeface="Figtree Black"/>
                <a:sym typeface="Figtree Black"/>
              </a:rPr>
              <a:t>estratégia</a:t>
            </a:r>
            <a:r>
              <a:rPr lang="en" sz="1500">
                <a:solidFill>
                  <a:schemeClr val="lt1"/>
                </a:solidFill>
                <a:latin typeface="Figtree Black"/>
                <a:sym typeface="Figtree Black"/>
              </a:rPr>
              <a:t> de </a:t>
            </a:r>
            <a:r>
              <a:rPr lang="en" sz="1500" err="1">
                <a:solidFill>
                  <a:schemeClr val="lt1"/>
                </a:solidFill>
                <a:latin typeface="Figtree Black"/>
                <a:sym typeface="Figtree Black"/>
              </a:rPr>
              <a:t>agregação</a:t>
            </a:r>
            <a:endParaRPr lang="pt-PT" err="1">
              <a:solidFill>
                <a:schemeClr val="lt1"/>
              </a:solidFill>
            </a:endParaRPr>
          </a:p>
        </p:txBody>
      </p:sp>
      <p:sp>
        <p:nvSpPr>
          <p:cNvPr id="626" name="Google Shape;626;p51">
            <a:extLst>
              <a:ext uri="{FF2B5EF4-FFF2-40B4-BE49-F238E27FC236}">
                <a16:creationId xmlns:a16="http://schemas.microsoft.com/office/drawing/2014/main" id="{9F33A46F-51CD-E91F-3BE4-B4013699D22E}"/>
              </a:ext>
            </a:extLst>
          </p:cNvPr>
          <p:cNvSpPr txBox="1"/>
          <p:nvPr/>
        </p:nvSpPr>
        <p:spPr>
          <a:xfrm>
            <a:off x="2884875" y="216636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1500" err="1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Reestruturação</a:t>
            </a: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 do </a:t>
            </a:r>
            <a:r>
              <a:rPr lang="en" sz="1500" err="1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Dicionário</a:t>
            </a:r>
            <a:r>
              <a:rPr lang="en" sz="1500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 </a:t>
            </a:r>
            <a:r>
              <a:rPr lang="en" sz="1500" err="1">
                <a:solidFill>
                  <a:schemeClr val="lt1"/>
                </a:solidFill>
                <a:latin typeface="Figtree Black"/>
                <a:ea typeface="Figtree Black"/>
                <a:cs typeface="Figtree Black"/>
                <a:sym typeface="Figtree Black"/>
              </a:rPr>
              <a:t>Multilingue</a:t>
            </a:r>
            <a:endParaRPr lang="en" sz="1500" err="1">
              <a:solidFill>
                <a:schemeClr val="lt1"/>
              </a:solidFill>
              <a:latin typeface="Figtree Black"/>
              <a:ea typeface="Figtree Black"/>
              <a:cs typeface="Figtree Black"/>
            </a:endParaRPr>
          </a:p>
        </p:txBody>
      </p:sp>
      <p:sp>
        <p:nvSpPr>
          <p:cNvPr id="627" name="Google Shape;627;p51">
            <a:extLst>
              <a:ext uri="{FF2B5EF4-FFF2-40B4-BE49-F238E27FC236}">
                <a16:creationId xmlns:a16="http://schemas.microsoft.com/office/drawing/2014/main" id="{78DEF843-1D4F-A106-D1C3-AFADE6FF1B46}"/>
              </a:ext>
            </a:extLst>
          </p:cNvPr>
          <p:cNvSpPr txBox="1"/>
          <p:nvPr/>
        </p:nvSpPr>
        <p:spPr>
          <a:xfrm>
            <a:off x="2884875" y="301007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1500" err="1">
                <a:solidFill>
                  <a:schemeClr val="lt1"/>
                </a:solidFill>
                <a:latin typeface="Figtree Black"/>
                <a:sym typeface="Figtree Black"/>
              </a:rPr>
              <a:t>Fusão</a:t>
            </a:r>
            <a:r>
              <a:rPr lang="en" sz="1500">
                <a:solidFill>
                  <a:schemeClr val="lt1"/>
                </a:solidFill>
                <a:latin typeface="Figtree Black"/>
                <a:sym typeface="Figtree Black"/>
              </a:rPr>
              <a:t> com Base no Novo </a:t>
            </a:r>
            <a:r>
              <a:rPr lang="en" sz="1500" err="1">
                <a:solidFill>
                  <a:schemeClr val="lt1"/>
                </a:solidFill>
                <a:latin typeface="Figtree Black"/>
                <a:sym typeface="Figtree Black"/>
              </a:rPr>
              <a:t>Dicionário</a:t>
            </a:r>
            <a:endParaRPr lang="pt-PT" err="1">
              <a:solidFill>
                <a:schemeClr val="lt1"/>
              </a:solidFill>
            </a:endParaRPr>
          </a:p>
        </p:txBody>
      </p:sp>
      <p:sp>
        <p:nvSpPr>
          <p:cNvPr id="628" name="Google Shape;628;p51">
            <a:extLst>
              <a:ext uri="{FF2B5EF4-FFF2-40B4-BE49-F238E27FC236}">
                <a16:creationId xmlns:a16="http://schemas.microsoft.com/office/drawing/2014/main" id="{9DF4754A-C28C-4B35-56B6-C7AC62885B30}"/>
              </a:ext>
            </a:extLst>
          </p:cNvPr>
          <p:cNvSpPr txBox="1"/>
          <p:nvPr/>
        </p:nvSpPr>
        <p:spPr>
          <a:xfrm>
            <a:off x="2884875" y="385379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1500" err="1">
                <a:solidFill>
                  <a:schemeClr val="lt1"/>
                </a:solidFill>
                <a:latin typeface="Figtree Black"/>
                <a:sym typeface="Figtree Black"/>
              </a:rPr>
              <a:t>Múltiplas</a:t>
            </a:r>
            <a:r>
              <a:rPr lang="en" sz="1500">
                <a:solidFill>
                  <a:schemeClr val="lt1"/>
                </a:solidFill>
                <a:latin typeface="Figtree Black"/>
                <a:sym typeface="Figtree Black"/>
              </a:rPr>
              <a:t> </a:t>
            </a:r>
            <a:r>
              <a:rPr lang="en" sz="1500" err="1">
                <a:solidFill>
                  <a:schemeClr val="lt1"/>
                </a:solidFill>
                <a:latin typeface="Figtree Black"/>
                <a:sym typeface="Figtree Black"/>
              </a:rPr>
              <a:t>descricões</a:t>
            </a:r>
            <a:r>
              <a:rPr lang="en" sz="1500">
                <a:solidFill>
                  <a:schemeClr val="lt1"/>
                </a:solidFill>
                <a:latin typeface="Figtree Black"/>
                <a:sym typeface="Figtree Black"/>
              </a:rPr>
              <a:t> </a:t>
            </a:r>
            <a:r>
              <a:rPr lang="en" sz="1500" err="1">
                <a:solidFill>
                  <a:schemeClr val="lt1"/>
                </a:solidFill>
                <a:latin typeface="Figtree Black"/>
                <a:sym typeface="Figtree Black"/>
              </a:rPr>
              <a:t>por</a:t>
            </a:r>
            <a:r>
              <a:rPr lang="en" sz="1500">
                <a:solidFill>
                  <a:schemeClr val="lt1"/>
                </a:solidFill>
                <a:latin typeface="Figtree Black"/>
                <a:sym typeface="Figtree Black"/>
              </a:rPr>
              <a:t> </a:t>
            </a:r>
            <a:r>
              <a:rPr lang="en" sz="1500" err="1">
                <a:solidFill>
                  <a:schemeClr val="lt1"/>
                </a:solidFill>
                <a:latin typeface="Figtree Black"/>
                <a:sym typeface="Figtree Black"/>
              </a:rPr>
              <a:t>termo</a:t>
            </a:r>
            <a:endParaRPr lang="en-US" err="1">
              <a:solidFill>
                <a:schemeClr val="lt1"/>
              </a:solidFill>
            </a:endParaRPr>
          </a:p>
        </p:txBody>
      </p:sp>
      <p:cxnSp>
        <p:nvCxnSpPr>
          <p:cNvPr id="629" name="Google Shape;629;p51">
            <a:extLst>
              <a:ext uri="{FF2B5EF4-FFF2-40B4-BE49-F238E27FC236}">
                <a16:creationId xmlns:a16="http://schemas.microsoft.com/office/drawing/2014/main" id="{09D2F566-9CC0-C653-665E-BBA953A8144C}"/>
              </a:ext>
            </a:extLst>
          </p:cNvPr>
          <p:cNvCxnSpPr>
            <a:stCxn id="624" idx="3"/>
            <a:endCxn id="625" idx="1"/>
          </p:cNvCxnSpPr>
          <p:nvPr/>
        </p:nvCxnSpPr>
        <p:spPr>
          <a:xfrm rot="10800000" flipH="1">
            <a:off x="2040700" y="1559675"/>
            <a:ext cx="844200" cy="12657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51">
            <a:extLst>
              <a:ext uri="{FF2B5EF4-FFF2-40B4-BE49-F238E27FC236}">
                <a16:creationId xmlns:a16="http://schemas.microsoft.com/office/drawing/2014/main" id="{BDD65D92-DAF4-30C8-76A8-D04082B4307C}"/>
              </a:ext>
            </a:extLst>
          </p:cNvPr>
          <p:cNvCxnSpPr>
            <a:stCxn id="624" idx="3"/>
            <a:endCxn id="626" idx="1"/>
          </p:cNvCxnSpPr>
          <p:nvPr/>
        </p:nvCxnSpPr>
        <p:spPr>
          <a:xfrm rot="10800000" flipH="1">
            <a:off x="2040700" y="2403575"/>
            <a:ext cx="844200" cy="4218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51">
            <a:extLst>
              <a:ext uri="{FF2B5EF4-FFF2-40B4-BE49-F238E27FC236}">
                <a16:creationId xmlns:a16="http://schemas.microsoft.com/office/drawing/2014/main" id="{F2F0B7D6-7BB8-1D26-DFC5-388AB6BEC856}"/>
              </a:ext>
            </a:extLst>
          </p:cNvPr>
          <p:cNvCxnSpPr>
            <a:stCxn id="624" idx="3"/>
            <a:endCxn id="627" idx="1"/>
          </p:cNvCxnSpPr>
          <p:nvPr/>
        </p:nvCxnSpPr>
        <p:spPr>
          <a:xfrm>
            <a:off x="2040700" y="2825375"/>
            <a:ext cx="844200" cy="4218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51">
            <a:extLst>
              <a:ext uri="{FF2B5EF4-FFF2-40B4-BE49-F238E27FC236}">
                <a16:creationId xmlns:a16="http://schemas.microsoft.com/office/drawing/2014/main" id="{E66580B7-0C13-D093-AD7E-D7D652719729}"/>
              </a:ext>
            </a:extLst>
          </p:cNvPr>
          <p:cNvCxnSpPr>
            <a:stCxn id="624" idx="3"/>
            <a:endCxn id="628" idx="1"/>
          </p:cNvCxnSpPr>
          <p:nvPr/>
        </p:nvCxnSpPr>
        <p:spPr>
          <a:xfrm>
            <a:off x="2040700" y="2825375"/>
            <a:ext cx="844200" cy="12657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3" name="Google Shape;633;p51">
            <a:extLst>
              <a:ext uri="{FF2B5EF4-FFF2-40B4-BE49-F238E27FC236}">
                <a16:creationId xmlns:a16="http://schemas.microsoft.com/office/drawing/2014/main" id="{0391750B-8417-F7BF-434B-87B26156F83B}"/>
              </a:ext>
            </a:extLst>
          </p:cNvPr>
          <p:cNvGrpSpPr/>
          <p:nvPr/>
        </p:nvGrpSpPr>
        <p:grpSpPr>
          <a:xfrm>
            <a:off x="1095870" y="1996617"/>
            <a:ext cx="514759" cy="516741"/>
            <a:chOff x="1751813" y="2520150"/>
            <a:chExt cx="343700" cy="345000"/>
          </a:xfrm>
        </p:grpSpPr>
        <p:sp>
          <p:nvSpPr>
            <p:cNvPr id="634" name="Google Shape;634;p51">
              <a:extLst>
                <a:ext uri="{FF2B5EF4-FFF2-40B4-BE49-F238E27FC236}">
                  <a16:creationId xmlns:a16="http://schemas.microsoft.com/office/drawing/2014/main" id="{B5202479-FEAC-2E7A-4FBE-63503250D347}"/>
                </a:ext>
              </a:extLst>
            </p:cNvPr>
            <p:cNvSpPr/>
            <p:nvPr/>
          </p:nvSpPr>
          <p:spPr>
            <a:xfrm>
              <a:off x="1949413" y="2527850"/>
              <a:ext cx="14900" cy="328850"/>
            </a:xfrm>
            <a:custGeom>
              <a:avLst/>
              <a:gdLst/>
              <a:ahLst/>
              <a:cxnLst/>
              <a:rect l="l" t="t" r="r" b="b"/>
              <a:pathLst>
                <a:path w="596" h="13154" extrusionOk="0">
                  <a:moveTo>
                    <a:pt x="0" y="0"/>
                  </a:moveTo>
                  <a:lnTo>
                    <a:pt x="0" y="13153"/>
                  </a:lnTo>
                  <a:lnTo>
                    <a:pt x="595" y="131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1">
              <a:extLst>
                <a:ext uri="{FF2B5EF4-FFF2-40B4-BE49-F238E27FC236}">
                  <a16:creationId xmlns:a16="http://schemas.microsoft.com/office/drawing/2014/main" id="{1EAFF5FF-A8B5-0560-0E9A-C2243C4D536C}"/>
                </a:ext>
              </a:extLst>
            </p:cNvPr>
            <p:cNvSpPr/>
            <p:nvPr/>
          </p:nvSpPr>
          <p:spPr>
            <a:xfrm>
              <a:off x="1905588" y="2527850"/>
              <a:ext cx="14900" cy="329875"/>
            </a:xfrm>
            <a:custGeom>
              <a:avLst/>
              <a:gdLst/>
              <a:ahLst/>
              <a:cxnLst/>
              <a:rect l="l" t="t" r="r" b="b"/>
              <a:pathLst>
                <a:path w="596" h="13195" extrusionOk="0">
                  <a:moveTo>
                    <a:pt x="0" y="0"/>
                  </a:moveTo>
                  <a:lnTo>
                    <a:pt x="0" y="13194"/>
                  </a:lnTo>
                  <a:lnTo>
                    <a:pt x="595" y="13194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1">
              <a:extLst>
                <a:ext uri="{FF2B5EF4-FFF2-40B4-BE49-F238E27FC236}">
                  <a16:creationId xmlns:a16="http://schemas.microsoft.com/office/drawing/2014/main" id="{139F2C3E-96F0-3BFA-F69A-A9A3AF6FC759}"/>
                </a:ext>
              </a:extLst>
            </p:cNvPr>
            <p:cNvSpPr/>
            <p:nvPr/>
          </p:nvSpPr>
          <p:spPr>
            <a:xfrm>
              <a:off x="2044238" y="2575775"/>
              <a:ext cx="43850" cy="14900"/>
            </a:xfrm>
            <a:custGeom>
              <a:avLst/>
              <a:gdLst/>
              <a:ahLst/>
              <a:cxnLst/>
              <a:rect l="l" t="t" r="r" b="b"/>
              <a:pathLst>
                <a:path w="1754" h="596" extrusionOk="0">
                  <a:moveTo>
                    <a:pt x="1" y="0"/>
                  </a:moveTo>
                  <a:lnTo>
                    <a:pt x="1" y="595"/>
                  </a:lnTo>
                  <a:lnTo>
                    <a:pt x="1754" y="595"/>
                  </a:lnTo>
                  <a:lnTo>
                    <a:pt x="175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1">
              <a:extLst>
                <a:ext uri="{FF2B5EF4-FFF2-40B4-BE49-F238E27FC236}">
                  <a16:creationId xmlns:a16="http://schemas.microsoft.com/office/drawing/2014/main" id="{A9A3ED6C-9E9E-0D56-B252-557F294C23B3}"/>
                </a:ext>
              </a:extLst>
            </p:cNvPr>
            <p:cNvSpPr/>
            <p:nvPr/>
          </p:nvSpPr>
          <p:spPr>
            <a:xfrm>
              <a:off x="1751813" y="2520150"/>
              <a:ext cx="256325" cy="345000"/>
            </a:xfrm>
            <a:custGeom>
              <a:avLst/>
              <a:gdLst/>
              <a:ahLst/>
              <a:cxnLst/>
              <a:rect l="l" t="t" r="r" b="b"/>
              <a:pathLst>
                <a:path w="10253" h="13800" extrusionOk="0">
                  <a:moveTo>
                    <a:pt x="9135" y="606"/>
                  </a:moveTo>
                  <a:cubicBezTo>
                    <a:pt x="9442" y="606"/>
                    <a:pt x="9647" y="862"/>
                    <a:pt x="9647" y="1118"/>
                  </a:cubicBezTo>
                  <a:lnTo>
                    <a:pt x="9647" y="12692"/>
                  </a:lnTo>
                  <a:cubicBezTo>
                    <a:pt x="9647" y="12990"/>
                    <a:pt x="9442" y="13205"/>
                    <a:pt x="9135" y="13205"/>
                  </a:cubicBezTo>
                  <a:lnTo>
                    <a:pt x="595" y="13205"/>
                  </a:lnTo>
                  <a:lnTo>
                    <a:pt x="595" y="606"/>
                  </a:lnTo>
                  <a:close/>
                  <a:moveTo>
                    <a:pt x="298" y="1"/>
                  </a:moveTo>
                  <a:cubicBezTo>
                    <a:pt x="124" y="1"/>
                    <a:pt x="1" y="134"/>
                    <a:pt x="1" y="308"/>
                  </a:cubicBezTo>
                  <a:lnTo>
                    <a:pt x="1" y="13502"/>
                  </a:lnTo>
                  <a:cubicBezTo>
                    <a:pt x="1" y="13676"/>
                    <a:pt x="124" y="13799"/>
                    <a:pt x="298" y="13799"/>
                  </a:cubicBezTo>
                  <a:lnTo>
                    <a:pt x="9135" y="13799"/>
                  </a:lnTo>
                  <a:cubicBezTo>
                    <a:pt x="9740" y="13799"/>
                    <a:pt x="10252" y="13287"/>
                    <a:pt x="10252" y="12692"/>
                  </a:cubicBezTo>
                  <a:lnTo>
                    <a:pt x="10252" y="1118"/>
                  </a:lnTo>
                  <a:cubicBezTo>
                    <a:pt x="10252" y="513"/>
                    <a:pt x="9740" y="1"/>
                    <a:pt x="91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1">
              <a:extLst>
                <a:ext uri="{FF2B5EF4-FFF2-40B4-BE49-F238E27FC236}">
                  <a16:creationId xmlns:a16="http://schemas.microsoft.com/office/drawing/2014/main" id="{D4390AB1-F809-F856-F264-D3EF22243623}"/>
                </a:ext>
              </a:extLst>
            </p:cNvPr>
            <p:cNvSpPr/>
            <p:nvPr/>
          </p:nvSpPr>
          <p:spPr>
            <a:xfrm>
              <a:off x="2036813" y="2521350"/>
              <a:ext cx="58700" cy="343800"/>
            </a:xfrm>
            <a:custGeom>
              <a:avLst/>
              <a:gdLst/>
              <a:ahLst/>
              <a:cxnLst/>
              <a:rect l="l" t="t" r="r" b="b"/>
              <a:pathLst>
                <a:path w="2348" h="13752" extrusionOk="0">
                  <a:moveTo>
                    <a:pt x="1170" y="594"/>
                  </a:moveTo>
                  <a:cubicBezTo>
                    <a:pt x="1193" y="594"/>
                    <a:pt x="1217" y="596"/>
                    <a:pt x="1241" y="599"/>
                  </a:cubicBezTo>
                  <a:cubicBezTo>
                    <a:pt x="1538" y="599"/>
                    <a:pt x="1753" y="855"/>
                    <a:pt x="1753" y="1152"/>
                  </a:cubicBezTo>
                  <a:lnTo>
                    <a:pt x="1753" y="12214"/>
                  </a:lnTo>
                  <a:lnTo>
                    <a:pt x="1159" y="12942"/>
                  </a:lnTo>
                  <a:lnTo>
                    <a:pt x="605" y="12214"/>
                  </a:lnTo>
                  <a:lnTo>
                    <a:pt x="605" y="1152"/>
                  </a:lnTo>
                  <a:cubicBezTo>
                    <a:pt x="605" y="838"/>
                    <a:pt x="862" y="594"/>
                    <a:pt x="1170" y="594"/>
                  </a:cubicBezTo>
                  <a:close/>
                  <a:moveTo>
                    <a:pt x="1211" y="1"/>
                  </a:moveTo>
                  <a:cubicBezTo>
                    <a:pt x="1180" y="1"/>
                    <a:pt x="1149" y="2"/>
                    <a:pt x="1118" y="4"/>
                  </a:cubicBezTo>
                  <a:cubicBezTo>
                    <a:pt x="472" y="4"/>
                    <a:pt x="0" y="517"/>
                    <a:pt x="0" y="1152"/>
                  </a:cubicBezTo>
                  <a:lnTo>
                    <a:pt x="0" y="12347"/>
                  </a:lnTo>
                  <a:cubicBezTo>
                    <a:pt x="0" y="12388"/>
                    <a:pt x="0" y="12470"/>
                    <a:pt x="41" y="12511"/>
                  </a:cubicBezTo>
                  <a:lnTo>
                    <a:pt x="943" y="13628"/>
                  </a:lnTo>
                  <a:cubicBezTo>
                    <a:pt x="984" y="13710"/>
                    <a:pt x="1066" y="13751"/>
                    <a:pt x="1159" y="13751"/>
                  </a:cubicBezTo>
                  <a:cubicBezTo>
                    <a:pt x="1241" y="13751"/>
                    <a:pt x="1323" y="13710"/>
                    <a:pt x="1415" y="13628"/>
                  </a:cubicBezTo>
                  <a:lnTo>
                    <a:pt x="2266" y="12511"/>
                  </a:lnTo>
                  <a:cubicBezTo>
                    <a:pt x="2307" y="12470"/>
                    <a:pt x="2348" y="12388"/>
                    <a:pt x="2348" y="12347"/>
                  </a:cubicBezTo>
                  <a:lnTo>
                    <a:pt x="2348" y="1152"/>
                  </a:lnTo>
                  <a:cubicBezTo>
                    <a:pt x="2348" y="497"/>
                    <a:pt x="1844" y="1"/>
                    <a:pt x="1211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1">
              <a:extLst>
                <a:ext uri="{FF2B5EF4-FFF2-40B4-BE49-F238E27FC236}">
                  <a16:creationId xmlns:a16="http://schemas.microsoft.com/office/drawing/2014/main" id="{D07F592F-1105-21DA-128C-A4C1B322F375}"/>
                </a:ext>
              </a:extLst>
            </p:cNvPr>
            <p:cNvSpPr/>
            <p:nvPr/>
          </p:nvSpPr>
          <p:spPr>
            <a:xfrm>
              <a:off x="1795638" y="2565000"/>
              <a:ext cx="70500" cy="15150"/>
            </a:xfrm>
            <a:custGeom>
              <a:avLst/>
              <a:gdLst/>
              <a:ahLst/>
              <a:cxnLst/>
              <a:rect l="l" t="t" r="r" b="b"/>
              <a:pathLst>
                <a:path w="2820" h="606" extrusionOk="0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2512" y="606"/>
                  </a:lnTo>
                  <a:cubicBezTo>
                    <a:pt x="2686" y="606"/>
                    <a:pt x="2820" y="431"/>
                    <a:pt x="2820" y="257"/>
                  </a:cubicBezTo>
                  <a:cubicBezTo>
                    <a:pt x="2769" y="93"/>
                    <a:pt x="2645" y="1"/>
                    <a:pt x="251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1">
              <a:extLst>
                <a:ext uri="{FF2B5EF4-FFF2-40B4-BE49-F238E27FC236}">
                  <a16:creationId xmlns:a16="http://schemas.microsoft.com/office/drawing/2014/main" id="{AE5238BC-D107-AFF8-DA5B-D0996EC188D3}"/>
                </a:ext>
              </a:extLst>
            </p:cNvPr>
            <p:cNvSpPr/>
            <p:nvPr/>
          </p:nvSpPr>
          <p:spPr>
            <a:xfrm>
              <a:off x="1795638" y="2608825"/>
              <a:ext cx="48975" cy="15150"/>
            </a:xfrm>
            <a:custGeom>
              <a:avLst/>
              <a:gdLst/>
              <a:ahLst/>
              <a:cxnLst/>
              <a:rect l="l" t="t" r="r" b="b"/>
              <a:pathLst>
                <a:path w="1959" h="606" extrusionOk="0">
                  <a:moveTo>
                    <a:pt x="339" y="1"/>
                  </a:moveTo>
                  <a:cubicBezTo>
                    <a:pt x="124" y="1"/>
                    <a:pt x="1" y="175"/>
                    <a:pt x="42" y="349"/>
                  </a:cubicBezTo>
                  <a:cubicBezTo>
                    <a:pt x="42" y="472"/>
                    <a:pt x="165" y="606"/>
                    <a:pt x="339" y="606"/>
                  </a:cubicBezTo>
                  <a:lnTo>
                    <a:pt x="1620" y="606"/>
                  </a:lnTo>
                  <a:cubicBezTo>
                    <a:pt x="1795" y="606"/>
                    <a:pt x="1959" y="431"/>
                    <a:pt x="1918" y="257"/>
                  </a:cubicBezTo>
                  <a:cubicBezTo>
                    <a:pt x="1918" y="93"/>
                    <a:pt x="1743" y="1"/>
                    <a:pt x="1620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937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Categorização</a:t>
            </a:r>
            <a:endParaRPr err="1"/>
          </a:p>
        </p:txBody>
      </p:sp>
      <p:sp>
        <p:nvSpPr>
          <p:cNvPr id="762" name="Google Shape;762;p56"/>
          <p:cNvSpPr txBox="1"/>
          <p:nvPr/>
        </p:nvSpPr>
        <p:spPr>
          <a:xfrm>
            <a:off x="720000" y="1618906"/>
            <a:ext cx="4257900" cy="30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Agrupar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 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automaticamente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termos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médicos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com base no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significado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semântico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.</a:t>
            </a:r>
            <a:endParaRPr lang="en-US">
              <a:solidFill>
                <a:schemeClr val="dk1"/>
              </a:solidFill>
              <a:latin typeface="Hanken Grotesk"/>
            </a:endParaRPr>
          </a:p>
          <a:p>
            <a:pPr marL="457200" indent="-304800">
              <a:lnSpc>
                <a:spcPct val="114999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pt-PT">
                <a:solidFill>
                  <a:schemeClr val="dk1"/>
                </a:solidFill>
                <a:latin typeface="Hanken Grotesk"/>
                <a:sym typeface="Hanken Grotesk"/>
              </a:rPr>
              <a:t>Utiliza um modelo BERT (</a:t>
            </a:r>
            <a:r>
              <a:rPr lang="pt-PT" err="1">
                <a:solidFill>
                  <a:schemeClr val="dk1"/>
                </a:solidFill>
                <a:latin typeface="Hanken Grotesk"/>
                <a:sym typeface="Hanken Grotesk"/>
              </a:rPr>
              <a:t>neuralmind</a:t>
            </a:r>
            <a:r>
              <a:rPr lang="pt-PT">
                <a:solidFill>
                  <a:schemeClr val="dk1"/>
                </a:solidFill>
                <a:latin typeface="Hanken Grotesk"/>
                <a:sym typeface="Hanken Grotesk"/>
              </a:rPr>
              <a:t>/</a:t>
            </a:r>
            <a:r>
              <a:rPr lang="pt-PT" err="1">
                <a:solidFill>
                  <a:schemeClr val="dk1"/>
                </a:solidFill>
                <a:latin typeface="Hanken Grotesk"/>
                <a:sym typeface="Hanken Grotesk"/>
              </a:rPr>
              <a:t>bert</a:t>
            </a:r>
            <a:r>
              <a:rPr lang="pt-PT">
                <a:solidFill>
                  <a:schemeClr val="dk1"/>
                </a:solidFill>
                <a:latin typeface="Hanken Grotesk"/>
                <a:sym typeface="Hanken Grotesk"/>
              </a:rPr>
              <a:t>-base-portuguese-</a:t>
            </a:r>
            <a:r>
              <a:rPr lang="pt-PT" err="1">
                <a:solidFill>
                  <a:schemeClr val="dk1"/>
                </a:solidFill>
                <a:latin typeface="Hanken Grotesk"/>
                <a:sym typeface="Hanken Grotesk"/>
              </a:rPr>
              <a:t>cased</a:t>
            </a:r>
            <a:r>
              <a:rPr lang="pt-PT">
                <a:solidFill>
                  <a:schemeClr val="dk1"/>
                </a:solidFill>
                <a:latin typeface="Hanken Grotesk"/>
                <a:sym typeface="Hanken Grotesk"/>
              </a:rPr>
              <a:t>)</a:t>
            </a:r>
            <a:endParaRPr lang="pt-PT">
              <a:solidFill>
                <a:schemeClr val="dk1"/>
              </a:solidFill>
              <a:latin typeface="Hanken Grotesk"/>
            </a:endParaRPr>
          </a:p>
          <a:p>
            <a:pPr marL="457200" indent="-304800">
              <a:lnSpc>
                <a:spcPct val="114999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Hanken Grotesk"/>
              <a:buChar char="●"/>
            </a:pP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Cria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embeddings dos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termos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e das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suas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descrições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.</a:t>
            </a:r>
            <a:endParaRPr>
              <a:solidFill>
                <a:schemeClr val="dk1"/>
              </a:solidFill>
              <a:latin typeface="Hanken Grotesk"/>
            </a:endParaRPr>
          </a:p>
          <a:p>
            <a:pPr marL="457200" indent="-304800">
              <a:lnSpc>
                <a:spcPct val="114999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Hanken Grotesk"/>
              <a:buChar char="●"/>
            </a:pPr>
            <a:endParaRPr lang="en">
              <a:solidFill>
                <a:schemeClr val="dk1"/>
              </a:solidFill>
              <a:latin typeface="Hanken Grotesk"/>
            </a:endParaRPr>
          </a:p>
        </p:txBody>
      </p:sp>
      <p:sp>
        <p:nvSpPr>
          <p:cNvPr id="763" name="Google Shape;763;p56"/>
          <p:cNvSpPr txBox="1"/>
          <p:nvPr/>
        </p:nvSpPr>
        <p:spPr>
          <a:xfrm>
            <a:off x="720000" y="1149175"/>
            <a:ext cx="42579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1900" err="1">
                <a:solidFill>
                  <a:schemeClr val="dk1"/>
                </a:solidFill>
                <a:latin typeface="Figtree Black"/>
                <a:sym typeface="Figtree Black"/>
              </a:rPr>
              <a:t>Criação</a:t>
            </a:r>
            <a:r>
              <a:rPr lang="en" sz="1900">
                <a:solidFill>
                  <a:schemeClr val="dk1"/>
                </a:solidFill>
                <a:latin typeface="Figtree Black"/>
                <a:sym typeface="Figtree Black"/>
              </a:rPr>
              <a:t> dos embeddings</a:t>
            </a:r>
            <a:endParaRPr lang="en-US" sz="1900">
              <a:solidFill>
                <a:schemeClr val="dk1"/>
              </a:solidFill>
              <a:latin typeface="Figtree Black"/>
            </a:endParaRPr>
          </a:p>
        </p:txBody>
      </p:sp>
      <p:sp>
        <p:nvSpPr>
          <p:cNvPr id="764" name="Google Shape;764;p56"/>
          <p:cNvSpPr txBox="1"/>
          <p:nvPr/>
        </p:nvSpPr>
        <p:spPr>
          <a:xfrm>
            <a:off x="5772175" y="772789"/>
            <a:ext cx="26586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sym typeface="Figtree Black"/>
              </a:rPr>
              <a:t>Clustering</a:t>
            </a:r>
            <a:endParaRPr lang="en-US" sz="1900">
              <a:solidFill>
                <a:schemeClr val="dk1"/>
              </a:solidFill>
              <a:latin typeface="Figtree Black"/>
            </a:endParaRPr>
          </a:p>
        </p:txBody>
      </p:sp>
      <p:sp>
        <p:nvSpPr>
          <p:cNvPr id="765" name="Google Shape;765;p56"/>
          <p:cNvSpPr txBox="1"/>
          <p:nvPr/>
        </p:nvSpPr>
        <p:spPr>
          <a:xfrm>
            <a:off x="5772175" y="948570"/>
            <a:ext cx="2650878" cy="2051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Char char="•"/>
            </a:pP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Método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Elbow para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encontrar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um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número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adequado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de clusters para o K-Means.</a:t>
            </a:r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" err="1">
                <a:solidFill>
                  <a:schemeClr val="dk1"/>
                </a:solidFill>
                <a:latin typeface="Hanken Grotesk"/>
              </a:rPr>
              <a:t>Algoritmo</a:t>
            </a:r>
            <a:r>
              <a:rPr lang="en">
                <a:solidFill>
                  <a:schemeClr val="dk1"/>
                </a:solidFill>
                <a:latin typeface="Hanken Grotesk"/>
              </a:rPr>
              <a:t> K-Means para </a:t>
            </a:r>
            <a:r>
              <a:rPr lang="en" err="1">
                <a:solidFill>
                  <a:schemeClr val="dk1"/>
                </a:solidFill>
                <a:latin typeface="Hanken Grotesk"/>
              </a:rPr>
              <a:t>agrupar</a:t>
            </a:r>
            <a:r>
              <a:rPr lang="en">
                <a:solidFill>
                  <a:schemeClr val="dk1"/>
                </a:solidFill>
                <a:latin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</a:rPr>
              <a:t>termos</a:t>
            </a:r>
            <a:r>
              <a:rPr lang="en">
                <a:solidFill>
                  <a:schemeClr val="dk1"/>
                </a:solidFill>
                <a:latin typeface="Hanken Grotesk"/>
              </a:rPr>
              <a:t> com base </a:t>
            </a:r>
            <a:r>
              <a:rPr lang="en" err="1">
                <a:solidFill>
                  <a:schemeClr val="dk1"/>
                </a:solidFill>
                <a:latin typeface="Hanken Grotesk"/>
              </a:rPr>
              <a:t>na</a:t>
            </a:r>
            <a:r>
              <a:rPr lang="en">
                <a:solidFill>
                  <a:schemeClr val="dk1"/>
                </a:solidFill>
                <a:latin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</a:rPr>
              <a:t>sua</a:t>
            </a:r>
            <a:r>
              <a:rPr lang="en">
                <a:solidFill>
                  <a:schemeClr val="dk1"/>
                </a:solidFill>
                <a:latin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</a:rPr>
              <a:t>semelhança</a:t>
            </a:r>
            <a:r>
              <a:rPr lang="en">
                <a:solidFill>
                  <a:schemeClr val="dk1"/>
                </a:solidFill>
                <a:latin typeface="Hanken Grotesk"/>
              </a:rPr>
              <a:t>.</a:t>
            </a:r>
          </a:p>
        </p:txBody>
      </p:sp>
      <p:sp>
        <p:nvSpPr>
          <p:cNvPr id="766" name="Google Shape;766;p56"/>
          <p:cNvSpPr txBox="1"/>
          <p:nvPr/>
        </p:nvSpPr>
        <p:spPr>
          <a:xfrm>
            <a:off x="5772175" y="3060400"/>
            <a:ext cx="26586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Figtree Black"/>
                <a:sym typeface="Figtree Black"/>
              </a:rPr>
              <a:t>Identificação</a:t>
            </a:r>
            <a:endParaRPr lang="en-US" sz="1900" err="1">
              <a:solidFill>
                <a:schemeClr val="dk1"/>
              </a:solidFill>
              <a:latin typeface="Figtree Black"/>
            </a:endParaRPr>
          </a:p>
        </p:txBody>
      </p:sp>
      <p:sp>
        <p:nvSpPr>
          <p:cNvPr id="767" name="Google Shape;767;p56"/>
          <p:cNvSpPr txBox="1"/>
          <p:nvPr/>
        </p:nvSpPr>
        <p:spPr>
          <a:xfrm>
            <a:off x="5772175" y="3259375"/>
            <a:ext cx="2658600" cy="11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Char char="•"/>
            </a:pP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Selecionar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os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termos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mais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centrais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para </a:t>
            </a:r>
            <a:r>
              <a:rPr lang="en" err="1">
                <a:solidFill>
                  <a:schemeClr val="dk1"/>
                </a:solidFill>
                <a:latin typeface="Hanken Grotesk"/>
                <a:sym typeface="Hanken Grotesk"/>
              </a:rPr>
              <a:t>cada</a:t>
            </a:r>
            <a:r>
              <a:rPr lang="en">
                <a:solidFill>
                  <a:schemeClr val="dk1"/>
                </a:solidFill>
                <a:latin typeface="Hanken Grotesk"/>
                <a:sym typeface="Hanken Grotesk"/>
              </a:rPr>
              <a:t> cluster.</a:t>
            </a:r>
          </a:p>
          <a:p>
            <a:pPr marL="285750" indent="-285750">
              <a:lnSpc>
                <a:spcPct val="114999"/>
              </a:lnSpc>
              <a:buChar char="•"/>
            </a:pPr>
            <a:r>
              <a:rPr lang="en" err="1">
                <a:solidFill>
                  <a:schemeClr val="dk1"/>
                </a:solidFill>
                <a:latin typeface="Hanken Grotesk"/>
              </a:rPr>
              <a:t>Atribuir</a:t>
            </a:r>
            <a:r>
              <a:rPr lang="en">
                <a:solidFill>
                  <a:schemeClr val="dk1"/>
                </a:solidFill>
                <a:latin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</a:rPr>
              <a:t>nomes</a:t>
            </a:r>
            <a:r>
              <a:rPr lang="en">
                <a:solidFill>
                  <a:schemeClr val="dk1"/>
                </a:solidFill>
                <a:latin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</a:rPr>
              <a:t>manualmente</a:t>
            </a:r>
            <a:r>
              <a:rPr lang="en">
                <a:solidFill>
                  <a:schemeClr val="dk1"/>
                </a:solidFill>
                <a:latin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</a:rPr>
              <a:t>aos</a:t>
            </a:r>
            <a:r>
              <a:rPr lang="en">
                <a:solidFill>
                  <a:schemeClr val="dk1"/>
                </a:solidFill>
                <a:latin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</a:rPr>
              <a:t>grupos</a:t>
            </a:r>
            <a:r>
              <a:rPr lang="en">
                <a:solidFill>
                  <a:schemeClr val="dk1"/>
                </a:solidFill>
                <a:latin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</a:rPr>
              <a:t>previamente</a:t>
            </a:r>
            <a:r>
              <a:rPr lang="en">
                <a:solidFill>
                  <a:schemeClr val="dk1"/>
                </a:solidFill>
                <a:latin typeface="Hanken Grotesk"/>
              </a:rPr>
              <a:t> </a:t>
            </a:r>
            <a:r>
              <a:rPr lang="en" err="1">
                <a:solidFill>
                  <a:schemeClr val="dk1"/>
                </a:solidFill>
                <a:latin typeface="Hanken Grotesk"/>
              </a:rPr>
              <a:t>identificados</a:t>
            </a:r>
            <a:r>
              <a:rPr lang="en">
                <a:solidFill>
                  <a:schemeClr val="dk1"/>
                </a:solidFill>
                <a:latin typeface="Hanken Grotesk"/>
              </a:rPr>
              <a:t>.</a:t>
            </a:r>
          </a:p>
        </p:txBody>
      </p:sp>
      <p:sp>
        <p:nvSpPr>
          <p:cNvPr id="768" name="Google Shape;768;p56"/>
          <p:cNvSpPr/>
          <p:nvPr/>
        </p:nvSpPr>
        <p:spPr>
          <a:xfrm>
            <a:off x="5116925" y="2896550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56"/>
          <p:cNvSpPr/>
          <p:nvPr/>
        </p:nvSpPr>
        <p:spPr>
          <a:xfrm>
            <a:off x="5116925" y="1237963"/>
            <a:ext cx="516300" cy="51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70" name="Google Shape;770;p56"/>
          <p:cNvCxnSpPr>
            <a:cxnSpLocks/>
          </p:cNvCxnSpPr>
          <p:nvPr/>
        </p:nvCxnSpPr>
        <p:spPr>
          <a:xfrm>
            <a:off x="5375075" y="1229101"/>
            <a:ext cx="0" cy="164995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56"/>
          <p:cNvCxnSpPr>
            <a:stCxn id="768" idx="2"/>
          </p:cNvCxnSpPr>
          <p:nvPr/>
        </p:nvCxnSpPr>
        <p:spPr>
          <a:xfrm>
            <a:off x="5375075" y="3412850"/>
            <a:ext cx="0" cy="1772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oogle Shape;1018;p61">
            <a:extLst>
              <a:ext uri="{FF2B5EF4-FFF2-40B4-BE49-F238E27FC236}">
                <a16:creationId xmlns:a16="http://schemas.microsoft.com/office/drawing/2014/main" id="{F6E54443-4A54-3C9E-0FA7-154848A57FBE}"/>
              </a:ext>
            </a:extLst>
          </p:cNvPr>
          <p:cNvGrpSpPr/>
          <p:nvPr/>
        </p:nvGrpSpPr>
        <p:grpSpPr>
          <a:xfrm>
            <a:off x="5273295" y="2983529"/>
            <a:ext cx="211475" cy="345000"/>
            <a:chOff x="6346788" y="2520150"/>
            <a:chExt cx="211475" cy="345000"/>
          </a:xfrm>
        </p:grpSpPr>
        <p:sp>
          <p:nvSpPr>
            <p:cNvPr id="3" name="Google Shape;1019;p61">
              <a:extLst>
                <a:ext uri="{FF2B5EF4-FFF2-40B4-BE49-F238E27FC236}">
                  <a16:creationId xmlns:a16="http://schemas.microsoft.com/office/drawing/2014/main" id="{1D632916-9CC1-7B9C-4140-62ABCBFA68B8}"/>
                </a:ext>
              </a:extLst>
            </p:cNvPr>
            <p:cNvSpPr/>
            <p:nvPr/>
          </p:nvSpPr>
          <p:spPr>
            <a:xfrm>
              <a:off x="6385238" y="2658050"/>
              <a:ext cx="90750" cy="139950"/>
            </a:xfrm>
            <a:custGeom>
              <a:avLst/>
              <a:gdLst/>
              <a:ahLst/>
              <a:cxnLst/>
              <a:rect l="l" t="t" r="r" b="b"/>
              <a:pathLst>
                <a:path w="3630" h="5598" extrusionOk="0">
                  <a:moveTo>
                    <a:pt x="3076" y="595"/>
                  </a:moveTo>
                  <a:lnTo>
                    <a:pt x="3076" y="5044"/>
                  </a:lnTo>
                  <a:lnTo>
                    <a:pt x="595" y="5044"/>
                  </a:lnTo>
                  <a:lnTo>
                    <a:pt x="595" y="595"/>
                  </a:lnTo>
                  <a:close/>
                  <a:moveTo>
                    <a:pt x="298" y="0"/>
                  </a:moveTo>
                  <a:cubicBezTo>
                    <a:pt x="123" y="0"/>
                    <a:pt x="0" y="123"/>
                    <a:pt x="0" y="297"/>
                  </a:cubicBezTo>
                  <a:lnTo>
                    <a:pt x="0" y="5341"/>
                  </a:lnTo>
                  <a:cubicBezTo>
                    <a:pt x="0" y="5464"/>
                    <a:pt x="123" y="5597"/>
                    <a:pt x="298" y="5597"/>
                  </a:cubicBezTo>
                  <a:lnTo>
                    <a:pt x="3373" y="5597"/>
                  </a:lnTo>
                  <a:cubicBezTo>
                    <a:pt x="3506" y="5597"/>
                    <a:pt x="3629" y="5464"/>
                    <a:pt x="3629" y="5341"/>
                  </a:cubicBezTo>
                  <a:lnTo>
                    <a:pt x="3629" y="297"/>
                  </a:lnTo>
                  <a:cubicBezTo>
                    <a:pt x="3629" y="123"/>
                    <a:pt x="350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20;p61">
              <a:extLst>
                <a:ext uri="{FF2B5EF4-FFF2-40B4-BE49-F238E27FC236}">
                  <a16:creationId xmlns:a16="http://schemas.microsoft.com/office/drawing/2014/main" id="{F9E283C1-77C8-A1B5-46B1-2AD1978902F7}"/>
                </a:ext>
              </a:extLst>
            </p:cNvPr>
            <p:cNvSpPr/>
            <p:nvPr/>
          </p:nvSpPr>
          <p:spPr>
            <a:xfrm>
              <a:off x="6423663" y="2707250"/>
              <a:ext cx="14900" cy="47950"/>
            </a:xfrm>
            <a:custGeom>
              <a:avLst/>
              <a:gdLst/>
              <a:ahLst/>
              <a:cxnLst/>
              <a:rect l="l" t="t" r="r" b="b"/>
              <a:pathLst>
                <a:path w="596" h="1918" extrusionOk="0">
                  <a:moveTo>
                    <a:pt x="257" y="0"/>
                  </a:moveTo>
                  <a:cubicBezTo>
                    <a:pt x="83" y="41"/>
                    <a:pt x="1" y="165"/>
                    <a:pt x="1" y="298"/>
                  </a:cubicBezTo>
                  <a:lnTo>
                    <a:pt x="1" y="1620"/>
                  </a:lnTo>
                  <a:cubicBezTo>
                    <a:pt x="1" y="1743"/>
                    <a:pt x="83" y="1876"/>
                    <a:pt x="257" y="1917"/>
                  </a:cubicBezTo>
                  <a:cubicBezTo>
                    <a:pt x="432" y="1917"/>
                    <a:pt x="596" y="1794"/>
                    <a:pt x="596" y="1620"/>
                  </a:cubicBezTo>
                  <a:lnTo>
                    <a:pt x="596" y="298"/>
                  </a:lnTo>
                  <a:cubicBezTo>
                    <a:pt x="596" y="123"/>
                    <a:pt x="432" y="0"/>
                    <a:pt x="257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21;p61">
              <a:extLst>
                <a:ext uri="{FF2B5EF4-FFF2-40B4-BE49-F238E27FC236}">
                  <a16:creationId xmlns:a16="http://schemas.microsoft.com/office/drawing/2014/main" id="{DD286BE5-E459-E9BF-09A0-06FF414A4D75}"/>
                </a:ext>
              </a:extLst>
            </p:cNvPr>
            <p:cNvSpPr/>
            <p:nvPr/>
          </p:nvSpPr>
          <p:spPr>
            <a:xfrm>
              <a:off x="6346788" y="2520150"/>
              <a:ext cx="211475" cy="345000"/>
            </a:xfrm>
            <a:custGeom>
              <a:avLst/>
              <a:gdLst/>
              <a:ahLst/>
              <a:cxnLst/>
              <a:rect l="l" t="t" r="r" b="b"/>
              <a:pathLst>
                <a:path w="8459" h="13800" extrusionOk="0">
                  <a:moveTo>
                    <a:pt x="5598" y="2400"/>
                  </a:moveTo>
                  <a:cubicBezTo>
                    <a:pt x="5895" y="2400"/>
                    <a:pt x="6151" y="2615"/>
                    <a:pt x="6151" y="2912"/>
                  </a:cubicBezTo>
                  <a:lnTo>
                    <a:pt x="6151" y="13123"/>
                  </a:lnTo>
                  <a:lnTo>
                    <a:pt x="3455" y="12303"/>
                  </a:lnTo>
                  <a:lnTo>
                    <a:pt x="3291" y="12303"/>
                  </a:lnTo>
                  <a:lnTo>
                    <a:pt x="595" y="13123"/>
                  </a:lnTo>
                  <a:lnTo>
                    <a:pt x="595" y="2912"/>
                  </a:lnTo>
                  <a:cubicBezTo>
                    <a:pt x="595" y="2615"/>
                    <a:pt x="810" y="2400"/>
                    <a:pt x="1108" y="2400"/>
                  </a:cubicBezTo>
                  <a:lnTo>
                    <a:pt x="3076" y="2400"/>
                  </a:lnTo>
                  <a:lnTo>
                    <a:pt x="3076" y="2738"/>
                  </a:lnTo>
                  <a:lnTo>
                    <a:pt x="3076" y="3333"/>
                  </a:lnTo>
                  <a:lnTo>
                    <a:pt x="2738" y="3333"/>
                  </a:lnTo>
                  <a:cubicBezTo>
                    <a:pt x="2563" y="3333"/>
                    <a:pt x="2430" y="3425"/>
                    <a:pt x="2389" y="3589"/>
                  </a:cubicBezTo>
                  <a:cubicBezTo>
                    <a:pt x="2389" y="3763"/>
                    <a:pt x="2522" y="3937"/>
                    <a:pt x="2686" y="3937"/>
                  </a:cubicBezTo>
                  <a:lnTo>
                    <a:pt x="4019" y="3937"/>
                  </a:lnTo>
                  <a:cubicBezTo>
                    <a:pt x="4142" y="3937"/>
                    <a:pt x="4275" y="3804"/>
                    <a:pt x="4316" y="3681"/>
                  </a:cubicBezTo>
                  <a:cubicBezTo>
                    <a:pt x="4357" y="3507"/>
                    <a:pt x="4183" y="3333"/>
                    <a:pt x="4019" y="3333"/>
                  </a:cubicBezTo>
                  <a:lnTo>
                    <a:pt x="3671" y="3333"/>
                  </a:lnTo>
                  <a:lnTo>
                    <a:pt x="3671" y="2738"/>
                  </a:lnTo>
                  <a:lnTo>
                    <a:pt x="3671" y="2400"/>
                  </a:lnTo>
                  <a:close/>
                  <a:moveTo>
                    <a:pt x="5762" y="1"/>
                  </a:moveTo>
                  <a:cubicBezTo>
                    <a:pt x="4614" y="1"/>
                    <a:pt x="3589" y="770"/>
                    <a:pt x="3250" y="1795"/>
                  </a:cubicBezTo>
                  <a:lnTo>
                    <a:pt x="339" y="1795"/>
                  </a:lnTo>
                  <a:cubicBezTo>
                    <a:pt x="124" y="1795"/>
                    <a:pt x="1" y="1928"/>
                    <a:pt x="1" y="2143"/>
                  </a:cubicBezTo>
                  <a:lnTo>
                    <a:pt x="1" y="13543"/>
                  </a:lnTo>
                  <a:cubicBezTo>
                    <a:pt x="31" y="13703"/>
                    <a:pt x="135" y="13790"/>
                    <a:pt x="254" y="13790"/>
                  </a:cubicBezTo>
                  <a:cubicBezTo>
                    <a:pt x="295" y="13790"/>
                    <a:pt x="338" y="13779"/>
                    <a:pt x="380" y="13758"/>
                  </a:cubicBezTo>
                  <a:lnTo>
                    <a:pt x="3373" y="12907"/>
                  </a:lnTo>
                  <a:lnTo>
                    <a:pt x="6326" y="13758"/>
                  </a:lnTo>
                  <a:cubicBezTo>
                    <a:pt x="6367" y="13799"/>
                    <a:pt x="6408" y="13799"/>
                    <a:pt x="6408" y="13799"/>
                  </a:cubicBezTo>
                  <a:cubicBezTo>
                    <a:pt x="6531" y="13799"/>
                    <a:pt x="6664" y="13717"/>
                    <a:pt x="6705" y="13543"/>
                  </a:cubicBezTo>
                  <a:lnTo>
                    <a:pt x="6705" y="2143"/>
                  </a:lnTo>
                  <a:cubicBezTo>
                    <a:pt x="6705" y="1928"/>
                    <a:pt x="6582" y="1795"/>
                    <a:pt x="6408" y="1795"/>
                  </a:cubicBezTo>
                  <a:lnTo>
                    <a:pt x="3886" y="1795"/>
                  </a:lnTo>
                  <a:cubicBezTo>
                    <a:pt x="4220" y="1104"/>
                    <a:pt x="4932" y="623"/>
                    <a:pt x="5765" y="623"/>
                  </a:cubicBezTo>
                  <a:cubicBezTo>
                    <a:pt x="6415" y="623"/>
                    <a:pt x="7138" y="916"/>
                    <a:pt x="7812" y="1631"/>
                  </a:cubicBezTo>
                  <a:cubicBezTo>
                    <a:pt x="7863" y="1672"/>
                    <a:pt x="7863" y="1754"/>
                    <a:pt x="7863" y="1846"/>
                  </a:cubicBezTo>
                  <a:lnTo>
                    <a:pt x="7863" y="5260"/>
                  </a:lnTo>
                  <a:cubicBezTo>
                    <a:pt x="7863" y="5260"/>
                    <a:pt x="7904" y="5260"/>
                    <a:pt x="7904" y="5301"/>
                  </a:cubicBezTo>
                  <a:cubicBezTo>
                    <a:pt x="7993" y="5390"/>
                    <a:pt x="8087" y="5427"/>
                    <a:pt x="8171" y="5427"/>
                  </a:cubicBezTo>
                  <a:cubicBezTo>
                    <a:pt x="8331" y="5427"/>
                    <a:pt x="8458" y="5294"/>
                    <a:pt x="8458" y="5127"/>
                  </a:cubicBezTo>
                  <a:lnTo>
                    <a:pt x="8458" y="2738"/>
                  </a:lnTo>
                  <a:cubicBezTo>
                    <a:pt x="8458" y="1241"/>
                    <a:pt x="7259" y="1"/>
                    <a:pt x="5762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947;p61">
            <a:extLst>
              <a:ext uri="{FF2B5EF4-FFF2-40B4-BE49-F238E27FC236}">
                <a16:creationId xmlns:a16="http://schemas.microsoft.com/office/drawing/2014/main" id="{B51B9016-4CE7-D909-38F6-EBD3E67FCDF1}"/>
              </a:ext>
            </a:extLst>
          </p:cNvPr>
          <p:cNvGrpSpPr/>
          <p:nvPr/>
        </p:nvGrpSpPr>
        <p:grpSpPr>
          <a:xfrm>
            <a:off x="5211502" y="695824"/>
            <a:ext cx="345000" cy="343975"/>
            <a:chOff x="6980063" y="3074500"/>
            <a:chExt cx="345000" cy="343975"/>
          </a:xfrm>
        </p:grpSpPr>
        <p:sp>
          <p:nvSpPr>
            <p:cNvPr id="10" name="Google Shape;948;p61">
              <a:extLst>
                <a:ext uri="{FF2B5EF4-FFF2-40B4-BE49-F238E27FC236}">
                  <a16:creationId xmlns:a16="http://schemas.microsoft.com/office/drawing/2014/main" id="{E1A023F8-D632-5EC3-C310-6D0C969185F4}"/>
                </a:ext>
              </a:extLst>
            </p:cNvPr>
            <p:cNvSpPr/>
            <p:nvPr/>
          </p:nvSpPr>
          <p:spPr>
            <a:xfrm>
              <a:off x="7008788" y="3158825"/>
              <a:ext cx="44875" cy="13875"/>
            </a:xfrm>
            <a:custGeom>
              <a:avLst/>
              <a:gdLst/>
              <a:ahLst/>
              <a:cxnLst/>
              <a:rect l="l" t="t" r="r" b="b"/>
              <a:pathLst>
                <a:path w="1795" h="555" extrusionOk="0">
                  <a:moveTo>
                    <a:pt x="0" y="1"/>
                  </a:moveTo>
                  <a:lnTo>
                    <a:pt x="0" y="554"/>
                  </a:lnTo>
                  <a:lnTo>
                    <a:pt x="1794" y="554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49;p61">
              <a:extLst>
                <a:ext uri="{FF2B5EF4-FFF2-40B4-BE49-F238E27FC236}">
                  <a16:creationId xmlns:a16="http://schemas.microsoft.com/office/drawing/2014/main" id="{413D72FC-7912-45E6-BC30-A11B2C84B7AE}"/>
                </a:ext>
              </a:extLst>
            </p:cNvPr>
            <p:cNvSpPr/>
            <p:nvPr/>
          </p:nvSpPr>
          <p:spPr>
            <a:xfrm>
              <a:off x="7216113" y="3179075"/>
              <a:ext cx="43600" cy="15150"/>
            </a:xfrm>
            <a:custGeom>
              <a:avLst/>
              <a:gdLst/>
              <a:ahLst/>
              <a:cxnLst/>
              <a:rect l="l" t="t" r="r" b="b"/>
              <a:pathLst>
                <a:path w="1744" h="606" extrusionOk="0">
                  <a:moveTo>
                    <a:pt x="1" y="0"/>
                  </a:moveTo>
                  <a:lnTo>
                    <a:pt x="1" y="605"/>
                  </a:lnTo>
                  <a:lnTo>
                    <a:pt x="1743" y="60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50;p61">
              <a:extLst>
                <a:ext uri="{FF2B5EF4-FFF2-40B4-BE49-F238E27FC236}">
                  <a16:creationId xmlns:a16="http://schemas.microsoft.com/office/drawing/2014/main" id="{BFC67919-AD85-0EBF-497F-355E86A3129E}"/>
                </a:ext>
              </a:extLst>
            </p:cNvPr>
            <p:cNvSpPr/>
            <p:nvPr/>
          </p:nvSpPr>
          <p:spPr>
            <a:xfrm>
              <a:off x="7152038" y="3363850"/>
              <a:ext cx="48975" cy="13875"/>
            </a:xfrm>
            <a:custGeom>
              <a:avLst/>
              <a:gdLst/>
              <a:ahLst/>
              <a:cxnLst/>
              <a:rect l="l" t="t" r="r" b="b"/>
              <a:pathLst>
                <a:path w="1959" h="555" extrusionOk="0">
                  <a:moveTo>
                    <a:pt x="1" y="1"/>
                  </a:moveTo>
                  <a:lnTo>
                    <a:pt x="1" y="554"/>
                  </a:lnTo>
                  <a:lnTo>
                    <a:pt x="1959" y="554"/>
                  </a:lnTo>
                  <a:lnTo>
                    <a:pt x="1959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51;p61">
              <a:extLst>
                <a:ext uri="{FF2B5EF4-FFF2-40B4-BE49-F238E27FC236}">
                  <a16:creationId xmlns:a16="http://schemas.microsoft.com/office/drawing/2014/main" id="{CCF6B47F-0849-97C0-96BA-9DF9E7FFCB63}"/>
                </a:ext>
              </a:extLst>
            </p:cNvPr>
            <p:cNvSpPr/>
            <p:nvPr/>
          </p:nvSpPr>
          <p:spPr>
            <a:xfrm>
              <a:off x="6980063" y="3261350"/>
              <a:ext cx="345000" cy="157125"/>
            </a:xfrm>
            <a:custGeom>
              <a:avLst/>
              <a:gdLst/>
              <a:ahLst/>
              <a:cxnLst/>
              <a:rect l="l" t="t" r="r" b="b"/>
              <a:pathLst>
                <a:path w="13800" h="6285" extrusionOk="0">
                  <a:moveTo>
                    <a:pt x="4655" y="2778"/>
                  </a:moveTo>
                  <a:lnTo>
                    <a:pt x="4655" y="5679"/>
                  </a:lnTo>
                  <a:lnTo>
                    <a:pt x="3292" y="5679"/>
                  </a:lnTo>
                  <a:lnTo>
                    <a:pt x="3292" y="2778"/>
                  </a:lnTo>
                  <a:close/>
                  <a:moveTo>
                    <a:pt x="8540" y="2009"/>
                  </a:moveTo>
                  <a:lnTo>
                    <a:pt x="8540" y="5679"/>
                  </a:lnTo>
                  <a:lnTo>
                    <a:pt x="7177" y="5679"/>
                  </a:lnTo>
                  <a:lnTo>
                    <a:pt x="7177" y="2009"/>
                  </a:lnTo>
                  <a:close/>
                  <a:moveTo>
                    <a:pt x="10509" y="3076"/>
                  </a:moveTo>
                  <a:lnTo>
                    <a:pt x="10509" y="5679"/>
                  </a:lnTo>
                  <a:lnTo>
                    <a:pt x="9135" y="5679"/>
                  </a:lnTo>
                  <a:lnTo>
                    <a:pt x="9135" y="3076"/>
                  </a:lnTo>
                  <a:close/>
                  <a:moveTo>
                    <a:pt x="6572" y="595"/>
                  </a:moveTo>
                  <a:lnTo>
                    <a:pt x="6572" y="5720"/>
                  </a:lnTo>
                  <a:lnTo>
                    <a:pt x="5209" y="5720"/>
                  </a:lnTo>
                  <a:lnTo>
                    <a:pt x="5209" y="2778"/>
                  </a:lnTo>
                  <a:lnTo>
                    <a:pt x="5209" y="2481"/>
                  </a:lnTo>
                  <a:lnTo>
                    <a:pt x="5209" y="595"/>
                  </a:lnTo>
                  <a:close/>
                  <a:moveTo>
                    <a:pt x="4952" y="0"/>
                  </a:moveTo>
                  <a:cubicBezTo>
                    <a:pt x="4778" y="0"/>
                    <a:pt x="4655" y="133"/>
                    <a:pt x="4655" y="297"/>
                  </a:cubicBezTo>
                  <a:lnTo>
                    <a:pt x="4655" y="2184"/>
                  </a:lnTo>
                  <a:lnTo>
                    <a:pt x="2984" y="2184"/>
                  </a:lnTo>
                  <a:cubicBezTo>
                    <a:pt x="2820" y="2184"/>
                    <a:pt x="2687" y="2307"/>
                    <a:pt x="2687" y="2481"/>
                  </a:cubicBezTo>
                  <a:lnTo>
                    <a:pt x="2687" y="5679"/>
                  </a:lnTo>
                  <a:lnTo>
                    <a:pt x="298" y="5679"/>
                  </a:lnTo>
                  <a:cubicBezTo>
                    <a:pt x="165" y="5679"/>
                    <a:pt x="42" y="5813"/>
                    <a:pt x="1" y="5936"/>
                  </a:cubicBezTo>
                  <a:cubicBezTo>
                    <a:pt x="1" y="6151"/>
                    <a:pt x="124" y="6284"/>
                    <a:pt x="298" y="6284"/>
                  </a:cubicBezTo>
                  <a:lnTo>
                    <a:pt x="13451" y="6284"/>
                  </a:lnTo>
                  <a:cubicBezTo>
                    <a:pt x="13625" y="6284"/>
                    <a:pt x="13748" y="6192"/>
                    <a:pt x="13748" y="6028"/>
                  </a:cubicBezTo>
                  <a:cubicBezTo>
                    <a:pt x="13799" y="5854"/>
                    <a:pt x="13666" y="5679"/>
                    <a:pt x="13492" y="5679"/>
                  </a:cubicBezTo>
                  <a:lnTo>
                    <a:pt x="11103" y="5679"/>
                  </a:lnTo>
                  <a:lnTo>
                    <a:pt x="11103" y="2778"/>
                  </a:lnTo>
                  <a:cubicBezTo>
                    <a:pt x="11103" y="2645"/>
                    <a:pt x="10929" y="2481"/>
                    <a:pt x="10806" y="2481"/>
                  </a:cubicBezTo>
                  <a:lnTo>
                    <a:pt x="9135" y="2481"/>
                  </a:lnTo>
                  <a:lnTo>
                    <a:pt x="9135" y="1753"/>
                  </a:lnTo>
                  <a:cubicBezTo>
                    <a:pt x="9135" y="1579"/>
                    <a:pt x="9012" y="1456"/>
                    <a:pt x="8838" y="1456"/>
                  </a:cubicBezTo>
                  <a:lnTo>
                    <a:pt x="7177" y="1456"/>
                  </a:lnTo>
                  <a:lnTo>
                    <a:pt x="7177" y="297"/>
                  </a:lnTo>
                  <a:cubicBezTo>
                    <a:pt x="7177" y="133"/>
                    <a:pt x="7044" y="0"/>
                    <a:pt x="688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52;p61">
              <a:extLst>
                <a:ext uri="{FF2B5EF4-FFF2-40B4-BE49-F238E27FC236}">
                  <a16:creationId xmlns:a16="http://schemas.microsoft.com/office/drawing/2014/main" id="{5DF26971-B432-A342-6365-2291542161C2}"/>
                </a:ext>
              </a:extLst>
            </p:cNvPr>
            <p:cNvSpPr/>
            <p:nvPr/>
          </p:nvSpPr>
          <p:spPr>
            <a:xfrm>
              <a:off x="6980063" y="3074500"/>
              <a:ext cx="345000" cy="158150"/>
            </a:xfrm>
            <a:custGeom>
              <a:avLst/>
              <a:gdLst/>
              <a:ahLst/>
              <a:cxnLst/>
              <a:rect l="l" t="t" r="r" b="b"/>
              <a:pathLst>
                <a:path w="13800" h="6326" extrusionOk="0">
                  <a:moveTo>
                    <a:pt x="2605" y="2389"/>
                  </a:moveTo>
                  <a:lnTo>
                    <a:pt x="2605" y="5721"/>
                  </a:lnTo>
                  <a:lnTo>
                    <a:pt x="1446" y="5721"/>
                  </a:lnTo>
                  <a:lnTo>
                    <a:pt x="1446" y="2389"/>
                  </a:lnTo>
                  <a:close/>
                  <a:moveTo>
                    <a:pt x="4399" y="595"/>
                  </a:moveTo>
                  <a:lnTo>
                    <a:pt x="4399" y="5721"/>
                  </a:lnTo>
                  <a:lnTo>
                    <a:pt x="3199" y="5721"/>
                  </a:lnTo>
                  <a:lnTo>
                    <a:pt x="3199" y="595"/>
                  </a:lnTo>
                  <a:close/>
                  <a:moveTo>
                    <a:pt x="7341" y="2861"/>
                  </a:moveTo>
                  <a:lnTo>
                    <a:pt x="7341" y="5721"/>
                  </a:lnTo>
                  <a:lnTo>
                    <a:pt x="5250" y="5721"/>
                  </a:lnTo>
                  <a:lnTo>
                    <a:pt x="7341" y="2861"/>
                  </a:lnTo>
                  <a:close/>
                  <a:moveTo>
                    <a:pt x="9135" y="2389"/>
                  </a:moveTo>
                  <a:lnTo>
                    <a:pt x="9135" y="5721"/>
                  </a:lnTo>
                  <a:lnTo>
                    <a:pt x="7946" y="5721"/>
                  </a:lnTo>
                  <a:lnTo>
                    <a:pt x="7946" y="2389"/>
                  </a:lnTo>
                  <a:close/>
                  <a:moveTo>
                    <a:pt x="10888" y="2389"/>
                  </a:moveTo>
                  <a:lnTo>
                    <a:pt x="10888" y="5721"/>
                  </a:lnTo>
                  <a:lnTo>
                    <a:pt x="9699" y="5721"/>
                  </a:lnTo>
                  <a:lnTo>
                    <a:pt x="9699" y="2389"/>
                  </a:lnTo>
                  <a:close/>
                  <a:moveTo>
                    <a:pt x="2943" y="1"/>
                  </a:moveTo>
                  <a:cubicBezTo>
                    <a:pt x="2779" y="1"/>
                    <a:pt x="2646" y="175"/>
                    <a:pt x="2646" y="298"/>
                  </a:cubicBezTo>
                  <a:lnTo>
                    <a:pt x="2646" y="1795"/>
                  </a:lnTo>
                  <a:lnTo>
                    <a:pt x="1149" y="1795"/>
                  </a:lnTo>
                  <a:cubicBezTo>
                    <a:pt x="985" y="1795"/>
                    <a:pt x="852" y="1918"/>
                    <a:pt x="852" y="2092"/>
                  </a:cubicBezTo>
                  <a:lnTo>
                    <a:pt x="852" y="5721"/>
                  </a:lnTo>
                  <a:lnTo>
                    <a:pt x="339" y="5721"/>
                  </a:lnTo>
                  <a:cubicBezTo>
                    <a:pt x="165" y="5721"/>
                    <a:pt x="42" y="5854"/>
                    <a:pt x="1" y="5977"/>
                  </a:cubicBezTo>
                  <a:cubicBezTo>
                    <a:pt x="1" y="6152"/>
                    <a:pt x="124" y="6326"/>
                    <a:pt x="298" y="6326"/>
                  </a:cubicBezTo>
                  <a:lnTo>
                    <a:pt x="13492" y="6326"/>
                  </a:lnTo>
                  <a:cubicBezTo>
                    <a:pt x="13625" y="6326"/>
                    <a:pt x="13748" y="6193"/>
                    <a:pt x="13799" y="6070"/>
                  </a:cubicBezTo>
                  <a:cubicBezTo>
                    <a:pt x="13799" y="5854"/>
                    <a:pt x="13666" y="5721"/>
                    <a:pt x="13492" y="5721"/>
                  </a:cubicBezTo>
                  <a:lnTo>
                    <a:pt x="11493" y="5721"/>
                  </a:lnTo>
                  <a:lnTo>
                    <a:pt x="11493" y="2092"/>
                  </a:lnTo>
                  <a:cubicBezTo>
                    <a:pt x="11493" y="1918"/>
                    <a:pt x="11360" y="1795"/>
                    <a:pt x="11185" y="1795"/>
                  </a:cubicBezTo>
                  <a:lnTo>
                    <a:pt x="8161" y="1795"/>
                  </a:lnTo>
                  <a:lnTo>
                    <a:pt x="8202" y="1754"/>
                  </a:lnTo>
                  <a:cubicBezTo>
                    <a:pt x="8284" y="1621"/>
                    <a:pt x="8243" y="1456"/>
                    <a:pt x="8110" y="1323"/>
                  </a:cubicBezTo>
                  <a:cubicBezTo>
                    <a:pt x="8066" y="1294"/>
                    <a:pt x="8016" y="1281"/>
                    <a:pt x="7964" y="1281"/>
                  </a:cubicBezTo>
                  <a:cubicBezTo>
                    <a:pt x="7870" y="1281"/>
                    <a:pt x="7769" y="1326"/>
                    <a:pt x="7690" y="1405"/>
                  </a:cubicBezTo>
                  <a:lnTo>
                    <a:pt x="4993" y="5127"/>
                  </a:lnTo>
                  <a:lnTo>
                    <a:pt x="4993" y="298"/>
                  </a:lnTo>
                  <a:cubicBezTo>
                    <a:pt x="4993" y="175"/>
                    <a:pt x="4870" y="1"/>
                    <a:pt x="46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3A81CFA5-7710-CF93-591A-ECC402330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1425E492-20F2-6FDF-7A7F-0F39CF25A1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Demonstração</a:t>
            </a:r>
          </a:p>
        </p:txBody>
      </p:sp>
      <p:sp>
        <p:nvSpPr>
          <p:cNvPr id="330" name="Google Shape;330;p36">
            <a:extLst>
              <a:ext uri="{FF2B5EF4-FFF2-40B4-BE49-F238E27FC236}">
                <a16:creationId xmlns:a16="http://schemas.microsoft.com/office/drawing/2014/main" id="{DEFA9B2F-3C13-9A0B-1D03-EF1A0B1EA5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Vamos para </a:t>
            </a:r>
            <a:r>
              <a:rPr lang="en" err="1"/>
              <a:t>uma</a:t>
            </a:r>
            <a:r>
              <a:rPr lang="en"/>
              <a:t> </a:t>
            </a:r>
            <a:r>
              <a:rPr lang="en" err="1"/>
              <a:t>demonstração</a:t>
            </a:r>
            <a:r>
              <a:rPr lang="en"/>
              <a:t> </a:t>
            </a:r>
            <a:r>
              <a:rPr lang="en" err="1"/>
              <a:t>prática</a:t>
            </a:r>
            <a:r>
              <a:rPr lang="en"/>
              <a:t> da </a:t>
            </a:r>
            <a:r>
              <a:rPr lang="en" err="1"/>
              <a:t>aplicação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8949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Potenciais</a:t>
            </a:r>
            <a:r>
              <a:rPr lang="en"/>
              <a:t> </a:t>
            </a:r>
            <a:r>
              <a:rPr lang="en" err="1"/>
              <a:t>Melhorias</a:t>
            </a:r>
            <a:endParaRPr err="1"/>
          </a:p>
        </p:txBody>
      </p:sp>
      <p:sp>
        <p:nvSpPr>
          <p:cNvPr id="337" name="Google Shape;337;p37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err="1"/>
              <a:t>Realização</a:t>
            </a:r>
            <a:r>
              <a:rPr lang="en"/>
              <a:t> de </a:t>
            </a:r>
            <a:r>
              <a:rPr lang="en" i="1"/>
              <a:t>web scraping</a:t>
            </a:r>
            <a:r>
              <a:rPr lang="en"/>
              <a:t> a </a:t>
            </a:r>
            <a:r>
              <a:rPr lang="en" err="1"/>
              <a:t>partir</a:t>
            </a:r>
            <a:r>
              <a:rPr lang="en"/>
              <a:t> de </a:t>
            </a:r>
            <a:r>
              <a:rPr lang="en" err="1"/>
              <a:t>mais</a:t>
            </a:r>
            <a:r>
              <a:rPr lang="en"/>
              <a:t> </a:t>
            </a:r>
            <a:r>
              <a:rPr lang="en" err="1"/>
              <a:t>fontes</a:t>
            </a:r>
            <a:r>
              <a:rPr lang="en"/>
              <a:t>, de forma a </a:t>
            </a:r>
            <a:r>
              <a:rPr lang="en" err="1"/>
              <a:t>enriquecer</a:t>
            </a:r>
            <a:r>
              <a:rPr lang="en"/>
              <a:t> a </a:t>
            </a:r>
            <a:r>
              <a:rPr lang="en" err="1"/>
              <a:t>quantidade</a:t>
            </a:r>
            <a:r>
              <a:rPr lang="en"/>
              <a:t> e a </a:t>
            </a:r>
            <a:r>
              <a:rPr lang="en" err="1"/>
              <a:t>qualidade</a:t>
            </a:r>
            <a:r>
              <a:rPr lang="en"/>
              <a:t> dos dados (ex.: </a:t>
            </a:r>
            <a:r>
              <a:rPr lang="en" err="1"/>
              <a:t>mais</a:t>
            </a:r>
            <a:r>
              <a:rPr lang="en"/>
              <a:t> </a:t>
            </a:r>
            <a:r>
              <a:rPr lang="en" err="1"/>
              <a:t>traduções</a:t>
            </a:r>
            <a:r>
              <a:rPr lang="en"/>
              <a:t>, </a:t>
            </a:r>
            <a:r>
              <a:rPr lang="en" err="1"/>
              <a:t>sinónimos</a:t>
            </a:r>
            <a:r>
              <a:rPr lang="en"/>
              <a:t>)</a:t>
            </a:r>
            <a:endParaRPr lang="pt-PT"/>
          </a:p>
        </p:txBody>
      </p:sp>
      <p:sp>
        <p:nvSpPr>
          <p:cNvPr id="338" name="Google Shape;338;p37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Atualmente, </a:t>
            </a:r>
            <a:r>
              <a:rPr lang="en" err="1"/>
              <a:t>os</a:t>
            </a:r>
            <a:r>
              <a:rPr lang="en"/>
              <a:t> </a:t>
            </a:r>
            <a:r>
              <a:rPr lang="en" i="1"/>
              <a:t>clusters</a:t>
            </a:r>
            <a:r>
              <a:rPr lang="en"/>
              <a:t> </a:t>
            </a:r>
            <a:r>
              <a:rPr lang="en" err="1"/>
              <a:t>são</a:t>
            </a:r>
            <a:r>
              <a:rPr lang="en"/>
              <a:t> </a:t>
            </a:r>
            <a:r>
              <a:rPr lang="en" err="1"/>
              <a:t>nomeados</a:t>
            </a:r>
            <a:r>
              <a:rPr lang="en"/>
              <a:t> </a:t>
            </a:r>
            <a:r>
              <a:rPr lang="en" err="1"/>
              <a:t>manualmente</a:t>
            </a:r>
            <a:r>
              <a:rPr lang="en"/>
              <a:t>. Para </a:t>
            </a:r>
            <a:r>
              <a:rPr lang="en" err="1"/>
              <a:t>melhorar</a:t>
            </a:r>
            <a:r>
              <a:rPr lang="en"/>
              <a:t> a </a:t>
            </a:r>
            <a:r>
              <a:rPr lang="en" err="1"/>
              <a:t>escalabilidade</a:t>
            </a:r>
            <a:r>
              <a:rPr lang="en"/>
              <a:t>, </a:t>
            </a:r>
            <a:r>
              <a:rPr lang="en" err="1"/>
              <a:t>poderia</a:t>
            </a:r>
            <a:r>
              <a:rPr lang="en"/>
              <a:t> ser </a:t>
            </a:r>
            <a:r>
              <a:rPr lang="en" err="1"/>
              <a:t>utilizado</a:t>
            </a:r>
            <a:r>
              <a:rPr lang="en"/>
              <a:t> um </a:t>
            </a:r>
            <a:r>
              <a:rPr lang="en" err="1"/>
              <a:t>modelo</a:t>
            </a:r>
            <a:r>
              <a:rPr lang="en"/>
              <a:t> de </a:t>
            </a:r>
            <a:r>
              <a:rPr lang="en" err="1"/>
              <a:t>linguagem</a:t>
            </a:r>
            <a:r>
              <a:rPr lang="en"/>
              <a:t> natural</a:t>
            </a:r>
            <a:endParaRPr lang="pt-PT"/>
          </a:p>
        </p:txBody>
      </p:sp>
      <p:sp>
        <p:nvSpPr>
          <p:cNvPr id="339" name="Google Shape;339;p37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err="1"/>
              <a:t>Melhor</a:t>
            </a:r>
            <a:r>
              <a:rPr lang="en"/>
              <a:t> </a:t>
            </a:r>
            <a:r>
              <a:rPr lang="en" err="1"/>
              <a:t>integração</a:t>
            </a:r>
            <a:r>
              <a:rPr lang="en"/>
              <a:t> com o </a:t>
            </a:r>
            <a:r>
              <a:rPr lang="en" i="1"/>
              <a:t>plugin</a:t>
            </a:r>
            <a:r>
              <a:rPr lang="en"/>
              <a:t> </a:t>
            </a:r>
            <a:r>
              <a:rPr lang="en" err="1"/>
              <a:t>DataTables</a:t>
            </a:r>
            <a:r>
              <a:rPr lang="en"/>
              <a:t>, de forma a </a:t>
            </a:r>
            <a:r>
              <a:rPr lang="en" err="1"/>
              <a:t>evitar</a:t>
            </a:r>
            <a:r>
              <a:rPr lang="en"/>
              <a:t> </a:t>
            </a:r>
            <a:r>
              <a:rPr lang="en" err="1"/>
              <a:t>recarregamentos</a:t>
            </a:r>
            <a:r>
              <a:rPr lang="en"/>
              <a:t> de </a:t>
            </a:r>
            <a:r>
              <a:rPr lang="en" err="1"/>
              <a:t>página</a:t>
            </a:r>
            <a:r>
              <a:rPr lang="en"/>
              <a:t> desnecessários.</a:t>
            </a:r>
            <a:endParaRPr lang="pt-PT"/>
          </a:p>
        </p:txBody>
      </p:sp>
      <p:sp>
        <p:nvSpPr>
          <p:cNvPr id="340" name="Google Shape;340;p37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Maior volume de dados</a:t>
            </a:r>
          </a:p>
        </p:txBody>
      </p:sp>
      <p:sp>
        <p:nvSpPr>
          <p:cNvPr id="341" name="Google Shape;341;p37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/>
              <a:t>Nomeação</a:t>
            </a:r>
            <a:r>
              <a:rPr lang="en"/>
              <a:t> </a:t>
            </a:r>
            <a:r>
              <a:rPr lang="en" err="1"/>
              <a:t>automática</a:t>
            </a:r>
            <a:r>
              <a:rPr lang="en"/>
              <a:t> de clusters</a:t>
            </a:r>
          </a:p>
        </p:txBody>
      </p:sp>
      <p:sp>
        <p:nvSpPr>
          <p:cNvPr id="342" name="Google Shape;342;p37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err="1"/>
              <a:t>Melhorias</a:t>
            </a:r>
            <a:r>
              <a:rPr lang="en"/>
              <a:t> de </a:t>
            </a:r>
            <a:r>
              <a:rPr lang="en" err="1"/>
              <a:t>desempenho</a:t>
            </a:r>
          </a:p>
        </p:txBody>
      </p:sp>
      <p:grpSp>
        <p:nvGrpSpPr>
          <p:cNvPr id="343" name="Google Shape;343;p37"/>
          <p:cNvGrpSpPr/>
          <p:nvPr/>
        </p:nvGrpSpPr>
        <p:grpSpPr>
          <a:xfrm>
            <a:off x="1103963" y="2506948"/>
            <a:ext cx="345000" cy="343975"/>
            <a:chOff x="1799738" y="3074500"/>
            <a:chExt cx="345000" cy="343975"/>
          </a:xfrm>
        </p:grpSpPr>
        <p:sp>
          <p:nvSpPr>
            <p:cNvPr id="344" name="Google Shape;344;p37"/>
            <p:cNvSpPr/>
            <p:nvPr/>
          </p:nvSpPr>
          <p:spPr>
            <a:xfrm>
              <a:off x="1799738" y="3272100"/>
              <a:ext cx="345000" cy="146375"/>
            </a:xfrm>
            <a:custGeom>
              <a:avLst/>
              <a:gdLst/>
              <a:ahLst/>
              <a:cxnLst/>
              <a:rect l="l" t="t" r="r" b="b"/>
              <a:pathLst>
                <a:path w="13800" h="5855" extrusionOk="0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2062438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2050638" y="3074725"/>
              <a:ext cx="39750" cy="26450"/>
            </a:xfrm>
            <a:custGeom>
              <a:avLst/>
              <a:gdLst/>
              <a:ahLst/>
              <a:cxnLst/>
              <a:rect l="l" t="t" r="r" b="b"/>
              <a:pathLst>
                <a:path w="1590" h="1058" extrusionOk="0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2050638" y="3163175"/>
              <a:ext cx="39750" cy="25650"/>
            </a:xfrm>
            <a:custGeom>
              <a:avLst/>
              <a:gdLst/>
              <a:ahLst/>
              <a:cxnLst/>
              <a:rect l="l" t="t" r="r" b="b"/>
              <a:pathLst>
                <a:path w="1590" h="1026" extrusionOk="0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1843563" y="3124750"/>
              <a:ext cx="37450" cy="14875"/>
            </a:xfrm>
            <a:custGeom>
              <a:avLst/>
              <a:gdLst/>
              <a:ahLst/>
              <a:cxnLst/>
              <a:rect l="l" t="t" r="r" b="b"/>
              <a:pathLst>
                <a:path w="1498" h="595" extrusionOk="0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1854338" y="3074725"/>
              <a:ext cx="38450" cy="26450"/>
            </a:xfrm>
            <a:custGeom>
              <a:avLst/>
              <a:gdLst/>
              <a:ahLst/>
              <a:cxnLst/>
              <a:rect l="l" t="t" r="r" b="b"/>
              <a:pathLst>
                <a:path w="1538" h="1058" extrusionOk="0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1854338" y="3163175"/>
              <a:ext cx="38450" cy="25650"/>
            </a:xfrm>
            <a:custGeom>
              <a:avLst/>
              <a:gdLst/>
              <a:ahLst/>
              <a:cxnLst/>
              <a:rect l="l" t="t" r="r" b="b"/>
              <a:pathLst>
                <a:path w="1538" h="1026" extrusionOk="0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1916088" y="3074500"/>
              <a:ext cx="113300" cy="174100"/>
            </a:xfrm>
            <a:custGeom>
              <a:avLst/>
              <a:gdLst/>
              <a:ahLst/>
              <a:cxnLst/>
              <a:rect l="l" t="t" r="r" b="b"/>
              <a:pathLst>
                <a:path w="4532" h="6964" extrusionOk="0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1104613" y="1334613"/>
            <a:ext cx="343700" cy="343725"/>
            <a:chOff x="5493613" y="1976825"/>
            <a:chExt cx="343700" cy="343725"/>
          </a:xfrm>
        </p:grpSpPr>
        <p:sp>
          <p:nvSpPr>
            <p:cNvPr id="362" name="Google Shape;362;p37"/>
            <p:cNvSpPr/>
            <p:nvPr/>
          </p:nvSpPr>
          <p:spPr>
            <a:xfrm>
              <a:off x="5493613" y="1976825"/>
              <a:ext cx="343700" cy="255050"/>
            </a:xfrm>
            <a:custGeom>
              <a:avLst/>
              <a:gdLst/>
              <a:ahLst/>
              <a:cxnLst/>
              <a:rect l="l" t="t" r="r" b="b"/>
              <a:pathLst>
                <a:path w="13748" h="10202" extrusionOk="0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5701713" y="2026800"/>
              <a:ext cx="92025" cy="15150"/>
            </a:xfrm>
            <a:custGeom>
              <a:avLst/>
              <a:gdLst/>
              <a:ahLst/>
              <a:cxnLst/>
              <a:rect l="l" t="t" r="r" b="b"/>
              <a:pathLst>
                <a:path w="3681" h="606" extrusionOk="0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5537438" y="2026800"/>
              <a:ext cx="92800" cy="15150"/>
            </a:xfrm>
            <a:custGeom>
              <a:avLst/>
              <a:gdLst/>
              <a:ahLst/>
              <a:cxnLst/>
              <a:rect l="l" t="t" r="r" b="b"/>
              <a:pathLst>
                <a:path w="3712" h="606" extrusionOk="0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5537438" y="2076025"/>
              <a:ext cx="92800" cy="14875"/>
            </a:xfrm>
            <a:custGeom>
              <a:avLst/>
              <a:gdLst/>
              <a:ahLst/>
              <a:cxnLst/>
              <a:rect l="l" t="t" r="r" b="b"/>
              <a:pathLst>
                <a:path w="3712" h="595" extrusionOk="0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5537438" y="2125225"/>
              <a:ext cx="48975" cy="14900"/>
            </a:xfrm>
            <a:custGeom>
              <a:avLst/>
              <a:gdLst/>
              <a:ahLst/>
              <a:cxnLst/>
              <a:rect l="l" t="t" r="r" b="b"/>
              <a:pathLst>
                <a:path w="1959" h="596" extrusionOk="0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5701713" y="2076025"/>
              <a:ext cx="92025" cy="14875"/>
            </a:xfrm>
            <a:custGeom>
              <a:avLst/>
              <a:gdLst/>
              <a:ahLst/>
              <a:cxnLst/>
              <a:rect l="l" t="t" r="r" b="b"/>
              <a:pathLst>
                <a:path w="3681" h="595" extrusionOk="0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745538" y="2125225"/>
              <a:ext cx="48200" cy="14900"/>
            </a:xfrm>
            <a:custGeom>
              <a:avLst/>
              <a:gdLst/>
              <a:ahLst/>
              <a:cxnLst/>
              <a:rect l="l" t="t" r="r" b="b"/>
              <a:pathLst>
                <a:path w="1928" h="596" extrusionOk="0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5592788" y="2141125"/>
              <a:ext cx="180450" cy="179425"/>
            </a:xfrm>
            <a:custGeom>
              <a:avLst/>
              <a:gdLst/>
              <a:ahLst/>
              <a:cxnLst/>
              <a:rect l="l" t="t" r="r" b="b"/>
              <a:pathLst>
                <a:path w="7218" h="7177" extrusionOk="0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0039;p77">
            <a:extLst>
              <a:ext uri="{FF2B5EF4-FFF2-40B4-BE49-F238E27FC236}">
                <a16:creationId xmlns:a16="http://schemas.microsoft.com/office/drawing/2014/main" id="{BF310097-CC61-4808-6853-C5534773F3F4}"/>
              </a:ext>
            </a:extLst>
          </p:cNvPr>
          <p:cNvGrpSpPr/>
          <p:nvPr/>
        </p:nvGrpSpPr>
        <p:grpSpPr>
          <a:xfrm>
            <a:off x="1100808" y="3632588"/>
            <a:ext cx="353587" cy="352617"/>
            <a:chOff x="-30805300" y="1938725"/>
            <a:chExt cx="291450" cy="290650"/>
          </a:xfrm>
        </p:grpSpPr>
        <p:sp>
          <p:nvSpPr>
            <p:cNvPr id="8" name="Google Shape;10040;p77">
              <a:extLst>
                <a:ext uri="{FF2B5EF4-FFF2-40B4-BE49-F238E27FC236}">
                  <a16:creationId xmlns:a16="http://schemas.microsoft.com/office/drawing/2014/main" id="{F4DA12DA-F276-0758-F73F-E17B42A2FA64}"/>
                </a:ext>
              </a:extLst>
            </p:cNvPr>
            <p:cNvSpPr/>
            <p:nvPr/>
          </p:nvSpPr>
          <p:spPr>
            <a:xfrm>
              <a:off x="-30805300" y="1938725"/>
              <a:ext cx="291450" cy="290650"/>
            </a:xfrm>
            <a:custGeom>
              <a:avLst/>
              <a:gdLst/>
              <a:ahLst/>
              <a:cxnLst/>
              <a:rect l="l" t="t" r="r" b="b"/>
              <a:pathLst>
                <a:path w="11658" h="11626" extrusionOk="0">
                  <a:moveTo>
                    <a:pt x="6806" y="694"/>
                  </a:moveTo>
                  <a:lnTo>
                    <a:pt x="6806" y="1450"/>
                  </a:lnTo>
                  <a:lnTo>
                    <a:pt x="6112" y="1450"/>
                  </a:lnTo>
                  <a:lnTo>
                    <a:pt x="6112" y="694"/>
                  </a:lnTo>
                  <a:close/>
                  <a:moveTo>
                    <a:pt x="10586" y="4821"/>
                  </a:moveTo>
                  <a:cubicBezTo>
                    <a:pt x="10807" y="4821"/>
                    <a:pt x="10964" y="5010"/>
                    <a:pt x="10964" y="5199"/>
                  </a:cubicBezTo>
                  <a:cubicBezTo>
                    <a:pt x="10964" y="5388"/>
                    <a:pt x="10807" y="5545"/>
                    <a:pt x="10586" y="5545"/>
                  </a:cubicBezTo>
                  <a:lnTo>
                    <a:pt x="8570" y="5545"/>
                  </a:lnTo>
                  <a:cubicBezTo>
                    <a:pt x="8349" y="5545"/>
                    <a:pt x="8192" y="5388"/>
                    <a:pt x="8192" y="5199"/>
                  </a:cubicBezTo>
                  <a:cubicBezTo>
                    <a:pt x="8192" y="5010"/>
                    <a:pt x="8349" y="4821"/>
                    <a:pt x="8570" y="4821"/>
                  </a:cubicBezTo>
                  <a:close/>
                  <a:moveTo>
                    <a:pt x="6459" y="3529"/>
                  </a:moveTo>
                  <a:cubicBezTo>
                    <a:pt x="7089" y="3529"/>
                    <a:pt x="7656" y="3844"/>
                    <a:pt x="7971" y="4411"/>
                  </a:cubicBezTo>
                  <a:cubicBezTo>
                    <a:pt x="7688" y="4600"/>
                    <a:pt x="7499" y="4915"/>
                    <a:pt x="7499" y="5262"/>
                  </a:cubicBezTo>
                  <a:cubicBezTo>
                    <a:pt x="7499" y="5388"/>
                    <a:pt x="7530" y="5545"/>
                    <a:pt x="7562" y="5672"/>
                  </a:cubicBezTo>
                  <a:cubicBezTo>
                    <a:pt x="7121" y="5703"/>
                    <a:pt x="6806" y="6113"/>
                    <a:pt x="6806" y="6585"/>
                  </a:cubicBezTo>
                  <a:cubicBezTo>
                    <a:pt x="6806" y="6680"/>
                    <a:pt x="6806" y="6774"/>
                    <a:pt x="6869" y="6900"/>
                  </a:cubicBezTo>
                  <a:cubicBezTo>
                    <a:pt x="6743" y="6932"/>
                    <a:pt x="6617" y="6932"/>
                    <a:pt x="6459" y="6932"/>
                  </a:cubicBezTo>
                  <a:cubicBezTo>
                    <a:pt x="5514" y="6932"/>
                    <a:pt x="4758" y="6176"/>
                    <a:pt x="4758" y="5230"/>
                  </a:cubicBezTo>
                  <a:cubicBezTo>
                    <a:pt x="4758" y="4285"/>
                    <a:pt x="5514" y="3529"/>
                    <a:pt x="6459" y="3529"/>
                  </a:cubicBezTo>
                  <a:close/>
                  <a:moveTo>
                    <a:pt x="9893" y="6207"/>
                  </a:moveTo>
                  <a:cubicBezTo>
                    <a:pt x="10082" y="6207"/>
                    <a:pt x="10240" y="6365"/>
                    <a:pt x="10240" y="6585"/>
                  </a:cubicBezTo>
                  <a:cubicBezTo>
                    <a:pt x="10240" y="6774"/>
                    <a:pt x="10082" y="6932"/>
                    <a:pt x="9893" y="6932"/>
                  </a:cubicBezTo>
                  <a:lnTo>
                    <a:pt x="7845" y="6932"/>
                  </a:lnTo>
                  <a:cubicBezTo>
                    <a:pt x="7656" y="6932"/>
                    <a:pt x="7499" y="6774"/>
                    <a:pt x="7499" y="6585"/>
                  </a:cubicBezTo>
                  <a:cubicBezTo>
                    <a:pt x="7499" y="6365"/>
                    <a:pt x="7656" y="6207"/>
                    <a:pt x="7845" y="6207"/>
                  </a:cubicBezTo>
                  <a:close/>
                  <a:moveTo>
                    <a:pt x="9231" y="7562"/>
                  </a:moveTo>
                  <a:cubicBezTo>
                    <a:pt x="9420" y="7562"/>
                    <a:pt x="9578" y="7719"/>
                    <a:pt x="9578" y="7908"/>
                  </a:cubicBezTo>
                  <a:cubicBezTo>
                    <a:pt x="9578" y="8097"/>
                    <a:pt x="9420" y="8255"/>
                    <a:pt x="9231" y="8255"/>
                  </a:cubicBezTo>
                  <a:lnTo>
                    <a:pt x="7845" y="8255"/>
                  </a:lnTo>
                  <a:cubicBezTo>
                    <a:pt x="7656" y="8255"/>
                    <a:pt x="7499" y="8097"/>
                    <a:pt x="7499" y="7908"/>
                  </a:cubicBezTo>
                  <a:cubicBezTo>
                    <a:pt x="7499" y="7719"/>
                    <a:pt x="7656" y="7562"/>
                    <a:pt x="7845" y="7562"/>
                  </a:cubicBezTo>
                  <a:close/>
                  <a:moveTo>
                    <a:pt x="6595" y="2171"/>
                  </a:moveTo>
                  <a:cubicBezTo>
                    <a:pt x="7889" y="2171"/>
                    <a:pt x="8963" y="3033"/>
                    <a:pt x="9389" y="4159"/>
                  </a:cubicBezTo>
                  <a:lnTo>
                    <a:pt x="8633" y="4159"/>
                  </a:lnTo>
                  <a:cubicBezTo>
                    <a:pt x="8223" y="3340"/>
                    <a:pt x="7404" y="2805"/>
                    <a:pt x="6459" y="2805"/>
                  </a:cubicBezTo>
                  <a:cubicBezTo>
                    <a:pt x="5136" y="2805"/>
                    <a:pt x="4065" y="3844"/>
                    <a:pt x="4065" y="5199"/>
                  </a:cubicBezTo>
                  <a:cubicBezTo>
                    <a:pt x="4065" y="6522"/>
                    <a:pt x="5136" y="7593"/>
                    <a:pt x="6459" y="7593"/>
                  </a:cubicBezTo>
                  <a:cubicBezTo>
                    <a:pt x="6617" y="7593"/>
                    <a:pt x="6743" y="7593"/>
                    <a:pt x="6900" y="7562"/>
                  </a:cubicBezTo>
                  <a:lnTo>
                    <a:pt x="6900" y="7562"/>
                  </a:lnTo>
                  <a:cubicBezTo>
                    <a:pt x="6869" y="7688"/>
                    <a:pt x="6806" y="7782"/>
                    <a:pt x="6806" y="7940"/>
                  </a:cubicBezTo>
                  <a:cubicBezTo>
                    <a:pt x="6806" y="8066"/>
                    <a:pt x="6806" y="8192"/>
                    <a:pt x="6869" y="8255"/>
                  </a:cubicBezTo>
                  <a:cubicBezTo>
                    <a:pt x="6743" y="8255"/>
                    <a:pt x="6585" y="8318"/>
                    <a:pt x="6459" y="8318"/>
                  </a:cubicBezTo>
                  <a:cubicBezTo>
                    <a:pt x="4758" y="8318"/>
                    <a:pt x="3403" y="6932"/>
                    <a:pt x="3403" y="5230"/>
                  </a:cubicBezTo>
                  <a:cubicBezTo>
                    <a:pt x="3403" y="3529"/>
                    <a:pt x="4758" y="2174"/>
                    <a:pt x="6459" y="2174"/>
                  </a:cubicBezTo>
                  <a:cubicBezTo>
                    <a:pt x="6505" y="2172"/>
                    <a:pt x="6550" y="2171"/>
                    <a:pt x="6595" y="2171"/>
                  </a:cubicBezTo>
                  <a:close/>
                  <a:moveTo>
                    <a:pt x="8538" y="8917"/>
                  </a:moveTo>
                  <a:cubicBezTo>
                    <a:pt x="8759" y="8917"/>
                    <a:pt x="8916" y="9074"/>
                    <a:pt x="8916" y="9295"/>
                  </a:cubicBezTo>
                  <a:cubicBezTo>
                    <a:pt x="8853" y="9484"/>
                    <a:pt x="8696" y="9641"/>
                    <a:pt x="8538" y="9641"/>
                  </a:cubicBezTo>
                  <a:lnTo>
                    <a:pt x="7877" y="9641"/>
                  </a:lnTo>
                  <a:cubicBezTo>
                    <a:pt x="7688" y="9641"/>
                    <a:pt x="7530" y="9484"/>
                    <a:pt x="7530" y="9295"/>
                  </a:cubicBezTo>
                  <a:cubicBezTo>
                    <a:pt x="7530" y="9074"/>
                    <a:pt x="7688" y="8917"/>
                    <a:pt x="7877" y="8917"/>
                  </a:cubicBezTo>
                  <a:close/>
                  <a:moveTo>
                    <a:pt x="3592" y="1765"/>
                  </a:moveTo>
                  <a:cubicBezTo>
                    <a:pt x="3655" y="2111"/>
                    <a:pt x="3655" y="2427"/>
                    <a:pt x="3592" y="2805"/>
                  </a:cubicBezTo>
                  <a:cubicBezTo>
                    <a:pt x="3025" y="3466"/>
                    <a:pt x="2710" y="4285"/>
                    <a:pt x="2710" y="5199"/>
                  </a:cubicBezTo>
                  <a:cubicBezTo>
                    <a:pt x="2710" y="7278"/>
                    <a:pt x="4411" y="8917"/>
                    <a:pt x="6459" y="8917"/>
                  </a:cubicBezTo>
                  <a:cubicBezTo>
                    <a:pt x="6585" y="8917"/>
                    <a:pt x="6743" y="8917"/>
                    <a:pt x="6869" y="8885"/>
                  </a:cubicBezTo>
                  <a:lnTo>
                    <a:pt x="6869" y="8885"/>
                  </a:lnTo>
                  <a:cubicBezTo>
                    <a:pt x="6806" y="9011"/>
                    <a:pt x="6774" y="9137"/>
                    <a:pt x="6774" y="9232"/>
                  </a:cubicBezTo>
                  <a:cubicBezTo>
                    <a:pt x="6774" y="9358"/>
                    <a:pt x="6806" y="9484"/>
                    <a:pt x="6806" y="9610"/>
                  </a:cubicBezTo>
                  <a:lnTo>
                    <a:pt x="4915" y="9610"/>
                  </a:lnTo>
                  <a:cubicBezTo>
                    <a:pt x="4537" y="9641"/>
                    <a:pt x="4096" y="9830"/>
                    <a:pt x="3781" y="10145"/>
                  </a:cubicBezTo>
                  <a:lnTo>
                    <a:pt x="3088" y="10870"/>
                  </a:lnTo>
                  <a:lnTo>
                    <a:pt x="788" y="8633"/>
                  </a:lnTo>
                  <a:lnTo>
                    <a:pt x="1544" y="7908"/>
                  </a:lnTo>
                  <a:cubicBezTo>
                    <a:pt x="1859" y="7593"/>
                    <a:pt x="2048" y="7152"/>
                    <a:pt x="2048" y="6680"/>
                  </a:cubicBezTo>
                  <a:lnTo>
                    <a:pt x="2048" y="3655"/>
                  </a:lnTo>
                  <a:cubicBezTo>
                    <a:pt x="2048" y="3592"/>
                    <a:pt x="2080" y="3498"/>
                    <a:pt x="2143" y="3435"/>
                  </a:cubicBezTo>
                  <a:lnTo>
                    <a:pt x="3592" y="1765"/>
                  </a:lnTo>
                  <a:close/>
                  <a:moveTo>
                    <a:pt x="5167" y="1"/>
                  </a:moveTo>
                  <a:cubicBezTo>
                    <a:pt x="4978" y="1"/>
                    <a:pt x="4821" y="158"/>
                    <a:pt x="4821" y="347"/>
                  </a:cubicBezTo>
                  <a:cubicBezTo>
                    <a:pt x="4821" y="536"/>
                    <a:pt x="4978" y="694"/>
                    <a:pt x="5167" y="694"/>
                  </a:cubicBezTo>
                  <a:lnTo>
                    <a:pt x="5514" y="694"/>
                  </a:lnTo>
                  <a:lnTo>
                    <a:pt x="5514" y="1576"/>
                  </a:lnTo>
                  <a:cubicBezTo>
                    <a:pt x="5136" y="1702"/>
                    <a:pt x="4726" y="1891"/>
                    <a:pt x="4380" y="2111"/>
                  </a:cubicBezTo>
                  <a:cubicBezTo>
                    <a:pt x="4380" y="1796"/>
                    <a:pt x="4317" y="1481"/>
                    <a:pt x="4222" y="1229"/>
                  </a:cubicBezTo>
                  <a:lnTo>
                    <a:pt x="4159" y="977"/>
                  </a:lnTo>
                  <a:cubicBezTo>
                    <a:pt x="4096" y="851"/>
                    <a:pt x="4033" y="788"/>
                    <a:pt x="3907" y="757"/>
                  </a:cubicBezTo>
                  <a:cubicBezTo>
                    <a:pt x="3872" y="739"/>
                    <a:pt x="3839" y="731"/>
                    <a:pt x="3808" y="731"/>
                  </a:cubicBezTo>
                  <a:cubicBezTo>
                    <a:pt x="3728" y="731"/>
                    <a:pt x="3660" y="783"/>
                    <a:pt x="3592" y="851"/>
                  </a:cubicBezTo>
                  <a:lnTo>
                    <a:pt x="1702" y="2962"/>
                  </a:lnTo>
                  <a:cubicBezTo>
                    <a:pt x="1544" y="3151"/>
                    <a:pt x="1418" y="3372"/>
                    <a:pt x="1418" y="3624"/>
                  </a:cubicBezTo>
                  <a:lnTo>
                    <a:pt x="1418" y="6648"/>
                  </a:lnTo>
                  <a:cubicBezTo>
                    <a:pt x="1418" y="6932"/>
                    <a:pt x="1292" y="7152"/>
                    <a:pt x="1103" y="7373"/>
                  </a:cubicBezTo>
                  <a:lnTo>
                    <a:pt x="127" y="8349"/>
                  </a:lnTo>
                  <a:cubicBezTo>
                    <a:pt x="64" y="8412"/>
                    <a:pt x="1" y="8507"/>
                    <a:pt x="1" y="8570"/>
                  </a:cubicBezTo>
                  <a:cubicBezTo>
                    <a:pt x="1" y="8664"/>
                    <a:pt x="32" y="8790"/>
                    <a:pt x="127" y="8822"/>
                  </a:cubicBezTo>
                  <a:lnTo>
                    <a:pt x="2867" y="11531"/>
                  </a:lnTo>
                  <a:cubicBezTo>
                    <a:pt x="2930" y="11594"/>
                    <a:pt x="3025" y="11626"/>
                    <a:pt x="3116" y="11626"/>
                  </a:cubicBezTo>
                  <a:cubicBezTo>
                    <a:pt x="3206" y="11626"/>
                    <a:pt x="3293" y="11594"/>
                    <a:pt x="3340" y="11531"/>
                  </a:cubicBezTo>
                  <a:lnTo>
                    <a:pt x="4348" y="10555"/>
                  </a:lnTo>
                  <a:cubicBezTo>
                    <a:pt x="4537" y="10366"/>
                    <a:pt x="4758" y="10240"/>
                    <a:pt x="5041" y="10240"/>
                  </a:cubicBezTo>
                  <a:lnTo>
                    <a:pt x="8601" y="10240"/>
                  </a:lnTo>
                  <a:cubicBezTo>
                    <a:pt x="9137" y="10240"/>
                    <a:pt x="9610" y="9767"/>
                    <a:pt x="9610" y="9200"/>
                  </a:cubicBezTo>
                  <a:cubicBezTo>
                    <a:pt x="9610" y="9106"/>
                    <a:pt x="9578" y="8948"/>
                    <a:pt x="9547" y="8822"/>
                  </a:cubicBezTo>
                  <a:cubicBezTo>
                    <a:pt x="9956" y="8696"/>
                    <a:pt x="10303" y="8318"/>
                    <a:pt x="10303" y="7845"/>
                  </a:cubicBezTo>
                  <a:cubicBezTo>
                    <a:pt x="10303" y="7719"/>
                    <a:pt x="10240" y="7562"/>
                    <a:pt x="10208" y="7436"/>
                  </a:cubicBezTo>
                  <a:cubicBezTo>
                    <a:pt x="10649" y="7310"/>
                    <a:pt x="10964" y="6932"/>
                    <a:pt x="10964" y="6459"/>
                  </a:cubicBezTo>
                  <a:cubicBezTo>
                    <a:pt x="10964" y="6333"/>
                    <a:pt x="10933" y="6176"/>
                    <a:pt x="10870" y="6050"/>
                  </a:cubicBezTo>
                  <a:cubicBezTo>
                    <a:pt x="11027" y="6018"/>
                    <a:pt x="11185" y="5955"/>
                    <a:pt x="11342" y="5798"/>
                  </a:cubicBezTo>
                  <a:cubicBezTo>
                    <a:pt x="11563" y="5577"/>
                    <a:pt x="11657" y="5325"/>
                    <a:pt x="11657" y="5041"/>
                  </a:cubicBezTo>
                  <a:cubicBezTo>
                    <a:pt x="11657" y="4758"/>
                    <a:pt x="11563" y="4474"/>
                    <a:pt x="11342" y="4285"/>
                  </a:cubicBezTo>
                  <a:cubicBezTo>
                    <a:pt x="11122" y="4285"/>
                    <a:pt x="10870" y="4159"/>
                    <a:pt x="10586" y="4159"/>
                  </a:cubicBezTo>
                  <a:lnTo>
                    <a:pt x="10145" y="4159"/>
                  </a:lnTo>
                  <a:cubicBezTo>
                    <a:pt x="9767" y="2899"/>
                    <a:pt x="8790" y="1922"/>
                    <a:pt x="7530" y="1576"/>
                  </a:cubicBezTo>
                  <a:lnTo>
                    <a:pt x="7530" y="694"/>
                  </a:lnTo>
                  <a:lnTo>
                    <a:pt x="7877" y="694"/>
                  </a:lnTo>
                  <a:cubicBezTo>
                    <a:pt x="8097" y="694"/>
                    <a:pt x="8255" y="536"/>
                    <a:pt x="8255" y="347"/>
                  </a:cubicBezTo>
                  <a:cubicBezTo>
                    <a:pt x="8255" y="158"/>
                    <a:pt x="8097" y="1"/>
                    <a:pt x="7877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041;p77">
              <a:extLst>
                <a:ext uri="{FF2B5EF4-FFF2-40B4-BE49-F238E27FC236}">
                  <a16:creationId xmlns:a16="http://schemas.microsoft.com/office/drawing/2014/main" id="{97DAE1B6-91E4-ACFE-314D-F7ADDAE82F54}"/>
                </a:ext>
              </a:extLst>
            </p:cNvPr>
            <p:cNvSpPr/>
            <p:nvPr/>
          </p:nvSpPr>
          <p:spPr>
            <a:xfrm>
              <a:off x="-30670625" y="2042700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1072" y="0"/>
                  </a:moveTo>
                  <a:cubicBezTo>
                    <a:pt x="883" y="0"/>
                    <a:pt x="725" y="158"/>
                    <a:pt x="725" y="378"/>
                  </a:cubicBezTo>
                  <a:lnTo>
                    <a:pt x="725" y="725"/>
                  </a:lnTo>
                  <a:lnTo>
                    <a:pt x="379" y="725"/>
                  </a:lnTo>
                  <a:cubicBezTo>
                    <a:pt x="158" y="725"/>
                    <a:pt x="1" y="882"/>
                    <a:pt x="1" y="1071"/>
                  </a:cubicBezTo>
                  <a:cubicBezTo>
                    <a:pt x="1" y="1260"/>
                    <a:pt x="158" y="1418"/>
                    <a:pt x="379" y="1418"/>
                  </a:cubicBezTo>
                  <a:lnTo>
                    <a:pt x="1041" y="1418"/>
                  </a:lnTo>
                  <a:cubicBezTo>
                    <a:pt x="1230" y="1418"/>
                    <a:pt x="1387" y="1260"/>
                    <a:pt x="1387" y="1071"/>
                  </a:cubicBezTo>
                  <a:lnTo>
                    <a:pt x="1387" y="410"/>
                  </a:ln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>
          <a:extLst>
            <a:ext uri="{FF2B5EF4-FFF2-40B4-BE49-F238E27FC236}">
              <a16:creationId xmlns:a16="http://schemas.microsoft.com/office/drawing/2014/main" id="{098401F9-93C7-E2B3-0338-794D97C7D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0">
            <a:extLst>
              <a:ext uri="{FF2B5EF4-FFF2-40B4-BE49-F238E27FC236}">
                <a16:creationId xmlns:a16="http://schemas.microsoft.com/office/drawing/2014/main" id="{4544D10C-CD4C-27CB-6B35-719AC62292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Obrigado</a:t>
            </a:r>
            <a:r>
              <a:rPr lang="en"/>
              <a:t>!</a:t>
            </a:r>
            <a:endParaRPr/>
          </a:p>
        </p:txBody>
      </p:sp>
      <p:sp>
        <p:nvSpPr>
          <p:cNvPr id="857" name="Google Shape;857;p60">
            <a:extLst>
              <a:ext uri="{FF2B5EF4-FFF2-40B4-BE49-F238E27FC236}">
                <a16:creationId xmlns:a16="http://schemas.microsoft.com/office/drawing/2014/main" id="{88251E4C-2C5F-33FD-EEAD-B66CD2DF22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4225" y="1834074"/>
            <a:ext cx="44481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b="1"/>
              <a:t>Daniel Sá (PG56120)</a:t>
            </a:r>
          </a:p>
          <a:p>
            <a:pPr marL="0" indent="0">
              <a:lnSpc>
                <a:spcPct val="114999"/>
              </a:lnSpc>
            </a:pPr>
            <a:r>
              <a:rPr lang="en" b="1"/>
              <a:t>João Cardoso (PG56135)</a:t>
            </a:r>
          </a:p>
          <a:p>
            <a:pPr marL="0" indent="0">
              <a:lnSpc>
                <a:spcPct val="114999"/>
              </a:lnSpc>
            </a:pPr>
            <a:r>
              <a:rPr lang="en" b="1"/>
              <a:t>Jorge Costa (PG56136)</a:t>
            </a:r>
          </a:p>
          <a:p>
            <a:pPr marL="0" indent="0">
              <a:lnSpc>
                <a:spcPct val="114999"/>
              </a:lnSpc>
            </a:pPr>
            <a:r>
              <a:rPr lang="en" b="1"/>
              <a:t>Pedro Flores (A100475)</a:t>
            </a:r>
          </a:p>
        </p:txBody>
      </p:sp>
      <p:sp>
        <p:nvSpPr>
          <p:cNvPr id="858" name="Google Shape;858;p60">
            <a:extLst>
              <a:ext uri="{FF2B5EF4-FFF2-40B4-BE49-F238E27FC236}">
                <a16:creationId xmlns:a16="http://schemas.microsoft.com/office/drawing/2014/main" id="{5CCAE3E4-A9AA-4AD7-4CC0-676E3B76ED69}"/>
              </a:ext>
            </a:extLst>
          </p:cNvPr>
          <p:cNvSpPr txBox="1"/>
          <p:nvPr/>
        </p:nvSpPr>
        <p:spPr>
          <a:xfrm>
            <a:off x="1094225" y="40436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Please keep this slide for attribution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B96910E-A417-0F2A-252D-5A4FA39B8053}"/>
              </a:ext>
            </a:extLst>
          </p:cNvPr>
          <p:cNvSpPr/>
          <p:nvPr/>
        </p:nvSpPr>
        <p:spPr>
          <a:xfrm>
            <a:off x="1079499" y="3444875"/>
            <a:ext cx="5730875" cy="10477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" name="Google Shape;883;p61">
            <a:extLst>
              <a:ext uri="{FF2B5EF4-FFF2-40B4-BE49-F238E27FC236}">
                <a16:creationId xmlns:a16="http://schemas.microsoft.com/office/drawing/2014/main" id="{F0561A9B-C49D-B220-C098-CFA45DB11D7D}"/>
              </a:ext>
            </a:extLst>
          </p:cNvPr>
          <p:cNvGrpSpPr/>
          <p:nvPr/>
        </p:nvGrpSpPr>
        <p:grpSpPr>
          <a:xfrm>
            <a:off x="3789175" y="2284362"/>
            <a:ext cx="1558325" cy="1821375"/>
            <a:chOff x="7765863" y="3657550"/>
            <a:chExt cx="288325" cy="345000"/>
          </a:xfrm>
        </p:grpSpPr>
        <p:sp>
          <p:nvSpPr>
            <p:cNvPr id="4" name="Google Shape;884;p61">
              <a:extLst>
                <a:ext uri="{FF2B5EF4-FFF2-40B4-BE49-F238E27FC236}">
                  <a16:creationId xmlns:a16="http://schemas.microsoft.com/office/drawing/2014/main" id="{B6797D12-F41C-DDC2-55A6-7224511ADD96}"/>
                </a:ext>
              </a:extLst>
            </p:cNvPr>
            <p:cNvSpPr/>
            <p:nvPr/>
          </p:nvSpPr>
          <p:spPr>
            <a:xfrm>
              <a:off x="7942188" y="3665000"/>
              <a:ext cx="69475" cy="68825"/>
            </a:xfrm>
            <a:custGeom>
              <a:avLst/>
              <a:gdLst/>
              <a:ahLst/>
              <a:cxnLst/>
              <a:rect l="l" t="t" r="r" b="b"/>
              <a:pathLst>
                <a:path w="2779" h="2753" extrusionOk="0">
                  <a:moveTo>
                    <a:pt x="0" y="0"/>
                  </a:moveTo>
                  <a:lnTo>
                    <a:pt x="0" y="2440"/>
                  </a:lnTo>
                  <a:cubicBezTo>
                    <a:pt x="0" y="2522"/>
                    <a:pt x="0" y="2604"/>
                    <a:pt x="82" y="2645"/>
                  </a:cubicBezTo>
                  <a:cubicBezTo>
                    <a:pt x="134" y="2720"/>
                    <a:pt x="208" y="2753"/>
                    <a:pt x="287" y="2753"/>
                  </a:cubicBezTo>
                  <a:cubicBezTo>
                    <a:pt x="349" y="2753"/>
                    <a:pt x="413" y="2732"/>
                    <a:pt x="472" y="2696"/>
                  </a:cubicBezTo>
                  <a:lnTo>
                    <a:pt x="1364" y="1968"/>
                  </a:lnTo>
                  <a:lnTo>
                    <a:pt x="2266" y="2696"/>
                  </a:lnTo>
                  <a:cubicBezTo>
                    <a:pt x="2348" y="2737"/>
                    <a:pt x="2389" y="2737"/>
                    <a:pt x="2481" y="2737"/>
                  </a:cubicBezTo>
                  <a:cubicBezTo>
                    <a:pt x="2522" y="2737"/>
                    <a:pt x="2604" y="2696"/>
                    <a:pt x="2645" y="2645"/>
                  </a:cubicBezTo>
                  <a:cubicBezTo>
                    <a:pt x="2737" y="2604"/>
                    <a:pt x="2778" y="2522"/>
                    <a:pt x="2778" y="2440"/>
                  </a:cubicBezTo>
                  <a:lnTo>
                    <a:pt x="2778" y="0"/>
                  </a:lnTo>
                  <a:lnTo>
                    <a:pt x="2173" y="0"/>
                  </a:lnTo>
                  <a:lnTo>
                    <a:pt x="2173" y="1835"/>
                  </a:lnTo>
                  <a:lnTo>
                    <a:pt x="1538" y="1323"/>
                  </a:lnTo>
                  <a:cubicBezTo>
                    <a:pt x="1497" y="1282"/>
                    <a:pt x="1433" y="1261"/>
                    <a:pt x="1369" y="1261"/>
                  </a:cubicBezTo>
                  <a:cubicBezTo>
                    <a:pt x="1305" y="1261"/>
                    <a:pt x="1241" y="1282"/>
                    <a:pt x="1199" y="1323"/>
                  </a:cubicBezTo>
                  <a:lnTo>
                    <a:pt x="595" y="1835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85;p61">
              <a:extLst>
                <a:ext uri="{FF2B5EF4-FFF2-40B4-BE49-F238E27FC236}">
                  <a16:creationId xmlns:a16="http://schemas.microsoft.com/office/drawing/2014/main" id="{92995BBE-9A07-F486-99A0-3297F3B54E91}"/>
                </a:ext>
              </a:extLst>
            </p:cNvPr>
            <p:cNvSpPr/>
            <p:nvPr/>
          </p:nvSpPr>
          <p:spPr>
            <a:xfrm>
              <a:off x="7765863" y="3657550"/>
              <a:ext cx="288325" cy="345000"/>
            </a:xfrm>
            <a:custGeom>
              <a:avLst/>
              <a:gdLst/>
              <a:ahLst/>
              <a:cxnLst/>
              <a:rect l="l" t="t" r="r" b="b"/>
              <a:pathLst>
                <a:path w="11533" h="13800" extrusionOk="0">
                  <a:moveTo>
                    <a:pt x="10979" y="595"/>
                  </a:moveTo>
                  <a:lnTo>
                    <a:pt x="10979" y="10980"/>
                  </a:lnTo>
                  <a:lnTo>
                    <a:pt x="2358" y="10980"/>
                  </a:lnTo>
                  <a:lnTo>
                    <a:pt x="2358" y="595"/>
                  </a:lnTo>
                  <a:close/>
                  <a:moveTo>
                    <a:pt x="1753" y="595"/>
                  </a:moveTo>
                  <a:lnTo>
                    <a:pt x="1753" y="10980"/>
                  </a:lnTo>
                  <a:lnTo>
                    <a:pt x="1415" y="10980"/>
                  </a:lnTo>
                  <a:cubicBezTo>
                    <a:pt x="1117" y="10980"/>
                    <a:pt x="861" y="11062"/>
                    <a:pt x="605" y="11236"/>
                  </a:cubicBezTo>
                  <a:lnTo>
                    <a:pt x="605" y="1405"/>
                  </a:lnTo>
                  <a:cubicBezTo>
                    <a:pt x="605" y="985"/>
                    <a:pt x="984" y="595"/>
                    <a:pt x="1415" y="595"/>
                  </a:cubicBezTo>
                  <a:close/>
                  <a:moveTo>
                    <a:pt x="10979" y="11575"/>
                  </a:moveTo>
                  <a:lnTo>
                    <a:pt x="10979" y="13194"/>
                  </a:lnTo>
                  <a:lnTo>
                    <a:pt x="1497" y="13194"/>
                  </a:lnTo>
                  <a:cubicBezTo>
                    <a:pt x="1076" y="13194"/>
                    <a:pt x="687" y="12856"/>
                    <a:pt x="687" y="12385"/>
                  </a:cubicBezTo>
                  <a:cubicBezTo>
                    <a:pt x="646" y="11964"/>
                    <a:pt x="1025" y="11575"/>
                    <a:pt x="1497" y="11575"/>
                  </a:cubicBezTo>
                  <a:close/>
                  <a:moveTo>
                    <a:pt x="1415" y="1"/>
                  </a:moveTo>
                  <a:cubicBezTo>
                    <a:pt x="646" y="1"/>
                    <a:pt x="0" y="636"/>
                    <a:pt x="0" y="1405"/>
                  </a:cubicBezTo>
                  <a:lnTo>
                    <a:pt x="0" y="12385"/>
                  </a:lnTo>
                  <a:cubicBezTo>
                    <a:pt x="0" y="13153"/>
                    <a:pt x="646" y="13799"/>
                    <a:pt x="1415" y="13799"/>
                  </a:cubicBezTo>
                  <a:lnTo>
                    <a:pt x="11277" y="13799"/>
                  </a:lnTo>
                  <a:cubicBezTo>
                    <a:pt x="11410" y="13799"/>
                    <a:pt x="11533" y="13666"/>
                    <a:pt x="11533" y="13502"/>
                  </a:cubicBezTo>
                  <a:lnTo>
                    <a:pt x="11533" y="11277"/>
                  </a:lnTo>
                  <a:lnTo>
                    <a:pt x="11533" y="298"/>
                  </a:lnTo>
                  <a:cubicBezTo>
                    <a:pt x="11533" y="124"/>
                    <a:pt x="11410" y="1"/>
                    <a:pt x="1123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86;p61">
              <a:extLst>
                <a:ext uri="{FF2B5EF4-FFF2-40B4-BE49-F238E27FC236}">
                  <a16:creationId xmlns:a16="http://schemas.microsoft.com/office/drawing/2014/main" id="{3BE61334-DC16-98C3-0666-1E2BB061BC7F}"/>
                </a:ext>
              </a:extLst>
            </p:cNvPr>
            <p:cNvSpPr/>
            <p:nvPr/>
          </p:nvSpPr>
          <p:spPr>
            <a:xfrm>
              <a:off x="7854538" y="3762125"/>
              <a:ext cx="157125" cy="69475"/>
            </a:xfrm>
            <a:custGeom>
              <a:avLst/>
              <a:gdLst/>
              <a:ahLst/>
              <a:cxnLst/>
              <a:rect l="l" t="t" r="r" b="b"/>
              <a:pathLst>
                <a:path w="6285" h="2779" extrusionOk="0">
                  <a:moveTo>
                    <a:pt x="5679" y="605"/>
                  </a:moveTo>
                  <a:lnTo>
                    <a:pt x="5679" y="2184"/>
                  </a:lnTo>
                  <a:lnTo>
                    <a:pt x="605" y="2184"/>
                  </a:lnTo>
                  <a:lnTo>
                    <a:pt x="605" y="605"/>
                  </a:lnTo>
                  <a:close/>
                  <a:moveTo>
                    <a:pt x="297" y="0"/>
                  </a:moveTo>
                  <a:cubicBezTo>
                    <a:pt x="133" y="0"/>
                    <a:pt x="0" y="175"/>
                    <a:pt x="0" y="298"/>
                  </a:cubicBezTo>
                  <a:lnTo>
                    <a:pt x="0" y="2481"/>
                  </a:lnTo>
                  <a:cubicBezTo>
                    <a:pt x="0" y="2656"/>
                    <a:pt x="133" y="2779"/>
                    <a:pt x="297" y="2779"/>
                  </a:cubicBezTo>
                  <a:lnTo>
                    <a:pt x="5987" y="2779"/>
                  </a:lnTo>
                  <a:cubicBezTo>
                    <a:pt x="6110" y="2779"/>
                    <a:pt x="6284" y="2656"/>
                    <a:pt x="6284" y="2481"/>
                  </a:cubicBezTo>
                  <a:lnTo>
                    <a:pt x="6284" y="298"/>
                  </a:lnTo>
                  <a:cubicBezTo>
                    <a:pt x="6284" y="175"/>
                    <a:pt x="6110" y="0"/>
                    <a:pt x="5987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87;p61">
              <a:extLst>
                <a:ext uri="{FF2B5EF4-FFF2-40B4-BE49-F238E27FC236}">
                  <a16:creationId xmlns:a16="http://schemas.microsoft.com/office/drawing/2014/main" id="{D072698E-DAAF-660D-6EC8-C6AF470A4AC4}"/>
                </a:ext>
              </a:extLst>
            </p:cNvPr>
            <p:cNvSpPr/>
            <p:nvPr/>
          </p:nvSpPr>
          <p:spPr>
            <a:xfrm>
              <a:off x="7869638" y="3855150"/>
              <a:ext cx="125875" cy="14900"/>
            </a:xfrm>
            <a:custGeom>
              <a:avLst/>
              <a:gdLst/>
              <a:ahLst/>
              <a:cxnLst/>
              <a:rect l="l" t="t" r="r" b="b"/>
              <a:pathLst>
                <a:path w="5035" h="596" extrusionOk="0">
                  <a:moveTo>
                    <a:pt x="339" y="1"/>
                  </a:moveTo>
                  <a:cubicBezTo>
                    <a:pt x="165" y="1"/>
                    <a:pt x="1" y="165"/>
                    <a:pt x="42" y="339"/>
                  </a:cubicBezTo>
                  <a:cubicBezTo>
                    <a:pt x="42" y="513"/>
                    <a:pt x="165" y="595"/>
                    <a:pt x="339" y="595"/>
                  </a:cubicBezTo>
                  <a:lnTo>
                    <a:pt x="4696" y="595"/>
                  </a:lnTo>
                  <a:cubicBezTo>
                    <a:pt x="4870" y="595"/>
                    <a:pt x="5034" y="472"/>
                    <a:pt x="4993" y="257"/>
                  </a:cubicBezTo>
                  <a:cubicBezTo>
                    <a:pt x="4952" y="124"/>
                    <a:pt x="4819" y="1"/>
                    <a:pt x="4696" y="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484333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Elegant Black &amp; White Thesis Defense by Slidesgo</vt:lpstr>
      <vt:lpstr>Slidesgo Final Pages</vt:lpstr>
      <vt:lpstr> Plataforma para Visualização de Conceitos Médicos</vt:lpstr>
      <vt:lpstr>Índice</vt:lpstr>
      <vt:lpstr>Web Scraper</vt:lpstr>
      <vt:lpstr>Agregação de Informação</vt:lpstr>
      <vt:lpstr>Categorização</vt:lpstr>
      <vt:lpstr>Demonstração</vt:lpstr>
      <vt:lpstr>Potenciais Melhorias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terms:modified xsi:type="dcterms:W3CDTF">2025-06-16T00:15:12Z</dcterms:modified>
</cp:coreProperties>
</file>