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6" r:id="rId3"/>
    <p:sldId id="277" r:id="rId4"/>
    <p:sldId id="278" r:id="rId5"/>
    <p:sldId id="279" r:id="rId6"/>
    <p:sldId id="281" r:id="rId7"/>
    <p:sldId id="282" r:id="rId8"/>
    <p:sldId id="283" r:id="rId9"/>
    <p:sldId id="285" r:id="rId10"/>
    <p:sldId id="261" r:id="rId11"/>
  </p:sldIdLst>
  <p:sldSz cx="9906000" cy="6858000" type="A4"/>
  <p:notesSz cx="6858000" cy="9144000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D8268C"/>
    <a:srgbClr val="F62291"/>
    <a:srgbClr val="23CFB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94" autoAdjust="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2018-05-27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55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43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이등변 삼각형 8"/>
          <p:cNvSpPr/>
          <p:nvPr userDrawn="1"/>
        </p:nvSpPr>
        <p:spPr>
          <a:xfrm rot="1630265">
            <a:off x="6667778" y="3214349"/>
            <a:ext cx="4159904" cy="2814489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7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2018-05-27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2018-05-27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2018-05-27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2018-05-27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2018-05-27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2018-05-27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tx1"/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>a</a:t>
            </a: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2018-05-27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30702" y="1545514"/>
            <a:ext cx="4844596" cy="1438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C:\Users\madeit-top1\Documents\PPT\[43] Angrymomo_B&amp;R\design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980" y="3083666"/>
            <a:ext cx="4874144" cy="186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2534980" y="2294408"/>
            <a:ext cx="0" cy="311658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409124" y="2888768"/>
            <a:ext cx="0" cy="311658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39844" y="4953201"/>
            <a:ext cx="323220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46072" y="2045312"/>
            <a:ext cx="4297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패킷트레이서와</a:t>
            </a:r>
            <a:endParaRPr lang="en-US" altLang="ko-KR" dirty="0" smtClean="0">
              <a:solidFill>
                <a:srgbClr val="CC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 설정  </a:t>
            </a:r>
            <a:endParaRPr lang="en-US" altLang="ko-KR" dirty="0" smtClean="0">
              <a:solidFill>
                <a:srgbClr val="CC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8808" y="4993700"/>
            <a:ext cx="429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조수현</a:t>
            </a:r>
            <a:endParaRPr lang="en-US" altLang="ko-KR" sz="12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866806" y="3798838"/>
            <a:ext cx="21723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ts val="500"/>
              </a:spcBef>
            </a:pPr>
            <a:r>
              <a:rPr lang="ko-KR" altLang="en-US" sz="1600" spc="1500" dirty="0" smtClean="0">
                <a:gradFill>
                  <a:gsLst>
                    <a:gs pos="0">
                      <a:schemeClr val="accent3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en-US" altLang="ko-KR" sz="1600" spc="1500" dirty="0">
              <a:gradFill>
                <a:gsLst>
                  <a:gs pos="0">
                    <a:schemeClr val="accent3"/>
                  </a:gs>
                  <a:gs pos="100000">
                    <a:schemeClr val="accent3"/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028508" y="1655853"/>
            <a:ext cx="3213155" cy="2103235"/>
            <a:chOff x="1739844" y="2294408"/>
            <a:chExt cx="5669280" cy="3710940"/>
          </a:xfrm>
        </p:grpSpPr>
        <p:pic>
          <p:nvPicPr>
            <p:cNvPr id="14" name="Picture 2" descr="C:\Users\madeit-top1\Documents\PPT\[43] Angrymomo_B&amp;R\desig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4980" y="3083666"/>
              <a:ext cx="4874144" cy="1869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직선 연결선 14"/>
            <p:cNvCxnSpPr/>
            <p:nvPr/>
          </p:nvCxnSpPr>
          <p:spPr>
            <a:xfrm>
              <a:off x="2534980" y="2294408"/>
              <a:ext cx="0" cy="311658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7409124" y="2888768"/>
              <a:ext cx="0" cy="311658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739844" y="4953201"/>
              <a:ext cx="323220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788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madeit-top1\Documents\PPT\[43] Angrymomo_B&amp;R\Pocket_Tools_Title_Flatlay2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5175"/>
            <a:ext cx="9906000" cy="546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-3225" y="695174"/>
            <a:ext cx="9909225" cy="546765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914400" y="387398"/>
            <a:ext cx="11239500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endParaRPr lang="en-US" altLang="ko-KR" sz="1400" b="1" spc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714375" y="6162824"/>
            <a:ext cx="11391900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endParaRPr lang="en-US" altLang="ko-KR" sz="1400" b="1" spc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148840" y="2310765"/>
            <a:ext cx="5608320" cy="2247900"/>
            <a:chOff x="1775460" y="3886200"/>
            <a:chExt cx="5608320" cy="2247900"/>
          </a:xfrm>
        </p:grpSpPr>
        <p:sp>
          <p:nvSpPr>
            <p:cNvPr id="6" name="타원 5"/>
            <p:cNvSpPr/>
            <p:nvPr/>
          </p:nvSpPr>
          <p:spPr>
            <a:xfrm>
              <a:off x="1775460" y="3886200"/>
              <a:ext cx="2247900" cy="2247900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455670" y="3886200"/>
              <a:ext cx="2247900" cy="2247900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5135880" y="3886200"/>
              <a:ext cx="2247900" cy="2247900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3175286" y="4861065"/>
            <a:ext cx="355542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268046" y="3335692"/>
            <a:ext cx="1742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ts val="500"/>
              </a:spcBef>
            </a:pPr>
            <a:r>
              <a:rPr lang="ko-KR" altLang="en-US" sz="14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라우터</a:t>
            </a:r>
            <a:r>
              <a:rPr lang="ko-KR" altLang="en-US" sz="1400" b="1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시뮬레이터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20081" y="3251237"/>
            <a:ext cx="1503938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ts val="500"/>
              </a:spcBef>
            </a:pPr>
            <a:r>
              <a:rPr lang="ko-KR" altLang="en-US" sz="1400" b="1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네트워킹의 원칙</a:t>
            </a:r>
            <a:endParaRPr lang="en-US" altLang="ko-KR" sz="1400" b="1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>
              <a:spcBef>
                <a:spcPts val="500"/>
              </a:spcBef>
            </a:pPr>
            <a:r>
              <a:rPr lang="ko-KR" altLang="en-US" sz="1400" b="1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학습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68382" y="3345217"/>
            <a:ext cx="1863011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ts val="500"/>
              </a:spcBef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교육과 실습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을위한</a:t>
            </a:r>
            <a:endParaRPr lang="en-US" altLang="ko-KR" sz="14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>
              <a:spcBef>
                <a:spcPts val="500"/>
              </a:spcBef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실뮬레이터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181465" y="4665346"/>
            <a:ext cx="0" cy="19237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730715" y="4665345"/>
            <a:ext cx="0" cy="19237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47774" y="912495"/>
            <a:ext cx="554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패킷트레이서란</a:t>
            </a:r>
            <a:r>
              <a:rPr lang="en-US" altLang="ko-KR" sz="3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8320" y="5475906"/>
            <a:ext cx="6393180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r>
              <a:rPr lang="ko-KR" altLang="en-US" sz="1600" b="1" spc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 네트워크 시뮬레이션을 위한 연구에 이용할 수 있는 </a:t>
            </a:r>
            <a:r>
              <a:rPr lang="ko-KR" altLang="en-US" sz="1600" b="1" spc="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시스코의</a:t>
            </a:r>
            <a:r>
              <a:rPr lang="ko-KR" altLang="en-US" sz="1600" b="1" spc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spc="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라우터</a:t>
            </a:r>
            <a:r>
              <a:rPr lang="ko-KR" altLang="en-US" sz="1600" b="1" spc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시뮬레이터</a:t>
            </a:r>
            <a:endParaRPr lang="en-US" altLang="ko-KR" sz="1600" b="1" spc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02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6" y="269935"/>
            <a:ext cx="7762875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11798" y="5408760"/>
            <a:ext cx="1900419" cy="1237531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48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88" r="78297"/>
          <a:stretch/>
        </p:blipFill>
        <p:spPr bwMode="auto">
          <a:xfrm>
            <a:off x="877289" y="569342"/>
            <a:ext cx="4629874" cy="3234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1155944" y="1337096"/>
            <a:ext cx="3813508" cy="3169407"/>
            <a:chOff x="1155944" y="1337096"/>
            <a:chExt cx="3813508" cy="3169407"/>
          </a:xfrm>
        </p:grpSpPr>
        <p:grpSp>
          <p:nvGrpSpPr>
            <p:cNvPr id="12" name="그룹 11"/>
            <p:cNvGrpSpPr/>
            <p:nvPr/>
          </p:nvGrpSpPr>
          <p:grpSpPr>
            <a:xfrm>
              <a:off x="1155944" y="1337096"/>
              <a:ext cx="1160274" cy="2932979"/>
              <a:chOff x="1155944" y="1337096"/>
              <a:chExt cx="1160274" cy="2932979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1155944" y="1337096"/>
                <a:ext cx="819510" cy="806570"/>
              </a:xfrm>
              <a:prstGeom prst="ellipse">
                <a:avLst/>
              </a:prstGeom>
              <a:noFill/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>
                <a:off x="1565699" y="2143666"/>
                <a:ext cx="0" cy="2126409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flipV="1">
                <a:off x="1565699" y="4262455"/>
                <a:ext cx="750519" cy="7620"/>
              </a:xfrm>
              <a:prstGeom prst="line">
                <a:avLst/>
              </a:prstGeom>
              <a:ln w="28575">
                <a:solidFill>
                  <a:srgbClr val="CC0000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302452" y="4091005"/>
              <a:ext cx="2667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라우터</a:t>
              </a:r>
              <a:r>
                <a:rPr lang="ko-KR" altLang="en-US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(Routers)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54913" y="4561054"/>
            <a:ext cx="3983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네트워크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가장 </a:t>
            </a:r>
            <a:r>
              <a:rPr lang="ko-KR" altLang="en-US" sz="140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적절한 통신로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r>
              <a:rPr lang="ko-KR" altLang="en-US" sz="140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해주는 장치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4911" y="5142945"/>
            <a:ext cx="3983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근거리통신망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(LAN)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중계하거나 근거리통신망을 </a:t>
            </a:r>
            <a:r>
              <a:rPr lang="ko-KR" altLang="en-US" sz="140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광역통신망</a:t>
            </a:r>
            <a:r>
              <a:rPr lang="en-US" altLang="ko-KR" sz="140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(WAN)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40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때 주로 사용한다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54911" y="5908897"/>
            <a:ext cx="4104091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인터넷에 접속할 때 반드시 필요한 장비로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프로토콜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운영되는 통신망에서 </a:t>
            </a:r>
            <a:r>
              <a:rPr lang="ko-KR" altLang="en-US" sz="140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정보를 전송하기 위해 </a:t>
            </a:r>
            <a:r>
              <a:rPr lang="ko-KR" altLang="en-US" sz="1400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</a:t>
            </a:r>
            <a:r>
              <a:rPr lang="ko-KR" altLang="en-US" sz="140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로를 설정 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역할을 하는 핵심적 통신장비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009958" y="1337096"/>
            <a:ext cx="7152087" cy="1414563"/>
            <a:chOff x="1190448" y="1337096"/>
            <a:chExt cx="7152087" cy="1414563"/>
          </a:xfrm>
        </p:grpSpPr>
        <p:grpSp>
          <p:nvGrpSpPr>
            <p:cNvPr id="19" name="그룹 18"/>
            <p:cNvGrpSpPr/>
            <p:nvPr/>
          </p:nvGrpSpPr>
          <p:grpSpPr>
            <a:xfrm>
              <a:off x="1190448" y="1337096"/>
              <a:ext cx="4485087" cy="1206814"/>
              <a:chOff x="1190448" y="1337096"/>
              <a:chExt cx="4485087" cy="1206814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190448" y="1337096"/>
                <a:ext cx="819510" cy="806570"/>
              </a:xfrm>
              <a:prstGeom prst="ellipse">
                <a:avLst/>
              </a:prstGeom>
              <a:noFill/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2" name="직선 연결선 21"/>
              <p:cNvCxnSpPr>
                <a:stCxn id="21" idx="4"/>
              </p:cNvCxnSpPr>
              <p:nvPr/>
            </p:nvCxnSpPr>
            <p:spPr>
              <a:xfrm flipH="1">
                <a:off x="1592583" y="2143666"/>
                <a:ext cx="7620" cy="333147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>
                <a:endCxn id="20" idx="1"/>
              </p:cNvCxnSpPr>
              <p:nvPr/>
            </p:nvCxnSpPr>
            <p:spPr>
              <a:xfrm>
                <a:off x="1578817" y="2490442"/>
                <a:ext cx="4096718" cy="53468"/>
              </a:xfrm>
              <a:prstGeom prst="line">
                <a:avLst/>
              </a:prstGeom>
              <a:ln w="28575">
                <a:solidFill>
                  <a:srgbClr val="CC0000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5675535" y="2336161"/>
              <a:ext cx="2667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스위치 </a:t>
              </a:r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(Switch)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797989" y="2862132"/>
            <a:ext cx="3983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이더넷</a:t>
            </a:r>
            <a:r>
              <a:rPr lang="ko-KR" altLang="en-US" sz="140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네트워크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여러 대의 컴퓨터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장비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40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장치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7989" y="3376144"/>
            <a:ext cx="3983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허브와 유사하지만 </a:t>
            </a:r>
            <a:r>
              <a:rPr lang="ko-KR" altLang="en-US" sz="1400" dirty="0" err="1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전이중</a:t>
            </a:r>
            <a:r>
              <a:rPr lang="ko-KR" altLang="en-US" sz="140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통신방식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(full duplex)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훨씬 향상된 네트워크 속도를 제공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4516" y="3991770"/>
            <a:ext cx="3983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콜리젼</a:t>
            </a:r>
            <a:r>
              <a:rPr lang="ko-KR" altLang="en-US" sz="140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도메인</a:t>
            </a:r>
            <a:r>
              <a:rPr lang="en-US" altLang="ko-KR" sz="140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(collision domain)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나누어 사용하기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때문에 충돌이 </a:t>
            </a:r>
            <a:r>
              <a:rPr lang="ko-KR" altLang="en-US" sz="14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안일어남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65484" y="4551248"/>
            <a:ext cx="3122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VLAN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관리를 더욱 용이하게 </a:t>
            </a:r>
            <a:r>
              <a:rPr lang="ko-KR" altLang="en-US" sz="14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할수있음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368067" y="1337096"/>
            <a:ext cx="4598955" cy="1230801"/>
            <a:chOff x="1155944" y="1337096"/>
            <a:chExt cx="4598955" cy="1230801"/>
          </a:xfrm>
        </p:grpSpPr>
        <p:grpSp>
          <p:nvGrpSpPr>
            <p:cNvPr id="35" name="그룹 34"/>
            <p:cNvGrpSpPr/>
            <p:nvPr/>
          </p:nvGrpSpPr>
          <p:grpSpPr>
            <a:xfrm>
              <a:off x="1155944" y="1337096"/>
              <a:ext cx="1809995" cy="1023052"/>
              <a:chOff x="1155944" y="1337096"/>
              <a:chExt cx="1809995" cy="1023052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1155944" y="1337096"/>
                <a:ext cx="819510" cy="806570"/>
              </a:xfrm>
              <a:prstGeom prst="ellipse">
                <a:avLst/>
              </a:prstGeom>
              <a:noFill/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>
                <a:off x="1565699" y="2143666"/>
                <a:ext cx="0" cy="21267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576748" y="2360148"/>
                <a:ext cx="1389191" cy="0"/>
              </a:xfrm>
              <a:prstGeom prst="line">
                <a:avLst/>
              </a:prstGeom>
              <a:ln w="28575">
                <a:solidFill>
                  <a:srgbClr val="CC0000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3087899" y="2152399"/>
              <a:ext cx="2667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케이블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41" r="66956" b="7389"/>
          <a:stretch/>
        </p:blipFill>
        <p:spPr bwMode="auto">
          <a:xfrm>
            <a:off x="929045" y="4114802"/>
            <a:ext cx="6043247" cy="562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840268" y="2818518"/>
            <a:ext cx="3983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네트워크장비들을 </a:t>
            </a:r>
            <a:r>
              <a:rPr lang="ko-KR" altLang="en-US" sz="140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물리적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연결해줌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459151" y="4220391"/>
            <a:ext cx="3409048" cy="1369023"/>
            <a:chOff x="1422869" y="970389"/>
            <a:chExt cx="3409048" cy="1369023"/>
          </a:xfrm>
        </p:grpSpPr>
        <p:grpSp>
          <p:nvGrpSpPr>
            <p:cNvPr id="43" name="그룹 42"/>
            <p:cNvGrpSpPr/>
            <p:nvPr/>
          </p:nvGrpSpPr>
          <p:grpSpPr>
            <a:xfrm>
              <a:off x="1422869" y="970389"/>
              <a:ext cx="781193" cy="1182010"/>
              <a:chOff x="1422869" y="970389"/>
              <a:chExt cx="781193" cy="1182010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422869" y="970389"/>
                <a:ext cx="420804" cy="403285"/>
              </a:xfrm>
              <a:prstGeom prst="ellipse">
                <a:avLst/>
              </a:prstGeom>
              <a:noFill/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1633271" y="1373674"/>
                <a:ext cx="0" cy="778725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1624710" y="2140701"/>
                <a:ext cx="579352" cy="0"/>
              </a:xfrm>
              <a:prstGeom prst="line">
                <a:avLst/>
              </a:prstGeom>
              <a:ln w="28575">
                <a:solidFill>
                  <a:srgbClr val="CC0000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2164917" y="2031635"/>
              <a:ext cx="2667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스트레이트 케이블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274848" y="5665236"/>
            <a:ext cx="3983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장비</a:t>
            </a:r>
            <a:r>
              <a:rPr lang="ko-KR" altLang="en-US" sz="10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들을 연결</a:t>
            </a:r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 pc-</a:t>
            </a:r>
            <a:r>
              <a:rPr lang="ko-KR" altLang="en-US" sz="10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스위치</a:t>
            </a:r>
            <a:r>
              <a:rPr lang="en-US" altLang="ko-KR" sz="10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스위치</a:t>
            </a:r>
            <a:r>
              <a:rPr lang="en-US" altLang="ko-KR" sz="10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0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라우터</a:t>
            </a:r>
            <a:endParaRPr lang="ko-KR" altLang="en-US" sz="10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3879955" y="4220391"/>
            <a:ext cx="3448193" cy="862065"/>
            <a:chOff x="1422869" y="970389"/>
            <a:chExt cx="3448193" cy="862065"/>
          </a:xfrm>
        </p:grpSpPr>
        <p:grpSp>
          <p:nvGrpSpPr>
            <p:cNvPr id="50" name="그룹 49"/>
            <p:cNvGrpSpPr/>
            <p:nvPr/>
          </p:nvGrpSpPr>
          <p:grpSpPr>
            <a:xfrm>
              <a:off x="1422869" y="970389"/>
              <a:ext cx="781193" cy="705292"/>
              <a:chOff x="1422869" y="970389"/>
              <a:chExt cx="781193" cy="705292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1422869" y="970389"/>
                <a:ext cx="420804" cy="403285"/>
              </a:xfrm>
              <a:prstGeom prst="ellipse">
                <a:avLst/>
              </a:prstGeom>
              <a:noFill/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3" name="직선 연결선 52"/>
              <p:cNvCxnSpPr/>
              <p:nvPr/>
            </p:nvCxnSpPr>
            <p:spPr>
              <a:xfrm>
                <a:off x="1633271" y="1373674"/>
                <a:ext cx="0" cy="302007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1624710" y="1675681"/>
                <a:ext cx="579352" cy="0"/>
              </a:xfrm>
              <a:prstGeom prst="line">
                <a:avLst/>
              </a:prstGeom>
              <a:ln w="28575">
                <a:solidFill>
                  <a:srgbClr val="CC0000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/>
          </p:nvSpPr>
          <p:spPr>
            <a:xfrm>
              <a:off x="2204062" y="1524677"/>
              <a:ext cx="2667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스트레이트 케이블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621626" y="5039416"/>
            <a:ext cx="3983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장비</a:t>
            </a:r>
            <a:r>
              <a:rPr lang="ko-KR" altLang="en-US" sz="10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</a:t>
            </a:r>
            <a:r>
              <a:rPr lang="en-US" altLang="ko-KR" sz="10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 err="1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라우터</a:t>
            </a:r>
            <a:r>
              <a:rPr lang="en-US" altLang="ko-KR" sz="105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-pc</a:t>
            </a:r>
            <a:r>
              <a:rPr lang="ko-KR" altLang="en-US" sz="10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연결 </a:t>
            </a:r>
            <a:r>
              <a:rPr lang="en-US" altLang="ko-KR" sz="10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 pc-pc, </a:t>
            </a:r>
            <a:r>
              <a:rPr lang="ko-KR" altLang="en-US" sz="10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라우터</a:t>
            </a:r>
            <a:r>
              <a:rPr lang="en-US" altLang="ko-KR" sz="10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-pc</a:t>
            </a:r>
            <a:endParaRPr lang="ko-KR" altLang="en-US" sz="10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551951" y="3589975"/>
            <a:ext cx="3778062" cy="1033701"/>
            <a:chOff x="1138374" y="339973"/>
            <a:chExt cx="3778062" cy="1033701"/>
          </a:xfrm>
        </p:grpSpPr>
        <p:grpSp>
          <p:nvGrpSpPr>
            <p:cNvPr id="57" name="그룹 56"/>
            <p:cNvGrpSpPr/>
            <p:nvPr/>
          </p:nvGrpSpPr>
          <p:grpSpPr>
            <a:xfrm>
              <a:off x="1138374" y="493862"/>
              <a:ext cx="1077414" cy="879812"/>
              <a:chOff x="1138374" y="493862"/>
              <a:chExt cx="1077414" cy="879812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1138374" y="970389"/>
                <a:ext cx="900607" cy="403285"/>
              </a:xfrm>
              <a:prstGeom prst="ellipse">
                <a:avLst/>
              </a:prstGeom>
              <a:noFill/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 flipH="1">
                <a:off x="1624441" y="493862"/>
                <a:ext cx="8830" cy="476527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1636436" y="493862"/>
                <a:ext cx="579352" cy="0"/>
              </a:xfrm>
              <a:prstGeom prst="line">
                <a:avLst/>
              </a:prstGeom>
              <a:ln w="28575">
                <a:solidFill>
                  <a:srgbClr val="CC0000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2249436" y="339973"/>
              <a:ext cx="2667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DCE,DTE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케이블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185356" y="3983997"/>
            <a:ext cx="25356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라우터와</a:t>
            </a:r>
            <a:r>
              <a:rPr lang="ko-KR" altLang="en-US" sz="10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라우터를</a:t>
            </a:r>
            <a:r>
              <a:rPr lang="ko-KR" altLang="en-US" sz="10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연결해주는 </a:t>
            </a:r>
            <a:r>
              <a:rPr lang="ko-KR" altLang="en-US" sz="105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시리얼인터페이스</a:t>
            </a:r>
            <a:r>
              <a:rPr lang="ko-KR" altLang="en-US" sz="10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케이블 </a:t>
            </a:r>
            <a:r>
              <a:rPr lang="en-US" altLang="ko-KR" sz="105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DCE</a:t>
            </a:r>
            <a:r>
              <a:rPr lang="ko-KR" altLang="en-US" sz="105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케이블</a:t>
            </a:r>
            <a:r>
              <a:rPr lang="ko-KR" altLang="en-US" sz="10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연결된 </a:t>
            </a:r>
            <a:r>
              <a:rPr lang="ko-KR" altLang="en-US" sz="10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라우터는</a:t>
            </a:r>
            <a:r>
              <a:rPr lang="ko-KR" altLang="en-US" sz="10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 err="1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클럭레이트</a:t>
            </a:r>
            <a:r>
              <a:rPr lang="en-US" altLang="ko-KR" sz="105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</a:t>
            </a:r>
            <a:r>
              <a:rPr lang="ko-KR" altLang="en-US" sz="1050" dirty="0" err="1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en-US" altLang="ko-KR" sz="1050" dirty="0" err="1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ock</a:t>
            </a:r>
            <a:r>
              <a:rPr lang="en-US" altLang="ko-KR" sz="105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rate</a:t>
            </a:r>
            <a:r>
              <a:rPr lang="en-US" altLang="ko-KR" sz="10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050" dirty="0" err="1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r>
              <a:rPr lang="ko-KR" altLang="en-US" sz="10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해줘야함</a:t>
            </a:r>
            <a:endParaRPr lang="ko-KR" altLang="en-US" sz="10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198147" y="2817553"/>
            <a:ext cx="4598955" cy="1750807"/>
            <a:chOff x="1155944" y="1337096"/>
            <a:chExt cx="4598955" cy="1750807"/>
          </a:xfrm>
        </p:grpSpPr>
        <p:grpSp>
          <p:nvGrpSpPr>
            <p:cNvPr id="72" name="그룹 71"/>
            <p:cNvGrpSpPr/>
            <p:nvPr/>
          </p:nvGrpSpPr>
          <p:grpSpPr>
            <a:xfrm>
              <a:off x="1155944" y="1337096"/>
              <a:ext cx="1809995" cy="1562858"/>
              <a:chOff x="1155944" y="1337096"/>
              <a:chExt cx="1809995" cy="156285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1155944" y="1337096"/>
                <a:ext cx="819510" cy="806570"/>
              </a:xfrm>
              <a:prstGeom prst="ellipse">
                <a:avLst/>
              </a:prstGeom>
              <a:noFill/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65699" y="2143666"/>
                <a:ext cx="0" cy="756288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1576748" y="2882662"/>
                <a:ext cx="1389191" cy="0"/>
              </a:xfrm>
              <a:prstGeom prst="line">
                <a:avLst/>
              </a:prstGeom>
              <a:ln w="28575">
                <a:solidFill>
                  <a:srgbClr val="CC0000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/>
            <p:cNvSpPr txBox="1"/>
            <p:nvPr/>
          </p:nvSpPr>
          <p:spPr>
            <a:xfrm>
              <a:off x="3087899" y="2672405"/>
              <a:ext cx="2667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단말장치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3428990" y="4637446"/>
            <a:ext cx="4104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기본적으로 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 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사용함 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외에도 </a:t>
            </a:r>
            <a:r>
              <a:rPr lang="ko-KR" altLang="en-US" sz="14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여러가지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네트워크 단말장치들을 사용가능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28" r="58333" b="3668"/>
          <a:stretch/>
        </p:blipFill>
        <p:spPr bwMode="auto">
          <a:xfrm>
            <a:off x="1198147" y="5410200"/>
            <a:ext cx="761999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505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6" grpId="0"/>
      <p:bldP spid="16" grpId="1"/>
      <p:bldP spid="27" grpId="0"/>
      <p:bldP spid="27" grpId="1"/>
      <p:bldP spid="28" grpId="0"/>
      <p:bldP spid="28" grpId="1"/>
      <p:bldP spid="29" grpId="0"/>
      <p:bldP spid="29" grpId="1"/>
      <p:bldP spid="31" grpId="0"/>
      <p:bldP spid="31" grpId="1"/>
      <p:bldP spid="41" grpId="0"/>
      <p:bldP spid="41" grpId="1"/>
      <p:bldP spid="48" grpId="0"/>
      <p:bldP spid="48" grpId="1"/>
      <p:bldP spid="55" grpId="0"/>
      <p:bldP spid="55" grpId="1"/>
      <p:bldP spid="62" grpId="0"/>
      <p:bldP spid="62" grpId="1"/>
      <p:bldP spid="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9598"/>
            <a:ext cx="9229725" cy="6368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1829525" y="1976345"/>
            <a:ext cx="713649" cy="580511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829524" y="2883512"/>
            <a:ext cx="713649" cy="580511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886549" y="3692622"/>
            <a:ext cx="713649" cy="580511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48" y="1016161"/>
            <a:ext cx="608647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671635" y="4219161"/>
            <a:ext cx="4314825" cy="1603792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2" y="1004887"/>
            <a:ext cx="608647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54"/>
          <p:cNvSpPr/>
          <p:nvPr/>
        </p:nvSpPr>
        <p:spPr>
          <a:xfrm>
            <a:off x="1647821" y="4361937"/>
            <a:ext cx="4319587" cy="1457325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48" y="1004886"/>
            <a:ext cx="608647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898" y="1004887"/>
            <a:ext cx="610552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3204800" y="2375279"/>
            <a:ext cx="3905250" cy="985838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614486" y="2453167"/>
            <a:ext cx="4314825" cy="720600"/>
            <a:chOff x="1724025" y="2181227"/>
            <a:chExt cx="4314825" cy="720600"/>
          </a:xfrm>
        </p:grpSpPr>
        <p:sp>
          <p:nvSpPr>
            <p:cNvPr id="76" name="직사각형 75"/>
            <p:cNvSpPr/>
            <p:nvPr/>
          </p:nvSpPr>
          <p:spPr>
            <a:xfrm>
              <a:off x="1724025" y="2730377"/>
              <a:ext cx="1228725" cy="171450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7" name="직선 연결선 76"/>
            <p:cNvCxnSpPr>
              <a:stCxn id="76" idx="3"/>
            </p:cNvCxnSpPr>
            <p:nvPr/>
          </p:nvCxnSpPr>
          <p:spPr>
            <a:xfrm>
              <a:off x="2952750" y="2816102"/>
              <a:ext cx="30861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6019800" y="2181227"/>
              <a:ext cx="0" cy="6348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Picture 1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84" t="21617" r="19953" b="74341"/>
          <a:stretch/>
        </p:blipFill>
        <p:spPr bwMode="auto">
          <a:xfrm>
            <a:off x="5516164" y="2243615"/>
            <a:ext cx="80724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34" t="27821" r="11622" b="67121"/>
          <a:stretch/>
        </p:blipFill>
        <p:spPr bwMode="auto">
          <a:xfrm>
            <a:off x="6646704" y="2363949"/>
            <a:ext cx="228601" cy="247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921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70" grpId="0" animBg="1"/>
      <p:bldP spid="70" grpId="1" animBg="1"/>
      <p:bldP spid="72" grpId="0" animBg="1"/>
      <p:bldP spid="46" grpId="0" animBg="1"/>
      <p:bldP spid="46" grpId="1" animBg="1"/>
      <p:bldP spid="55" grpId="0" animBg="1"/>
      <p:bldP spid="55" grpId="1" animBg="1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C:\Users\madeit-top1\Documents\PPT\[43] Angrymomo_B&amp;R\Pocket_Tools_Title_Flatlay2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5175"/>
            <a:ext cx="9906000" cy="546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-3225" y="695174"/>
            <a:ext cx="9909225" cy="546765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-828675" y="387398"/>
            <a:ext cx="11277600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endParaRPr lang="en-US" altLang="ko-KR" sz="1400" b="1" spc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-342899" y="6162824"/>
            <a:ext cx="11077574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endParaRPr lang="en-US" altLang="ko-KR" sz="1400" b="1" spc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7427" y="807720"/>
            <a:ext cx="554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인터페이스란</a:t>
            </a:r>
            <a:r>
              <a:rPr lang="en-US" altLang="ko-KR" sz="3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95450" y="1897618"/>
            <a:ext cx="4953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 간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소통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위해 만들어진 물리적 </a:t>
            </a:r>
            <a:r>
              <a:rPr lang="ko-KR" altLang="en-US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매개체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lang="ko-KR" altLang="en-US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말한다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43075" y="2821543"/>
            <a:ext cx="4953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가지 시스템 또는 장치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(equipment)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결합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 있는 </a:t>
            </a:r>
            <a:r>
              <a:rPr lang="ko-KR" altLang="en-US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경계</a:t>
            </a:r>
            <a:r>
              <a:rPr lang="en-US" altLang="ko-KR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(boundary)</a:t>
            </a:r>
            <a:endParaRPr lang="ko-KR" altLang="en-US" dirty="0">
              <a:solidFill>
                <a:srgbClr val="CC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43074" y="3812143"/>
            <a:ext cx="641032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인터페이스에는 크게 </a:t>
            </a:r>
            <a:endParaRPr lang="en-US" altLang="ko-KR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Ethernet interface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Serial interface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있다</a:t>
            </a:r>
            <a:endParaRPr lang="en-US" altLang="ko-KR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라우터에는 루프백 인터페이스가 따로 있다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238322"/>
            <a:ext cx="9229725" cy="6368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2219326" y="1857375"/>
            <a:ext cx="4819650" cy="733425"/>
          </a:xfrm>
          <a:prstGeom prst="ellipse">
            <a:avLst/>
          </a:prstGeom>
          <a:solidFill>
            <a:schemeClr val="tx1">
              <a:lumMod val="95000"/>
              <a:lumOff val="5000"/>
              <a:alpha val="52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31261" y="2076213"/>
            <a:ext cx="410409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시리얼 인터페이스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81050" y="2457450"/>
            <a:ext cx="3050210" cy="2124075"/>
          </a:xfrm>
          <a:prstGeom prst="ellipse">
            <a:avLst/>
          </a:prstGeom>
          <a:solidFill>
            <a:schemeClr val="tx1">
              <a:lumMod val="95000"/>
              <a:lumOff val="5000"/>
              <a:alpha val="52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138237" y="1316831"/>
            <a:ext cx="2047875" cy="531019"/>
          </a:xfrm>
          <a:prstGeom prst="ellipse">
            <a:avLst/>
          </a:prstGeom>
          <a:solidFill>
            <a:schemeClr val="tx1">
              <a:lumMod val="95000"/>
              <a:lumOff val="5000"/>
              <a:alpha val="52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73836" y="3413223"/>
            <a:ext cx="410409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이더넷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78574" y="1481137"/>
            <a:ext cx="2755438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루프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인터페이스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 flipV="1">
            <a:off x="2162175" y="1866901"/>
            <a:ext cx="1" cy="209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914525" y="1866900"/>
            <a:ext cx="4953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5610225" y="2457449"/>
            <a:ext cx="3050210" cy="2124075"/>
          </a:xfrm>
          <a:prstGeom prst="ellipse">
            <a:avLst/>
          </a:prstGeom>
          <a:solidFill>
            <a:schemeClr val="tx1">
              <a:lumMod val="95000"/>
              <a:lumOff val="5000"/>
              <a:alpha val="52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54202" y="3365598"/>
            <a:ext cx="410409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이더넷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790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6" grpId="0"/>
      <p:bldP spid="56" grpId="1"/>
      <p:bldP spid="57" grpId="0" animBg="1"/>
      <p:bldP spid="57" grpId="1" animBg="1"/>
      <p:bldP spid="58" grpId="0" animBg="1"/>
      <p:bldP spid="58" grpId="1" animBg="1"/>
      <p:bldP spid="59" grpId="0"/>
      <p:bldP spid="59" grpId="1"/>
      <p:bldP spid="60" grpId="0"/>
      <p:bldP spid="60" grpId="1"/>
      <p:bldP spid="63" grpId="0" animBg="1"/>
      <p:bldP spid="63" grpId="1" animBg="1"/>
      <p:bldP spid="64" grpId="0"/>
      <p:bldP spid="6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257175"/>
            <a:ext cx="7762875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276225"/>
            <a:ext cx="7762875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" y="671181"/>
            <a:ext cx="610552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271460" y="2119461"/>
            <a:ext cx="4314825" cy="720600"/>
            <a:chOff x="1724025" y="2181227"/>
            <a:chExt cx="4314825" cy="720600"/>
          </a:xfrm>
        </p:grpSpPr>
        <p:sp>
          <p:nvSpPr>
            <p:cNvPr id="69" name="직사각형 68"/>
            <p:cNvSpPr/>
            <p:nvPr/>
          </p:nvSpPr>
          <p:spPr>
            <a:xfrm>
              <a:off x="1724025" y="2730377"/>
              <a:ext cx="1228725" cy="171450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0" name="직선 연결선 69"/>
            <p:cNvCxnSpPr>
              <a:stCxn id="69" idx="3"/>
            </p:cNvCxnSpPr>
            <p:nvPr/>
          </p:nvCxnSpPr>
          <p:spPr>
            <a:xfrm>
              <a:off x="2952750" y="2816102"/>
              <a:ext cx="30861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 flipV="1">
              <a:off x="6019800" y="2181227"/>
              <a:ext cx="0" cy="6348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1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84" t="21617" r="19953" b="74341"/>
          <a:stretch/>
        </p:blipFill>
        <p:spPr bwMode="auto">
          <a:xfrm>
            <a:off x="4173138" y="1909909"/>
            <a:ext cx="80724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34" t="27821" r="11622" b="67121"/>
          <a:stretch/>
        </p:blipFill>
        <p:spPr bwMode="auto">
          <a:xfrm>
            <a:off x="5303678" y="2030243"/>
            <a:ext cx="228601" cy="247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855448"/>
            <a:ext cx="608647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05024" y="1807949"/>
            <a:ext cx="40671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게이트웨이를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준다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33701" y="2765210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게이트웨이주소는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라우터의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페스트이더넷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인터페이스의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855448"/>
            <a:ext cx="608647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228724" y="2805630"/>
            <a:ext cx="4067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nable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모드로 진입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23999" y="3209908"/>
            <a:ext cx="4067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onfigure terminal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모드로 진입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47899" y="3981433"/>
            <a:ext cx="4067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astethernet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인터페이스로 진입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05286" y="4392809"/>
            <a:ext cx="4067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주소를 준다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(PC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게이트웨이주소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52649" y="4576761"/>
            <a:ext cx="4067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활성화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6" y="855448"/>
            <a:ext cx="608647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157410" y="4144846"/>
            <a:ext cx="4067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loopback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인터페이스로 진입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29062" y="5335471"/>
            <a:ext cx="4067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-286944" y="-192303"/>
            <a:ext cx="10534650" cy="7419975"/>
          </a:xfrm>
          <a:prstGeom prst="rect">
            <a:avLst/>
          </a:prstGeom>
          <a:solidFill>
            <a:schemeClr val="tx1">
              <a:alpha val="59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95474" y="3121833"/>
            <a:ext cx="64722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설정을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치면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Router0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초록불이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들어온다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95474" y="3540887"/>
            <a:ext cx="64722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라우터와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통신이 되는지 확인해보자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8" y="653933"/>
            <a:ext cx="608647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709736" y="2098458"/>
            <a:ext cx="362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라우터의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fastethernet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핑을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보낸다 </a:t>
            </a:r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1486" y="2620845"/>
            <a:ext cx="3352799" cy="657225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71911" y="2804348"/>
            <a:ext cx="1033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성공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" y="671181"/>
            <a:ext cx="608647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866898" y="4371643"/>
            <a:ext cx="3209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Router1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loopback IP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14324" y="4685968"/>
            <a:ext cx="4667250" cy="561975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10150" y="4821493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성공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02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3" grpId="2"/>
      <p:bldP spid="35" grpId="0" animBg="1"/>
      <p:bldP spid="35" grpId="1" animBg="1"/>
      <p:bldP spid="36" grpId="0"/>
      <p:bldP spid="36" grpId="1"/>
      <p:bldP spid="37" grpId="0"/>
      <p:bldP spid="37" grpId="1"/>
      <p:bldP spid="39" grpId="0"/>
      <p:bldP spid="40" grpId="0" animBg="1"/>
      <p:bldP spid="41" grpId="0"/>
      <p:bldP spid="43" grpId="0"/>
      <p:bldP spid="53" grpId="0" animBg="1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66700"/>
            <a:ext cx="7762875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90680" y="1638300"/>
            <a:ext cx="50768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이제 시리얼 인터페이스를 설정해보자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66700"/>
            <a:ext cx="7762875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54" y="833437"/>
            <a:ext cx="608647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52654" y="3743325"/>
            <a:ext cx="1905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erial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인터페이스로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진입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05128" y="4124325"/>
            <a:ext cx="2943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encapsultaion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hdlc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33678" y="4505325"/>
            <a:ext cx="2943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clock rate 64000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설정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19352" y="4765625"/>
            <a:ext cx="2943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bandwidth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24278" y="4953580"/>
            <a:ext cx="2943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부여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81203" y="5070350"/>
            <a:ext cx="2943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활성화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54" y="833437"/>
            <a:ext cx="608647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400289" y="1922993"/>
            <a:ext cx="3376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반대쪽도 설정해준다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14678" y="3977848"/>
            <a:ext cx="2119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Router1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DCE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이기 때문에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clock rate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설정하지 않는다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314326" y="-271464"/>
            <a:ext cx="10534650" cy="7419975"/>
          </a:xfrm>
          <a:prstGeom prst="rect">
            <a:avLst/>
          </a:prstGeom>
          <a:solidFill>
            <a:schemeClr val="tx1">
              <a:alpha val="59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95474" y="3121833"/>
            <a:ext cx="80105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설정을 마치면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Router0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Router1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초록불이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들어온다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88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 animBg="1"/>
      <p:bldP spid="43" grpId="1" animBg="1"/>
      <p:bldP spid="44" grpId="0"/>
      <p:bldP spid="4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352425"/>
            <a:ext cx="7762875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895600" y="1600200"/>
            <a:ext cx="4667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라우터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끼리의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통신을위한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라우팅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프로토콜을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설정해야한다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690563"/>
            <a:ext cx="608647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24374" y="5181243"/>
            <a:ext cx="3209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라우팅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설정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690562"/>
            <a:ext cx="608647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524375" y="5007575"/>
            <a:ext cx="3209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라우팅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설정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" y="690563"/>
            <a:ext cx="608647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28675" y="4238625"/>
            <a:ext cx="3429000" cy="625316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8362" y="3653997"/>
            <a:ext cx="42481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Loopback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인터페이스의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57675" y="4381768"/>
            <a:ext cx="97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성공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-314326" y="-271464"/>
            <a:ext cx="10534650" cy="7419975"/>
          </a:xfrm>
          <a:prstGeom prst="rect">
            <a:avLst/>
          </a:prstGeom>
          <a:solidFill>
            <a:schemeClr val="tx1">
              <a:alpha val="59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57474" y="3121833"/>
            <a:ext cx="55054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인터페이스 설정을 끝내고 통신가능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37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2"/>
      <p:bldP spid="22" grpId="0"/>
      <p:bldP spid="22" grpId="2"/>
      <p:bldP spid="15" grpId="0" animBg="1"/>
      <p:bldP spid="16" grpId="0"/>
      <p:bldP spid="26" grpId="0"/>
      <p:bldP spid="31" grpId="0" animBg="1"/>
      <p:bldP spid="31" grpId="1" animBg="1"/>
      <p:bldP spid="32" grpId="0"/>
      <p:bldP spid="32" grpId="1"/>
    </p:bldLst>
  </p:timing>
</p:sld>
</file>

<file path=ppt/theme/theme1.xml><?xml version="1.0" encoding="utf-8"?>
<a:theme xmlns:a="http://schemas.openxmlformats.org/drawingml/2006/main" name="Office 테마">
  <a:themeElements>
    <a:clrScheme name="사용자 지정 18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5962B3"/>
      </a:accent1>
      <a:accent2>
        <a:srgbClr val="F1E71F"/>
      </a:accent2>
      <a:accent3>
        <a:srgbClr val="EC3C3C"/>
      </a:accent3>
      <a:accent4>
        <a:srgbClr val="7076F0"/>
      </a:accent4>
      <a:accent5>
        <a:srgbClr val="738AC8"/>
      </a:accent5>
      <a:accent6>
        <a:srgbClr val="605797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/>
      </a:spPr>
      <a:bodyPr rtlCol="0" anchor="ctr"/>
      <a:lstStyle>
        <a:defPPr algn="ctr">
          <a:defRPr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  <a:latin typeface="배달의민족 도현" pitchFamily="50" charset="-127"/>
            <a:ea typeface="배달의민족 도현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374</Words>
  <Application>Microsoft Office PowerPoint</Application>
  <PresentationFormat>A4 용지(210x297mm)</PresentationFormat>
  <Paragraphs>74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Noto Sans Korean Medium</vt:lpstr>
      <vt:lpstr>Noto Sans Korean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Windows 사용자</cp:lastModifiedBy>
  <cp:revision>131</cp:revision>
  <dcterms:created xsi:type="dcterms:W3CDTF">2014-08-30T22:01:36Z</dcterms:created>
  <dcterms:modified xsi:type="dcterms:W3CDTF">2018-05-26T17:54:08Z</dcterms:modified>
</cp:coreProperties>
</file>