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9" r:id="rId6"/>
    <p:sldMasterId id="2147483721" r:id="rId7"/>
    <p:sldMasterId id="2147483734" r:id="rId8"/>
  </p:sldMasterIdLst>
  <p:notesMasterIdLst>
    <p:notesMasterId r:id="rId17"/>
  </p:notesMasterIdLst>
  <p:sldIdLst>
    <p:sldId id="293" r:id="rId9"/>
    <p:sldId id="298" r:id="rId10"/>
    <p:sldId id="268" r:id="rId11"/>
    <p:sldId id="307" r:id="rId12"/>
    <p:sldId id="297" r:id="rId13"/>
    <p:sldId id="310" r:id="rId14"/>
    <p:sldId id="312" r:id="rId15"/>
    <p:sldId id="309" r:id="rId16"/>
  </p:sldIdLst>
  <p:sldSz cx="12192000" cy="6858000"/>
  <p:notesSz cx="6858000" cy="9144000"/>
  <p:embeddedFontLst>
    <p:embeddedFont>
      <p:font typeface="微软雅黑" pitchFamily="34" charset="-122"/>
      <p:regular r:id="rId18"/>
      <p:bold r:id="rId19"/>
    </p:embeddedFont>
    <p:embeddedFont>
      <p:font typeface="華康雅風體W3(P)" pitchFamily="66" charset="-120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宋体" pitchFamily="2" charset="-122"/>
      <p:regular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0D8"/>
    <a:srgbClr val="4C5C7A"/>
    <a:srgbClr val="EF5350"/>
    <a:srgbClr val="4B517B"/>
    <a:srgbClr val="32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55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font" Target="fonts/font7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0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4965-80A5-44A3-B9ED-3D707B2B4B55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4589-02E5-45DE-96B6-2AFDEF79EDA3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A75-3DCD-480E-B92C-0D56A29971D5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46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5AE-515E-4F0D-BFA2-278D668DD1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7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F821-638B-4657-9A06-9E5180B419E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00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E59B-83FD-49FE-8693-CE262CBD1E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5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6096-FC7E-4087-A192-DCF823AEB2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8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F6F0-3A32-4D63-B2E9-EE86925A01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97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474D-480A-4DFA-84CC-7B90C4F54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46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A49E-C84E-4B64-9C44-25DEAE867E0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1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3D19-FC32-48DF-8319-539F78F6FF07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053-2F76-435B-B077-2A97C219D3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3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8135-80DF-469B-A7FD-B2F69CC3D4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140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B55D-61D2-486B-806D-0B5CB91327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01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0349-6AE9-4843-84E0-FB1384DC9D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99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DD0A-965C-4D90-96A8-874875D804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6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9850-057F-4E06-B25D-9E6039D9893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62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CECB-38AC-4F2D-B5CE-2847249EAC5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83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C00D-83C2-4905-AEB5-445DE1CF61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14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9419-6D0B-4D1C-BD0C-26532A1747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54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AE6-BC08-470E-A1A7-D224C86A361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9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C7DA-5DC4-4E8B-BC77-9A933B70A2BE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6F2F-993F-4806-8F9D-A47B17E7D4D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19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F0A-2596-40BE-BF28-75C36082DB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435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F938-56B6-4AE3-8118-B3DA4A1D78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730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E021-5723-4D20-884F-8E3A3E6A71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428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8D53-F139-4B03-9399-76396804834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42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AF4A-234D-4EE5-AEA7-7E14644838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530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F3D1-DBBD-4083-992D-ED4AD5485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420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6516-EC35-4BBB-9C01-3D54164D36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784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1634-C88C-432E-85AB-0CE9879C45F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198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8F03-D4F5-41DE-8966-27C0C5B47A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F4F1-598D-40AA-B9CF-4B408AA8063A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4B58-785A-4DA6-8C65-B4DFB34D2A5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751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DCB-D8D7-4BBE-9DE7-D913BBF19D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223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A464-B0C6-4F6E-8C87-FDE1FC22BD9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058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7881-7053-4C54-B76B-904EFEFA729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769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9E48-0DE2-4822-8629-981AC06077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31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1A4-9FC3-4E3F-BA21-2839D0314F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641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21B-95AE-4AC5-BFAB-257D6638B8B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158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C64-F073-4B58-826D-6E39FE90BD8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509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2754-BCA5-4F39-A7D6-A11D1483B60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3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4F77-CB99-467B-9079-648A9C39C3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1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CFC-8539-43C0-B74B-E51BFEE88DA3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116F-20B6-4F18-9D6A-982F019CE7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038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0982-DEF7-44BC-8C7B-D0248EBD5CB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372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044-B582-4361-8557-7CEE5D908B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370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5545-65FC-4716-BBF8-4EA4CEAA77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591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9F-DE39-440E-B972-C19EF67AA7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683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3DAE-4B05-4882-9CA5-4F6F4585C5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59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F088-9EFA-4D67-BB40-D0770387038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8753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7CFD-E5DC-4DAF-99D5-F0228982F30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571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C8AC-5EFB-4912-8C12-DA546B394A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285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C591-6BD9-474D-B4F2-60AE2CBF1F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BB2B-D5E0-44A1-8F8C-6F5BFD0CD816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711D-0930-4958-917E-C8AFEE3A3B0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75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B7C2-7D26-4960-8543-45BD06B3ABA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065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7656-5671-416B-9C2A-AECE49DE04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920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028B-7B7C-423C-9D32-C6B82F3993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436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7CBB-6A51-44C8-B85B-A68890BF86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82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107E-AB05-458E-B7F2-F2104FBC22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16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C4C9-978B-44B0-8C74-5926E3B402C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044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C029-02CB-4939-9B33-7A4C59F0150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831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578-1860-4630-9253-4B9EB2E0A13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884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4223-817A-4D0C-BF3B-3A6E5F76D9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9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E76E-5E2B-4B44-9CC9-F08DB34D3E37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B6A9-A7BE-4BAC-8818-34AFAEC19C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590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E082-A778-465F-960D-DAF4354AD4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900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EDEC-B4D3-405C-8B0C-DF87014FBDD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382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B8C-EE80-48E5-98D3-DF73299721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909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8AB-A073-445B-B767-FCB88A17D6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495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2988-2B8E-4B65-9783-03B095E3DB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073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20CD-FDEC-40FE-8D4D-A28D2B3765E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903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25C9-4CBE-4281-887E-186E0F7656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864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2B3A-F0CA-4343-929A-02137311F7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6665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53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E47-3093-40DD-8F79-660E2FD067F1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4965-80A5-44A3-B9ED-3D707B2B4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741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3D19-FC32-48DF-8319-539F78F6FF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6332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C7DA-5DC4-4E8B-BC77-9A933B70A2B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809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F4F1-598D-40AA-B9CF-4B408AA806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948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CFC-8539-43C0-B74B-E51BFEE88D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553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BB2B-D5E0-44A1-8F8C-6F5BFD0CD81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903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E76E-5E2B-4B44-9CC9-F08DB34D3E3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329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E47-3093-40DD-8F79-660E2FD067F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4707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1B90-BDE4-43B5-AFF5-E77A9F3EDC7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56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4589-02E5-45DE-96B6-2AFDEF79ED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3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1B90-BDE4-43B5-AFF5-E77A9F3EDC72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4A75-3DCD-480E-B92C-0D56A29971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70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71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D69F-EADC-4A99-8365-EAD735B5F461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C740-5626-4383-99D5-2A92A6D8956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7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5AA2-2CC4-4DE3-ACD6-DB953FE21C8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2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A60A-1531-4B8F-A74A-4A383BBBAA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B7142-B144-4293-A050-E7CA68B79D4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6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960A-A0B2-4968-B957-9E6D898055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3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824E-5EE3-43F3-B1FC-8DBA46670A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2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5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D69F-EADC-4A99-8365-EAD735B5F4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1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4327525" y="2981325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338" y="-20955"/>
            <a:ext cx="12192000" cy="6888480"/>
            <a:chOff x="0" y="0"/>
            <a:chExt cx="12192000" cy="7578726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0" cy="3789363"/>
            </a:xfrm>
            <a:prstGeom prst="rect">
              <a:avLst/>
            </a:prstGeom>
            <a:solidFill>
              <a:srgbClr val="32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3C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789363"/>
              <a:ext cx="12192000" cy="3789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995377" y="4022020"/>
            <a:ext cx="4486161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10636022  </a:t>
            </a:r>
            <a:r>
              <a:rPr lang="zh-TW" altLang="en-US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林佑宣 </a:t>
            </a:r>
            <a:r>
              <a:rPr lang="en-US" altLang="zh-CN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10636026  </a:t>
            </a:r>
            <a:r>
              <a:rPr lang="zh-TW" altLang="en-US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陳亞蔚</a:t>
            </a:r>
            <a:r>
              <a:rPr lang="en-US" altLang="zh-CN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10636027 </a:t>
            </a:r>
            <a:r>
              <a:rPr lang="zh-TW" altLang="en-US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陳嘉翎  </a:t>
            </a:r>
            <a:r>
              <a:rPr lang="en-US" altLang="zh-CN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N1066717 </a:t>
            </a:r>
            <a:r>
              <a:rPr lang="zh-TW" altLang="en-US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林欣蓉</a:t>
            </a:r>
            <a:endParaRPr lang="en-US" altLang="zh-TW" sz="3200" b="1" dirty="0">
              <a:solidFill>
                <a:srgbClr val="323C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華康雅風體W3(P)" pitchFamily="66" charset="-120"/>
              <a:ea typeface="華康雅風體W3(P)" pitchFamily="66" charset="-120"/>
            </a:endParaRPr>
          </a:p>
          <a:p>
            <a:pPr lvl="0" algn="ctr">
              <a:defRPr/>
            </a:pPr>
            <a:r>
              <a:rPr lang="zh-TW" altLang="en-US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指導老師</a:t>
            </a:r>
            <a:r>
              <a:rPr lang="en-US" altLang="zh-TW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：</a:t>
            </a:r>
            <a:r>
              <a:rPr lang="zh-TW" altLang="en-US" sz="3200" b="1" dirty="0">
                <a:solidFill>
                  <a:srgbClr val="323C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雅風體W3(P)" pitchFamily="66" charset="-120"/>
                <a:ea typeface="華康雅風體W3(P)" pitchFamily="66" charset="-120"/>
              </a:rPr>
              <a:t>唐日新老師</a:t>
            </a:r>
            <a:endParaRPr lang="en-US" altLang="zh-CN" sz="3200" b="1" dirty="0">
              <a:solidFill>
                <a:srgbClr val="323C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華康雅風體W3(P)" pitchFamily="66" charset="-120"/>
              <a:ea typeface="華康雅風體W3(P)" pitchFamily="66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8" y="3995165"/>
            <a:ext cx="5587408" cy="24624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E271DA05-8128-465A-8A0B-4D65F0BC6EF2}"/>
              </a:ext>
            </a:extLst>
          </p:cNvPr>
          <p:cNvSpPr/>
          <p:nvPr/>
        </p:nvSpPr>
        <p:spPr>
          <a:xfrm flipV="1">
            <a:off x="472" y="3236221"/>
            <a:ext cx="12192000" cy="130552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="" xmlns:a16="http://schemas.microsoft.com/office/drawing/2014/main" id="{4A1DBF38-C829-4555-AF08-505FC9DC195A}"/>
              </a:ext>
            </a:extLst>
          </p:cNvPr>
          <p:cNvSpPr txBox="1"/>
          <p:nvPr/>
        </p:nvSpPr>
        <p:spPr>
          <a:xfrm>
            <a:off x="7588149" y="1963332"/>
            <a:ext cx="41800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600" b="1" dirty="0">
                <a:solidFill>
                  <a:srgbClr val="CAD0D8"/>
                </a:solidFill>
                <a:latin typeface="華康雅風體W3(P)" pitchFamily="66" charset="-120"/>
                <a:ea typeface="華康雅風體W3(P)" pitchFamily="66" charset="-120"/>
                <a:sym typeface="Arial"/>
              </a:rPr>
              <a:t>107203</a:t>
            </a:r>
            <a:r>
              <a:rPr lang="zh-TW" altLang="en-US" sz="6600" b="1" dirty="0">
                <a:solidFill>
                  <a:srgbClr val="CAD0D8"/>
                </a:solidFill>
                <a:latin typeface="華康雅風體W3(P)" pitchFamily="66" charset="-120"/>
                <a:ea typeface="華康雅風體W3(P)" pitchFamily="66" charset="-120"/>
                <a:sym typeface="Arial"/>
              </a:rPr>
              <a:t>組</a:t>
            </a:r>
            <a:endParaRPr lang="zh-CN" altLang="en-US" sz="4400" b="1" dirty="0">
              <a:solidFill>
                <a:srgbClr val="CAD0D8"/>
              </a:solidFill>
              <a:latin typeface="華康雅風體W3(P)" pitchFamily="66" charset="-120"/>
              <a:ea typeface="華康雅風體W3(P)" pitchFamily="66" charset="-12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63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AFB783D-BC98-4F68-813E-89ECC9990DD7}"/>
              </a:ext>
            </a:extLst>
          </p:cNvPr>
          <p:cNvSpPr/>
          <p:nvPr/>
        </p:nvSpPr>
        <p:spPr>
          <a:xfrm>
            <a:off x="0" y="2090330"/>
            <a:ext cx="12192000" cy="3079199"/>
          </a:xfrm>
          <a:prstGeom prst="rect">
            <a:avLst/>
          </a:prstGeom>
          <a:solidFill>
            <a:srgbClr val="32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="" xmlns:a16="http://schemas.microsoft.com/office/drawing/2014/main" id="{02465BC7-A34A-4805-8A9B-78E11D4B0E97}"/>
              </a:ext>
            </a:extLst>
          </p:cNvPr>
          <p:cNvSpPr txBox="1"/>
          <p:nvPr/>
        </p:nvSpPr>
        <p:spPr>
          <a:xfrm>
            <a:off x="4534277" y="3373373"/>
            <a:ext cx="3123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dirty="0">
                <a:solidFill>
                  <a:schemeClr val="bg1"/>
                </a:solidFill>
                <a:sym typeface="Arial"/>
              </a:rPr>
              <a:t>系統簡介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608" y="5763979"/>
            <a:ext cx="2083242" cy="91810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768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系統簡介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8029" y="2127568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82522" y="4237583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760028" y="2294472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1949077" y="4411560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939956" y="4434062"/>
            <a:ext cx="278183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廠商需要新的聲音</a:t>
            </a:r>
          </a:p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卻苦無人選</a:t>
            </a:r>
            <a:r>
              <a:rPr lang="zh-TW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14" name="TextBox 76"/>
          <p:cNvSpPr txBox="1"/>
          <p:nvPr/>
        </p:nvSpPr>
        <p:spPr>
          <a:xfrm>
            <a:off x="1704632" y="2320510"/>
            <a:ext cx="2904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配音是動畫製作裡非常重要的部分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577552" y="2127568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62045" y="4237583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139551" y="2294472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kern="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7328600" y="4411560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kern="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8204602" y="4430525"/>
            <a:ext cx="294926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讓想試音及想練習的配音員們磨練自己</a:t>
            </a:r>
            <a:r>
              <a:rPr lang="zh-TW" altLang="en-US" sz="24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</a:p>
        </p:txBody>
      </p:sp>
      <p:sp>
        <p:nvSpPr>
          <p:cNvPr id="22" name="TextBox 76"/>
          <p:cNvSpPr txBox="1"/>
          <p:nvPr/>
        </p:nvSpPr>
        <p:spPr>
          <a:xfrm>
            <a:off x="7131842" y="2320510"/>
            <a:ext cx="273643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有許多新人，</a:t>
            </a:r>
          </a:p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但無法嶄露頭角。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4" grpId="0"/>
      <p:bldP spid="14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17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prstClr val="white"/>
                </a:solidFill>
                <a:cs typeface="+mn-ea"/>
                <a:sym typeface="+mn-lt"/>
              </a:rPr>
              <a:t>系統簡介</a:t>
            </a:r>
            <a:r>
              <a:rPr lang="en-US" altLang="zh-TW" sz="2800" b="1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TW" altLang="en-US" sz="2800" b="1" dirty="0">
                <a:solidFill>
                  <a:prstClr val="white"/>
                </a:solidFill>
                <a:cs typeface="+mn-ea"/>
                <a:sym typeface="+mn-lt"/>
              </a:rPr>
              <a:t>功能架構</a:t>
            </a:r>
            <a:endParaRPr lang="zh-CN" altLang="en-US" sz="28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gray">
          <a:xfrm rot="16200000">
            <a:off x="3115937" y="1908380"/>
            <a:ext cx="314325" cy="1096963"/>
          </a:xfrm>
          <a:custGeom>
            <a:avLst/>
            <a:gdLst>
              <a:gd name="T0" fmla="*/ 2147483647 w 142"/>
              <a:gd name="T1" fmla="*/ 2147483647 h 604"/>
              <a:gd name="T2" fmla="*/ 2147483647 w 142"/>
              <a:gd name="T3" fmla="*/ 2147483647 h 604"/>
              <a:gd name="T4" fmla="*/ 0 w 142"/>
              <a:gd name="T5" fmla="*/ 2147483647 h 604"/>
              <a:gd name="T6" fmla="*/ 2147483647 w 142"/>
              <a:gd name="T7" fmla="*/ 2147483647 h 604"/>
              <a:gd name="T8" fmla="*/ 2147483647 w 142"/>
              <a:gd name="T9" fmla="*/ 2147483647 h 604"/>
              <a:gd name="T10" fmla="*/ 2147483647 w 142"/>
              <a:gd name="T11" fmla="*/ 2147483647 h 604"/>
              <a:gd name="T12" fmla="*/ 2147483647 w 142"/>
              <a:gd name="T13" fmla="*/ 0 h 604"/>
              <a:gd name="T14" fmla="*/ 2147483647 w 142"/>
              <a:gd name="T15" fmla="*/ 2147483647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730E00">
              <a:lumMod val="50000"/>
              <a:alpha val="50195"/>
            </a:srgbClr>
          </a:solidFill>
          <a:ln>
            <a:noFill/>
          </a:ln>
          <a:extLst/>
        </p:spPr>
        <p:txBody>
          <a:bodyPr wrap="none" lIns="91387" tIns="45696" rIns="91387" bIns="45696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Freeform 44"/>
          <p:cNvSpPr>
            <a:spLocks/>
          </p:cNvSpPr>
          <p:nvPr/>
        </p:nvSpPr>
        <p:spPr bwMode="gray">
          <a:xfrm rot="16200000">
            <a:off x="3115937" y="3735804"/>
            <a:ext cx="314325" cy="1096963"/>
          </a:xfrm>
          <a:custGeom>
            <a:avLst/>
            <a:gdLst>
              <a:gd name="T0" fmla="*/ 2147483647 w 142"/>
              <a:gd name="T1" fmla="*/ 2147483647 h 604"/>
              <a:gd name="T2" fmla="*/ 2147483647 w 142"/>
              <a:gd name="T3" fmla="*/ 2147483647 h 604"/>
              <a:gd name="T4" fmla="*/ 0 w 142"/>
              <a:gd name="T5" fmla="*/ 2147483647 h 604"/>
              <a:gd name="T6" fmla="*/ 2147483647 w 142"/>
              <a:gd name="T7" fmla="*/ 2147483647 h 604"/>
              <a:gd name="T8" fmla="*/ 2147483647 w 142"/>
              <a:gd name="T9" fmla="*/ 2147483647 h 604"/>
              <a:gd name="T10" fmla="*/ 2147483647 w 142"/>
              <a:gd name="T11" fmla="*/ 2147483647 h 604"/>
              <a:gd name="T12" fmla="*/ 2147483647 w 142"/>
              <a:gd name="T13" fmla="*/ 0 h 604"/>
              <a:gd name="T14" fmla="*/ 2147483647 w 142"/>
              <a:gd name="T15" fmla="*/ 2147483647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730E00">
              <a:lumMod val="50000"/>
              <a:alpha val="50195"/>
            </a:srgbClr>
          </a:solidFill>
          <a:ln>
            <a:noFill/>
          </a:ln>
          <a:extLst/>
        </p:spPr>
        <p:txBody>
          <a:bodyPr wrap="none" lIns="91387" tIns="45696" rIns="91387" bIns="45696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Freeform 44"/>
          <p:cNvSpPr>
            <a:spLocks/>
          </p:cNvSpPr>
          <p:nvPr/>
        </p:nvSpPr>
        <p:spPr bwMode="gray">
          <a:xfrm rot="16200000">
            <a:off x="7606420" y="3416736"/>
            <a:ext cx="314325" cy="1096963"/>
          </a:xfrm>
          <a:custGeom>
            <a:avLst/>
            <a:gdLst>
              <a:gd name="T0" fmla="*/ 2147483647 w 142"/>
              <a:gd name="T1" fmla="*/ 2147483647 h 604"/>
              <a:gd name="T2" fmla="*/ 2147483647 w 142"/>
              <a:gd name="T3" fmla="*/ 2147483647 h 604"/>
              <a:gd name="T4" fmla="*/ 0 w 142"/>
              <a:gd name="T5" fmla="*/ 2147483647 h 604"/>
              <a:gd name="T6" fmla="*/ 2147483647 w 142"/>
              <a:gd name="T7" fmla="*/ 2147483647 h 604"/>
              <a:gd name="T8" fmla="*/ 2147483647 w 142"/>
              <a:gd name="T9" fmla="*/ 2147483647 h 604"/>
              <a:gd name="T10" fmla="*/ 2147483647 w 142"/>
              <a:gd name="T11" fmla="*/ 2147483647 h 604"/>
              <a:gd name="T12" fmla="*/ 2147483647 w 142"/>
              <a:gd name="T13" fmla="*/ 0 h 604"/>
              <a:gd name="T14" fmla="*/ 2147483647 w 142"/>
              <a:gd name="T15" fmla="*/ 2147483647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730E00">
              <a:lumMod val="50000"/>
              <a:alpha val="50195"/>
            </a:srgbClr>
          </a:solidFill>
          <a:ln>
            <a:noFill/>
          </a:ln>
          <a:extLst/>
        </p:spPr>
        <p:txBody>
          <a:bodyPr wrap="none" lIns="91387" tIns="45696" rIns="91387" bIns="45696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Freeform 44"/>
          <p:cNvSpPr>
            <a:spLocks/>
          </p:cNvSpPr>
          <p:nvPr/>
        </p:nvSpPr>
        <p:spPr bwMode="gray">
          <a:xfrm rot="16200000">
            <a:off x="7606420" y="4159696"/>
            <a:ext cx="314325" cy="1096963"/>
          </a:xfrm>
          <a:custGeom>
            <a:avLst/>
            <a:gdLst>
              <a:gd name="T0" fmla="*/ 2147483647 w 142"/>
              <a:gd name="T1" fmla="*/ 2147483647 h 604"/>
              <a:gd name="T2" fmla="*/ 2147483647 w 142"/>
              <a:gd name="T3" fmla="*/ 2147483647 h 604"/>
              <a:gd name="T4" fmla="*/ 0 w 142"/>
              <a:gd name="T5" fmla="*/ 2147483647 h 604"/>
              <a:gd name="T6" fmla="*/ 2147483647 w 142"/>
              <a:gd name="T7" fmla="*/ 2147483647 h 604"/>
              <a:gd name="T8" fmla="*/ 2147483647 w 142"/>
              <a:gd name="T9" fmla="*/ 2147483647 h 604"/>
              <a:gd name="T10" fmla="*/ 2147483647 w 142"/>
              <a:gd name="T11" fmla="*/ 2147483647 h 604"/>
              <a:gd name="T12" fmla="*/ 2147483647 w 142"/>
              <a:gd name="T13" fmla="*/ 0 h 604"/>
              <a:gd name="T14" fmla="*/ 2147483647 w 142"/>
              <a:gd name="T15" fmla="*/ 2147483647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730E00">
              <a:lumMod val="50000"/>
              <a:alpha val="50195"/>
            </a:srgbClr>
          </a:solidFill>
          <a:ln>
            <a:noFill/>
          </a:ln>
          <a:extLst/>
        </p:spPr>
        <p:txBody>
          <a:bodyPr wrap="none" lIns="91387" tIns="45696" rIns="91387" bIns="45696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198879" y="2210191"/>
            <a:ext cx="2220736" cy="2220735"/>
            <a:chOff x="198879" y="2210191"/>
            <a:chExt cx="2220736" cy="2220735"/>
          </a:xfrm>
        </p:grpSpPr>
        <p:sp>
          <p:nvSpPr>
            <p:cNvPr id="37" name="椭圆 38"/>
            <p:cNvSpPr/>
            <p:nvPr/>
          </p:nvSpPr>
          <p:spPr>
            <a:xfrm>
              <a:off x="198879" y="2210191"/>
              <a:ext cx="2220736" cy="2220735"/>
            </a:xfrm>
            <a:prstGeom prst="ellipse">
              <a:avLst/>
            </a:prstGeom>
            <a:solidFill>
              <a:srgbClr val="EF5350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90" y="2964787"/>
              <a:ext cx="1806113" cy="795969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群組 2"/>
          <p:cNvGrpSpPr/>
          <p:nvPr/>
        </p:nvGrpSpPr>
        <p:grpSpPr>
          <a:xfrm>
            <a:off x="4069340" y="1917494"/>
            <a:ext cx="2508721" cy="1047057"/>
            <a:chOff x="4069340" y="1917494"/>
            <a:chExt cx="2508721" cy="1047057"/>
          </a:xfrm>
        </p:grpSpPr>
        <p:sp>
          <p:nvSpPr>
            <p:cNvPr id="53" name="AutoShape 2"/>
            <p:cNvSpPr>
              <a:spLocks noChangeArrowheads="1"/>
            </p:cNvSpPr>
            <p:nvPr/>
          </p:nvSpPr>
          <p:spPr bwMode="ltGray">
            <a:xfrm>
              <a:off x="4069340" y="1917494"/>
              <a:ext cx="2508721" cy="1047057"/>
            </a:xfrm>
            <a:prstGeom prst="roundRect">
              <a:avLst>
                <a:gd name="adj" fmla="val 11921"/>
              </a:avLst>
            </a:prstGeom>
            <a:solidFill>
              <a:srgbClr val="EF5350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9" name="TextBox 76"/>
            <p:cNvSpPr txBox="1"/>
            <p:nvPr/>
          </p:nvSpPr>
          <p:spPr>
            <a:xfrm>
              <a:off x="4617081" y="2210191"/>
              <a:ext cx="1413237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聲音提供</a:t>
              </a:r>
              <a:endParaRPr lang="zh-TW" altLang="en-US" sz="2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069339" y="3760758"/>
            <a:ext cx="2508721" cy="1047057"/>
            <a:chOff x="4069339" y="3760758"/>
            <a:chExt cx="2508721" cy="1047057"/>
          </a:xfrm>
        </p:grpSpPr>
        <p:sp>
          <p:nvSpPr>
            <p:cNvPr id="48" name="AutoShape 2"/>
            <p:cNvSpPr>
              <a:spLocks noChangeArrowheads="1"/>
            </p:cNvSpPr>
            <p:nvPr/>
          </p:nvSpPr>
          <p:spPr bwMode="ltGray">
            <a:xfrm>
              <a:off x="4069339" y="3760758"/>
              <a:ext cx="2508721" cy="1047057"/>
            </a:xfrm>
            <a:prstGeom prst="roundRect">
              <a:avLst>
                <a:gd name="adj" fmla="val 11921"/>
              </a:avLst>
            </a:prstGeom>
            <a:solidFill>
              <a:srgbClr val="EF5350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TextBox 76"/>
            <p:cNvSpPr txBox="1"/>
            <p:nvPr/>
          </p:nvSpPr>
          <p:spPr>
            <a:xfrm>
              <a:off x="4617081" y="4085345"/>
              <a:ext cx="1413237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聲音需求</a:t>
              </a:r>
              <a:endParaRPr lang="zh-TW" altLang="en-US" sz="2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8708680" y="3237229"/>
            <a:ext cx="2508721" cy="1047057"/>
            <a:chOff x="8708680" y="3237229"/>
            <a:chExt cx="2508721" cy="1047057"/>
          </a:xfrm>
        </p:grpSpPr>
        <p:sp>
          <p:nvSpPr>
            <p:cNvPr id="56" name="AutoShape 2"/>
            <p:cNvSpPr>
              <a:spLocks noChangeArrowheads="1"/>
            </p:cNvSpPr>
            <p:nvPr/>
          </p:nvSpPr>
          <p:spPr bwMode="ltGray">
            <a:xfrm>
              <a:off x="8708680" y="3237229"/>
              <a:ext cx="2508721" cy="1047057"/>
            </a:xfrm>
            <a:prstGeom prst="roundRect">
              <a:avLst>
                <a:gd name="adj" fmla="val 11921"/>
              </a:avLst>
            </a:prstGeom>
            <a:solidFill>
              <a:srgbClr val="EF5350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1" name="TextBox 76"/>
            <p:cNvSpPr txBox="1"/>
            <p:nvPr/>
          </p:nvSpPr>
          <p:spPr>
            <a:xfrm>
              <a:off x="9256421" y="3529923"/>
              <a:ext cx="1413237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需求刊登</a:t>
              </a:r>
              <a:endParaRPr lang="zh-TW" altLang="en-US" sz="2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8708680" y="4441448"/>
            <a:ext cx="2508721" cy="1047057"/>
            <a:chOff x="8708680" y="4441448"/>
            <a:chExt cx="2508721" cy="1047057"/>
          </a:xfrm>
        </p:grpSpPr>
        <p:sp>
          <p:nvSpPr>
            <p:cNvPr id="57" name="AutoShape 2"/>
            <p:cNvSpPr>
              <a:spLocks noChangeArrowheads="1"/>
            </p:cNvSpPr>
            <p:nvPr/>
          </p:nvSpPr>
          <p:spPr bwMode="ltGray">
            <a:xfrm>
              <a:off x="8708680" y="4441448"/>
              <a:ext cx="2508721" cy="1047057"/>
            </a:xfrm>
            <a:prstGeom prst="roundRect">
              <a:avLst>
                <a:gd name="adj" fmla="val 11921"/>
              </a:avLst>
            </a:prstGeom>
            <a:solidFill>
              <a:srgbClr val="EF5350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2" name="TextBox 76"/>
            <p:cNvSpPr txBox="1"/>
            <p:nvPr/>
          </p:nvSpPr>
          <p:spPr>
            <a:xfrm>
              <a:off x="9067637" y="4708177"/>
              <a:ext cx="1854603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聲音資料庫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24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AFB783D-BC98-4F68-813E-89ECC9990DD7}"/>
              </a:ext>
            </a:extLst>
          </p:cNvPr>
          <p:cNvSpPr/>
          <p:nvPr/>
        </p:nvSpPr>
        <p:spPr>
          <a:xfrm>
            <a:off x="0" y="2090330"/>
            <a:ext cx="12192000" cy="3079199"/>
          </a:xfrm>
          <a:prstGeom prst="rect">
            <a:avLst/>
          </a:prstGeom>
          <a:solidFill>
            <a:srgbClr val="32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="" xmlns:a16="http://schemas.microsoft.com/office/drawing/2014/main" id="{02465BC7-A34A-4805-8A9B-78E11D4B0E97}"/>
              </a:ext>
            </a:extLst>
          </p:cNvPr>
          <p:cNvSpPr txBox="1"/>
          <p:nvPr/>
        </p:nvSpPr>
        <p:spPr>
          <a:xfrm>
            <a:off x="4534277" y="3373373"/>
            <a:ext cx="3123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400" dirty="0" smtClean="0">
                <a:solidFill>
                  <a:schemeClr val="bg1"/>
                </a:solidFill>
                <a:sym typeface="Arial"/>
              </a:rPr>
              <a:t>修正列表</a:t>
            </a:r>
            <a:endParaRPr lang="zh-CN" altLang="en-US" sz="4400" dirty="0">
              <a:solidFill>
                <a:schemeClr val="bg1"/>
              </a:solidFill>
              <a:sym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608" y="5763979"/>
            <a:ext cx="2083242" cy="91810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266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prstClr val="white"/>
                </a:solidFill>
                <a:cs typeface="+mn-ea"/>
                <a:sym typeface="+mn-lt"/>
              </a:rPr>
              <a:t>修正列表</a:t>
            </a:r>
            <a:endParaRPr lang="zh-CN" altLang="en-US" sz="28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2356879" y="470179"/>
            <a:ext cx="5976186" cy="648873"/>
            <a:chOff x="2495226" y="4937058"/>
            <a:chExt cx="5976186" cy="648873"/>
          </a:xfrm>
        </p:grpSpPr>
        <p:sp>
          <p:nvSpPr>
            <p:cNvPr id="27" name="Teardrop 25"/>
            <p:cNvSpPr/>
            <p:nvPr/>
          </p:nvSpPr>
          <p:spPr>
            <a:xfrm rot="8100000">
              <a:off x="2495226" y="4937058"/>
              <a:ext cx="648873" cy="648873"/>
            </a:xfrm>
            <a:prstGeom prst="teardrop">
              <a:avLst>
                <a:gd name="adj" fmla="val 131619"/>
              </a:avLst>
            </a:prstGeom>
            <a:solidFill>
              <a:srgbClr val="EF53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76"/>
            <p:cNvSpPr txBox="1"/>
            <p:nvPr/>
          </p:nvSpPr>
          <p:spPr>
            <a:xfrm>
              <a:off x="3498197" y="4960891"/>
              <a:ext cx="4973215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 smtClean="0">
                  <a:solidFill>
                    <a:prstClr val="white"/>
                  </a:solidFill>
                  <a:cs typeface="+mn-ea"/>
                  <a:sym typeface="+mn-lt"/>
                </a:rPr>
                <a:t>配音</a:t>
              </a:r>
              <a:r>
                <a:rPr lang="zh-TW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測試與訓練</a:t>
              </a:r>
              <a:r>
                <a:rPr lang="zh-TW" altLang="en-US" sz="3200" b="1" dirty="0" smtClean="0">
                  <a:solidFill>
                    <a:prstClr val="white"/>
                  </a:solidFill>
                  <a:cs typeface="+mn-ea"/>
                  <a:sym typeface="+mn-lt"/>
                </a:rPr>
                <a:t>平台功能</a:t>
              </a:r>
              <a:endParaRPr lang="zh-TW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56879" y="1780969"/>
            <a:ext cx="4061199" cy="648873"/>
            <a:chOff x="2495226" y="4937058"/>
            <a:chExt cx="4061199" cy="648873"/>
          </a:xfrm>
        </p:grpSpPr>
        <p:sp>
          <p:nvSpPr>
            <p:cNvPr id="30" name="Teardrop 25"/>
            <p:cNvSpPr/>
            <p:nvPr/>
          </p:nvSpPr>
          <p:spPr>
            <a:xfrm rot="8100000">
              <a:off x="2495226" y="4937058"/>
              <a:ext cx="648873" cy="648873"/>
            </a:xfrm>
            <a:prstGeom prst="teardrop">
              <a:avLst>
                <a:gd name="adj" fmla="val 131619"/>
              </a:avLst>
            </a:prstGeom>
            <a:solidFill>
              <a:srgbClr val="EF53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3367571" y="4960892"/>
              <a:ext cx="3188854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 smtClean="0">
                  <a:solidFill>
                    <a:prstClr val="white"/>
                  </a:solidFill>
                  <a:cs typeface="+mn-ea"/>
                  <a:sym typeface="+mn-lt"/>
                </a:rPr>
                <a:t>提案審核</a:t>
              </a:r>
              <a:r>
                <a:rPr lang="zh-TW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機制</a:t>
              </a: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356879" y="3091759"/>
            <a:ext cx="6192372" cy="648873"/>
            <a:chOff x="2495226" y="4937058"/>
            <a:chExt cx="6192372" cy="648873"/>
          </a:xfrm>
        </p:grpSpPr>
        <p:sp>
          <p:nvSpPr>
            <p:cNvPr id="33" name="Teardrop 25"/>
            <p:cNvSpPr/>
            <p:nvPr/>
          </p:nvSpPr>
          <p:spPr>
            <a:xfrm rot="8100000">
              <a:off x="2495226" y="4937058"/>
              <a:ext cx="648873" cy="648873"/>
            </a:xfrm>
            <a:prstGeom prst="teardrop">
              <a:avLst>
                <a:gd name="adj" fmla="val 131619"/>
              </a:avLst>
            </a:prstGeom>
            <a:solidFill>
              <a:srgbClr val="EF53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76"/>
            <p:cNvSpPr txBox="1"/>
            <p:nvPr/>
          </p:nvSpPr>
          <p:spPr>
            <a:xfrm>
              <a:off x="3619499" y="4960893"/>
              <a:ext cx="5068099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 smtClean="0">
                  <a:solidFill>
                    <a:prstClr val="white"/>
                  </a:solidFill>
                  <a:cs typeface="+mn-ea"/>
                  <a:sym typeface="+mn-lt"/>
                </a:rPr>
                <a:t>音</a:t>
              </a:r>
              <a:r>
                <a:rPr lang="zh-TW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檔上傳的格式與</a:t>
              </a:r>
              <a:r>
                <a:rPr lang="zh-TW" altLang="en-US" sz="3200" b="1" dirty="0" smtClean="0">
                  <a:solidFill>
                    <a:prstClr val="white"/>
                  </a:solidFill>
                  <a:cs typeface="+mn-ea"/>
                  <a:sym typeface="+mn-lt"/>
                </a:rPr>
                <a:t>大小限制</a:t>
              </a:r>
              <a:endParaRPr lang="zh-TW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2356879" y="4402549"/>
            <a:ext cx="5340119" cy="648873"/>
            <a:chOff x="2495226" y="4937058"/>
            <a:chExt cx="5340119" cy="648873"/>
          </a:xfrm>
        </p:grpSpPr>
        <p:sp>
          <p:nvSpPr>
            <p:cNvPr id="42" name="Teardrop 25"/>
            <p:cNvSpPr/>
            <p:nvPr/>
          </p:nvSpPr>
          <p:spPr>
            <a:xfrm rot="8100000">
              <a:off x="2495226" y="4937058"/>
              <a:ext cx="648873" cy="648873"/>
            </a:xfrm>
            <a:prstGeom prst="teardrop">
              <a:avLst>
                <a:gd name="adj" fmla="val 131619"/>
              </a:avLst>
            </a:prstGeom>
            <a:solidFill>
              <a:srgbClr val="EF53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Box 76"/>
            <p:cNvSpPr txBox="1"/>
            <p:nvPr/>
          </p:nvSpPr>
          <p:spPr>
            <a:xfrm>
              <a:off x="3386225" y="4960892"/>
              <a:ext cx="444912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>
                  <a:solidFill>
                    <a:prstClr val="white"/>
                  </a:solidFill>
                  <a:cs typeface="+mn-ea"/>
                  <a:sym typeface="+mn-lt"/>
                </a:rPr>
                <a:t>CC</a:t>
              </a:r>
              <a:r>
                <a:rPr lang="zh-TW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授權作者</a:t>
              </a:r>
              <a:r>
                <a:rPr lang="zh-TW" altLang="en-US" sz="3200" b="1" dirty="0" smtClean="0">
                  <a:solidFill>
                    <a:prstClr val="white"/>
                  </a:solidFill>
                  <a:cs typeface="+mn-ea"/>
                  <a:sym typeface="+mn-lt"/>
                </a:rPr>
                <a:t>創作資訊</a:t>
              </a:r>
              <a:endParaRPr lang="zh-TW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356879" y="5713339"/>
            <a:ext cx="4757343" cy="648873"/>
            <a:chOff x="2495226" y="4937058"/>
            <a:chExt cx="4757343" cy="648873"/>
          </a:xfrm>
        </p:grpSpPr>
        <p:sp>
          <p:nvSpPr>
            <p:cNvPr id="20" name="Teardrop 25"/>
            <p:cNvSpPr/>
            <p:nvPr/>
          </p:nvSpPr>
          <p:spPr>
            <a:xfrm rot="8100000">
              <a:off x="2495226" y="4937058"/>
              <a:ext cx="648873" cy="648873"/>
            </a:xfrm>
            <a:prstGeom prst="teardrop">
              <a:avLst>
                <a:gd name="adj" fmla="val 131619"/>
              </a:avLst>
            </a:prstGeom>
            <a:solidFill>
              <a:srgbClr val="EF53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3278485" y="4992923"/>
              <a:ext cx="3974084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增加</a:t>
              </a:r>
              <a:r>
                <a:rPr lang="en-US" altLang="zh-TW" sz="3200" b="1" dirty="0">
                  <a:solidFill>
                    <a:prstClr val="white"/>
                  </a:solidFill>
                  <a:cs typeface="+mn-ea"/>
                  <a:sym typeface="+mn-lt"/>
                </a:rPr>
                <a:t>Voice</a:t>
              </a:r>
              <a:r>
                <a:rPr lang="zh-TW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的價值</a:t>
              </a:r>
              <a:endParaRPr lang="zh-TW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29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prstClr val="white"/>
                </a:solidFill>
                <a:cs typeface="+mn-ea"/>
                <a:sym typeface="+mn-lt"/>
              </a:rPr>
              <a:t>修正列表</a:t>
            </a:r>
            <a:endParaRPr lang="zh-CN" altLang="en-US" sz="28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2356879" y="470179"/>
            <a:ext cx="4384627" cy="648873"/>
            <a:chOff x="2495226" y="4937058"/>
            <a:chExt cx="4384627" cy="648873"/>
          </a:xfrm>
        </p:grpSpPr>
        <p:sp>
          <p:nvSpPr>
            <p:cNvPr id="27" name="Teardrop 25"/>
            <p:cNvSpPr/>
            <p:nvPr/>
          </p:nvSpPr>
          <p:spPr>
            <a:xfrm rot="8100000">
              <a:off x="2495226" y="4937058"/>
              <a:ext cx="648873" cy="648873"/>
            </a:xfrm>
            <a:prstGeom prst="teardrop">
              <a:avLst>
                <a:gd name="adj" fmla="val 131619"/>
              </a:avLst>
            </a:prstGeom>
            <a:solidFill>
              <a:srgbClr val="EF53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76"/>
            <p:cNvSpPr txBox="1"/>
            <p:nvPr/>
          </p:nvSpPr>
          <p:spPr>
            <a:xfrm>
              <a:off x="3044143" y="4960890"/>
              <a:ext cx="383571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付款機制實作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56879" y="1780969"/>
            <a:ext cx="5116553" cy="648873"/>
            <a:chOff x="2495226" y="4937058"/>
            <a:chExt cx="5116553" cy="648873"/>
          </a:xfrm>
        </p:grpSpPr>
        <p:sp>
          <p:nvSpPr>
            <p:cNvPr id="30" name="Teardrop 25"/>
            <p:cNvSpPr/>
            <p:nvPr/>
          </p:nvSpPr>
          <p:spPr>
            <a:xfrm rot="8100000">
              <a:off x="2495226" y="4937058"/>
              <a:ext cx="648873" cy="648873"/>
            </a:xfrm>
            <a:prstGeom prst="teardrop">
              <a:avLst>
                <a:gd name="adj" fmla="val 131619"/>
              </a:avLst>
            </a:prstGeom>
            <a:solidFill>
              <a:srgbClr val="EF53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3553795" y="4987592"/>
              <a:ext cx="4057984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審件的流程篩選機制</a:t>
              </a: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356879" y="3091759"/>
            <a:ext cx="4673317" cy="648873"/>
            <a:chOff x="2495226" y="4937058"/>
            <a:chExt cx="4673317" cy="648873"/>
          </a:xfrm>
        </p:grpSpPr>
        <p:sp>
          <p:nvSpPr>
            <p:cNvPr id="33" name="Teardrop 25"/>
            <p:cNvSpPr/>
            <p:nvPr/>
          </p:nvSpPr>
          <p:spPr>
            <a:xfrm rot="8100000">
              <a:off x="2495226" y="4937058"/>
              <a:ext cx="648873" cy="648873"/>
            </a:xfrm>
            <a:prstGeom prst="teardrop">
              <a:avLst>
                <a:gd name="adj" fmla="val 131619"/>
              </a:avLst>
            </a:prstGeom>
            <a:solidFill>
              <a:srgbClr val="EF53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76"/>
            <p:cNvSpPr txBox="1"/>
            <p:nvPr/>
          </p:nvSpPr>
          <p:spPr>
            <a:xfrm>
              <a:off x="3278485" y="4969105"/>
              <a:ext cx="389005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 smtClean="0">
                  <a:solidFill>
                    <a:prstClr val="white"/>
                  </a:solidFill>
                  <a:cs typeface="+mn-ea"/>
                  <a:sym typeface="+mn-lt"/>
                </a:rPr>
                <a:t>版面</a:t>
              </a:r>
              <a:r>
                <a:rPr lang="zh-TW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設計</a:t>
              </a:r>
              <a:r>
                <a:rPr lang="zh-TW" altLang="en-US" sz="3200" b="1" dirty="0" smtClean="0">
                  <a:solidFill>
                    <a:prstClr val="white"/>
                  </a:solidFill>
                  <a:cs typeface="+mn-ea"/>
                  <a:sym typeface="+mn-lt"/>
                </a:rPr>
                <a:t>一致性</a:t>
              </a:r>
              <a:endParaRPr lang="zh-TW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2356879" y="4402549"/>
            <a:ext cx="4995662" cy="648873"/>
            <a:chOff x="2495226" y="4937058"/>
            <a:chExt cx="4995662" cy="648873"/>
          </a:xfrm>
        </p:grpSpPr>
        <p:sp>
          <p:nvSpPr>
            <p:cNvPr id="42" name="Teardrop 25"/>
            <p:cNvSpPr/>
            <p:nvPr/>
          </p:nvSpPr>
          <p:spPr>
            <a:xfrm rot="8100000">
              <a:off x="2495226" y="4937058"/>
              <a:ext cx="648873" cy="648873"/>
            </a:xfrm>
            <a:prstGeom prst="teardrop">
              <a:avLst>
                <a:gd name="adj" fmla="val 131619"/>
              </a:avLst>
            </a:prstGeom>
            <a:solidFill>
              <a:srgbClr val="EF53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Box 76"/>
            <p:cNvSpPr txBox="1"/>
            <p:nvPr/>
          </p:nvSpPr>
          <p:spPr>
            <a:xfrm>
              <a:off x="3325590" y="4969104"/>
              <a:ext cx="416529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 smtClean="0">
                  <a:solidFill>
                    <a:prstClr val="white"/>
                  </a:solidFill>
                  <a:cs typeface="+mn-ea"/>
                  <a:sym typeface="+mn-lt"/>
                </a:rPr>
                <a:t>授權設計反</a:t>
              </a:r>
              <a:r>
                <a:rPr lang="zh-TW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白處理</a:t>
              </a:r>
              <a:endParaRPr lang="zh-TW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356879" y="5713339"/>
            <a:ext cx="3747715" cy="648873"/>
            <a:chOff x="2495226" y="4937058"/>
            <a:chExt cx="3747715" cy="648873"/>
          </a:xfrm>
        </p:grpSpPr>
        <p:sp>
          <p:nvSpPr>
            <p:cNvPr id="20" name="Teardrop 25"/>
            <p:cNvSpPr/>
            <p:nvPr/>
          </p:nvSpPr>
          <p:spPr>
            <a:xfrm rot="8100000">
              <a:off x="2495226" y="4937058"/>
              <a:ext cx="648873" cy="648873"/>
            </a:xfrm>
            <a:prstGeom prst="teardrop">
              <a:avLst>
                <a:gd name="adj" fmla="val 131619"/>
              </a:avLst>
            </a:prstGeom>
            <a:solidFill>
              <a:srgbClr val="EF53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2944939" y="4952545"/>
              <a:ext cx="3298002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頻</a:t>
              </a:r>
              <a:r>
                <a:rPr lang="zh-TW" altLang="en-US" sz="3200" b="1" dirty="0" smtClean="0">
                  <a:solidFill>
                    <a:prstClr val="white"/>
                  </a:solidFill>
                  <a:cs typeface="+mn-ea"/>
                  <a:sym typeface="+mn-lt"/>
                </a:rPr>
                <a:t>普全開</a:t>
              </a:r>
              <a:endParaRPr lang="zh-TW" altLang="en-US" sz="3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42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AFB783D-BC98-4F68-813E-89ECC9990DD7}"/>
              </a:ext>
            </a:extLst>
          </p:cNvPr>
          <p:cNvSpPr/>
          <p:nvPr/>
        </p:nvSpPr>
        <p:spPr>
          <a:xfrm>
            <a:off x="0" y="2090330"/>
            <a:ext cx="12192000" cy="3079199"/>
          </a:xfrm>
          <a:prstGeom prst="rect">
            <a:avLst/>
          </a:prstGeom>
          <a:solidFill>
            <a:srgbClr val="32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49" y="773338"/>
            <a:ext cx="5244703" cy="23113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76">
            <a:extLst>
              <a:ext uri="{FF2B5EF4-FFF2-40B4-BE49-F238E27FC236}">
                <a16:creationId xmlns="" xmlns:a16="http://schemas.microsoft.com/office/drawing/2014/main" id="{22AF58A7-5D29-46DB-ACDD-4F38F5A90FF9}"/>
              </a:ext>
            </a:extLst>
          </p:cNvPr>
          <p:cNvSpPr txBox="1"/>
          <p:nvPr/>
        </p:nvSpPr>
        <p:spPr>
          <a:xfrm>
            <a:off x="2026694" y="3773279"/>
            <a:ext cx="8138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cs typeface="+mn-ea"/>
                <a:sym typeface="+mn-lt"/>
              </a:rPr>
              <a:t>謝謝評審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48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218</Words>
  <Application>Microsoft Office PowerPoint</Application>
  <PresentationFormat>自訂</PresentationFormat>
  <Paragraphs>37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8</vt:i4>
      </vt:variant>
      <vt:variant>
        <vt:lpstr>投影片標題</vt:lpstr>
      </vt:variant>
      <vt:variant>
        <vt:i4>8</vt:i4>
      </vt:variant>
    </vt:vector>
  </HeadingPairs>
  <TitlesOfParts>
    <vt:vector size="22" baseType="lpstr">
      <vt:lpstr>Arial</vt:lpstr>
      <vt:lpstr>新細明體</vt:lpstr>
      <vt:lpstr>微软雅黑</vt:lpstr>
      <vt:lpstr>華康雅風體W3(P)</vt:lpstr>
      <vt:lpstr>Calibri</vt:lpstr>
      <vt:lpstr>宋体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409</cp:lastModifiedBy>
  <cp:revision>161</cp:revision>
  <dcterms:created xsi:type="dcterms:W3CDTF">2017-01-13T03:37:00Z</dcterms:created>
  <dcterms:modified xsi:type="dcterms:W3CDTF">2018-12-06T12:09:57Z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