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86" r:id="rId5"/>
    <p:sldId id="287" r:id="rId6"/>
    <p:sldId id="288" r:id="rId7"/>
    <p:sldId id="289" r:id="rId8"/>
    <p:sldId id="290" r:id="rId9"/>
    <p:sldId id="291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8" r:id="rId18"/>
    <p:sldId id="267" r:id="rId19"/>
    <p:sldId id="266" r:id="rId20"/>
    <p:sldId id="269" r:id="rId21"/>
    <p:sldId id="270" r:id="rId22"/>
    <p:sldId id="271" r:id="rId23"/>
    <p:sldId id="272" r:id="rId24"/>
    <p:sldId id="273" r:id="rId25"/>
    <p:sldId id="280" r:id="rId26"/>
    <p:sldId id="281" r:id="rId27"/>
    <p:sldId id="282" r:id="rId28"/>
    <p:sldId id="283" r:id="rId29"/>
    <p:sldId id="284" r:id="rId30"/>
    <p:sldId id="275" r:id="rId31"/>
    <p:sldId id="278" r:id="rId32"/>
    <p:sldId id="279" r:id="rId33"/>
    <p:sldId id="285" r:id="rId34"/>
    <p:sldId id="274" r:id="rId35"/>
    <p:sldId id="276" r:id="rId36"/>
    <p:sldId id="277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76C695-B5E9-4242-B1D7-96E2314A73FD}" v="13" dt="2021-01-02T05:49:50.556"/>
    <p1510:client id="{E8DD7CAC-C76D-41F4-3CAA-AC85F2A6A504}" v="1134" dt="2021-01-03T14:51:53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7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1AB48C-975A-4A22-A0B1-E10B5D3B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CCFD-6F6D-40B8-9B9F-AB05B44E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C9E8-94DC-49BA-BA7E-45329262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7550" r="19423" b="-2"/>
          <a:stretch/>
        </p:blipFill>
        <p:spPr>
          <a:xfrm>
            <a:off x="5143244" y="1"/>
            <a:ext cx="7048757" cy="6861147"/>
          </a:xfrm>
          <a:custGeom>
            <a:avLst/>
            <a:gdLst/>
            <a:ahLst/>
            <a:cxnLst/>
            <a:rect l="l" t="t" r="r" b="b"/>
            <a:pathLst>
              <a:path w="6244424" h="6861147">
                <a:moveTo>
                  <a:pt x="2178658" y="0"/>
                </a:moveTo>
                <a:lnTo>
                  <a:pt x="6244424" y="0"/>
                </a:lnTo>
                <a:lnTo>
                  <a:pt x="6244424" y="6858000"/>
                </a:lnTo>
                <a:lnTo>
                  <a:pt x="0" y="6861147"/>
                </a:lnTo>
                <a:close/>
              </a:path>
            </a:pathLst>
          </a:custGeom>
        </p:spPr>
      </p:pic>
      <p:pic>
        <p:nvPicPr>
          <p:cNvPr id="5" name="圖片 5" descr="一張含有 汽車, 坐, 舊, 街道 的圖片&#10;&#10;自動產生的描述">
            <a:extLst>
              <a:ext uri="{FF2B5EF4-FFF2-40B4-BE49-F238E27FC236}">
                <a16:creationId xmlns:a16="http://schemas.microsoft.com/office/drawing/2014/main" id="{3267D962-58FD-47FC-90C7-ECC8AB136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29195" r="14135"/>
          <a:stretch/>
        </p:blipFill>
        <p:spPr>
          <a:xfrm>
            <a:off x="5976" y="-5948"/>
            <a:ext cx="8124955" cy="6881851"/>
          </a:xfrm>
          <a:custGeom>
            <a:avLst/>
            <a:gdLst/>
            <a:ahLst/>
            <a:cxnLst/>
            <a:rect l="l" t="t" r="r" b="b"/>
            <a:pathLst>
              <a:path w="8124955" h="6881851">
                <a:moveTo>
                  <a:pt x="0" y="0"/>
                </a:moveTo>
                <a:lnTo>
                  <a:pt x="8124955" y="0"/>
                </a:lnTo>
                <a:lnTo>
                  <a:pt x="5946298" y="6865948"/>
                </a:lnTo>
                <a:lnTo>
                  <a:pt x="0" y="6881851"/>
                </a:lnTo>
                <a:close/>
              </a:path>
            </a:pathLst>
          </a:cu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7749" y="1884362"/>
            <a:ext cx="6198682" cy="1190865"/>
          </a:xfrm>
        </p:spPr>
        <p:txBody>
          <a:bodyPr>
            <a:normAutofit/>
          </a:bodyPr>
          <a:lstStyle/>
          <a:p>
            <a:pPr algn="l"/>
            <a:r>
              <a:rPr lang="zh-TW" b="1" i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二手車管理系統</a:t>
            </a:r>
            <a:endParaRPr lang="zh-TW" i="0">
              <a:solidFill>
                <a:schemeClr val="bg1">
                  <a:lumMod val="9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3633" y="4386729"/>
            <a:ext cx="4058999" cy="113552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TW" sz="1500">
                <a:solidFill>
                  <a:srgbClr val="FFFFFF"/>
                </a:solidFill>
                <a:ea typeface="+mn-lt"/>
                <a:cs typeface="+mn-lt"/>
              </a:rPr>
              <a:t>資科三甲 A107222008 楊佑鴻</a:t>
            </a:r>
          </a:p>
          <a:p>
            <a:pPr algn="l">
              <a:lnSpc>
                <a:spcPct val="110000"/>
              </a:lnSpc>
            </a:pPr>
            <a:r>
              <a:rPr lang="zh-TW" sz="1500">
                <a:solidFill>
                  <a:srgbClr val="FFFFFF"/>
                </a:solidFill>
                <a:ea typeface="+mn-lt"/>
                <a:cs typeface="+mn-lt"/>
              </a:rPr>
              <a:t>資科三甲 </a:t>
            </a:r>
            <a:r>
              <a:rPr lang="en-US" altLang="zh-TW" sz="1500">
                <a:solidFill>
                  <a:srgbClr val="FFFFFF"/>
                </a:solidFill>
                <a:ea typeface="+mn-lt"/>
                <a:cs typeface="+mn-lt"/>
              </a:rPr>
              <a:t>A107222010</a:t>
            </a:r>
            <a:r>
              <a:rPr lang="zh-TW" sz="1500">
                <a:solidFill>
                  <a:srgbClr val="FFFFFF"/>
                </a:solidFill>
                <a:ea typeface="+mn-lt"/>
                <a:cs typeface="+mn-lt"/>
              </a:rPr>
              <a:t> 簡霆安</a:t>
            </a:r>
          </a:p>
          <a:p>
            <a:pPr algn="l">
              <a:lnSpc>
                <a:spcPct val="110000"/>
              </a:lnSpc>
            </a:pPr>
            <a:r>
              <a:rPr lang="zh-TW" sz="1500">
                <a:solidFill>
                  <a:srgbClr val="FFFFFF"/>
                </a:solidFill>
                <a:ea typeface="+mn-lt"/>
                <a:cs typeface="+mn-lt"/>
              </a:rPr>
              <a:t>資科三甲 A</a:t>
            </a:r>
            <a:r>
              <a:rPr lang="en-US" altLang="zh-TW" sz="1500">
                <a:solidFill>
                  <a:srgbClr val="FFFFFF"/>
                </a:solidFill>
                <a:ea typeface="+mn-lt"/>
                <a:cs typeface="+mn-lt"/>
              </a:rPr>
              <a:t>107222051</a:t>
            </a:r>
            <a:r>
              <a:rPr lang="zh-TW" sz="1500">
                <a:solidFill>
                  <a:srgbClr val="FFFFFF"/>
                </a:solidFill>
                <a:ea typeface="+mn-lt"/>
                <a:cs typeface="+mn-lt"/>
              </a:rPr>
              <a:t> 羅煜騰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F76DA6-30B2-482B-99AC-6D9D8B25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52274" y="-17903"/>
            <a:ext cx="2178657" cy="686992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717595-1686-4B1A-AB52-A85F814BD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575356" y="-11925"/>
            <a:ext cx="7616644" cy="13476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08CAA0-C9C8-446F-8FD3-D92AEF1E4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54595"/>
            <a:ext cx="3849804" cy="14153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44D8A-75DC-4895-B9CE-99162F50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b="1" i="0">
                <a:ea typeface="+mj-lt"/>
                <a:cs typeface="+mj-lt"/>
              </a:rPr>
              <a:t>．系統設計相關表格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2967F26-D9E4-4F11-995C-09A8E130B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69847"/>
              </p:ext>
            </p:extLst>
          </p:nvPr>
        </p:nvGraphicFramePr>
        <p:xfrm>
          <a:off x="1143000" y="2334331"/>
          <a:ext cx="9906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401890940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418618153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94066086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98786299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65109188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9181244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Relationship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Cardinality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RI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26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Parent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Child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MAX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min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Parent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Child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2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Order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Buyer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1,*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0,1 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R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C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2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Order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Record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1,1 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1,0 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R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C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C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62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Order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Sales Car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1,1 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0,1)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R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C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82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Sales Car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Car resourse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*,1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0,1 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C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C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C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37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Salse Car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Car Dealer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*,1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1,1 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R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C </a:t>
                      </a: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altLang="zh-TW" sz="1200"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NA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1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61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D1122F7E-BE38-4ED6-B882-31F599E0D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61155B9-927A-462F-A862-5A3A2505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B7C4564-9B00-4A2C-83A8-8A4D71AA7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391" y="-14436"/>
            <a:ext cx="434009" cy="20384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6C69DA-1F01-4590-81E9-13252B52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128" y="-28871"/>
            <a:ext cx="3675616" cy="2023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2949E2-18AB-4264-8828-9EF5EC22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CE67A6-68B6-405C-8200-32A6FD6D9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8214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616417-585C-4737-9D95-95EFB919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01063" y="1369273"/>
            <a:ext cx="3690937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B8D74AE6-584B-4084-9A38-6B976B87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2"/>
            <a:ext cx="10064376" cy="959285"/>
          </a:xfrm>
        </p:spPr>
        <p:txBody>
          <a:bodyPr>
            <a:normAutofit/>
          </a:bodyPr>
          <a:lstStyle/>
          <a:p>
            <a:r>
              <a:rPr lang="en-US" altLang="zh-TW" b="1" i="0">
                <a:ea typeface="+mj-lt"/>
                <a:cs typeface="+mj-lt"/>
              </a:rPr>
              <a:t>Buyer</a:t>
            </a:r>
            <a:endParaRPr lang="zh-TW" b="1" i="0">
              <a:ea typeface="+mj-lt"/>
              <a:cs typeface="+mj-lt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AEE6D69-82C0-4B96-9B8B-CF1F948A0D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4418" y="2477915"/>
          <a:ext cx="10063163" cy="354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116">
                  <a:extLst>
                    <a:ext uri="{9D8B030D-6E8A-4147-A177-3AD203B41FA5}">
                      <a16:colId xmlns:a16="http://schemas.microsoft.com/office/drawing/2014/main" val="2449643144"/>
                    </a:ext>
                  </a:extLst>
                </a:gridCol>
                <a:gridCol w="2181632">
                  <a:extLst>
                    <a:ext uri="{9D8B030D-6E8A-4147-A177-3AD203B41FA5}">
                      <a16:colId xmlns:a16="http://schemas.microsoft.com/office/drawing/2014/main" val="12196271"/>
                    </a:ext>
                  </a:extLst>
                </a:gridCol>
                <a:gridCol w="1201288">
                  <a:extLst>
                    <a:ext uri="{9D8B030D-6E8A-4147-A177-3AD203B41FA5}">
                      <a16:colId xmlns:a16="http://schemas.microsoft.com/office/drawing/2014/main" val="3066083012"/>
                    </a:ext>
                  </a:extLst>
                </a:gridCol>
                <a:gridCol w="2313320">
                  <a:extLst>
                    <a:ext uri="{9D8B030D-6E8A-4147-A177-3AD203B41FA5}">
                      <a16:colId xmlns:a16="http://schemas.microsoft.com/office/drawing/2014/main" val="1095408324"/>
                    </a:ext>
                  </a:extLst>
                </a:gridCol>
                <a:gridCol w="1826807">
                  <a:extLst>
                    <a:ext uri="{9D8B030D-6E8A-4147-A177-3AD203B41FA5}">
                      <a16:colId xmlns:a16="http://schemas.microsoft.com/office/drawing/2014/main" val="1866506805"/>
                    </a:ext>
                  </a:extLst>
                </a:gridCol>
              </a:tblGrid>
              <a:tr h="4427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Column Name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Type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Key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NULL Status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Remarks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extLst>
                  <a:ext uri="{0D108BD9-81ED-4DB2-BD59-A6C34878D82A}">
                    <a16:rowId xmlns:a16="http://schemas.microsoft.com/office/drawing/2014/main" val="1368898133"/>
                  </a:ext>
                </a:extLst>
              </a:tr>
              <a:tr h="4427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BuyerID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Varchar(12)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PK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RULL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extLst>
                  <a:ext uri="{0D108BD9-81ED-4DB2-BD59-A6C34878D82A}">
                    <a16:rowId xmlns:a16="http://schemas.microsoft.com/office/drawing/2014/main" val="2966199534"/>
                  </a:ext>
                </a:extLst>
              </a:tr>
              <a:tr h="4427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Password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Varchar(20)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RULL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extLst>
                  <a:ext uri="{0D108BD9-81ED-4DB2-BD59-A6C34878D82A}">
                    <a16:rowId xmlns:a16="http://schemas.microsoft.com/office/drawing/2014/main" val="3101281007"/>
                  </a:ext>
                </a:extLst>
              </a:tr>
              <a:tr h="4427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Name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Varchar(15)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ROLL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extLst>
                  <a:ext uri="{0D108BD9-81ED-4DB2-BD59-A6C34878D82A}">
                    <a16:rowId xmlns:a16="http://schemas.microsoft.com/office/drawing/2014/main" val="1427759238"/>
                  </a:ext>
                </a:extLst>
              </a:tr>
              <a:tr h="4427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Gender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Varchar(1)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ROLL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extLst>
                  <a:ext uri="{0D108BD9-81ED-4DB2-BD59-A6C34878D82A}">
                    <a16:rowId xmlns:a16="http://schemas.microsoft.com/office/drawing/2014/main" val="1663844275"/>
                  </a:ext>
                </a:extLst>
              </a:tr>
              <a:tr h="4427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Email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Varchar(20)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ROLL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extLst>
                  <a:ext uri="{0D108BD9-81ED-4DB2-BD59-A6C34878D82A}">
                    <a16:rowId xmlns:a16="http://schemas.microsoft.com/office/drawing/2014/main" val="151721210"/>
                  </a:ext>
                </a:extLst>
              </a:tr>
              <a:tr h="4427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Address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Varchar(50)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ROLL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extLst>
                  <a:ext uri="{0D108BD9-81ED-4DB2-BD59-A6C34878D82A}">
                    <a16:rowId xmlns:a16="http://schemas.microsoft.com/office/drawing/2014/main" val="289807329"/>
                  </a:ext>
                </a:extLst>
              </a:tr>
              <a:tr h="4427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PhoneNumber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int(10)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ROLL </a:t>
                      </a:r>
                      <a:endParaRPr lang="en-US" sz="2600" b="0" i="0">
                        <a:effectLst/>
                      </a:endParaRPr>
                    </a:p>
                  </a:txBody>
                  <a:tcPr marL="130223" marR="130223" marT="65112" marB="65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30223" marR="130223" marT="65112" marB="65112"/>
                </a:tc>
                <a:extLst>
                  <a:ext uri="{0D108BD9-81ED-4DB2-BD59-A6C34878D82A}">
                    <a16:rowId xmlns:a16="http://schemas.microsoft.com/office/drawing/2014/main" val="326425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1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6FB636D-8E61-4A69-A859-50C4DA5C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altLang="zh-TW" b="1" i="0">
                <a:ea typeface="+mj-lt"/>
                <a:cs typeface="+mj-lt"/>
              </a:rPr>
              <a:t>Cardealer</a:t>
            </a:r>
            <a:endParaRPr lang="zh-TW" b="1" i="0">
              <a:ea typeface="+mj-lt"/>
              <a:cs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26B7B56-A23F-42C1-820B-D9E7392AD9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0476" y="2552700"/>
          <a:ext cx="9988766" cy="350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383">
                  <a:extLst>
                    <a:ext uri="{9D8B030D-6E8A-4147-A177-3AD203B41FA5}">
                      <a16:colId xmlns:a16="http://schemas.microsoft.com/office/drawing/2014/main" val="596482986"/>
                    </a:ext>
                  </a:extLst>
                </a:gridCol>
                <a:gridCol w="2157660">
                  <a:extLst>
                    <a:ext uri="{9D8B030D-6E8A-4147-A177-3AD203B41FA5}">
                      <a16:colId xmlns:a16="http://schemas.microsoft.com/office/drawing/2014/main" val="2295337624"/>
                    </a:ext>
                  </a:extLst>
                </a:gridCol>
                <a:gridCol w="1188088">
                  <a:extLst>
                    <a:ext uri="{9D8B030D-6E8A-4147-A177-3AD203B41FA5}">
                      <a16:colId xmlns:a16="http://schemas.microsoft.com/office/drawing/2014/main" val="2590068624"/>
                    </a:ext>
                  </a:extLst>
                </a:gridCol>
                <a:gridCol w="2287901">
                  <a:extLst>
                    <a:ext uri="{9D8B030D-6E8A-4147-A177-3AD203B41FA5}">
                      <a16:colId xmlns:a16="http://schemas.microsoft.com/office/drawing/2014/main" val="1085193856"/>
                    </a:ext>
                  </a:extLst>
                </a:gridCol>
                <a:gridCol w="1806734">
                  <a:extLst>
                    <a:ext uri="{9D8B030D-6E8A-4147-A177-3AD203B41FA5}">
                      <a16:colId xmlns:a16="http://schemas.microsoft.com/office/drawing/2014/main" val="1779153411"/>
                    </a:ext>
                  </a:extLst>
                </a:gridCol>
              </a:tblGrid>
              <a:tr h="4378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Column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Type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Key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NULL Status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Remarks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extLst>
                  <a:ext uri="{0D108BD9-81ED-4DB2-BD59-A6C34878D82A}">
                    <a16:rowId xmlns:a16="http://schemas.microsoft.com/office/drawing/2014/main" val="740868946"/>
                  </a:ext>
                </a:extLst>
              </a:tr>
              <a:tr h="4378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CarDealerID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Varchar(12)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PK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NULL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extLst>
                  <a:ext uri="{0D108BD9-81ED-4DB2-BD59-A6C34878D82A}">
                    <a16:rowId xmlns:a16="http://schemas.microsoft.com/office/drawing/2014/main" val="2569203376"/>
                  </a:ext>
                </a:extLst>
              </a:tr>
              <a:tr h="4378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Password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Varchar(20)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NULL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extLst>
                  <a:ext uri="{0D108BD9-81ED-4DB2-BD59-A6C34878D82A}">
                    <a16:rowId xmlns:a16="http://schemas.microsoft.com/office/drawing/2014/main" val="3180144587"/>
                  </a:ext>
                </a:extLst>
              </a:tr>
              <a:tr h="4378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Name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Varchar(15)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NULL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extLst>
                  <a:ext uri="{0D108BD9-81ED-4DB2-BD59-A6C34878D82A}">
                    <a16:rowId xmlns:a16="http://schemas.microsoft.com/office/drawing/2014/main" val="734532431"/>
                  </a:ext>
                </a:extLst>
              </a:tr>
              <a:tr h="4378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Email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Varchar(20)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NULL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extLst>
                  <a:ext uri="{0D108BD9-81ED-4DB2-BD59-A6C34878D82A}">
                    <a16:rowId xmlns:a16="http://schemas.microsoft.com/office/drawing/2014/main" val="248580258"/>
                  </a:ext>
                </a:extLst>
              </a:tr>
              <a:tr h="4378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PhoneNumber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int(11)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NULL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extLst>
                  <a:ext uri="{0D108BD9-81ED-4DB2-BD59-A6C34878D82A}">
                    <a16:rowId xmlns:a16="http://schemas.microsoft.com/office/drawing/2014/main" val="2253033801"/>
                  </a:ext>
                </a:extLst>
              </a:tr>
              <a:tr h="4378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StoreAddress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Varchar(15)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NULL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extLst>
                  <a:ext uri="{0D108BD9-81ED-4DB2-BD59-A6C34878D82A}">
                    <a16:rowId xmlns:a16="http://schemas.microsoft.com/office/drawing/2014/main" val="3442569067"/>
                  </a:ext>
                </a:extLst>
              </a:tr>
              <a:tr h="4378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EarnestMoney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int(11)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NOT NULL </a:t>
                      </a:r>
                      <a:endParaRPr lang="en-US" sz="2500" b="0" i="0">
                        <a:effectLst/>
                      </a:endParaRPr>
                    </a:p>
                  </a:txBody>
                  <a:tcPr marL="128792" marR="128792" marT="64396" marB="6439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700">
                          <a:effectLst/>
                        </a:rPr>
                        <a:t> </a:t>
                      </a:r>
                      <a:endParaRPr lang="zh-TW" altLang="en-US" sz="1700" b="0" i="0">
                        <a:effectLst/>
                        <a:ea typeface="標楷體"/>
                      </a:endParaRPr>
                    </a:p>
                  </a:txBody>
                  <a:tcPr marL="128792" marR="128792" marT="64396" marB="64396"/>
                </a:tc>
                <a:extLst>
                  <a:ext uri="{0D108BD9-81ED-4DB2-BD59-A6C34878D82A}">
                    <a16:rowId xmlns:a16="http://schemas.microsoft.com/office/drawing/2014/main" val="212116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32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CFE30B7-39D5-4EAB-AC1D-9DAA0A43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altLang="zh-TW" b="1" i="0">
                <a:ea typeface="+mj-lt"/>
                <a:cs typeface="+mj-lt"/>
              </a:rPr>
              <a:t>Carresource</a:t>
            </a:r>
            <a:endParaRPr lang="zh-TW" b="1" i="0">
              <a:ea typeface="+mj-lt"/>
              <a:cs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EEE74D5B-B6C8-4243-8590-738BE2C8C1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08" y="2641083"/>
          <a:ext cx="10712303" cy="332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065">
                  <a:extLst>
                    <a:ext uri="{9D8B030D-6E8A-4147-A177-3AD203B41FA5}">
                      <a16:colId xmlns:a16="http://schemas.microsoft.com/office/drawing/2014/main" val="3930336487"/>
                    </a:ext>
                  </a:extLst>
                </a:gridCol>
                <a:gridCol w="2174745">
                  <a:extLst>
                    <a:ext uri="{9D8B030D-6E8A-4147-A177-3AD203B41FA5}">
                      <a16:colId xmlns:a16="http://schemas.microsoft.com/office/drawing/2014/main" val="196768757"/>
                    </a:ext>
                  </a:extLst>
                </a:gridCol>
                <a:gridCol w="1285423">
                  <a:extLst>
                    <a:ext uri="{9D8B030D-6E8A-4147-A177-3AD203B41FA5}">
                      <a16:colId xmlns:a16="http://schemas.microsoft.com/office/drawing/2014/main" val="2507108008"/>
                    </a:ext>
                  </a:extLst>
                </a:gridCol>
                <a:gridCol w="2294205">
                  <a:extLst>
                    <a:ext uri="{9D8B030D-6E8A-4147-A177-3AD203B41FA5}">
                      <a16:colId xmlns:a16="http://schemas.microsoft.com/office/drawing/2014/main" val="523331159"/>
                    </a:ext>
                  </a:extLst>
                </a:gridCol>
                <a:gridCol w="1852865">
                  <a:extLst>
                    <a:ext uri="{9D8B030D-6E8A-4147-A177-3AD203B41FA5}">
                      <a16:colId xmlns:a16="http://schemas.microsoft.com/office/drawing/2014/main" val="3240015185"/>
                    </a:ext>
                  </a:extLst>
                </a:gridCol>
              </a:tblGrid>
              <a:tr h="3326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Column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Type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Key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NULL Status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Remarks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extLst>
                  <a:ext uri="{0D108BD9-81ED-4DB2-BD59-A6C34878D82A}">
                    <a16:rowId xmlns:a16="http://schemas.microsoft.com/office/drawing/2014/main" val="3724366610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Brand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Varchar(20)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 rowSpan="3">
                  <a:txBody>
                    <a:bodyPr/>
                    <a:lstStyle/>
                    <a:p>
                      <a:pPr algn="l" rtl="0" fontAlgn="base"/>
                      <a:r>
                        <a:rPr lang="af-ZA" altLang="zh-TW" sz="130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af-ZA" sz="1300">
                          <a:effectLst/>
                        </a:rPr>
                        <a:t>PK </a:t>
                      </a:r>
                      <a:endParaRPr lang="af-ZA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NOT NULL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extLst>
                  <a:ext uri="{0D108BD9-81ED-4DB2-BD59-A6C34878D82A}">
                    <a16:rowId xmlns:a16="http://schemas.microsoft.com/office/drawing/2014/main" val="2238510189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CarType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Varchar(20)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NOT NULL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extLst>
                  <a:ext uri="{0D108BD9-81ED-4DB2-BD59-A6C34878D82A}">
                    <a16:rowId xmlns:a16="http://schemas.microsoft.com/office/drawing/2014/main" val="259603049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CarStyle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Varchar(20)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NOT NULL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extLst>
                  <a:ext uri="{0D108BD9-81ED-4DB2-BD59-A6C34878D82A}">
                    <a16:rowId xmlns:a16="http://schemas.microsoft.com/office/drawing/2014/main" val="25708432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CarModel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Varchar(10)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NOT NULL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extLst>
                  <a:ext uri="{0D108BD9-81ED-4DB2-BD59-A6C34878D82A}">
                    <a16:rowId xmlns:a16="http://schemas.microsoft.com/office/drawing/2014/main" val="1423524766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CarDoor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int(11)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NOT NULL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extLst>
                  <a:ext uri="{0D108BD9-81ED-4DB2-BD59-A6C34878D82A}">
                    <a16:rowId xmlns:a16="http://schemas.microsoft.com/office/drawing/2014/main" val="1344929035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Passenger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int(11)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NOT NULL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extLst>
                  <a:ext uri="{0D108BD9-81ED-4DB2-BD59-A6C34878D82A}">
                    <a16:rowId xmlns:a16="http://schemas.microsoft.com/office/drawing/2014/main" val="525258032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CableControlSystem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Varchar(10)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NOT NULL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extLst>
                  <a:ext uri="{0D108BD9-81ED-4DB2-BD59-A6C34878D82A}">
                    <a16:rowId xmlns:a16="http://schemas.microsoft.com/office/drawing/2014/main" val="1477990425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EngineDisplacement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Varchar(10)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NOT NULL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extLst>
                  <a:ext uri="{0D108BD9-81ED-4DB2-BD59-A6C34878D82A}">
                    <a16:rowId xmlns:a16="http://schemas.microsoft.com/office/drawing/2014/main" val="198929717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CarColor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Varchar(10)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>
                          <a:effectLst/>
                        </a:rPr>
                        <a:t>NOT NULL </a:t>
                      </a:r>
                      <a:endParaRPr lang="en-US" sz="1900" b="0" i="0">
                        <a:effectLst/>
                      </a:endParaRPr>
                    </a:p>
                  </a:txBody>
                  <a:tcPr marL="97835" marR="97835" marT="48917" marB="4891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300">
                          <a:effectLst/>
                        </a:rPr>
                        <a:t> </a:t>
                      </a:r>
                      <a:endParaRPr lang="zh-TW" altLang="en-US" sz="1300" b="0" i="0">
                        <a:effectLst/>
                        <a:ea typeface="標楷體"/>
                      </a:endParaRPr>
                    </a:p>
                  </a:txBody>
                  <a:tcPr marL="97835" marR="97835" marT="48917" marB="48917"/>
                </a:tc>
                <a:extLst>
                  <a:ext uri="{0D108BD9-81ED-4DB2-BD59-A6C34878D82A}">
                    <a16:rowId xmlns:a16="http://schemas.microsoft.com/office/drawing/2014/main" val="207112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56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9567F262-DADD-4330-A572-4FB61D2E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altLang="zh-TW" b="1" i="0">
                <a:ea typeface="+mj-lt"/>
                <a:cs typeface="+mj-lt"/>
              </a:rPr>
              <a:t>Orderform</a:t>
            </a:r>
            <a:endParaRPr lang="zh-TW" b="1" i="0">
              <a:ea typeface="+mj-lt"/>
              <a:cs typeface="+mj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97995D5-AE99-41E2-9AF0-B1E40B1FF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070325"/>
              </p:ext>
            </p:extLst>
          </p:nvPr>
        </p:nvGraphicFramePr>
        <p:xfrm>
          <a:off x="818708" y="2860935"/>
          <a:ext cx="10712303" cy="288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563">
                  <a:extLst>
                    <a:ext uri="{9D8B030D-6E8A-4147-A177-3AD203B41FA5}">
                      <a16:colId xmlns:a16="http://schemas.microsoft.com/office/drawing/2014/main" val="3720467587"/>
                    </a:ext>
                  </a:extLst>
                </a:gridCol>
                <a:gridCol w="2370619">
                  <a:extLst>
                    <a:ext uri="{9D8B030D-6E8A-4147-A177-3AD203B41FA5}">
                      <a16:colId xmlns:a16="http://schemas.microsoft.com/office/drawing/2014/main" val="779431784"/>
                    </a:ext>
                  </a:extLst>
                </a:gridCol>
                <a:gridCol w="1305351">
                  <a:extLst>
                    <a:ext uri="{9D8B030D-6E8A-4147-A177-3AD203B41FA5}">
                      <a16:colId xmlns:a16="http://schemas.microsoft.com/office/drawing/2014/main" val="486205567"/>
                    </a:ext>
                  </a:extLst>
                </a:gridCol>
                <a:gridCol w="2513714">
                  <a:extLst>
                    <a:ext uri="{9D8B030D-6E8A-4147-A177-3AD203B41FA5}">
                      <a16:colId xmlns:a16="http://schemas.microsoft.com/office/drawing/2014/main" val="96174336"/>
                    </a:ext>
                  </a:extLst>
                </a:gridCol>
                <a:gridCol w="1985056">
                  <a:extLst>
                    <a:ext uri="{9D8B030D-6E8A-4147-A177-3AD203B41FA5}">
                      <a16:colId xmlns:a16="http://schemas.microsoft.com/office/drawing/2014/main" val="4250937421"/>
                    </a:ext>
                  </a:extLst>
                </a:gridCol>
              </a:tblGrid>
              <a:tr h="48111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Column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Type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Key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NULL Status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Remarks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extLst>
                  <a:ext uri="{0D108BD9-81ED-4DB2-BD59-A6C34878D82A}">
                    <a16:rowId xmlns:a16="http://schemas.microsoft.com/office/drawing/2014/main" val="1750982531"/>
                  </a:ext>
                </a:extLst>
              </a:tr>
              <a:tr h="48111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OrderID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Int(10)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PK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NOT NULL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1900" b="0" i="0" dirty="0">
                        <a:effectLst/>
                        <a:ea typeface="標楷體"/>
                      </a:endParaRPr>
                    </a:p>
                  </a:txBody>
                  <a:tcPr marL="141504" marR="141504" marT="70752" marB="70752"/>
                </a:tc>
                <a:extLst>
                  <a:ext uri="{0D108BD9-81ED-4DB2-BD59-A6C34878D82A}">
                    <a16:rowId xmlns:a16="http://schemas.microsoft.com/office/drawing/2014/main" val="611565750"/>
                  </a:ext>
                </a:extLst>
              </a:tr>
              <a:tr h="48111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OrderDate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Datatime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1900" b="0" i="0" dirty="0">
                        <a:effectLst/>
                        <a:ea typeface="標楷體"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NOT NULL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1900" b="0" i="0" dirty="0">
                        <a:effectLst/>
                        <a:ea typeface="標楷體"/>
                      </a:endParaRPr>
                    </a:p>
                  </a:txBody>
                  <a:tcPr marL="141504" marR="141504" marT="70752" marB="70752"/>
                </a:tc>
                <a:extLst>
                  <a:ext uri="{0D108BD9-81ED-4DB2-BD59-A6C34878D82A}">
                    <a16:rowId xmlns:a16="http://schemas.microsoft.com/office/drawing/2014/main" val="3068546031"/>
                  </a:ext>
                </a:extLst>
              </a:tr>
              <a:tr h="48111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LicensePlate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Varchar(7)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FK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NOT NULL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1900" b="0" i="0" dirty="0">
                        <a:effectLst/>
                        <a:ea typeface="標楷體"/>
                      </a:endParaRPr>
                    </a:p>
                  </a:txBody>
                  <a:tcPr marL="141504" marR="141504" marT="70752" marB="70752"/>
                </a:tc>
                <a:extLst>
                  <a:ext uri="{0D108BD9-81ED-4DB2-BD59-A6C34878D82A}">
                    <a16:rowId xmlns:a16="http://schemas.microsoft.com/office/drawing/2014/main" val="2413395734"/>
                  </a:ext>
                </a:extLst>
              </a:tr>
              <a:tr h="48111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BuyerID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Varchar(12)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FK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NOT NULL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1900" b="0" i="0" dirty="0">
                        <a:effectLst/>
                        <a:ea typeface="標楷體"/>
                      </a:endParaRPr>
                    </a:p>
                  </a:txBody>
                  <a:tcPr marL="141504" marR="141504" marT="70752" marB="70752"/>
                </a:tc>
                <a:extLst>
                  <a:ext uri="{0D108BD9-81ED-4DB2-BD59-A6C34878D82A}">
                    <a16:rowId xmlns:a16="http://schemas.microsoft.com/office/drawing/2014/main" val="906840706"/>
                  </a:ext>
                </a:extLst>
              </a:tr>
              <a:tr h="48111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CarDealerID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Varchar(12)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1900" b="0" i="0" dirty="0">
                        <a:effectLst/>
                        <a:ea typeface="標楷體"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900">
                          <a:effectLst/>
                        </a:rPr>
                        <a:t>NOT NULL </a:t>
                      </a:r>
                      <a:endParaRPr lang="en-US" sz="2800" b="0" i="0">
                        <a:effectLst/>
                      </a:endParaRPr>
                    </a:p>
                  </a:txBody>
                  <a:tcPr marL="141504" marR="141504" marT="70752" marB="70752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1900" b="0" i="0" dirty="0">
                        <a:effectLst/>
                        <a:ea typeface="標楷體"/>
                      </a:endParaRPr>
                    </a:p>
                  </a:txBody>
                  <a:tcPr marL="141504" marR="141504" marT="70752" marB="70752"/>
                </a:tc>
                <a:extLst>
                  <a:ext uri="{0D108BD9-81ED-4DB2-BD59-A6C34878D82A}">
                    <a16:rowId xmlns:a16="http://schemas.microsoft.com/office/drawing/2014/main" val="114963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2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1265575D-69BC-413B-B93C-0D3438F6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altLang="zh-TW" b="1" i="0">
                <a:ea typeface="+mj-lt"/>
                <a:cs typeface="+mj-lt"/>
              </a:rPr>
              <a:t>Record</a:t>
            </a:r>
            <a:endParaRPr lang="zh-TW" b="1" i="0">
              <a:ea typeface="+mj-lt"/>
              <a:cs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6BC83A9-03D7-49CE-B8CD-2BE146351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980935"/>
              </p:ext>
            </p:extLst>
          </p:nvPr>
        </p:nvGraphicFramePr>
        <p:xfrm>
          <a:off x="1041060" y="2552700"/>
          <a:ext cx="10267601" cy="3503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530">
                  <a:extLst>
                    <a:ext uri="{9D8B030D-6E8A-4147-A177-3AD203B41FA5}">
                      <a16:colId xmlns:a16="http://schemas.microsoft.com/office/drawing/2014/main" val="2509447687"/>
                    </a:ext>
                  </a:extLst>
                </a:gridCol>
                <a:gridCol w="2138785">
                  <a:extLst>
                    <a:ext uri="{9D8B030D-6E8A-4147-A177-3AD203B41FA5}">
                      <a16:colId xmlns:a16="http://schemas.microsoft.com/office/drawing/2014/main" val="3123627131"/>
                    </a:ext>
                  </a:extLst>
                </a:gridCol>
                <a:gridCol w="1125144">
                  <a:extLst>
                    <a:ext uri="{9D8B030D-6E8A-4147-A177-3AD203B41FA5}">
                      <a16:colId xmlns:a16="http://schemas.microsoft.com/office/drawing/2014/main" val="2670882872"/>
                    </a:ext>
                  </a:extLst>
                </a:gridCol>
                <a:gridCol w="2252075">
                  <a:extLst>
                    <a:ext uri="{9D8B030D-6E8A-4147-A177-3AD203B41FA5}">
                      <a16:colId xmlns:a16="http://schemas.microsoft.com/office/drawing/2014/main" val="4236284699"/>
                    </a:ext>
                  </a:extLst>
                </a:gridCol>
                <a:gridCol w="1775067">
                  <a:extLst>
                    <a:ext uri="{9D8B030D-6E8A-4147-A177-3AD203B41FA5}">
                      <a16:colId xmlns:a16="http://schemas.microsoft.com/office/drawing/2014/main" val="1217614329"/>
                    </a:ext>
                  </a:extLst>
                </a:gridCol>
              </a:tblGrid>
              <a:tr h="58385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Column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Type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Key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NULL Status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Remarks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extLst>
                  <a:ext uri="{0D108BD9-81ED-4DB2-BD59-A6C34878D82A}">
                    <a16:rowId xmlns:a16="http://schemas.microsoft.com/office/drawing/2014/main" val="1507206694"/>
                  </a:ext>
                </a:extLst>
              </a:tr>
              <a:tr h="58385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RecordID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Int(10)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PK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NOT NULL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2300" b="0" i="0" dirty="0">
                        <a:effectLst/>
                        <a:ea typeface="標楷體"/>
                      </a:endParaRPr>
                    </a:p>
                  </a:txBody>
                  <a:tcPr marL="171723" marR="171723" marT="85861" marB="85861"/>
                </a:tc>
                <a:extLst>
                  <a:ext uri="{0D108BD9-81ED-4DB2-BD59-A6C34878D82A}">
                    <a16:rowId xmlns:a16="http://schemas.microsoft.com/office/drawing/2014/main" val="93862184"/>
                  </a:ext>
                </a:extLst>
              </a:tr>
              <a:tr h="58385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RecordDate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date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2300" b="0" i="0" dirty="0">
                        <a:effectLst/>
                        <a:ea typeface="標楷體"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NOT NULL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2300" b="0" i="0" dirty="0">
                        <a:effectLst/>
                        <a:ea typeface="標楷體"/>
                      </a:endParaRPr>
                    </a:p>
                  </a:txBody>
                  <a:tcPr marL="171723" marR="171723" marT="85861" marB="85861"/>
                </a:tc>
                <a:extLst>
                  <a:ext uri="{0D108BD9-81ED-4DB2-BD59-A6C34878D82A}">
                    <a16:rowId xmlns:a16="http://schemas.microsoft.com/office/drawing/2014/main" val="72079625"/>
                  </a:ext>
                </a:extLst>
              </a:tr>
              <a:tr h="58385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OrderID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Int(10)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FK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NOT NULL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2300" b="0" i="0" dirty="0">
                        <a:effectLst/>
                        <a:ea typeface="標楷體"/>
                      </a:endParaRPr>
                    </a:p>
                  </a:txBody>
                  <a:tcPr marL="171723" marR="171723" marT="85861" marB="85861"/>
                </a:tc>
                <a:extLst>
                  <a:ext uri="{0D108BD9-81ED-4DB2-BD59-A6C34878D82A}">
                    <a16:rowId xmlns:a16="http://schemas.microsoft.com/office/drawing/2014/main" val="2811438181"/>
                  </a:ext>
                </a:extLst>
              </a:tr>
              <a:tr h="58385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BuyerCredutRaing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Int(10)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2300" b="0" i="0" dirty="0">
                        <a:effectLst/>
                        <a:ea typeface="標楷體"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NOT NULL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2300" b="0" i="0" dirty="0">
                        <a:effectLst/>
                        <a:ea typeface="標楷體"/>
                      </a:endParaRPr>
                    </a:p>
                  </a:txBody>
                  <a:tcPr marL="171723" marR="171723" marT="85861" marB="85861"/>
                </a:tc>
                <a:extLst>
                  <a:ext uri="{0D108BD9-81ED-4DB2-BD59-A6C34878D82A}">
                    <a16:rowId xmlns:a16="http://schemas.microsoft.com/office/drawing/2014/main" val="3575125352"/>
                  </a:ext>
                </a:extLst>
              </a:tr>
              <a:tr h="58385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CDCreditRating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Int(10)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2300" b="0" i="0" dirty="0">
                        <a:effectLst/>
                        <a:ea typeface="標楷體"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300">
                          <a:effectLst/>
                        </a:rPr>
                        <a:t>NOT NULL </a:t>
                      </a:r>
                      <a:endParaRPr lang="en-US" sz="3400" b="0" i="0">
                        <a:effectLst/>
                      </a:endParaRPr>
                    </a:p>
                  </a:txBody>
                  <a:tcPr marL="171723" marR="171723" marT="85861" marB="85861"/>
                </a:tc>
                <a:tc>
                  <a:txBody>
                    <a:bodyPr/>
                    <a:lstStyle/>
                    <a:p>
                      <a:pPr algn="l" rtl="0" fontAlgn="base"/>
                      <a:endParaRPr lang="zh-TW" altLang="en-US" sz="2300" b="0" i="0" dirty="0">
                        <a:effectLst/>
                        <a:ea typeface="標楷體"/>
                      </a:endParaRPr>
                    </a:p>
                  </a:txBody>
                  <a:tcPr marL="171723" marR="171723" marT="85861" marB="85861"/>
                </a:tc>
                <a:extLst>
                  <a:ext uri="{0D108BD9-81ED-4DB2-BD59-A6C34878D82A}">
                    <a16:rowId xmlns:a16="http://schemas.microsoft.com/office/drawing/2014/main" val="2771669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59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AFAD8291-FFA3-41E8-BDA6-B34DAB57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altLang="zh-TW" b="1" i="0">
                <a:ea typeface="+mj-lt"/>
                <a:cs typeface="+mj-lt"/>
              </a:rPr>
              <a:t>Salescar</a:t>
            </a:r>
            <a:endParaRPr lang="zh-TW" b="1" i="0">
              <a:ea typeface="+mj-lt"/>
              <a:cs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909B41E-914C-4265-9BAE-5F813DA4A4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41530" y="2552700"/>
          <a:ext cx="8666659" cy="350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985">
                  <a:extLst>
                    <a:ext uri="{9D8B030D-6E8A-4147-A177-3AD203B41FA5}">
                      <a16:colId xmlns:a16="http://schemas.microsoft.com/office/drawing/2014/main" val="763808042"/>
                    </a:ext>
                  </a:extLst>
                </a:gridCol>
                <a:gridCol w="1917920">
                  <a:extLst>
                    <a:ext uri="{9D8B030D-6E8A-4147-A177-3AD203B41FA5}">
                      <a16:colId xmlns:a16="http://schemas.microsoft.com/office/drawing/2014/main" val="1122703326"/>
                    </a:ext>
                  </a:extLst>
                </a:gridCol>
                <a:gridCol w="1056078">
                  <a:extLst>
                    <a:ext uri="{9D8B030D-6E8A-4147-A177-3AD203B41FA5}">
                      <a16:colId xmlns:a16="http://schemas.microsoft.com/office/drawing/2014/main" val="3650110271"/>
                    </a:ext>
                  </a:extLst>
                </a:gridCol>
                <a:gridCol w="2033690">
                  <a:extLst>
                    <a:ext uri="{9D8B030D-6E8A-4147-A177-3AD203B41FA5}">
                      <a16:colId xmlns:a16="http://schemas.microsoft.com/office/drawing/2014/main" val="3424402979"/>
                    </a:ext>
                  </a:extLst>
                </a:gridCol>
                <a:gridCol w="1605986">
                  <a:extLst>
                    <a:ext uri="{9D8B030D-6E8A-4147-A177-3AD203B41FA5}">
                      <a16:colId xmlns:a16="http://schemas.microsoft.com/office/drawing/2014/main" val="3539745785"/>
                    </a:ext>
                  </a:extLst>
                </a:gridCol>
              </a:tblGrid>
              <a:tr h="3892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Column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Type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Key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NULL Status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Remarks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extLst>
                  <a:ext uri="{0D108BD9-81ED-4DB2-BD59-A6C34878D82A}">
                    <a16:rowId xmlns:a16="http://schemas.microsoft.com/office/drawing/2014/main" val="2468886402"/>
                  </a:ext>
                </a:extLst>
              </a:tr>
              <a:tr h="3892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LicensePlate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Varchar(7)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PK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NOT NULL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extLst>
                  <a:ext uri="{0D108BD9-81ED-4DB2-BD59-A6C34878D82A}">
                    <a16:rowId xmlns:a16="http://schemas.microsoft.com/office/drawing/2014/main" val="3656512232"/>
                  </a:ext>
                </a:extLst>
              </a:tr>
              <a:tr h="3892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CarDealerID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Varchar(12)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FK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NOT NULL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extLst>
                  <a:ext uri="{0D108BD9-81ED-4DB2-BD59-A6C34878D82A}">
                    <a16:rowId xmlns:a16="http://schemas.microsoft.com/office/drawing/2014/main" val="1921396338"/>
                  </a:ext>
                </a:extLst>
              </a:tr>
              <a:tr h="3892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Brand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Varchar(20)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FK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NOT NULL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extLst>
                  <a:ext uri="{0D108BD9-81ED-4DB2-BD59-A6C34878D82A}">
                    <a16:rowId xmlns:a16="http://schemas.microsoft.com/office/drawing/2014/main" val="768283142"/>
                  </a:ext>
                </a:extLst>
              </a:tr>
              <a:tr h="3892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CarType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Varchar(20)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FK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NOT NULL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extLst>
                  <a:ext uri="{0D108BD9-81ED-4DB2-BD59-A6C34878D82A}">
                    <a16:rowId xmlns:a16="http://schemas.microsoft.com/office/drawing/2014/main" val="2359900503"/>
                  </a:ext>
                </a:extLst>
              </a:tr>
              <a:tr h="3892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CarStyle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Varchar(20)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FK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NOT NULL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extLst>
                  <a:ext uri="{0D108BD9-81ED-4DB2-BD59-A6C34878D82A}">
                    <a16:rowId xmlns:a16="http://schemas.microsoft.com/office/drawing/2014/main" val="2075709112"/>
                  </a:ext>
                </a:extLst>
              </a:tr>
              <a:tr h="3892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CarAge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Int(10)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NOT NULL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extLst>
                  <a:ext uri="{0D108BD9-81ED-4DB2-BD59-A6C34878D82A}">
                    <a16:rowId xmlns:a16="http://schemas.microsoft.com/office/drawing/2014/main" val="2822289991"/>
                  </a:ext>
                </a:extLst>
              </a:tr>
              <a:tr h="3892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Region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Varchar(10)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NOT NULL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extLst>
                  <a:ext uri="{0D108BD9-81ED-4DB2-BD59-A6C34878D82A}">
                    <a16:rowId xmlns:a16="http://schemas.microsoft.com/office/drawing/2014/main" val="1187407760"/>
                  </a:ext>
                </a:extLst>
              </a:tr>
              <a:tr h="3892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Price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Int(10)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NOT NULL </a:t>
                      </a:r>
                      <a:endParaRPr lang="en-US" sz="2300" b="0" i="0">
                        <a:effectLst/>
                      </a:endParaRPr>
                    </a:p>
                  </a:txBody>
                  <a:tcPr marL="114482" marR="114482" marT="57241" marB="572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1500">
                          <a:effectLst/>
                        </a:rPr>
                        <a:t> </a:t>
                      </a:r>
                      <a:endParaRPr lang="zh-TW" altLang="en-US" sz="1500" b="0" i="0">
                        <a:effectLst/>
                        <a:ea typeface="標楷體"/>
                      </a:endParaRPr>
                    </a:p>
                  </a:txBody>
                  <a:tcPr marL="114482" marR="114482" marT="57241" marB="57241"/>
                </a:tc>
                <a:extLst>
                  <a:ext uri="{0D108BD9-81ED-4DB2-BD59-A6C34878D82A}">
                    <a16:rowId xmlns:a16="http://schemas.microsoft.com/office/drawing/2014/main" val="3877508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70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5D29C-809E-4D40-A836-92D3AFD1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2834795"/>
            <a:ext cx="7802880" cy="1178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b="1" i="0"/>
              <a:t>資料庫相關資料</a:t>
            </a:r>
            <a:endParaRPr lang="en-US" altLang="zh-TW" sz="6000" i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2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C6713BB-B5E2-4E39-BBFE-5608F058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>
                <a:ea typeface="+mj-lt"/>
                <a:cs typeface="+mj-lt"/>
              </a:rPr>
              <a:t>Buyer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6B014191-1C1F-444C-A8ED-74B8CC52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780759"/>
            <a:ext cx="11125200" cy="32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5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95C42A-01C5-4510-B922-8BDAEF41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000" b="1" i="0"/>
              <a:t>Car Dealer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3C3B877F-A8B2-4B30-ACAA-F5319AFD2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850290"/>
            <a:ext cx="11125200" cy="30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5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5556F-6C17-48DD-A5CC-42F03226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/>
              <a:t>目錄 :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41E46-9B19-47D6-BD80-EAC89378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3221"/>
            <a:ext cx="9906000" cy="43207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>
                <a:ea typeface="+mn-lt"/>
                <a:cs typeface="+mn-lt"/>
              </a:rPr>
              <a:t>．EER model </a:t>
            </a:r>
            <a:r>
              <a:rPr lang="zh-TW" sz="2800" b="1">
                <a:ea typeface="+mn-lt"/>
                <a:cs typeface="+mn-lt"/>
              </a:rPr>
              <a:t>分析設計</a:t>
            </a:r>
          </a:p>
          <a:p>
            <a:pPr marL="0" indent="0">
              <a:buNone/>
            </a:pPr>
            <a:r>
              <a:rPr lang="zh-TW" altLang="en-US" sz="2800" b="1">
                <a:ea typeface="+mn-lt"/>
                <a:cs typeface="+mn-lt"/>
              </a:rPr>
              <a:t>．系統設計相關表格</a:t>
            </a:r>
          </a:p>
          <a:p>
            <a:pPr marL="0" indent="0">
              <a:buNone/>
            </a:pPr>
            <a:r>
              <a:rPr lang="zh-TW" sz="2800" b="1">
                <a:ea typeface="+mn-lt"/>
                <a:cs typeface="+mn-lt"/>
              </a:rPr>
              <a:t>．資料庫相關資料</a:t>
            </a:r>
          </a:p>
          <a:p>
            <a:pPr marL="0" indent="0">
              <a:buNone/>
            </a:pPr>
            <a:r>
              <a:rPr lang="zh-TW" altLang="en-US" sz="2800" b="1">
                <a:ea typeface="+mn-lt"/>
                <a:cs typeface="+mn-lt"/>
              </a:rPr>
              <a:t>．程式演示</a:t>
            </a:r>
            <a:endParaRPr lang="zh-TW" sz="28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600" b="1" dirty="0">
                <a:ea typeface="+mn-lt"/>
                <a:cs typeface="+mn-lt"/>
              </a:rPr>
              <a:t>       </a:t>
            </a:r>
            <a:r>
              <a:rPr lang="zh-TW" sz="1600" b="1">
                <a:ea typeface="+mn-lt"/>
                <a:cs typeface="+mn-lt"/>
              </a:rPr>
              <a:t>表單介面</a:t>
            </a:r>
            <a:endParaRPr lang="zh-TW" sz="16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600" b="1" dirty="0">
                <a:ea typeface="+mn-lt"/>
                <a:cs typeface="+mn-lt"/>
              </a:rPr>
              <a:t>       </a:t>
            </a:r>
            <a:r>
              <a:rPr lang="zh-TW" sz="1600" b="1" dirty="0">
                <a:ea typeface="+mn-lt"/>
                <a:cs typeface="+mn-lt"/>
              </a:rPr>
              <a:t>買家介面</a:t>
            </a:r>
          </a:p>
          <a:p>
            <a:pPr marL="0" indent="0">
              <a:buNone/>
            </a:pPr>
            <a:r>
              <a:rPr lang="zh-TW" sz="1600" b="1" dirty="0">
                <a:ea typeface="+mn-lt"/>
                <a:cs typeface="+mn-lt"/>
              </a:rPr>
              <a:t> </a:t>
            </a:r>
            <a:r>
              <a:rPr lang="zh-TW" altLang="en-US" sz="1600" b="1" dirty="0">
                <a:ea typeface="+mn-lt"/>
                <a:cs typeface="+mn-lt"/>
              </a:rPr>
              <a:t>      </a:t>
            </a:r>
            <a:r>
              <a:rPr lang="zh-TW" sz="1600" b="1" dirty="0">
                <a:ea typeface="+mn-lt"/>
                <a:cs typeface="+mn-lt"/>
              </a:rPr>
              <a:t>訂單系統</a:t>
            </a:r>
          </a:p>
          <a:p>
            <a:pPr marL="0" indent="0">
              <a:buNone/>
            </a:pPr>
            <a:r>
              <a:rPr lang="zh-TW" altLang="en-US" sz="1600" b="1" dirty="0">
                <a:ea typeface="+mn-lt"/>
                <a:cs typeface="+mn-lt"/>
              </a:rPr>
              <a:t>       </a:t>
            </a:r>
            <a:r>
              <a:rPr lang="zh-TW" sz="1600" b="1" dirty="0">
                <a:ea typeface="+mn-lt"/>
                <a:cs typeface="+mn-lt"/>
              </a:rPr>
              <a:t>賣家介面</a:t>
            </a:r>
          </a:p>
          <a:p>
            <a:pPr marL="0" indent="0">
              <a:buNone/>
            </a:pPr>
            <a:r>
              <a:rPr lang="zh-TW" altLang="en-US" sz="1600" b="1">
                <a:ea typeface="+mn-lt"/>
                <a:cs typeface="+mn-lt"/>
              </a:rPr>
              <a:t>       實際操作</a:t>
            </a:r>
            <a:endParaRPr lang="zh-TW" altLang="en-US" sz="16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sz="2800" b="1" cap="all">
                <a:ea typeface="+mn-lt"/>
                <a:cs typeface="+mn-lt"/>
              </a:rPr>
              <a:t>．組員工作分配表</a:t>
            </a:r>
            <a:endParaRPr lang="zh-TW">
              <a:ea typeface="+mn-lt"/>
              <a:cs typeface="+mn-lt"/>
            </a:endParaRPr>
          </a:p>
          <a:p>
            <a:pPr marL="0" indent="0">
              <a:buNone/>
            </a:pPr>
            <a:endParaRPr lang="zh-TW" altLang="en-U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868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C4107C-3F5F-45C5-80C0-C90A8922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>
                <a:ea typeface="+mj-lt"/>
                <a:cs typeface="+mj-lt"/>
              </a:rPr>
              <a:t>Car Resource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41C205E1-9406-4C8B-9923-B0467A55C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905" y="533400"/>
            <a:ext cx="10944190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5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60472B2-6D03-40D9-80AF-C6005BDD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000" b="1" i="0"/>
              <a:t>Orderfrom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A11B346C-37E4-4AC4-AF03-93E7D0140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184047"/>
            <a:ext cx="11125200" cy="24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0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FFF7D2-A219-4701-8581-F5FA6C98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/>
              <a:t>Record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A2504E8C-022E-403C-AA65-6B0A73CC9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114515"/>
            <a:ext cx="11125200" cy="25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7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640D4-D0F4-4E77-BE34-891868E9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>
                <a:ea typeface="+mj-lt"/>
                <a:cs typeface="+mj-lt"/>
              </a:rPr>
              <a:t>Sales Car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>
            <a:extLst>
              <a:ext uri="{FF2B5EF4-FFF2-40B4-BE49-F238E27FC236}">
                <a16:creationId xmlns:a16="http://schemas.microsoft.com/office/drawing/2014/main" id="{8B85FDE0-3A19-41C0-8466-828A84A53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627787"/>
            <a:ext cx="11125200" cy="35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3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63A968-F9AA-430F-805D-DF1008CD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2834795"/>
            <a:ext cx="7802880" cy="1178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b="1" i="0"/>
              <a:t>程式演示</a:t>
            </a:r>
            <a:endParaRPr lang="en-US" altLang="zh-TW" sz="6000" i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6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7B8030D-77ED-4C0A-9E25-AF15A6C3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4000" b="1" i="0">
                <a:ea typeface="+mj-lt"/>
                <a:cs typeface="+mj-lt"/>
              </a:rPr>
              <a:t>表單介面</a:t>
            </a:r>
            <a:endParaRPr lang="en-US" sz="4000" b="1" i="0">
              <a:ea typeface="+mj-lt"/>
              <a:cs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>
            <a:extLst>
              <a:ext uri="{FF2B5EF4-FFF2-40B4-BE49-F238E27FC236}">
                <a16:creationId xmlns:a16="http://schemas.microsoft.com/office/drawing/2014/main" id="{4DC0A99D-E954-4A68-9CDC-BA5D3B6E9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040" y="533400"/>
            <a:ext cx="5929919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3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38C62F5-AC49-40BE-BFD8-861FB1A7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000" b="1" i="0"/>
              <a:t>會員註冊與登入</a:t>
            </a:r>
            <a:endParaRPr lang="en-US" altLang="zh-TW" sz="4000" b="1" i="0" kern="1200" cap="all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5CB633D-CD1D-4C70-B302-6BFA988A7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406" y="551062"/>
            <a:ext cx="3566248" cy="3768259"/>
          </a:xfrm>
          <a:prstGeom prst="rect">
            <a:avLst/>
          </a:prstGeo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7D681F75-B828-410C-9966-685D3740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874" y="551062"/>
            <a:ext cx="3716496" cy="376825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60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F984639-7C96-4673-A203-03499541D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45" b="66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43A57A-FD8A-42BC-B4EA-2EE5E4FF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b="1" i="0" kern="1200" cap="all" baseline="0">
                <a:latin typeface="+mj-lt"/>
                <a:ea typeface="+mj-ea"/>
                <a:cs typeface="+mj-cs"/>
              </a:rPr>
              <a:t>買家介面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88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64E225F0-E7EF-4205-9104-970466C2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000" b="1" i="0"/>
              <a:t>買家查看評價介面</a:t>
            </a:r>
            <a:endParaRPr lang="en-US" altLang="zh-TW" sz="4000" b="1" i="0" kern="1200" cap="all" baseline="0"/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84504D15-769C-45E6-A7DF-CD560C1B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13" y="551062"/>
            <a:ext cx="4301435" cy="3768259"/>
          </a:xfrm>
          <a:prstGeom prst="rect">
            <a:avLst/>
          </a:prstGeom>
        </p:spPr>
      </p:pic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A94DA681-81FF-4C79-86BB-1A50EB6A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7409" y="551062"/>
            <a:ext cx="4367426" cy="376825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30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17B99BBE-3689-492B-937B-62FC18A7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4000" b="1" i="0">
                <a:ea typeface="+mj-lt"/>
                <a:cs typeface="+mj-lt"/>
              </a:rPr>
              <a:t>訂單系統</a:t>
            </a:r>
            <a:endParaRPr lang="en-US" sz="4000" b="1" i="0" kern="1200" cap="all" baseline="0">
              <a:ea typeface="+mj-lt"/>
              <a:cs typeface="+mj-lt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CFB380DB-7632-4AE7-B435-985CA0857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119" y="551062"/>
            <a:ext cx="4150822" cy="3768259"/>
          </a:xfrm>
          <a:prstGeom prst="rect">
            <a:avLst/>
          </a:prstGeom>
        </p:spPr>
      </p:pic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715DB16F-F4A5-4958-9359-99D57AAF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874" y="551062"/>
            <a:ext cx="4238497" cy="376825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470686D-79A0-4806-A69F-8869C261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 dirty="0">
                <a:ea typeface="+mj-lt"/>
                <a:cs typeface="+mj-lt"/>
              </a:rPr>
              <a:t>．EER model </a:t>
            </a:r>
            <a:r>
              <a:rPr lang="zh-TW" altLang="en-US" sz="4000" b="1" i="0">
                <a:ea typeface="+mj-lt"/>
                <a:cs typeface="+mj-lt"/>
              </a:rPr>
              <a:t>分析設計</a:t>
            </a:r>
            <a:endParaRPr lang="en-US" sz="4000" b="1" i="0">
              <a:ea typeface="+mj-lt"/>
              <a:cs typeface="+mj-lt"/>
            </a:endParaRPr>
          </a:p>
        </p:txBody>
      </p:sp>
      <p:cxnSp>
        <p:nvCxnSpPr>
          <p:cNvPr id="24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AAD92CFE-08EC-4282-A55D-6D633F00F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227" y="533400"/>
            <a:ext cx="865354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4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7713C0C-F3D2-4257-9058-75176715A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44" b="7170"/>
          <a:stretch/>
        </p:blipFill>
        <p:spPr>
          <a:xfrm>
            <a:off x="1721243" y="-26885"/>
            <a:ext cx="8740569" cy="48767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01FF89-8328-48C5-B9EF-D5F2963D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b="1" i="0" kern="1200" cap="all" baseline="0">
                <a:latin typeface="+mj-lt"/>
                <a:ea typeface="+mj-ea"/>
                <a:cs typeface="+mj-cs"/>
              </a:rPr>
              <a:t>賣家介面</a:t>
            </a:r>
            <a:endParaRPr lang="en-US" sz="4000" b="1" i="0" kern="1200" cap="all" baseline="0"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65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BB45858-72FB-40CE-808E-7798A510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4000" b="1" i="0">
                <a:ea typeface="+mj-lt"/>
                <a:cs typeface="+mj-lt"/>
              </a:rPr>
              <a:t>賣家查看評價介面</a:t>
            </a:r>
            <a:endParaRPr lang="zh-TW" altLang="en-US">
              <a:ea typeface="+mj-ea"/>
              <a:cs typeface="+mj-cs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38949120-F5C5-41BC-B151-ECD3F026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39" y="551062"/>
            <a:ext cx="4329182" cy="3768259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8F666AC5-7F7E-46AB-88DB-D1E1E1570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2972" y="551062"/>
            <a:ext cx="4396301" cy="376825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7F628B8A-B1FD-42B6-A508-D6A0B08C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000" b="1" i="0"/>
              <a:t>訂單交易</a:t>
            </a:r>
            <a:endParaRPr lang="en-US" altLang="zh-TW" sz="4000" b="1" i="0" kern="1200" cap="all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973AE438-6F20-4BBB-A75B-9946F9D9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9" y="551062"/>
            <a:ext cx="4204043" cy="3768259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D1B8A828-BEF2-464F-BB56-48515BC93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67" y="551062"/>
            <a:ext cx="4290911" cy="376825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40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5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5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5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7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C62C151-14AD-487B-A217-0120A3A8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4000" b="1" i="0"/>
              <a:t>上架二手車</a:t>
            </a:r>
          </a:p>
        </p:txBody>
      </p:sp>
      <p:cxnSp>
        <p:nvCxnSpPr>
          <p:cNvPr id="55" name="Straight Connector 59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1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63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5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E866BC2E-B6A4-47C6-80CF-E4D871B8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401" y="533400"/>
            <a:ext cx="3687197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62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E980A-0E5C-4B36-A355-1A99E743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4734"/>
            <a:ext cx="9906000" cy="1382156"/>
          </a:xfrm>
        </p:spPr>
        <p:txBody>
          <a:bodyPr/>
          <a:lstStyle/>
          <a:p>
            <a:pPr algn="ctr"/>
            <a:r>
              <a:rPr lang="zh-TW" b="1" i="0">
                <a:ea typeface="+mj-lt"/>
                <a:cs typeface="+mj-lt"/>
              </a:rPr>
              <a:t>．組員工作分配表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65651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6FF187-98E8-4F7D-9BB2-E178E4F2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4000" b="1" i="0">
                <a:ea typeface="+mj-lt"/>
                <a:cs typeface="+mj-lt"/>
              </a:rPr>
              <a:t>．組員工作分配表</a:t>
            </a:r>
            <a:endParaRPr lang="zh-TW" alt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D657614-C5BE-45AE-9D38-FBCDD84289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731031"/>
          <a:ext cx="11125199" cy="332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5330">
                  <a:extLst>
                    <a:ext uri="{9D8B030D-6E8A-4147-A177-3AD203B41FA5}">
                      <a16:colId xmlns:a16="http://schemas.microsoft.com/office/drawing/2014/main" val="730807465"/>
                    </a:ext>
                  </a:extLst>
                </a:gridCol>
                <a:gridCol w="2236623">
                  <a:extLst>
                    <a:ext uri="{9D8B030D-6E8A-4147-A177-3AD203B41FA5}">
                      <a16:colId xmlns:a16="http://schemas.microsoft.com/office/drawing/2014/main" val="1187688501"/>
                    </a:ext>
                  </a:extLst>
                </a:gridCol>
                <a:gridCol w="2236623">
                  <a:extLst>
                    <a:ext uri="{9D8B030D-6E8A-4147-A177-3AD203B41FA5}">
                      <a16:colId xmlns:a16="http://schemas.microsoft.com/office/drawing/2014/main" val="2246226304"/>
                    </a:ext>
                  </a:extLst>
                </a:gridCol>
                <a:gridCol w="2236623">
                  <a:extLst>
                    <a:ext uri="{9D8B030D-6E8A-4147-A177-3AD203B41FA5}">
                      <a16:colId xmlns:a16="http://schemas.microsoft.com/office/drawing/2014/main" val="734573426"/>
                    </a:ext>
                  </a:extLst>
                </a:gridCol>
              </a:tblGrid>
              <a:tr h="55429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2100">
                          <a:effectLst/>
                        </a:rPr>
                        <a:t> </a:t>
                      </a:r>
                      <a:endParaRPr lang="zh-TW" altLang="en-US" sz="2100" b="0" i="0">
                        <a:effectLst/>
                        <a:ea typeface="標楷體"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2100">
                          <a:effectLst/>
                        </a:rPr>
                        <a:t>楊佑鴻 </a:t>
                      </a:r>
                      <a:endParaRPr lang="zh-TW" alt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2100">
                          <a:effectLst/>
                        </a:rPr>
                        <a:t>簡霆安 </a:t>
                      </a:r>
                      <a:endParaRPr lang="zh-TW" alt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2100">
                          <a:effectLst/>
                        </a:rPr>
                        <a:t>羅煜騰 </a:t>
                      </a:r>
                      <a:endParaRPr lang="zh-TW" alt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extLst>
                  <a:ext uri="{0D108BD9-81ED-4DB2-BD59-A6C34878D82A}">
                    <a16:rowId xmlns:a16="http://schemas.microsoft.com/office/drawing/2014/main" val="2451295343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2100">
                          <a:effectLst/>
                        </a:rPr>
                        <a:t>文件 </a:t>
                      </a:r>
                      <a:endParaRPr lang="zh-TW" alt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25</a:t>
                      </a:r>
                      <a:r>
                        <a:rPr lang="en-US" altLang="zh-TW" sz="2100">
                          <a:effectLst/>
                        </a:rPr>
                        <a:t>%</a:t>
                      </a: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25</a:t>
                      </a:r>
                      <a:r>
                        <a:rPr lang="en-US" altLang="zh-TW" sz="2100">
                          <a:effectLst/>
                        </a:rPr>
                        <a:t>%</a:t>
                      </a: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50%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extLst>
                  <a:ext uri="{0D108BD9-81ED-4DB2-BD59-A6C34878D82A}">
                    <a16:rowId xmlns:a16="http://schemas.microsoft.com/office/drawing/2014/main" val="1102167667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EER model </a:t>
                      </a:r>
                      <a:r>
                        <a:rPr lang="zh-TW" altLang="en-US" sz="2100">
                          <a:effectLst/>
                        </a:rPr>
                        <a:t>分析設計 </a:t>
                      </a:r>
                      <a:endParaRPr lang="zh-TW" alt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33%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33%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33%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extLst>
                  <a:ext uri="{0D108BD9-81ED-4DB2-BD59-A6C34878D82A}">
                    <a16:rowId xmlns:a16="http://schemas.microsoft.com/office/drawing/2014/main" val="3162220679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2100">
                          <a:effectLst/>
                        </a:rPr>
                        <a:t>系統設計相關表格 </a:t>
                      </a:r>
                      <a:endParaRPr lang="zh-TW" alt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30%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30%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40%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extLst>
                  <a:ext uri="{0D108BD9-81ED-4DB2-BD59-A6C34878D82A}">
                    <a16:rowId xmlns:a16="http://schemas.microsoft.com/office/drawing/2014/main" val="402307940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2100">
                          <a:effectLst/>
                        </a:rPr>
                        <a:t>資料庫程式設計 </a:t>
                      </a:r>
                      <a:endParaRPr lang="zh-TW" alt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40%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40%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20%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extLst>
                  <a:ext uri="{0D108BD9-81ED-4DB2-BD59-A6C34878D82A}">
                    <a16:rowId xmlns:a16="http://schemas.microsoft.com/office/drawing/2014/main" val="3437032236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pPr algn="l" rtl="0" fontAlgn="base"/>
                      <a:r>
                        <a:rPr lang="zh-TW" altLang="en-US" sz="2100">
                          <a:effectLst/>
                        </a:rPr>
                        <a:t>系統測試執行 </a:t>
                      </a:r>
                      <a:endParaRPr lang="zh-TW" alt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45%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30%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100">
                          <a:effectLst/>
                        </a:rPr>
                        <a:t>25% </a:t>
                      </a:r>
                      <a:endParaRPr lang="en-US" sz="3200" b="0" i="0">
                        <a:effectLst/>
                      </a:endParaRPr>
                    </a:p>
                  </a:txBody>
                  <a:tcPr marL="163028" marR="163028" marT="81514" marB="81514"/>
                </a:tc>
                <a:extLst>
                  <a:ext uri="{0D108BD9-81ED-4DB2-BD59-A6C34878D82A}">
                    <a16:rowId xmlns:a16="http://schemas.microsoft.com/office/drawing/2014/main" val="358501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960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A4436-3944-429C-8CCA-DFB6E816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4734"/>
            <a:ext cx="9906000" cy="1382156"/>
          </a:xfrm>
        </p:spPr>
        <p:txBody>
          <a:bodyPr/>
          <a:lstStyle/>
          <a:p>
            <a:pPr algn="ctr"/>
            <a:r>
              <a:rPr lang="zh-TW" altLang="en-US" b="1" i="0"/>
              <a:t>感謝聆聽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1133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21336-0A8B-418D-BF34-1C92083E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857" y="2640254"/>
            <a:ext cx="4554912" cy="1583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ea typeface="+mn-lt"/>
                <a:cs typeface="+mn-lt"/>
              </a:rPr>
              <a:t>A(I,D,U) = (NA,C,NA</a:t>
            </a: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)</a:t>
            </a:r>
            <a:endParaRPr lang="zh-TW" altLang="en-US" sz="4000"/>
          </a:p>
          <a:p>
            <a:r>
              <a:rPr lang="en-US" sz="4000" b="1">
                <a:solidFill>
                  <a:srgbClr val="C00000"/>
                </a:solidFill>
                <a:ea typeface="+mn-lt"/>
                <a:cs typeface="+mn-lt"/>
              </a:rPr>
              <a:t>B(I,D,U) = (R,NA,R</a:t>
            </a: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)</a:t>
            </a:r>
            <a:endParaRPr lang="en-US" sz="4000" b="1">
              <a:solidFill>
                <a:srgbClr val="C00000"/>
              </a:solidFill>
              <a:ea typeface="+mn-lt"/>
              <a:cs typeface="+mn-lt"/>
            </a:endParaRP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37EB196D-E699-4115-9E37-2D9B8C38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" y="4145571"/>
            <a:ext cx="6199026" cy="2709908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7EF6B0DF-3330-460A-AB04-AF9ACF31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4" y="1004494"/>
            <a:ext cx="6382190" cy="313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939F1B0E-8AF8-471D-B8A0-A3EDA80A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" y="4178958"/>
            <a:ext cx="6244533" cy="26764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6">
            <a:extLst>
              <a:ext uri="{FF2B5EF4-FFF2-40B4-BE49-F238E27FC236}">
                <a16:creationId xmlns:a16="http://schemas.microsoft.com/office/drawing/2014/main" id="{8FA042B1-DF41-43BF-9B98-46E923D80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" y="1371274"/>
            <a:ext cx="6337704" cy="2227533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415BFC-172A-482E-8157-F2326BAD3E90}"/>
              </a:ext>
            </a:extLst>
          </p:cNvPr>
          <p:cNvSpPr txBox="1"/>
          <p:nvPr/>
        </p:nvSpPr>
        <p:spPr>
          <a:xfrm>
            <a:off x="7297271" y="2788024"/>
            <a:ext cx="4598894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C(I,D,U) = (NA,R,NA)</a:t>
            </a:r>
            <a:endParaRPr lang="zh-TW" altLang="en-US" sz="4000" b="1">
              <a:solidFill>
                <a:srgbClr val="C00000"/>
              </a:solidFill>
              <a:ea typeface="+mn-lt"/>
              <a:cs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D(I,D,U) = (C,NA,C)</a:t>
            </a:r>
            <a:endParaRPr lang="zh-TW" altLang="en-US" sz="4000" b="1">
              <a:solidFill>
                <a:srgbClr val="C00000"/>
              </a:solidFill>
              <a:ea typeface="+mn-lt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TW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52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17A9706F-32C3-44B4-8749-E2FBEA54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4169562"/>
            <a:ext cx="6247205" cy="26964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6">
            <a:extLst>
              <a:ext uri="{FF2B5EF4-FFF2-40B4-BE49-F238E27FC236}">
                <a16:creationId xmlns:a16="http://schemas.microsoft.com/office/drawing/2014/main" id="{FBF33C6C-1A64-4832-A2D9-7466056EB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8" y="1718761"/>
            <a:ext cx="6394199" cy="188878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A7D0EB8-384D-4845-B222-9FD7145DEF6C}"/>
              </a:ext>
            </a:extLst>
          </p:cNvPr>
          <p:cNvSpPr txBox="1"/>
          <p:nvPr/>
        </p:nvSpPr>
        <p:spPr>
          <a:xfrm>
            <a:off x="7395882" y="2761130"/>
            <a:ext cx="455406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rgbClr val="C00000"/>
                </a:solidFill>
                <a:ea typeface="+mn-lt"/>
                <a:cs typeface="+mn-lt"/>
              </a:rPr>
              <a:t>E(I,D,U) = (R,NA,R</a:t>
            </a:r>
            <a:r>
              <a:rPr lang="zh-TW" sz="4000" b="1">
                <a:solidFill>
                  <a:srgbClr val="C00000"/>
                </a:solidFill>
                <a:ea typeface="+mn-lt"/>
                <a:cs typeface="+mn-lt"/>
              </a:rPr>
              <a:t>)</a:t>
            </a:r>
            <a:endParaRPr lang="en-US" altLang="zh-TW" sz="4000" b="1">
              <a:solidFill>
                <a:srgbClr val="C00000"/>
              </a:solidFill>
              <a:ea typeface="+mn-lt"/>
              <a:cs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F(I,D,U) = (NA,C,NA)</a:t>
            </a:r>
            <a:endParaRPr lang="zh-TW" sz="4000" b="1">
              <a:solidFill>
                <a:srgbClr val="C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64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C29C3B9E-BD04-4033-BC12-057AC17D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7" y="4160598"/>
            <a:ext cx="6265135" cy="26964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6">
            <a:extLst>
              <a:ext uri="{FF2B5EF4-FFF2-40B4-BE49-F238E27FC236}">
                <a16:creationId xmlns:a16="http://schemas.microsoft.com/office/drawing/2014/main" id="{EF4CE877-F94E-44DF-9D61-A6EF150CF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846" y="1147723"/>
            <a:ext cx="6376267" cy="2896390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ABF477B-B8DB-446A-955E-F1FF291D5B81}"/>
              </a:ext>
            </a:extLst>
          </p:cNvPr>
          <p:cNvSpPr txBox="1"/>
          <p:nvPr/>
        </p:nvSpPr>
        <p:spPr>
          <a:xfrm>
            <a:off x="7162801" y="2761130"/>
            <a:ext cx="491265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G(I,D,U) = (NA</a:t>
            </a:r>
            <a:r>
              <a:rPr lang="zh-TW" sz="4000" b="1">
                <a:solidFill>
                  <a:srgbClr val="C00000"/>
                </a:solidFill>
                <a:ea typeface="+mn-lt"/>
                <a:cs typeface="+mn-lt"/>
              </a:rPr>
              <a:t>,</a:t>
            </a: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C</a:t>
            </a:r>
            <a:r>
              <a:rPr lang="zh-TW" sz="4000" b="1">
                <a:solidFill>
                  <a:srgbClr val="C00000"/>
                </a:solidFill>
                <a:ea typeface="+mn-lt"/>
                <a:cs typeface="+mn-lt"/>
              </a:rPr>
              <a:t>,</a:t>
            </a:r>
            <a:r>
              <a:rPr lang="en-US" altLang="zh-TW" sz="4000" b="1" dirty="0">
                <a:solidFill>
                  <a:srgbClr val="C00000"/>
                </a:solidFill>
                <a:ea typeface="+mn-lt"/>
                <a:cs typeface="+mn-lt"/>
              </a:rPr>
              <a:t>C</a:t>
            </a:r>
            <a:r>
              <a:rPr lang="zh-TW" sz="4000" b="1" dirty="0">
                <a:solidFill>
                  <a:srgbClr val="C00000"/>
                </a:solidFill>
                <a:ea typeface="+mn-lt"/>
                <a:cs typeface="+mn-lt"/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H(I,D,U) = (R</a:t>
            </a:r>
            <a:r>
              <a:rPr lang="zh-TW" sz="4000" b="1">
                <a:solidFill>
                  <a:srgbClr val="C00000"/>
                </a:solidFill>
                <a:ea typeface="+mn-lt"/>
                <a:cs typeface="+mn-lt"/>
              </a:rPr>
              <a:t>,</a:t>
            </a: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NA</a:t>
            </a:r>
            <a:r>
              <a:rPr lang="zh-TW" sz="4000" b="1">
                <a:solidFill>
                  <a:srgbClr val="C00000"/>
                </a:solidFill>
                <a:ea typeface="+mn-lt"/>
                <a:cs typeface="+mn-lt"/>
              </a:rPr>
              <a:t>,</a:t>
            </a: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NA</a:t>
            </a:r>
            <a:r>
              <a:rPr lang="zh-TW" sz="4000" b="1" dirty="0">
                <a:solidFill>
                  <a:srgbClr val="C00000"/>
                </a:solidFill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29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908A6367-53CC-4AF3-AE5F-4943E038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4169562"/>
            <a:ext cx="6247205" cy="26964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4054C8D2-9C0A-42B2-9D23-3549BD3E7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208" y="6712"/>
            <a:ext cx="3568177" cy="4113531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4187399-8987-4760-9652-F5FC4A6AEB3B}"/>
              </a:ext>
            </a:extLst>
          </p:cNvPr>
          <p:cNvSpPr txBox="1"/>
          <p:nvPr/>
        </p:nvSpPr>
        <p:spPr>
          <a:xfrm>
            <a:off x="7216589" y="2635624"/>
            <a:ext cx="4697504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I(I,D,U) = (R,NA,R</a:t>
            </a:r>
            <a:r>
              <a:rPr lang="zh-TW" sz="4000" b="1">
                <a:solidFill>
                  <a:srgbClr val="C00000"/>
                </a:solidFill>
                <a:ea typeface="+mn-lt"/>
                <a:cs typeface="+mn-lt"/>
              </a:rPr>
              <a:t>)</a:t>
            </a:r>
            <a:endParaRPr lang="zh-TW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b="1">
                <a:solidFill>
                  <a:srgbClr val="C00000"/>
                </a:solidFill>
                <a:ea typeface="+mn-lt"/>
                <a:cs typeface="+mn-lt"/>
              </a:rPr>
              <a:t>J(I,D,U) = (NA,C,NA</a:t>
            </a:r>
            <a:r>
              <a:rPr lang="zh-TW" sz="4000" b="1">
                <a:solidFill>
                  <a:srgbClr val="C00000"/>
                </a:solidFill>
                <a:ea typeface="+mn-lt"/>
                <a:cs typeface="+mn-lt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80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CF00B7-5031-4180-BFFE-1C57CB65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2906513"/>
            <a:ext cx="7802880" cy="10441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endParaRPr lang="en-US" altLang="zh-TW" sz="6600"/>
          </a:p>
          <a:p>
            <a:pPr algn="ctr"/>
            <a:r>
              <a:rPr lang="zh-TW" sz="6000" b="1" i="0">
                <a:ea typeface="+mj-lt"/>
                <a:cs typeface="+mj-lt"/>
              </a:rPr>
              <a:t>系統設計相關表格</a:t>
            </a:r>
            <a:endParaRPr lang="zh-TW" sz="60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4571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_2SEEDS">
      <a:dk1>
        <a:srgbClr val="000000"/>
      </a:dk1>
      <a:lt1>
        <a:srgbClr val="FFFFFF"/>
      </a:lt1>
      <a:dk2>
        <a:srgbClr val="242D41"/>
      </a:dk2>
      <a:lt2>
        <a:srgbClr val="E8E6E2"/>
      </a:lt2>
      <a:accent1>
        <a:srgbClr val="7F91BA"/>
      </a:accent1>
      <a:accent2>
        <a:srgbClr val="7DA8B9"/>
      </a:accent2>
      <a:accent3>
        <a:srgbClr val="9B96C6"/>
      </a:accent3>
      <a:accent4>
        <a:srgbClr val="BA8C7F"/>
      </a:accent4>
      <a:accent5>
        <a:srgbClr val="B5A17E"/>
      </a:accent5>
      <a:accent6>
        <a:srgbClr val="A4A772"/>
      </a:accent6>
      <a:hlink>
        <a:srgbClr val="92815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AngleLinesVTI</vt:lpstr>
      <vt:lpstr>二手車管理系統</vt:lpstr>
      <vt:lpstr>目錄 :</vt:lpstr>
      <vt:lpstr>．EER model 分析設計</vt:lpstr>
      <vt:lpstr>PowerPoint 簡報</vt:lpstr>
      <vt:lpstr>PowerPoint 簡報</vt:lpstr>
      <vt:lpstr>PowerPoint 簡報</vt:lpstr>
      <vt:lpstr>PowerPoint 簡報</vt:lpstr>
      <vt:lpstr>PowerPoint 簡報</vt:lpstr>
      <vt:lpstr> 系統設計相關表格</vt:lpstr>
      <vt:lpstr>．系統設計相關表格</vt:lpstr>
      <vt:lpstr>Buyer</vt:lpstr>
      <vt:lpstr>Cardealer</vt:lpstr>
      <vt:lpstr>Carresource</vt:lpstr>
      <vt:lpstr>Orderform</vt:lpstr>
      <vt:lpstr>Record</vt:lpstr>
      <vt:lpstr>Salescar</vt:lpstr>
      <vt:lpstr>資料庫相關資料</vt:lpstr>
      <vt:lpstr>Buyer</vt:lpstr>
      <vt:lpstr>Car Dealer</vt:lpstr>
      <vt:lpstr>Car Resource</vt:lpstr>
      <vt:lpstr>Orderfrom</vt:lpstr>
      <vt:lpstr>Record</vt:lpstr>
      <vt:lpstr>Sales Car</vt:lpstr>
      <vt:lpstr>程式演示</vt:lpstr>
      <vt:lpstr>表單介面</vt:lpstr>
      <vt:lpstr>會員註冊與登入</vt:lpstr>
      <vt:lpstr>買家介面</vt:lpstr>
      <vt:lpstr>買家查看評價介面</vt:lpstr>
      <vt:lpstr>訂單系統</vt:lpstr>
      <vt:lpstr>賣家介面</vt:lpstr>
      <vt:lpstr>賣家查看評價介面</vt:lpstr>
      <vt:lpstr>訂單交易</vt:lpstr>
      <vt:lpstr>上架二手車</vt:lpstr>
      <vt:lpstr>．組員工作分配表</vt:lpstr>
      <vt:lpstr>．組員工作分配表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367</cp:revision>
  <dcterms:created xsi:type="dcterms:W3CDTF">2021-01-02T05:48:42Z</dcterms:created>
  <dcterms:modified xsi:type="dcterms:W3CDTF">2021-01-03T14:57:22Z</dcterms:modified>
</cp:coreProperties>
</file>