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6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013-C8E1-42BA-B09F-C27EFDC23ABA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DFC8-8073-428C-8A97-4DC27EC9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5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013-C8E1-42BA-B09F-C27EFDC23ABA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DFC8-8073-428C-8A97-4DC27EC9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04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013-C8E1-42BA-B09F-C27EFDC23ABA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DFC8-8073-428C-8A97-4DC27EC9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51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7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013-C8E1-42BA-B09F-C27EFDC23ABA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DFC8-8073-428C-8A97-4DC27EC9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24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013-C8E1-42BA-B09F-C27EFDC23ABA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DFC8-8073-428C-8A97-4DC27EC9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19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013-C8E1-42BA-B09F-C27EFDC23ABA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DFC8-8073-428C-8A97-4DC27EC9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36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013-C8E1-42BA-B09F-C27EFDC23ABA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DFC8-8073-428C-8A97-4DC27EC9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02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013-C8E1-42BA-B09F-C27EFDC23ABA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DFC8-8073-428C-8A97-4DC27EC9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80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013-C8E1-42BA-B09F-C27EFDC23ABA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DFC8-8073-428C-8A97-4DC27EC9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53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013-C8E1-42BA-B09F-C27EFDC23ABA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DFC8-8073-428C-8A97-4DC27EC9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40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013-C8E1-42BA-B09F-C27EFDC23ABA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DFC8-8073-428C-8A97-4DC27EC9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11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3013-C8E1-42BA-B09F-C27EFDC23ABA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9DFC8-8073-428C-8A97-4DC27EC9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52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pe.cse.nsysu.edu.tw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092876" y="715617"/>
            <a:ext cx="7627427" cy="5874968"/>
            <a:chOff x="2314893" y="2198646"/>
            <a:chExt cx="7627427" cy="4437629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108398" y="3607858"/>
              <a:ext cx="6833922" cy="767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程式設計與實習</a:t>
              </a:r>
              <a:r>
                <a:rPr lang="en-US" altLang="zh-TW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(</a:t>
              </a:r>
              <a:r>
                <a:rPr lang="zh-TW" altLang="en-US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一</a:t>
              </a:r>
              <a:r>
                <a:rPr lang="en-US" altLang="zh-TW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)</a:t>
              </a:r>
              <a:endParaRPr lang="zh-CN" altLang="en-US" sz="6000" b="1" dirty="0">
                <a:solidFill>
                  <a:srgbClr val="132E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314893" y="4889589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dirty="0" smtClean="0">
                  <a:solidFill>
                    <a:srgbClr val="132E4A"/>
                  </a:solidFill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One day you'll leave this world behind</a:t>
              </a:r>
            </a:p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132E4A"/>
                  </a:solidFill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So live a life you will remember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132E4A"/>
                  </a:solidFill>
                  <a:ea typeface="微軟正黑體" panose="020B0604030504040204" pitchFamily="34" charset="-120"/>
                  <a:sym typeface="iekie-Weilaiti" panose="02010601030101010101" pitchFamily="2" charset="-128"/>
                </a:rPr>
                <a:t>By </a:t>
              </a:r>
              <a:r>
                <a:rPr lang="zh-TW" altLang="en-US" dirty="0" smtClean="0">
                  <a:solidFill>
                    <a:srgbClr val="132E4A"/>
                  </a:solidFill>
                  <a:ea typeface="微軟正黑體" panose="020B0604030504040204" pitchFamily="34" charset="-120"/>
                  <a:sym typeface="iekie-Weilaiti" panose="02010601030101010101" pitchFamily="2" charset="-128"/>
                </a:rPr>
                <a:t>黃宬瑋</a:t>
              </a:r>
              <a:endParaRPr lang="en-US" altLang="zh-TW" dirty="0" smtClean="0">
                <a:solidFill>
                  <a:srgbClr val="132E4A"/>
                </a:solidFill>
                <a:ea typeface="微軟正黑體" panose="020B0604030504040204" pitchFamily="34" charset="-120"/>
                <a:sym typeface="iekie-Weilaiti" panose="02010601030101010101" pitchFamily="2" charset="-128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132E4A"/>
                  </a:solidFill>
                  <a:ea typeface="微軟正黑體" panose="020B0604030504040204" pitchFamily="34" charset="-120"/>
                  <a:sym typeface="iekie-Weilaiti" panose="02010601030101010101" pitchFamily="2" charset="-128"/>
                </a:rPr>
                <a:t>E</a:t>
              </a:r>
              <a:r>
                <a:rPr lang="en-US" altLang="zh-CN" dirty="0" smtClean="0">
                  <a:solidFill>
                    <a:srgbClr val="132E4A"/>
                  </a:solidFill>
                  <a:effectLst/>
                  <a:ea typeface="微軟正黑體" panose="020B0604030504040204" pitchFamily="34" charset="-120"/>
                  <a:sym typeface="iekie-Weilaiti" panose="02010601030101010101" pitchFamily="2" charset="-128"/>
                </a:rPr>
                <a:t>mail : soimportant0318@gmail.com</a:t>
              </a:r>
              <a:endParaRPr lang="en-US" altLang="zh-CN" dirty="0">
                <a:solidFill>
                  <a:srgbClr val="132E4A"/>
                </a:solidFill>
                <a:effectLst/>
                <a:ea typeface="微軟正黑體" panose="020B0604030504040204" pitchFamily="34" charset="-120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501314" y="2198646"/>
              <a:ext cx="3324792" cy="118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600" dirty="0" smtClean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2018</a:t>
              </a:r>
              <a:endParaRPr lang="zh-CN" altLang="en-US" sz="96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21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49"/>
          <p:cNvGrpSpPr/>
          <p:nvPr/>
        </p:nvGrpSpPr>
        <p:grpSpPr>
          <a:xfrm>
            <a:off x="568443" y="402267"/>
            <a:ext cx="10884647" cy="584775"/>
            <a:chOff x="568442" y="223361"/>
            <a:chExt cx="6531490" cy="584776"/>
          </a:xfrm>
        </p:grpSpPr>
        <p:sp>
          <p:nvSpPr>
            <p:cNvPr id="9" name="文本框 23"/>
            <p:cNvSpPr txBox="1"/>
            <p:nvPr/>
          </p:nvSpPr>
          <p:spPr>
            <a:xfrm>
              <a:off x="768609" y="223361"/>
              <a:ext cx="633132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電腦的單位 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位元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(Bit)</a:t>
              </a:r>
            </a:p>
          </p:txBody>
        </p:sp>
        <p:sp>
          <p:nvSpPr>
            <p:cNvPr id="10" name="等腰三角形 9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822507" y="1935715"/>
            <a:ext cx="547412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做為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資料傳輸及儲存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的單位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只會代表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 or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8bits 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1Byte(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位元組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Byte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通常簡寫為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B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，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bit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則為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b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6146" y="1695569"/>
            <a:ext cx="542969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以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10^3(1000)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做為一個區間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1KB  	10^3 Bytes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1MB  10^6 Bytes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1GB   10^9 Bytes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1TB    10^12 Bytes</a:t>
            </a:r>
          </a:p>
        </p:txBody>
      </p:sp>
    </p:spTree>
    <p:extLst>
      <p:ext uri="{BB962C8B-B14F-4D97-AF65-F5344CB8AC3E}">
        <p14:creationId xmlns:p14="http://schemas.microsoft.com/office/powerpoint/2010/main" val="3701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400990" y="1974983"/>
            <a:ext cx="7511213" cy="4615602"/>
            <a:chOff x="2623007" y="3149902"/>
            <a:chExt cx="7511213" cy="3486373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051011" y="3149902"/>
              <a:ext cx="6931065" cy="825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6500" b="1" dirty="0" smtClean="0">
                  <a:solidFill>
                    <a:srgbClr val="132E4A"/>
                  </a:solidFill>
                  <a:ea typeface="+mj-ea"/>
                  <a:sym typeface="iekie-Weilaiti" panose="02010601030101010101" pitchFamily="2" charset="-128"/>
                </a:rPr>
                <a:t>Thanks for listening</a:t>
              </a:r>
              <a:endParaRPr lang="zh-CN" altLang="en-US" sz="6500" b="1" dirty="0">
                <a:solidFill>
                  <a:srgbClr val="132E4A"/>
                </a:solidFill>
                <a:ea typeface="+mj-ea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623007" y="4889589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132E4A"/>
                  </a:solidFill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You’ve been struggling to make things right.</a:t>
              </a:r>
            </a:p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132E4A"/>
                  </a:solidFill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That’s how a superhero learns to fly.</a:t>
              </a:r>
              <a:endParaRPr lang="en-US" altLang="zh-CN" sz="2000" dirty="0" smtClean="0">
                <a:solidFill>
                  <a:srgbClr val="132E4A"/>
                </a:solidFill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  <a:sym typeface="iekie-Weilaiti" panose="02010601030101010101" pitchFamily="2" charset="-128"/>
              </a:endParaRP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132E4A"/>
                  </a:solidFill>
                  <a:ea typeface="微軟正黑體" panose="020B0604030504040204" pitchFamily="34" charset="-120"/>
                  <a:sym typeface="iekie-Weilaiti" panose="02010601030101010101" pitchFamily="2" charset="-128"/>
                </a:rPr>
                <a:t>By </a:t>
              </a:r>
              <a:r>
                <a:rPr lang="zh-TW" altLang="en-US" dirty="0" smtClean="0">
                  <a:solidFill>
                    <a:srgbClr val="132E4A"/>
                  </a:solidFill>
                  <a:ea typeface="微軟正黑體" panose="020B0604030504040204" pitchFamily="34" charset="-120"/>
                  <a:sym typeface="iekie-Weilaiti" panose="02010601030101010101" pitchFamily="2" charset="-128"/>
                </a:rPr>
                <a:t>黃宬瑋</a:t>
              </a:r>
              <a:endParaRPr lang="en-US" altLang="zh-TW" dirty="0" smtClean="0">
                <a:solidFill>
                  <a:srgbClr val="132E4A"/>
                </a:solidFill>
                <a:ea typeface="微軟正黑體" panose="020B0604030504040204" pitchFamily="34" charset="-120"/>
                <a:sym typeface="iekie-Weilaiti" panose="02010601030101010101" pitchFamily="2" charset="-128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132E4A"/>
                  </a:solidFill>
                  <a:ea typeface="微軟正黑體" panose="020B0604030504040204" pitchFamily="34" charset="-120"/>
                  <a:sym typeface="iekie-Weilaiti" panose="02010601030101010101" pitchFamily="2" charset="-128"/>
                </a:rPr>
                <a:t>E</a:t>
              </a:r>
              <a:r>
                <a:rPr lang="en-US" altLang="zh-CN" dirty="0" smtClean="0">
                  <a:solidFill>
                    <a:srgbClr val="132E4A"/>
                  </a:solidFill>
                  <a:effectLst/>
                  <a:ea typeface="微軟正黑體" panose="020B0604030504040204" pitchFamily="34" charset="-120"/>
                  <a:sym typeface="iekie-Weilaiti" panose="02010601030101010101" pitchFamily="2" charset="-128"/>
                </a:rPr>
                <a:t>mail : soimportant0318@gmail.com</a:t>
              </a:r>
              <a:endParaRPr lang="en-US" altLang="zh-CN" dirty="0">
                <a:solidFill>
                  <a:srgbClr val="132E4A"/>
                </a:solidFill>
                <a:effectLst/>
                <a:ea typeface="微軟正黑體" panose="020B0604030504040204" pitchFamily="34" charset="-120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80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畢業門檻 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大學程式能力檢定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(CPE)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5" name="圖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20" y="1282149"/>
            <a:ext cx="10444504" cy="49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畢業門檻 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大學程式能力檢定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(CPE)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902020" y="1560444"/>
            <a:ext cx="45879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一次兩題 </a:t>
            </a:r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累積四題</a:t>
            </a:r>
            <a:endParaRPr lang="en-US" altLang="zh-TW" sz="3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培養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程式競賽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的能力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找教授吃飯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(X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22"/>
          <a:stretch/>
        </p:blipFill>
        <p:spPr>
          <a:xfrm>
            <a:off x="568443" y="4385621"/>
            <a:ext cx="4921503" cy="18041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2"/>
          <a:stretch/>
        </p:blipFill>
        <p:spPr>
          <a:xfrm>
            <a:off x="6482534" y="2760772"/>
            <a:ext cx="5425674" cy="342900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482534" y="1560444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題、限時</a:t>
            </a:r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3hr</a:t>
            </a:r>
            <a:endParaRPr lang="zh-TW" altLang="en-US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492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10884647" cy="584775"/>
            <a:chOff x="568442" y="223361"/>
            <a:chExt cx="6531490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23361"/>
              <a:ext cx="633132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電腦的基本元件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633268" y="1614952"/>
            <a:ext cx="57264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開機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必備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中央處理器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(CPU)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主機板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(Motherboard)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(RAM)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電源供應器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(Power Supply)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359707" y="1616363"/>
            <a:ext cx="48567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資料儲存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I/O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硬碟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(Disk)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顯示卡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(Graphic Card)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螢幕、滑鼠、鍵盤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94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10884647" cy="584775"/>
            <a:chOff x="568442" y="223361"/>
            <a:chExt cx="6531490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23361"/>
              <a:ext cx="633132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電腦的基本元件 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記憶體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(RAM)</a:t>
              </a: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2507" y="1448298"/>
            <a:ext cx="834395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時脈代表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每秒的傳輸速度</a:t>
            </a:r>
            <a:endParaRPr lang="en-US" altLang="zh-TW" sz="3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程式會將要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送給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處理的資料放到記憶體內</a:t>
            </a:r>
            <a:endParaRPr lang="en-US" altLang="zh-TW" sz="3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超過容量就會放不下資料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lag</a:t>
            </a:r>
          </a:p>
        </p:txBody>
      </p:sp>
      <p:grpSp>
        <p:nvGrpSpPr>
          <p:cNvPr id="6" name="组合 11"/>
          <p:cNvGrpSpPr/>
          <p:nvPr/>
        </p:nvGrpSpPr>
        <p:grpSpPr>
          <a:xfrm>
            <a:off x="799876" y="4310212"/>
            <a:ext cx="2218205" cy="2203550"/>
            <a:chOff x="2362200" y="3386807"/>
            <a:chExt cx="1289050" cy="1273175"/>
          </a:xfrm>
          <a:noFill/>
        </p:grpSpPr>
        <p:sp>
          <p:nvSpPr>
            <p:cNvPr id="7" name="Oval 16"/>
            <p:cNvSpPr>
              <a:spLocks noChangeArrowheads="1"/>
            </p:cNvSpPr>
            <p:nvPr/>
          </p:nvSpPr>
          <p:spPr bwMode="gray">
            <a:xfrm>
              <a:off x="2362200" y="3386807"/>
              <a:ext cx="1289050" cy="1273175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gray">
            <a:xfrm>
              <a:off x="2714594" y="3845567"/>
              <a:ext cx="584263" cy="337873"/>
            </a:xfrm>
            <a:prstGeom prst="rect">
              <a:avLst/>
            </a:prstGeom>
            <a:grpFill/>
            <a:ln w="19050" algn="ctr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zh-TW" altLang="en-US" sz="32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硬碟</a:t>
              </a:r>
              <a:endParaRPr lang="zh-CN" altLang="en-US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</p:grpSp>
      <p:sp>
        <p:nvSpPr>
          <p:cNvPr id="9" name="AutoShape 5"/>
          <p:cNvSpPr>
            <a:spLocks noChangeArrowheads="1"/>
          </p:cNvSpPr>
          <p:nvPr/>
        </p:nvSpPr>
        <p:spPr bwMode="gray">
          <a:xfrm>
            <a:off x="3466309" y="5059662"/>
            <a:ext cx="1102845" cy="673874"/>
          </a:xfrm>
          <a:prstGeom prst="rightArrow">
            <a:avLst>
              <a:gd name="adj1" fmla="val 49380"/>
              <a:gd name="adj2" fmla="val 66272"/>
            </a:avLst>
          </a:prstGeom>
          <a:noFill/>
          <a:ln w="19050">
            <a:solidFill>
              <a:schemeClr val="tx1"/>
            </a:solidFill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endParaRPr lang="zh-CN" altLang="zh-CN" sz="2400">
              <a:solidFill>
                <a:schemeClr val="tx2"/>
              </a:solidFill>
              <a:cs typeface="+mn-ea"/>
            </a:endParaRPr>
          </a:p>
        </p:txBody>
      </p:sp>
      <p:grpSp>
        <p:nvGrpSpPr>
          <p:cNvPr id="10" name="组合 11"/>
          <p:cNvGrpSpPr/>
          <p:nvPr/>
        </p:nvGrpSpPr>
        <p:grpSpPr>
          <a:xfrm>
            <a:off x="5017381" y="4294824"/>
            <a:ext cx="2218205" cy="2203550"/>
            <a:chOff x="2362200" y="3386807"/>
            <a:chExt cx="1289050" cy="1273175"/>
          </a:xfrm>
          <a:noFill/>
        </p:grpSpPr>
        <p:sp>
          <p:nvSpPr>
            <p:cNvPr id="11" name="Oval 16"/>
            <p:cNvSpPr>
              <a:spLocks noChangeArrowheads="1"/>
            </p:cNvSpPr>
            <p:nvPr/>
          </p:nvSpPr>
          <p:spPr bwMode="gray">
            <a:xfrm>
              <a:off x="2362200" y="3386807"/>
              <a:ext cx="1289050" cy="1273175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gray">
            <a:xfrm>
              <a:off x="2595357" y="3845567"/>
              <a:ext cx="822738" cy="337873"/>
            </a:xfrm>
            <a:prstGeom prst="rect">
              <a:avLst/>
            </a:prstGeom>
            <a:grpFill/>
            <a:ln w="19050" algn="ctr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zh-TW" altLang="en-US" sz="3200" b="1" dirty="0" smtClean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記憶體</a:t>
              </a:r>
              <a:endParaRPr lang="zh-CN" altLang="en-US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</p:grpSp>
      <p:grpSp>
        <p:nvGrpSpPr>
          <p:cNvPr id="13" name="组合 11"/>
          <p:cNvGrpSpPr/>
          <p:nvPr/>
        </p:nvGrpSpPr>
        <p:grpSpPr>
          <a:xfrm>
            <a:off x="9234885" y="4250274"/>
            <a:ext cx="2218205" cy="2203550"/>
            <a:chOff x="2362200" y="3386807"/>
            <a:chExt cx="1289050" cy="1273175"/>
          </a:xfrm>
          <a:noFill/>
        </p:grpSpPr>
        <p:sp>
          <p:nvSpPr>
            <p:cNvPr id="14" name="Oval 16"/>
            <p:cNvSpPr>
              <a:spLocks noChangeArrowheads="1"/>
            </p:cNvSpPr>
            <p:nvPr/>
          </p:nvSpPr>
          <p:spPr bwMode="gray">
            <a:xfrm>
              <a:off x="2362200" y="3386807"/>
              <a:ext cx="1289050" cy="1273175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gray">
            <a:xfrm>
              <a:off x="2708073" y="3845567"/>
              <a:ext cx="597305" cy="337873"/>
            </a:xfrm>
            <a:prstGeom prst="rect">
              <a:avLst/>
            </a:prstGeom>
            <a:grpFill/>
            <a:ln w="19050" algn="ctr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zh-TW" sz="3200" b="1" dirty="0" smtClean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CPU</a:t>
              </a:r>
              <a:endParaRPr lang="zh-CN" altLang="en-US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</p:grpSp>
      <p:sp>
        <p:nvSpPr>
          <p:cNvPr id="16" name="AutoShape 5"/>
          <p:cNvSpPr>
            <a:spLocks noChangeArrowheads="1"/>
          </p:cNvSpPr>
          <p:nvPr/>
        </p:nvSpPr>
        <p:spPr bwMode="gray">
          <a:xfrm>
            <a:off x="7683813" y="5059662"/>
            <a:ext cx="1102845" cy="673874"/>
          </a:xfrm>
          <a:prstGeom prst="rightArrow">
            <a:avLst>
              <a:gd name="adj1" fmla="val 49380"/>
              <a:gd name="adj2" fmla="val 66272"/>
            </a:avLst>
          </a:prstGeom>
          <a:noFill/>
          <a:ln w="19050">
            <a:solidFill>
              <a:schemeClr val="tx1"/>
            </a:solidFill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endParaRPr lang="zh-CN" altLang="zh-CN" sz="2400">
              <a:solidFill>
                <a:schemeClr val="tx2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46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10884647" cy="584775"/>
            <a:chOff x="568442" y="223361"/>
            <a:chExt cx="6531490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23361"/>
              <a:ext cx="633132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電腦的基本元件 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中央處理器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(CPU)</a:t>
              </a: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822507" y="1625600"/>
            <a:ext cx="85339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時脈指的是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每秒可以處理的指令數目</a:t>
            </a:r>
            <a:endParaRPr lang="en-US" altLang="zh-TW" sz="3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E.g. 3.0GHz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3.0 Giga Hertz  3*(10^9) Hz</a:t>
            </a:r>
          </a:p>
          <a:p>
            <a:pPr lvl="1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通常會不只一個核心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控制單元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&amp;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算術邏輯單元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擷取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(Fetch)  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解碼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(Decode)  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執行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(Execute)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446" y="1176111"/>
            <a:ext cx="2779656" cy="238912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689" y="4006876"/>
            <a:ext cx="2782311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7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913" y="448107"/>
            <a:ext cx="5391150" cy="6096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63491" y="3065220"/>
            <a:ext cx="1316386" cy="43088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22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插槽</a:t>
            </a:r>
            <a:endParaRPr lang="zh-TW" altLang="en-US" sz="22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63005" y="4113547"/>
            <a:ext cx="1398140" cy="43088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RAM</a:t>
            </a:r>
            <a:r>
              <a:rPr lang="zh-TW" altLang="en-US" sz="22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插槽</a:t>
            </a:r>
            <a:endParaRPr lang="zh-TW" altLang="en-US" sz="22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65928" y="1767510"/>
            <a:ext cx="893193" cy="43088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I/O</a:t>
            </a:r>
            <a:r>
              <a:rPr lang="zh-TW" altLang="en-US" sz="22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sz="22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43303" y="4478923"/>
            <a:ext cx="1999265" cy="43088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PCI-E x16</a:t>
            </a:r>
            <a:r>
              <a:rPr lang="zh-TW" altLang="en-US" sz="22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</a:t>
            </a:r>
            <a:r>
              <a:rPr lang="zh-TW" altLang="en-US" sz="22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槽</a:t>
            </a:r>
            <a:endParaRPr lang="zh-TW" altLang="en-US" sz="22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262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704272"/>
            <a:ext cx="11300692" cy="565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3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6" y="597045"/>
            <a:ext cx="11042072" cy="55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01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297</Words>
  <Application>Microsoft Office PowerPoint</Application>
  <PresentationFormat>寬螢幕</PresentationFormat>
  <Paragraphs>76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2" baseType="lpstr">
      <vt:lpstr>等线</vt:lpstr>
      <vt:lpstr>等线 Light</vt:lpstr>
      <vt:lpstr>iekie-Weilaiti</vt:lpstr>
      <vt:lpstr>微软雅黑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宬瑋 黃</dc:creator>
  <cp:lastModifiedBy>宬瑋 黃</cp:lastModifiedBy>
  <cp:revision>3</cp:revision>
  <dcterms:created xsi:type="dcterms:W3CDTF">2018-09-25T01:50:19Z</dcterms:created>
  <dcterms:modified xsi:type="dcterms:W3CDTF">2018-09-25T02:38:09Z</dcterms:modified>
</cp:coreProperties>
</file>