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95" r:id="rId4"/>
    <p:sldId id="256" r:id="rId5"/>
    <p:sldId id="257" r:id="rId6"/>
    <p:sldId id="258" r:id="rId7"/>
    <p:sldId id="259" r:id="rId8"/>
    <p:sldId id="262" r:id="rId9"/>
    <p:sldId id="26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80" r:id="rId18"/>
    <p:sldId id="296" r:id="rId19"/>
    <p:sldId id="270" r:id="rId20"/>
    <p:sldId id="271" r:id="rId21"/>
    <p:sldId id="272" r:id="rId22"/>
    <p:sldId id="273" r:id="rId23"/>
    <p:sldId id="274" r:id="rId24"/>
    <p:sldId id="275" r:id="rId25"/>
    <p:sldId id="278" r:id="rId26"/>
    <p:sldId id="276" r:id="rId27"/>
    <p:sldId id="277" r:id="rId28"/>
    <p:sldId id="279" r:id="rId29"/>
    <p:sldId id="291" r:id="rId30"/>
    <p:sldId id="297" r:id="rId31"/>
    <p:sldId id="283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3" r:id="rId40"/>
    <p:sldId id="294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6E3F1-D9EE-4C74-92FE-49845F64D9C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DE23F-8E0A-4EC1-A8E6-D4637F8CCB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68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17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7477-5432-464B-8D7C-B3598581062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50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7477-5432-464B-8D7C-B3598581062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5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3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62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37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05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83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3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411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907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94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106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88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630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168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178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6144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096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1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24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655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92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450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70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4323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11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0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9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73CE-6B42-48FD-8DD4-38C1834CFB48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4F1D-48E1-4C95-899D-C163349BA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7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9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b98902112/cpp_and_algo/cpp/variable_type_and_declare.html" TargetMode="External"/><Relationship Id="rId2" Type="http://schemas.openxmlformats.org/officeDocument/2006/relationships/hyperlink" Target="https://openhome.cc/Gossip/CGossip/Variable.htm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en.cppreference.com/w/c/keyword" TargetMode="External"/><Relationship Id="rId4" Type="http://schemas.openxmlformats.org/officeDocument/2006/relationships/hyperlink" Target="http://squall.cs.ntou.edu.tw/cprog/materials/VariableTyp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isonx.pixnet.net/blog/post/74516127-%5bc&amp;++%5d-scanf-%E9%80%B2%E9%9A%8E%E7%94%A8%E6%B3%95" TargetMode="External"/><Relationship Id="rId2" Type="http://schemas.openxmlformats.org/officeDocument/2006/relationships/hyperlink" Target="https://openhome.cc/Gossip/CGossip/PrintfScanf.htm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cplusplus.com/reference/cstdio/scanf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library/2bxt6kc4.aspx" TargetMode="External"/><Relationship Id="rId2" Type="http://schemas.openxmlformats.org/officeDocument/2006/relationships/hyperlink" Target="https://zh.wikipedia.org/wiki/C%E5%92%8CC++%E9%81%8B%E7%AE%97%E5%AD%90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magicjackting.pixnet.net/blog/post/70902861-c-%E8%AA%9E%E8%A8%80:%E9%81%8B%E7%AE%97%E5%AD%90%E5%84%AA%E5%85%88%E6%AC%A1%E5%BA%8F%E5%92%8C%E9%81%8B%E7%AE%97%E6%AC%A1%E5%BA%8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9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Data Type(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&lt;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limits.h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&gt;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87" y="1110841"/>
            <a:ext cx="8179904" cy="56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Data Type(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 -- Overflow(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溢位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517238" y="1516344"/>
            <a:ext cx="9157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如果一個變數內的值超過其變數型態能容納的範圍，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會發生什麼事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/>
          <a:stretch/>
        </p:blipFill>
        <p:spPr>
          <a:xfrm>
            <a:off x="448371" y="3507586"/>
            <a:ext cx="7010720" cy="29080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48" y="4054238"/>
            <a:ext cx="4602652" cy="18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Data Type(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 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sizeof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725293" y="1381540"/>
            <a:ext cx="1007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sizeof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是一個運算子，可以輸出一個資料型態或是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一個變數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占用的記憶體長度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單位是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byte)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>
          <a:xfrm>
            <a:off x="568443" y="3038180"/>
            <a:ext cx="5492002" cy="35912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44" y="3796748"/>
            <a:ext cx="4978437" cy="20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關於命名那檔事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083365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7" y="1257113"/>
            <a:ext cx="4246450" cy="51661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31340" y="1600200"/>
            <a:ext cx="6264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看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出來這段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code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想寫什麼程式嗎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77" y="3120887"/>
            <a:ext cx="3302361" cy="33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關於命名那檔事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7" y="1297962"/>
            <a:ext cx="4196754" cy="51767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47220" y="1485349"/>
            <a:ext cx="3833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這樣你還看的出來嗎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41" y="2522266"/>
            <a:ext cx="3952461" cy="39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補充資料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42474"/>
            <a:ext cx="10316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openhome.cc/Gossip/CGossip/Variable.html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https://www.csie.ntu.edu.tw/~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b98902112/cpp_and_algo/cpp/variable_type_and_declare.html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squall.cs.ntou.edu.tw/cprog/materials/VariableTypes.html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https://en.cppreference.com/w/c/keyword</a:t>
            </a:r>
            <a:endParaRPr lang="zh-TW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2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9538" y="3031203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Input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 &amp; Output(I/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O)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4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2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73423" y="1580321"/>
            <a:ext cx="10399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  </a:t>
            </a:r>
            <a:r>
              <a:rPr lang="en-US" altLang="zh-TW" sz="3000" dirty="0" smtClean="0">
                <a:solidFill>
                  <a:schemeClr val="accent3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gets()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3000" dirty="0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</a:t>
            </a:r>
            <a:r>
              <a:rPr lang="en-US" altLang="zh-TW" sz="3000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stdio.h</a:t>
            </a:r>
            <a:r>
              <a:rPr lang="en-US" altLang="zh-TW" sz="3000" dirty="0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</a:t>
            </a:r>
            <a:endParaRPr lang="en-US" altLang="zh-TW" sz="3000" dirty="0">
              <a:solidFill>
                <a:schemeClr val="accent2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 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putchar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  </a:t>
            </a:r>
            <a:r>
              <a:rPr lang="en-US" altLang="zh-TW" sz="3000" dirty="0" smtClean="0">
                <a:solidFill>
                  <a:schemeClr val="accent3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puts()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3000" dirty="0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</a:t>
            </a:r>
            <a:r>
              <a:rPr lang="en-US" altLang="zh-TW" sz="3000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stdio.h</a:t>
            </a:r>
            <a:r>
              <a:rPr lang="en-US" altLang="zh-TW" sz="3000" dirty="0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</a:t>
            </a:r>
          </a:p>
        </p:txBody>
      </p:sp>
      <p:grpSp>
        <p:nvGrpSpPr>
          <p:cNvPr id="6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7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73423" y="1656205"/>
            <a:ext cx="113656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用法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scanf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"(</a:t>
            </a:r>
            <a:r>
              <a:rPr lang="zh-TW" altLang="en-US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格式指定詞</a:t>
            </a:r>
            <a:r>
              <a:rPr lang="en-US" altLang="zh-TW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)"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代表取得該變數的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記憶體位址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，才能把輸入的資料寫進變數裡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837573" y="4125438"/>
            <a:ext cx="2218205" cy="2203550"/>
            <a:chOff x="2362200" y="3386807"/>
            <a:chExt cx="1289050" cy="1273175"/>
          </a:xfrm>
          <a:noFill/>
        </p:grpSpPr>
        <p:sp>
          <p:nvSpPr>
            <p:cNvPr id="7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gray">
            <a:xfrm>
              <a:off x="2431405" y="3747761"/>
              <a:ext cx="1150640" cy="551267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TW" altLang="en-US" sz="2800" b="1" dirty="0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標準輸入區</a:t>
              </a:r>
              <a:endPara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  <a:p>
              <a:pPr algn="ctr" eaLnBrk="1" hangingPunct="1"/>
              <a:r>
                <a:rPr lang="en-US" altLang="zh-CN" sz="2800" b="1" dirty="0" err="1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stdin</a:t>
              </a:r>
              <a:endParaRPr lang="zh-CN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3504006" y="4874888"/>
            <a:ext cx="1102845" cy="673874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13" name="组合 11"/>
          <p:cNvGrpSpPr/>
          <p:nvPr/>
        </p:nvGrpSpPr>
        <p:grpSpPr>
          <a:xfrm>
            <a:off x="5055078" y="4110050"/>
            <a:ext cx="2218205" cy="2203550"/>
            <a:chOff x="2362200" y="3386807"/>
            <a:chExt cx="1289050" cy="1273175"/>
          </a:xfrm>
          <a:noFill/>
        </p:grpSpPr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2651249" y="3845567"/>
              <a:ext cx="710953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sz="3200" b="1" dirty="0" err="1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scanf</a:t>
              </a:r>
              <a:endParaRPr lang="zh-CN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grpSp>
        <p:nvGrpSpPr>
          <p:cNvPr id="16" name="组合 11"/>
          <p:cNvGrpSpPr/>
          <p:nvPr/>
        </p:nvGrpSpPr>
        <p:grpSpPr>
          <a:xfrm>
            <a:off x="9272582" y="4065500"/>
            <a:ext cx="2218205" cy="2203550"/>
            <a:chOff x="2362200" y="3386807"/>
            <a:chExt cx="1289050" cy="1273175"/>
          </a:xfrm>
          <a:noFill/>
        </p:grpSpPr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gray">
            <a:xfrm>
              <a:off x="2714594" y="3845567"/>
              <a:ext cx="584263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TW" altLang="en-US" sz="3200" b="1" dirty="0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</a:t>
              </a:r>
              <a:r>
                <a:rPr lang="zh-TW" altLang="en-US" sz="32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數</a:t>
              </a:r>
              <a:endParaRPr lang="zh-CN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7721510" y="4874888"/>
            <a:ext cx="1102845" cy="673874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55" y="1104732"/>
            <a:ext cx="3711363" cy="1571716"/>
          </a:xfrm>
          <a:prstGeom prst="rect">
            <a:avLst/>
          </a:prstGeom>
        </p:spPr>
      </p:pic>
      <p:grpSp>
        <p:nvGrpSpPr>
          <p:cNvPr id="21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22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 -- </a:t>
              </a:r>
              <a:r>
                <a:rPr lang="en-US" altLang="zh-CN" sz="32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scanf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7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Warning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: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C4996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6001" b="5158"/>
          <a:stretch/>
        </p:blipFill>
        <p:spPr>
          <a:xfrm>
            <a:off x="568443" y="1454922"/>
            <a:ext cx="4939749" cy="45681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>
          <a:xfrm>
            <a:off x="6132443" y="2713384"/>
            <a:ext cx="5714093" cy="17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0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1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8018" y="3004453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Variable &amp; Data Type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948018" y="2444570"/>
            <a:ext cx="4295963" cy="852271"/>
            <a:chOff x="2961013" y="1828020"/>
            <a:chExt cx="3221971" cy="639204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28020"/>
              <a:ext cx="531486" cy="639204"/>
            </a:xfrm>
            <a:prstGeom prst="bentConnector3">
              <a:avLst>
                <a:gd name="adj1" fmla="val 132259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61013" y="1828020"/>
              <a:ext cx="531487" cy="639204"/>
            </a:xfrm>
            <a:prstGeom prst="bentConnector3">
              <a:avLst>
                <a:gd name="adj1" fmla="val 132259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1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2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Warning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: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C4996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9"/>
          <a:stretch/>
        </p:blipFill>
        <p:spPr>
          <a:xfrm>
            <a:off x="3172494" y="1263864"/>
            <a:ext cx="5834059" cy="49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73423" y="1600201"/>
            <a:ext cx="9494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用法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printf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"(</a:t>
            </a:r>
            <a:r>
              <a:rPr lang="zh-TW" altLang="en-US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格式指定詞</a:t>
            </a:r>
            <a:r>
              <a:rPr lang="en-US" altLang="zh-TW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3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)"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輸出時，可以配合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格式指定詞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達到格式化輸出的效果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49" y="4136964"/>
            <a:ext cx="3672385" cy="20696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51" y="4025348"/>
            <a:ext cx="4493017" cy="2281531"/>
          </a:xfrm>
          <a:prstGeom prst="rect">
            <a:avLst/>
          </a:prstGeom>
        </p:spPr>
      </p:pic>
      <p:grpSp>
        <p:nvGrpSpPr>
          <p:cNvPr id="22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23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 -- </a:t>
              </a:r>
              <a:r>
                <a:rPr lang="en-US" altLang="zh-CN" sz="32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printf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6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H="1" flipV="1">
            <a:off x="518773" y="607553"/>
            <a:ext cx="304322" cy="204980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/>
              <a:cs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2507" y="1560444"/>
            <a:ext cx="104532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char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	 %c			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輸出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%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	 %%</a:t>
            </a:r>
          </a:p>
          <a:p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		</a:t>
            </a:r>
          </a:p>
          <a:p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int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		 %d			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十六進位輸出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 %x %X</a:t>
            </a:r>
          </a:p>
          <a:p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3000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long </a:t>
            </a:r>
            <a:r>
              <a:rPr lang="en-US" altLang="zh-TW" sz="3000" dirty="0" err="1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long</a:t>
            </a:r>
            <a:r>
              <a:rPr lang="en-US" altLang="zh-TW" sz="3000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err="1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int</a:t>
            </a:r>
            <a:r>
              <a:rPr lang="en-US" altLang="zh-TW" sz="3000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 %</a:t>
            </a:r>
            <a:r>
              <a:rPr lang="en-US" altLang="zh-TW" sz="3000" dirty="0" err="1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lld</a:t>
            </a: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	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科學記號輸出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 %e %E</a:t>
            </a:r>
          </a:p>
          <a:p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float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 %f	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	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string(</a:t>
            </a:r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字串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) 	 %s</a:t>
            </a:r>
          </a:p>
          <a:p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double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	 %lf			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pointer(</a:t>
            </a:r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指標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)  %p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grpSp>
        <p:nvGrpSpPr>
          <p:cNvPr id="6" name="组合 49"/>
          <p:cNvGrpSpPr/>
          <p:nvPr/>
        </p:nvGrpSpPr>
        <p:grpSpPr>
          <a:xfrm>
            <a:off x="568443" y="417655"/>
            <a:ext cx="11030521" cy="584775"/>
            <a:chOff x="568442" y="238749"/>
            <a:chExt cx="6619024" cy="584776"/>
          </a:xfrm>
        </p:grpSpPr>
        <p:sp>
          <p:nvSpPr>
            <p:cNvPr id="7" name="文本框 23"/>
            <p:cNvSpPr txBox="1"/>
            <p:nvPr/>
          </p:nvSpPr>
          <p:spPr>
            <a:xfrm>
              <a:off x="768609" y="238749"/>
              <a:ext cx="641885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 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格式指定詞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(Format Specifier)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831739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2-1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659834"/>
            <a:ext cx="1077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請寫一個程式使其能夠輸入一個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整數的資料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(&lt; 2^32-1)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，並顯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示出其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進位的輸出。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544577" y="4553942"/>
            <a:ext cx="1102845" cy="673874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6"/>
          <a:stretch/>
        </p:blipFill>
        <p:spPr>
          <a:xfrm>
            <a:off x="360507" y="4020720"/>
            <a:ext cx="4701020" cy="17403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72" y="4020720"/>
            <a:ext cx="4669144" cy="17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30521" cy="584775"/>
            <a:chOff x="568442" y="238749"/>
            <a:chExt cx="6619024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41885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 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格式指定詞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(Format Specifier)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902019" y="1480931"/>
            <a:ext cx="29033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printf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的搭配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2018" y="2513430"/>
            <a:ext cx="48626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%3d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留幾位去放數字，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如果填不滿就以空格代替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r="5073"/>
          <a:stretch/>
        </p:blipFill>
        <p:spPr>
          <a:xfrm>
            <a:off x="0" y="5225390"/>
            <a:ext cx="2971800" cy="13064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95"/>
          <a:stretch/>
        </p:blipFill>
        <p:spPr>
          <a:xfrm>
            <a:off x="2971800" y="5172022"/>
            <a:ext cx="2900145" cy="135980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958261" y="2513430"/>
            <a:ext cx="49289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%.3f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要顯示到小數點後幾位，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被捨去的位數會四捨五入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6390"/>
          <a:stretch/>
        </p:blipFill>
        <p:spPr>
          <a:xfrm>
            <a:off x="6318408" y="5233164"/>
            <a:ext cx="3150705" cy="13064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8"/>
          <a:stretch/>
        </p:blipFill>
        <p:spPr>
          <a:xfrm>
            <a:off x="9469113" y="5240941"/>
            <a:ext cx="2722887" cy="12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831739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Input / Output ( I/O ) 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跳脫序列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</a:t>
              </a:r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Escape Sequence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80322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'\'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中表示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跳脫字元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，其後會加上控制字元，用來表示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無法在鍵盤上輸入的字元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 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	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換行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		\\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印出反斜線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\t 	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	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Tab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鍵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     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\'	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印出單引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號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\b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游標倒退一格  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\"	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印出雙引號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3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831739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2-2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659834"/>
            <a:ext cx="1077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請寫一個程式使其能夠輸入一個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小數的資料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，輸出輸入的資料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並顯示到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小數點後二位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9" y="3794566"/>
            <a:ext cx="4140576" cy="1935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31" y="3794566"/>
            <a:ext cx="4269134" cy="1935853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5634790" y="4425555"/>
            <a:ext cx="1102845" cy="673874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4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補充資料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708728"/>
            <a:ext cx="10649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openhome.cc/Gossip/CGossip/PrintfScanf.html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http://edisonx.pixnet.net/blog/post/74516127-%5Bc&amp;++%5D-scanf-%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E9%80%B2%E9%9A%8E%E7%94%A8%E6%B3%95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http://www.cplusplus.com/reference/cstdio/scanf/</a:t>
            </a:r>
            <a:endParaRPr lang="zh-TW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3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9538" y="3031203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Operator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 &amp;</a:t>
            </a:r>
            <a:r>
              <a:rPr kumimoji="0" lang="zh-TW" alt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 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Operand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2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變數的運算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91" y="1263489"/>
            <a:ext cx="8156417" cy="52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Data Type(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40565"/>
            <a:ext cx="473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11357" y="1749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2020" y="1391478"/>
            <a:ext cx="1047594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電腦內有許多的資料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(.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ppt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(.exe)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(.txt)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這些資料儲存在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硬碟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(Disk)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設計程式時，所使用到的資料稱為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程式執行時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會將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儲存在記憶體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(RAM)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程式結束時，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記憶體內的變數就會被刪除並把空間還回去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指派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(=) 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27403" y="1639956"/>
            <a:ext cx="10356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最基本的指派運算子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右邊的值賦予給左邊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其前面可以加上各種運算子，表示運算的簡寫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</a:p>
          <a:p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C += 20 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相等於 </a:t>
            </a: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= C + 20</a:t>
            </a:r>
          </a:p>
          <a:p>
            <a:pPr lvl="1"/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C -= 20 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相等於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C - 20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1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27401" y="1156989"/>
          <a:ext cx="10165276" cy="531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425">
                  <a:extLst>
                    <a:ext uri="{9D8B030D-6E8A-4147-A177-3AD203B41FA5}">
                      <a16:colId xmlns:a16="http://schemas.microsoft.com/office/drawing/2014/main" val="2316898565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558887203"/>
                    </a:ext>
                  </a:extLst>
                </a:gridCol>
                <a:gridCol w="3836504">
                  <a:extLst>
                    <a:ext uri="{9D8B030D-6E8A-4147-A177-3AD203B41FA5}">
                      <a16:colId xmlns:a16="http://schemas.microsoft.com/office/drawing/2014/main" val="3220992144"/>
                    </a:ext>
                  </a:extLst>
                </a:gridCol>
                <a:gridCol w="2445025">
                  <a:extLst>
                    <a:ext uri="{9D8B030D-6E8A-4147-A177-3AD203B41FA5}">
                      <a16:colId xmlns:a16="http://schemas.microsoft.com/office/drawing/2014/main" val="1981283425"/>
                    </a:ext>
                  </a:extLst>
                </a:gridCol>
              </a:tblGrid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22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意義</a:t>
                      </a:r>
                      <a:r>
                        <a:rPr lang="en-US" altLang="zh-TW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200" b="1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200" b="1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 or False</a:t>
                      </a:r>
                      <a:r>
                        <a:rPr lang="en-US" altLang="zh-TW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2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61475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Equal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是否相等</a:t>
                      </a:r>
                      <a:endParaRPr lang="zh-TW" altLang="en-US" sz="2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 ==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4786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Equal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是否不相等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en-US" altLang="zh-TW" sz="2200" b="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!=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51814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Less than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是否小於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91500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Greater than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是否大於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29097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Less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than or </a:t>
                      </a:r>
                    </a:p>
                    <a:p>
                      <a:pPr algn="ctr"/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equal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是否小於等於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&lt;=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585423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Greater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than or equal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是否大於等於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&gt;=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71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位元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27401" y="1156989"/>
          <a:ext cx="10165276" cy="530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425">
                  <a:extLst>
                    <a:ext uri="{9D8B030D-6E8A-4147-A177-3AD203B41FA5}">
                      <a16:colId xmlns:a16="http://schemas.microsoft.com/office/drawing/2014/main" val="2316898565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558887203"/>
                    </a:ext>
                  </a:extLst>
                </a:gridCol>
                <a:gridCol w="3836504">
                  <a:extLst>
                    <a:ext uri="{9D8B030D-6E8A-4147-A177-3AD203B41FA5}">
                      <a16:colId xmlns:a16="http://schemas.microsoft.com/office/drawing/2014/main" val="3220992144"/>
                    </a:ext>
                  </a:extLst>
                </a:gridCol>
                <a:gridCol w="2445025">
                  <a:extLst>
                    <a:ext uri="{9D8B030D-6E8A-4147-A177-3AD203B41FA5}">
                      <a16:colId xmlns:a16="http://schemas.microsoft.com/office/drawing/2014/main" val="1981283425"/>
                    </a:ext>
                  </a:extLst>
                </a:gridCol>
              </a:tblGrid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22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意義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2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61475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AND</a:t>
                      </a:r>
                      <a:endParaRPr lang="zh-TW" altLang="en-US" sz="24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&amp;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AND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運算並賦值給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2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</a:t>
                      </a:r>
                      <a:r>
                        <a:rPr lang="en-US" altLang="zh-TW" sz="2200" b="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= A &amp;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4786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OR</a:t>
                      </a:r>
                      <a:endParaRPr lang="zh-TW" altLang="en-US" sz="24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|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運算並賦值給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 = A |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51814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XOR</a:t>
                      </a:r>
                      <a:endParaRPr lang="zh-TW" altLang="en-US" sz="24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^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XOR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運算並賦值給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 = A ^</a:t>
                      </a:r>
                      <a:r>
                        <a:rPr lang="en-US" altLang="zh-TW" sz="2200" b="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91500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NOT</a:t>
                      </a:r>
                      <a:endParaRPr lang="zh-TW" altLang="en-US" sz="24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~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運算並賦值給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 = ~A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29097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Shift</a:t>
                      </a:r>
                      <a:r>
                        <a:rPr lang="en-US" altLang="zh-TW" sz="24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Left</a:t>
                      </a:r>
                      <a:endParaRPr lang="zh-TW" altLang="en-US" sz="24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&lt;&lt;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左移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個位元並賦值給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2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 = A &lt;&lt;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585423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Shift Right</a:t>
                      </a:r>
                      <a:endParaRPr lang="zh-TW" altLang="en-US" sz="24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&gt;&gt;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右移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個位元並賦值給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 = A &gt;&gt;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71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–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運算子的優先權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620078" y="1630017"/>
            <a:ext cx="88601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err="1">
                <a:latin typeface="Consolas" panose="020B0609020204030204" pitchFamily="49" charset="0"/>
              </a:rPr>
              <a:t>n</a:t>
            </a:r>
            <a:r>
              <a:rPr lang="en-US" altLang="zh-TW" sz="3000" dirty="0" err="1" smtClean="0">
                <a:latin typeface="Consolas" panose="020B0609020204030204" pitchFamily="49" charset="0"/>
              </a:rPr>
              <a:t>um</a:t>
            </a:r>
            <a:r>
              <a:rPr lang="en-US" altLang="zh-TW" sz="3000" dirty="0" smtClean="0">
                <a:latin typeface="Consolas" panose="020B0609020204030204" pitchFamily="49" charset="0"/>
              </a:rPr>
              <a:t> = 2 *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(5 + 12) </a:t>
            </a:r>
            <a:r>
              <a:rPr lang="en-US" altLang="zh-TW" sz="3000" dirty="0" smtClean="0">
                <a:latin typeface="Consolas" panose="020B0609020204030204" pitchFamily="49" charset="0"/>
              </a:rPr>
              <a:t>– 45 / 8 + 36 – 27 % 7</a:t>
            </a:r>
          </a:p>
          <a:p>
            <a:r>
              <a:rPr lang="en-US" altLang="zh-TW" sz="3000" dirty="0">
                <a:latin typeface="Consolas" panose="020B0609020204030204" pitchFamily="49" charset="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3000" dirty="0">
                <a:latin typeface="Consolas" panose="020B0609020204030204" pitchFamily="49" charset="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</a:rPr>
              <a:t>   =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 * 17 </a:t>
            </a:r>
            <a:r>
              <a:rPr lang="en-US" altLang="zh-TW" sz="3000" dirty="0" smtClean="0">
                <a:latin typeface="Consolas" panose="020B0609020204030204" pitchFamily="49" charset="0"/>
              </a:rPr>
              <a:t>–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45 / 8 </a:t>
            </a:r>
            <a:r>
              <a:rPr lang="en-US" altLang="zh-TW" sz="3000" dirty="0" smtClean="0">
                <a:latin typeface="Consolas" panose="020B0609020204030204" pitchFamily="49" charset="0"/>
              </a:rPr>
              <a:t>+ 36 –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27 % 7</a:t>
            </a:r>
          </a:p>
          <a:p>
            <a:endParaRPr lang="en-US" altLang="zh-TW" sz="3000" dirty="0">
              <a:latin typeface="Consolas" panose="020B0609020204030204" pitchFamily="49" charset="0"/>
            </a:endParaRPr>
          </a:p>
          <a:p>
            <a:r>
              <a:rPr lang="en-US" altLang="zh-TW" sz="3000" dirty="0" smtClean="0">
                <a:latin typeface="Consolas" panose="020B0609020204030204" pitchFamily="49" charset="0"/>
              </a:rPr>
              <a:t>    =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34 – 5 + 36 – 6</a:t>
            </a:r>
          </a:p>
          <a:p>
            <a:endParaRPr lang="en-US" altLang="zh-TW" sz="3000" dirty="0">
              <a:latin typeface="Consolas" panose="020B0609020204030204" pitchFamily="49" charset="0"/>
            </a:endParaRPr>
          </a:p>
          <a:p>
            <a:r>
              <a:rPr lang="en-US" altLang="zh-TW" sz="3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59</a:t>
            </a:r>
          </a:p>
          <a:p>
            <a:endParaRPr lang="en-US" altLang="zh-TW" sz="3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乘、除、取餘數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加、減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指派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(=)</a:t>
            </a:r>
          </a:p>
        </p:txBody>
      </p:sp>
    </p:spTree>
    <p:extLst>
      <p:ext uri="{BB962C8B-B14F-4D97-AF65-F5344CB8AC3E}">
        <p14:creationId xmlns:p14="http://schemas.microsoft.com/office/powerpoint/2010/main" val="15522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= &amp; ==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639956"/>
            <a:ext cx="10682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在程式碼中是指定運算子，將右邊運算元的值賦予給左邊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的運算元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則是邏輯運算子，比較左右邊的運算元是否相同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or False)</a:t>
            </a:r>
          </a:p>
          <a:p>
            <a:pPr lvl="1" algn="ctr"/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ctr"/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 = 20)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是指定值  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 == 20)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是比較</a:t>
            </a:r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2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(Operator) &amp;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(Operand)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++ &amp; --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590261"/>
            <a:ext cx="11115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++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是遞增遞減運算子，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分別是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「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+=1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」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「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-=1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」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的簡寫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放在變數之前或之後而產生執行敘述先後的差別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3" y="3655420"/>
            <a:ext cx="5660155" cy="25618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91" y="3655420"/>
            <a:ext cx="4284648" cy="25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831739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3-1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170966" y="1690255"/>
            <a:ext cx="985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輸入兩個數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四則運算以及取餘數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94" y="2932078"/>
            <a:ext cx="5616412" cy="34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219366" cy="584775"/>
            <a:chOff x="568442" y="238749"/>
            <a:chExt cx="673234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65321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補充資料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51710"/>
            <a:ext cx="10649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https://zh.wikipedia.org/wiki/C%E5%92%8CC%2B%2B%E9%81%8B%E7%AE%97%E5%AD%90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msdn.microsoft.com/zh-tw/library/2bxt6kc4.aspx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http://magicjackting.pixnet.net/blog/post/70902861-c-%E8%AA%9E%E8%A8%80:%E9%81%8B%E7%AE%97%E5%AD%90%E5%84%AA%E5%85%88%E6%AC%A1%E5%BA%8F%E5%92%8C%E9%81%8B%E7%AE%97%E6%AC%A1%E5%BA%8F</a:t>
            </a: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00990" y="1974983"/>
            <a:ext cx="7511213" cy="4615602"/>
            <a:chOff x="2623007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623007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6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6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Data Type(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902020" y="1656305"/>
            <a:ext cx="10091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變數對應到一個資料型態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每種資料型態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占用的記憶體空間與能放的資料範圍都不同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0" name="组合 11"/>
          <p:cNvGrpSpPr/>
          <p:nvPr/>
        </p:nvGrpSpPr>
        <p:grpSpPr>
          <a:xfrm>
            <a:off x="2337769" y="3944527"/>
            <a:ext cx="2218205" cy="2203550"/>
            <a:chOff x="2362200" y="3386807"/>
            <a:chExt cx="1289050" cy="1273175"/>
          </a:xfrm>
          <a:noFill/>
        </p:grpSpPr>
        <p:sp>
          <p:nvSpPr>
            <p:cNvPr id="11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itchFamily="34" charset="0"/>
                <a:ea typeface="等线" panose="03000509000000000000" pitchFamily="65" charset="-122"/>
                <a:cs typeface="+mn-ea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gray">
            <a:xfrm>
              <a:off x="2714593" y="3845567"/>
              <a:ext cx="584263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grpSp>
        <p:nvGrpSpPr>
          <p:cNvPr id="16" name="组合 11"/>
          <p:cNvGrpSpPr/>
          <p:nvPr/>
        </p:nvGrpSpPr>
        <p:grpSpPr>
          <a:xfrm>
            <a:off x="7480315" y="3944527"/>
            <a:ext cx="2218205" cy="2203550"/>
            <a:chOff x="2362200" y="3386807"/>
            <a:chExt cx="1289050" cy="1273175"/>
          </a:xfrm>
          <a:noFill/>
        </p:grpSpPr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itchFamily="34" charset="0"/>
                <a:ea typeface="等线" panose="03000509000000000000" pitchFamily="65" charset="-122"/>
                <a:cs typeface="+mn-ea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gray">
            <a:xfrm>
              <a:off x="2449355" y="3845567"/>
              <a:ext cx="1114740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資料型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5370579" y="4630955"/>
            <a:ext cx="1450841" cy="793749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itchFamily="34" charset="0"/>
              <a:ea typeface="等线" panose="03000509000000000000" pitchFamily="65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3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(Variable)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的宣告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600200"/>
            <a:ext cx="62440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資料型態 變數名稱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初始值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;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= 10;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char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 =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'a'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b =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'b'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loat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pi = 3.14159;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宣告時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即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給定初始值是良好的習慣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57" y="1151517"/>
            <a:ext cx="5636543" cy="24066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45" y="4155979"/>
            <a:ext cx="4571576" cy="19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基本的資料型態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(Data Type)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70985" y="1302024"/>
          <a:ext cx="9959009" cy="50741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4058">
                  <a:extLst>
                    <a:ext uri="{9D8B030D-6E8A-4147-A177-3AD203B41FA5}">
                      <a16:colId xmlns:a16="http://schemas.microsoft.com/office/drawing/2014/main" val="2013876922"/>
                    </a:ext>
                  </a:extLst>
                </a:gridCol>
                <a:gridCol w="2665499">
                  <a:extLst>
                    <a:ext uri="{9D8B030D-6E8A-4147-A177-3AD203B41FA5}">
                      <a16:colId xmlns:a16="http://schemas.microsoft.com/office/drawing/2014/main" val="2747923071"/>
                    </a:ext>
                  </a:extLst>
                </a:gridCol>
                <a:gridCol w="4289452">
                  <a:extLst>
                    <a:ext uri="{9D8B030D-6E8A-4147-A177-3AD203B41FA5}">
                      <a16:colId xmlns:a16="http://schemas.microsoft.com/office/drawing/2014/main" val="2871305435"/>
                    </a:ext>
                  </a:extLst>
                </a:gridCol>
              </a:tblGrid>
              <a:tr h="8456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Bits Width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21975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char(</a:t>
                      </a:r>
                      <a:r>
                        <a:rPr lang="zh-TW" altLang="en-US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1Byte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–128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127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33579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整數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–2,147,483,648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2,147,483,647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115681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float(</a:t>
                      </a:r>
                      <a:r>
                        <a:rPr lang="zh-TW" altLang="en-US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單精度浮點數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3.4E +/- 38 (7 digits)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010931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long </a:t>
                      </a:r>
                      <a:r>
                        <a:rPr lang="en-US" altLang="zh-TW" sz="22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long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長整數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–9,223,372,036,854,775,808 to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9,223,372,036,854,775,807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480179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double(</a:t>
                      </a:r>
                      <a:r>
                        <a:rPr lang="zh-TW" altLang="en-US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倍精度浮點數</a:t>
                      </a: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1.7E +/- 308 (15 digits)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3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9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120681" y="1160378"/>
          <a:ext cx="9959009" cy="5528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8040">
                  <a:extLst>
                    <a:ext uri="{9D8B030D-6E8A-4147-A177-3AD203B41FA5}">
                      <a16:colId xmlns:a16="http://schemas.microsoft.com/office/drawing/2014/main" val="2013876922"/>
                    </a:ext>
                  </a:extLst>
                </a:gridCol>
                <a:gridCol w="2921517">
                  <a:extLst>
                    <a:ext uri="{9D8B030D-6E8A-4147-A177-3AD203B41FA5}">
                      <a16:colId xmlns:a16="http://schemas.microsoft.com/office/drawing/2014/main" val="2747923071"/>
                    </a:ext>
                  </a:extLst>
                </a:gridCol>
                <a:gridCol w="4289452">
                  <a:extLst>
                    <a:ext uri="{9D8B030D-6E8A-4147-A177-3AD203B41FA5}">
                      <a16:colId xmlns:a16="http://schemas.microsoft.com/office/drawing/2014/main" val="2871305435"/>
                    </a:ext>
                  </a:extLst>
                </a:gridCol>
              </a:tblGrid>
              <a:tr h="7901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Bits Width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21975"/>
                  </a:ext>
                </a:extLst>
              </a:tr>
              <a:tr h="790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unsigned</a:t>
                      </a:r>
                      <a:r>
                        <a:rPr lang="en-US" altLang="zh-TW" sz="22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char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1Byte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33579"/>
                  </a:ext>
                </a:extLst>
              </a:tr>
              <a:tr h="790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unsigned</a:t>
                      </a:r>
                      <a:r>
                        <a:rPr lang="en-US" altLang="zh-TW" sz="22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4,294,967,295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115681"/>
                  </a:ext>
                </a:extLst>
              </a:tr>
              <a:tr h="790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unsigned long long </a:t>
                      </a:r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18,446,744,073,709,551,615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480179"/>
                  </a:ext>
                </a:extLst>
              </a:tr>
              <a:tr h="790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signed</a:t>
                      </a:r>
                      <a:r>
                        <a:rPr lang="en-US" altLang="zh-TW" sz="22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2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1Byte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–128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127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36670"/>
                  </a:ext>
                </a:extLst>
              </a:tr>
              <a:tr h="790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signed </a:t>
                      </a:r>
                      <a:r>
                        <a:rPr lang="en-US" altLang="zh-TW" sz="22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–2,147,483,648 to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2,147,483,647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10347"/>
                  </a:ext>
                </a:extLst>
              </a:tr>
              <a:tr h="7875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signed long </a:t>
                      </a:r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long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8Bytes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–9,223,372,036,854,775,808 to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9,223,372,036,854,775,807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635897"/>
                  </a:ext>
                </a:extLst>
              </a:tr>
            </a:tbl>
          </a:graphicData>
        </a:graphic>
      </p:graphicFrame>
      <p:grpSp>
        <p:nvGrpSpPr>
          <p:cNvPr id="6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7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基本的資料型態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(Data Type)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unsigned &amp; signed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(Variable)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名稱的限制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610139"/>
            <a:ext cx="100607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可以使用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英文大小寫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(A-Z a-z)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、數字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(0-9)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、底線符號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_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任意組合成一個名稱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不可以使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數字做為開頭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不可以跟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語言的保留字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(keyword)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相同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大小寫英文視為不同變數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(Case-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Sensetive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4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(Variable)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名稱的限制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158203" y="1858618"/>
            <a:ext cx="54793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10;		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87num = 20;		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float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2.5;		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Abc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anose="03000509000000000000" pitchFamily="65" charset="-120"/>
                <a:cs typeface="+mn-cs"/>
              </a:rPr>
              <a:t>≠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標楷體" panose="03000509000000000000" pitchFamily="65" charset="-120"/>
                <a:cs typeface="+mn-cs"/>
              </a:rPr>
              <a:t>abc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7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1390</Words>
  <Application>Microsoft Office PowerPoint</Application>
  <PresentationFormat>寬螢幕</PresentationFormat>
  <Paragraphs>303</Paragraphs>
  <Slides>38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38</vt:i4>
      </vt:variant>
    </vt:vector>
  </HeadingPairs>
  <TitlesOfParts>
    <vt:vector size="53" baseType="lpstr">
      <vt:lpstr>等线</vt:lpstr>
      <vt:lpstr>等线 Light</vt:lpstr>
      <vt:lpstr>iekie-Weilaiti</vt:lpstr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Consolas</vt:lpstr>
      <vt:lpstr>Wingdings</vt:lpstr>
      <vt:lpstr>Office 佈景主題</vt:lpstr>
      <vt:lpstr>Office 主题​​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26</cp:revision>
  <dcterms:created xsi:type="dcterms:W3CDTF">2018-09-25T08:25:45Z</dcterms:created>
  <dcterms:modified xsi:type="dcterms:W3CDTF">2018-09-26T09:19:30Z</dcterms:modified>
</cp:coreProperties>
</file>