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5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80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EC64-138A-4F56-9B87-6D8AE7CC2900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1426-81A7-4A2D-8B43-84794DEF0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65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EC64-138A-4F56-9B87-6D8AE7CC2900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1426-81A7-4A2D-8B43-84794DEF0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7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EC64-138A-4F56-9B87-6D8AE7CC2900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1426-81A7-4A2D-8B43-84794DEF0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96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79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85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11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109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997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586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3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EC64-138A-4F56-9B87-6D8AE7CC2900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1426-81A7-4A2D-8B43-84794DEF0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57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256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796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808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66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EC64-138A-4F56-9B87-6D8AE7CC2900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1426-81A7-4A2D-8B43-84794DEF0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26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EC64-138A-4F56-9B87-6D8AE7CC2900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1426-81A7-4A2D-8B43-84794DEF0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8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EC64-138A-4F56-9B87-6D8AE7CC2900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1426-81A7-4A2D-8B43-84794DEF0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6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EC64-138A-4F56-9B87-6D8AE7CC2900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1426-81A7-4A2D-8B43-84794DEF0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27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EC64-138A-4F56-9B87-6D8AE7CC2900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1426-81A7-4A2D-8B43-84794DEF0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92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EC64-138A-4F56-9B87-6D8AE7CC2900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1426-81A7-4A2D-8B43-84794DEF0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EC64-138A-4F56-9B87-6D8AE7CC2900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31426-81A7-4A2D-8B43-84794DEF0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64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EC64-138A-4F56-9B87-6D8AE7CC2900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31426-81A7-4A2D-8B43-84794DEF0B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7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2018/10/3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05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92876" y="715617"/>
            <a:ext cx="7627427" cy="5874968"/>
            <a:chOff x="2314893" y="2198646"/>
            <a:chExt cx="7627427" cy="4437629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08398" y="3607858"/>
              <a:ext cx="6833922" cy="767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TW" altLang="en-US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程式設計與實習</a:t>
              </a:r>
              <a:r>
                <a:rPr lang="en-US" altLang="zh-TW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(</a:t>
              </a:r>
              <a:r>
                <a:rPr lang="zh-TW" altLang="en-US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一</a:t>
              </a:r>
              <a:r>
                <a:rPr lang="en-US" altLang="zh-TW" sz="6000" b="1" dirty="0" smtClean="0">
                  <a:solidFill>
                    <a:srgbClr val="132E4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iekie-Weilaiti" panose="02010601030101010101" pitchFamily="2" charset="-128"/>
                </a:rPr>
                <a:t>)</a:t>
              </a:r>
              <a:endParaRPr lang="zh-CN" altLang="en-US" sz="6000" b="1" dirty="0">
                <a:solidFill>
                  <a:srgbClr val="132E4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314893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One day you'll leave this world behind</a:t>
              </a: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So live a life you will remember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By </a:t>
              </a:r>
              <a:r>
                <a:rPr lang="zh-TW" altLang="en-US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黃宬瑋</a:t>
              </a:r>
              <a:endParaRPr lang="en-US" altLang="zh-TW" dirty="0" smtClean="0">
                <a:solidFill>
                  <a:srgbClr val="132E4A"/>
                </a:solidFill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E</a:t>
              </a:r>
              <a:r>
                <a:rPr lang="en-US" altLang="zh-CN" dirty="0" smtClean="0">
                  <a:solidFill>
                    <a:srgbClr val="132E4A"/>
                  </a:solidFill>
                  <a:effectLst/>
                  <a:ea typeface="微軟正黑體" panose="020B0604030504040204" pitchFamily="34" charset="-120"/>
                  <a:sym typeface="iekie-Weilaiti" panose="02010601030101010101" pitchFamily="2" charset="-128"/>
                </a:rPr>
                <a:t>mail : soimportant0318@gmail.com</a:t>
              </a:r>
              <a:endParaRPr lang="en-US" altLang="zh-CN" dirty="0">
                <a:solidFill>
                  <a:srgbClr val="132E4A"/>
                </a:solidFill>
                <a:effectLst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501314" y="2198646"/>
              <a:ext cx="3324792" cy="118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9600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2018</a:t>
              </a:r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40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9793"/>
            <a:ext cx="10058400" cy="53435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601567" y="6062870"/>
            <a:ext cx="498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hlinkClick r:id="rId3"/>
              </a:rPr>
              <a:t>https://e-tutor.itsa.org.tw/e-Tutor</a:t>
            </a:r>
            <a:r>
              <a:rPr lang="en-US" altLang="zh-TW" sz="2400" dirty="0"/>
              <a:t>/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60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26485" y="1689652"/>
            <a:ext cx="8922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老師專區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高雄市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國立高雄大學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張保榮老師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來寫寫小題目吧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85" y="2763078"/>
            <a:ext cx="8939030" cy="36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400990" y="1974983"/>
            <a:ext cx="7511213" cy="4615602"/>
            <a:chOff x="2623007" y="3149902"/>
            <a:chExt cx="7511213" cy="3486373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051011" y="3149902"/>
              <a:ext cx="6931065" cy="825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6500" dirty="0" smtClean="0">
                  <a:solidFill>
                    <a:srgbClr val="132E4A"/>
                  </a:solidFill>
                  <a:ea typeface="+mj-ea"/>
                  <a:sym typeface="iekie-Weilaiti" panose="02010601030101010101" pitchFamily="2" charset="-128"/>
                </a:rPr>
                <a:t>Thanks for listening</a:t>
              </a:r>
              <a:endParaRPr lang="zh-CN" altLang="en-US" sz="6500" dirty="0">
                <a:solidFill>
                  <a:srgbClr val="132E4A"/>
                </a:solidFill>
                <a:ea typeface="+mj-ea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623007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You’ve been struggling to make things right.</a:t>
              </a:r>
            </a:p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132E4A"/>
                  </a:solidFill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That’s how a superhero learns to fly.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By </a:t>
              </a:r>
              <a:r>
                <a:rPr lang="zh-TW" altLang="en-US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黃宬瑋</a:t>
              </a:r>
              <a:endParaRPr lang="en-US" altLang="zh-TW" dirty="0" smtClean="0">
                <a:solidFill>
                  <a:srgbClr val="132E4A"/>
                </a:solidFill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132E4A"/>
                  </a:solidFill>
                  <a:ea typeface="微軟正黑體" panose="020B0604030504040204" pitchFamily="34" charset="-120"/>
                  <a:sym typeface="iekie-Weilaiti" panose="02010601030101010101" pitchFamily="2" charset="-128"/>
                </a:rPr>
                <a:t>E</a:t>
              </a:r>
              <a:r>
                <a:rPr lang="en-US" altLang="zh-CN" dirty="0" smtClean="0">
                  <a:solidFill>
                    <a:srgbClr val="132E4A"/>
                  </a:solidFill>
                  <a:effectLst/>
                  <a:ea typeface="微軟正黑體" panose="020B0604030504040204" pitchFamily="34" charset="-120"/>
                  <a:sym typeface="iekie-Weilaiti" panose="02010601030101010101" pitchFamily="2" charset="-128"/>
                </a:rPr>
                <a:t>mail : soimportant0318@gmail.com</a:t>
              </a:r>
              <a:endParaRPr lang="en-US" altLang="zh-CN" dirty="0">
                <a:solidFill>
                  <a:srgbClr val="132E4A"/>
                </a:solidFill>
                <a:effectLst/>
                <a:ea typeface="微軟正黑體" panose="020B0604030504040204" pitchFamily="34" charset="-120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5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微軟正黑體" panose="020B0604030504040204" pitchFamily="34" charset="-120"/>
                  <a:cs typeface="+mn-ea"/>
                </a:rPr>
                <a:t>複習一下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3308217" y="1194562"/>
            <a:ext cx="55755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0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000" dirty="0" smtClean="0">
                <a:latin typeface="Consolas" panose="020B0609020204030204" pitchFamily="49" charset="0"/>
              </a:rPr>
              <a:t> </a:t>
            </a:r>
            <a:r>
              <a:rPr lang="en-US" altLang="zh-TW" sz="3000" dirty="0" err="1" smtClean="0">
                <a:latin typeface="Consolas" panose="020B0609020204030204" pitchFamily="49" charset="0"/>
              </a:rPr>
              <a:t>num</a:t>
            </a:r>
            <a:r>
              <a:rPr lang="en-US" altLang="zh-TW" sz="3000" dirty="0" smtClean="0">
                <a:latin typeface="Consolas" panose="020B0609020204030204" pitchFamily="49" charset="0"/>
              </a:rPr>
              <a:t> = </a:t>
            </a:r>
            <a:r>
              <a:rPr lang="en-US" altLang="zh-TW" sz="3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3000" dirty="0" smtClean="0">
                <a:latin typeface="Consolas" panose="020B0609020204030204" pitchFamily="49" charset="0"/>
              </a:rPr>
              <a:t>;</a:t>
            </a:r>
          </a:p>
          <a:p>
            <a:pPr algn="ctr"/>
            <a:endParaRPr lang="en-US" altLang="zh-TW" sz="3000" dirty="0" smtClean="0">
              <a:latin typeface="Consolas" panose="020B0609020204030204" pitchFamily="49" charset="0"/>
            </a:endParaRPr>
          </a:p>
          <a:p>
            <a:pPr algn="ctr"/>
            <a:endParaRPr lang="en-US" altLang="zh-TW" sz="3000" dirty="0">
              <a:latin typeface="Consolas" panose="020B0609020204030204" pitchFamily="49" charset="0"/>
            </a:endParaRPr>
          </a:p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: 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這行程式碼代表</a:t>
            </a:r>
            <a:r>
              <a:rPr lang="zh-TW" altLang="en-US" sz="3000" dirty="0">
                <a:latin typeface="Consolas" panose="020B0609020204030204" pitchFamily="49" charset="0"/>
                <a:ea typeface="微軟正黑體" panose="020B0604030504040204" pitchFamily="34" charset="-120"/>
              </a:rPr>
              <a:t>什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麼含意</a:t>
            </a:r>
            <a:r>
              <a:rPr lang="en-US" altLang="zh-TW" sz="3000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5368" y="4070696"/>
            <a:ext cx="11649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從</a:t>
            </a:r>
            <a:r>
              <a:rPr lang="zh-TW" altLang="en-US" sz="3000" dirty="0" smtClean="0">
                <a:solidFill>
                  <a:srgbClr val="7030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記憶體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分配一塊 </a:t>
            </a:r>
            <a:r>
              <a:rPr lang="en-US" altLang="zh-TW" sz="3000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zh-TW" altLang="en-US" sz="3000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(4bytes)</a:t>
            </a:r>
            <a:r>
              <a:rPr lang="zh-TW" altLang="en-US" sz="3000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大小的空間，並且將值設定為</a:t>
            </a:r>
            <a:r>
              <a:rPr lang="en-US" altLang="zh-TW" sz="3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</a:t>
            </a:r>
            <a:endParaRPr lang="zh-TW" altLang="en-US" sz="3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36677" y="5575044"/>
            <a:ext cx="40671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 :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怎麼使用這個變數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sz="3000" dirty="0"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35506" y="5561836"/>
            <a:ext cx="29434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000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num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 += 10;</a:t>
            </a:r>
            <a:endParaRPr lang="zh-TW" altLang="en-US" sz="3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086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08042" y="1344517"/>
            <a:ext cx="172354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zh-TW" altLang="en-US" sz="3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變數型態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3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noProof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dirty="0" smtClean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變數值</a:t>
            </a:r>
            <a:endParaRPr lang="en-US" altLang="zh-TW" sz="3000" dirty="0" smtClean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左-右雙向箭號 2"/>
          <p:cNvSpPr/>
          <p:nvPr/>
        </p:nvSpPr>
        <p:spPr>
          <a:xfrm>
            <a:off x="4913242" y="3226897"/>
            <a:ext cx="2365513" cy="9442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5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複習一下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460408" y="1344516"/>
            <a:ext cx="172354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物流中心</a:t>
            </a:r>
            <a:endParaRPr lang="en-US" altLang="zh-TW" sz="30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3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zh-TW" altLang="en-US" sz="3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箱子大小</a:t>
            </a:r>
            <a:endParaRPr lang="en-US" altLang="zh-TW" sz="3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貨品編號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內容物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19" y="557882"/>
            <a:ext cx="3241761" cy="235428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41" y="4727084"/>
            <a:ext cx="1668117" cy="17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型態怎麼選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?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2520853" y="1451114"/>
            <a:ext cx="71096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預期這個變數會存到什麼數值或什麼運算</a:t>
            </a:r>
            <a:endParaRPr lang="zh-TW" altLang="en-US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5623439" y="2657498"/>
            <a:ext cx="904461" cy="1232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675013" y="4542336"/>
            <a:ext cx="48013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決定這個變數該是什麼型態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29771" y="5659254"/>
            <a:ext cx="7332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latin typeface="Consolas" panose="020B0609020204030204" pitchFamily="49" charset="0"/>
                <a:ea typeface="微軟正黑體" panose="020B0604030504040204" pitchFamily="34" charset="-120"/>
              </a:rPr>
              <a:t>E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.g. value &gt; 2^31 </a:t>
            </a:r>
            <a:r>
              <a:rPr lang="en-US" altLang="zh-TW" sz="3000" dirty="0" smtClean="0"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3000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long </a:t>
            </a:r>
            <a:r>
              <a:rPr lang="en-US" altLang="zh-TW" sz="3000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long</a:t>
            </a:r>
            <a:r>
              <a:rPr lang="en-US" altLang="zh-TW" sz="3000" dirty="0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3000" dirty="0" err="1" smtClean="0">
                <a:solidFill>
                  <a:srgbClr val="00B0F0"/>
                </a:solidFill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int</a:t>
            </a:r>
            <a:endParaRPr lang="zh-TW" altLang="en-US" sz="3000" dirty="0">
              <a:solidFill>
                <a:srgbClr val="00B0F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120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noProof="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邏輯大補帖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4878358" y="1418247"/>
            <a:ext cx="2435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這是柯文哲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88" y="2418839"/>
            <a:ext cx="6167024" cy="41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noProof="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邏輯大補帖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4878359" y="1418247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這是姚文智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06" y="2418839"/>
            <a:ext cx="6986588" cy="39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878359" y="1418247"/>
            <a:ext cx="2435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這是馬英九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noProof="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邏輯大補帖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10" y="2575459"/>
            <a:ext cx="5614780" cy="37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3" y="3296185"/>
            <a:ext cx="4592429" cy="3044980"/>
          </a:xfrm>
          <a:prstGeom prst="rect">
            <a:avLst/>
          </a:prstGeom>
        </p:spPr>
      </p:pic>
      <p:grpSp>
        <p:nvGrpSpPr>
          <p:cNvPr id="3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noProof="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邏輯大補帖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29" y="3296185"/>
            <a:ext cx="4493403" cy="304498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647252" y="1364477"/>
            <a:ext cx="4897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這裡有姚文智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柯文哲嗎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algn="ctr"/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這裡有姚文智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柯文哲嗎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11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8177993" cy="584775"/>
            <a:chOff x="568442" y="238749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38749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noProof="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邏輯大補帖 </a:t>
              </a:r>
              <a:r>
                <a:rPr lang="en-US" altLang="zh-TW" sz="3200" b="1" noProof="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lang="zh-TW" altLang="en-US" sz="3200" b="1" noProof="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真值表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65517"/>
              </p:ext>
            </p:extLst>
          </p:nvPr>
        </p:nvGraphicFramePr>
        <p:xfrm>
          <a:off x="568443" y="1455163"/>
          <a:ext cx="5270385" cy="1924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6795">
                  <a:extLst>
                    <a:ext uri="{9D8B030D-6E8A-4147-A177-3AD203B41FA5}">
                      <a16:colId xmlns:a16="http://schemas.microsoft.com/office/drawing/2014/main" val="500663263"/>
                    </a:ext>
                  </a:extLst>
                </a:gridCol>
                <a:gridCol w="1756795">
                  <a:extLst>
                    <a:ext uri="{9D8B030D-6E8A-4147-A177-3AD203B41FA5}">
                      <a16:colId xmlns:a16="http://schemas.microsoft.com/office/drawing/2014/main" val="1027909806"/>
                    </a:ext>
                  </a:extLst>
                </a:gridCol>
                <a:gridCol w="1756795">
                  <a:extLst>
                    <a:ext uri="{9D8B030D-6E8A-4147-A177-3AD203B41FA5}">
                      <a16:colId xmlns:a16="http://schemas.microsoft.com/office/drawing/2014/main" val="392861525"/>
                    </a:ext>
                  </a:extLst>
                </a:gridCol>
              </a:tblGrid>
              <a:tr h="6413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And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049601"/>
                  </a:ext>
                </a:extLst>
              </a:tr>
              <a:tr h="6413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554520"/>
                  </a:ext>
                </a:extLst>
              </a:tr>
              <a:tr h="6413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67786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80517"/>
              </p:ext>
            </p:extLst>
          </p:nvPr>
        </p:nvGraphicFramePr>
        <p:xfrm>
          <a:off x="6404113" y="1455162"/>
          <a:ext cx="5270385" cy="1924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6795">
                  <a:extLst>
                    <a:ext uri="{9D8B030D-6E8A-4147-A177-3AD203B41FA5}">
                      <a16:colId xmlns:a16="http://schemas.microsoft.com/office/drawing/2014/main" val="1205822699"/>
                    </a:ext>
                  </a:extLst>
                </a:gridCol>
                <a:gridCol w="1756795">
                  <a:extLst>
                    <a:ext uri="{9D8B030D-6E8A-4147-A177-3AD203B41FA5}">
                      <a16:colId xmlns:a16="http://schemas.microsoft.com/office/drawing/2014/main" val="2588724543"/>
                    </a:ext>
                  </a:extLst>
                </a:gridCol>
                <a:gridCol w="1756795">
                  <a:extLst>
                    <a:ext uri="{9D8B030D-6E8A-4147-A177-3AD203B41FA5}">
                      <a16:colId xmlns:a16="http://schemas.microsoft.com/office/drawing/2014/main" val="462327191"/>
                    </a:ext>
                  </a:extLst>
                </a:gridCol>
              </a:tblGrid>
              <a:tr h="6413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Or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295071"/>
                  </a:ext>
                </a:extLst>
              </a:tr>
              <a:tr h="6413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396394"/>
                  </a:ext>
                </a:extLst>
              </a:tr>
              <a:tr h="6413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7677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93829"/>
              </p:ext>
            </p:extLst>
          </p:nvPr>
        </p:nvGraphicFramePr>
        <p:xfrm>
          <a:off x="568443" y="4241433"/>
          <a:ext cx="3513590" cy="1924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6795">
                  <a:extLst>
                    <a:ext uri="{9D8B030D-6E8A-4147-A177-3AD203B41FA5}">
                      <a16:colId xmlns:a16="http://schemas.microsoft.com/office/drawing/2014/main" val="500663263"/>
                    </a:ext>
                  </a:extLst>
                </a:gridCol>
                <a:gridCol w="1756795">
                  <a:extLst>
                    <a:ext uri="{9D8B030D-6E8A-4147-A177-3AD203B41FA5}">
                      <a16:colId xmlns:a16="http://schemas.microsoft.com/office/drawing/2014/main" val="1027909806"/>
                    </a:ext>
                  </a:extLst>
                </a:gridCol>
              </a:tblGrid>
              <a:tr h="6413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Not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049601"/>
                  </a:ext>
                </a:extLst>
              </a:tr>
              <a:tr h="6413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554520"/>
                  </a:ext>
                </a:extLst>
              </a:tr>
              <a:tr h="6413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67786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24641"/>
              </p:ext>
            </p:extLst>
          </p:nvPr>
        </p:nvGraphicFramePr>
        <p:xfrm>
          <a:off x="6404112" y="4241432"/>
          <a:ext cx="5270385" cy="1924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6795">
                  <a:extLst>
                    <a:ext uri="{9D8B030D-6E8A-4147-A177-3AD203B41FA5}">
                      <a16:colId xmlns:a16="http://schemas.microsoft.com/office/drawing/2014/main" val="1205822699"/>
                    </a:ext>
                  </a:extLst>
                </a:gridCol>
                <a:gridCol w="1756795">
                  <a:extLst>
                    <a:ext uri="{9D8B030D-6E8A-4147-A177-3AD203B41FA5}">
                      <a16:colId xmlns:a16="http://schemas.microsoft.com/office/drawing/2014/main" val="2588724543"/>
                    </a:ext>
                  </a:extLst>
                </a:gridCol>
                <a:gridCol w="1756795">
                  <a:extLst>
                    <a:ext uri="{9D8B030D-6E8A-4147-A177-3AD203B41FA5}">
                      <a16:colId xmlns:a16="http://schemas.microsoft.com/office/drawing/2014/main" val="462327191"/>
                    </a:ext>
                  </a:extLst>
                </a:gridCol>
              </a:tblGrid>
              <a:tr h="6413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err="1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Xor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295071"/>
                  </a:ext>
                </a:extLst>
              </a:tr>
              <a:tr h="6413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396394"/>
                  </a:ext>
                </a:extLst>
              </a:tr>
              <a:tr h="6413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1</a:t>
                      </a:r>
                      <a:endParaRPr lang="zh-TW" altLang="en-US" sz="2800" b="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0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7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92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243</Words>
  <Application>Microsoft Office PowerPoint</Application>
  <PresentationFormat>寬螢幕</PresentationFormat>
  <Paragraphs>90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5" baseType="lpstr">
      <vt:lpstr>等线</vt:lpstr>
      <vt:lpstr>等线 Light</vt:lpstr>
      <vt:lpstr>iekie-Weilaiti</vt:lpstr>
      <vt:lpstr>微软雅黑</vt:lpstr>
      <vt:lpstr>微軟正黑體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宬瑋 黃</dc:creator>
  <cp:lastModifiedBy>宬瑋 黃</cp:lastModifiedBy>
  <cp:revision>18</cp:revision>
  <dcterms:created xsi:type="dcterms:W3CDTF">2018-10-01T15:28:36Z</dcterms:created>
  <dcterms:modified xsi:type="dcterms:W3CDTF">2018-10-03T08:43:11Z</dcterms:modified>
</cp:coreProperties>
</file>