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80" r:id="rId3"/>
    <p:sldId id="256" r:id="rId4"/>
    <p:sldId id="257" r:id="rId5"/>
    <p:sldId id="258" r:id="rId6"/>
    <p:sldId id="259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8" r:id="rId17"/>
    <p:sldId id="279" r:id="rId18"/>
    <p:sldId id="268" r:id="rId19"/>
    <p:sldId id="269" r:id="rId20"/>
    <p:sldId id="270" r:id="rId21"/>
    <p:sldId id="271" r:id="rId22"/>
    <p:sldId id="272" r:id="rId23"/>
    <p:sldId id="275" r:id="rId24"/>
    <p:sldId id="276" r:id="rId25"/>
    <p:sldId id="273" r:id="rId26"/>
    <p:sldId id="274" r:id="rId27"/>
    <p:sldId id="282" r:id="rId28"/>
    <p:sldId id="281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  <a:srgbClr val="748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868A8-4840-49A1-BAF3-72DD98808E99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FD21A-45FB-4780-83C1-8D82D65BCC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4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FD21A-45FB-4780-83C1-8D82D65BCCE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70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B7477-5432-464B-8D7C-B359858106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2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B7477-5432-464B-8D7C-B359858106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77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376-8F94-41A6-A2CB-3DDEC678218E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39F-3B2B-439E-AE2C-DC8DC455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56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376-8F94-41A6-A2CB-3DDEC678218E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39F-3B2B-439E-AE2C-DC8DC455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91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376-8F94-41A6-A2CB-3DDEC678218E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39F-3B2B-439E-AE2C-DC8DC455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949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04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17FD1-86C7-4D6F-BB18-1BFAF31A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418F4-6BEB-4323-85BE-6D9DAA1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0484F-A6D0-4D0A-A67F-9B60623A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B9663-8560-4E5B-9828-821FFA0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83949-B2D7-40A0-9C56-070D7843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704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DC49-D274-42C0-B8C9-54E96E94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A3DB7-FAA9-461F-88CD-46EB4213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C8632-A864-4DE3-9016-1A1B27BD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8EFBF-B4C6-422F-A471-7844CD68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4A86A-CF97-4FDA-AA7F-AB051AC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379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0D0CE-B16C-40C5-869D-8E375B49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254BD-1BB0-461D-9523-A56BBA3A7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C9EEB-E466-46C0-89FD-3A53D739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04F2E-1DB2-4D6F-92F5-2ED4232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B3A53-8C9E-40B2-BDB1-13E947FC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7662B-71C4-4DBF-B5C6-B364C44E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067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68BCA-4C34-4540-8654-D682C3E3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12ADA-2000-40BA-98DB-BB4FF7B5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6848F4-160E-477D-A730-253FDD86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88EB20-4A0E-4A76-BBBE-70DC815B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7A608A-40A6-4221-ACA8-19D102B38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7697C3-D3D9-4FAC-8CBD-1D233FD2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244771-2EC9-4A17-AA02-1B56BD99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14C20D-25F2-40ED-AAAF-D24802D6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95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A8CA1-3C54-4624-9B75-C183AC0B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782EED-1A91-4D70-A708-D4BF41B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1139C9-EAFE-4BC1-B18B-E3705D97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86D21-8AF4-4E62-B6B7-28A1BA89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858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22BEF6-562D-4455-BD76-DDA10B1D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9E9BF3-D664-4432-B387-C6FDEFD6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68836-E8BD-4E72-91DD-3759C96E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455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0308F-4288-4DDD-BEC7-E2DEA230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1CCF2-C89D-4CD3-8145-4312A979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8A7611-4FF6-4CCA-9448-5483B945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BA9AA-E65F-41C0-848B-C8C8A11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25DFA-D2EC-4338-B06E-E14756A8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23C4-D2FA-4191-B927-DF76DE81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14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376-8F94-41A6-A2CB-3DDEC678218E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39F-3B2B-439E-AE2C-DC8DC455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069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80B2C-BFAB-48FF-B101-A0270BE1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D71463-1CFF-4DCA-BD30-6EF96FADC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AF1CA-7E60-4770-A82D-60F9E03A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0618D-C415-4B1B-B917-5A3A0F91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A9525-1AE5-447A-927C-339D9F3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C264C-010E-45F6-9179-470BFF3C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500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5F54-7CA3-493F-847A-29983B84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721D4-9FBF-4E6D-BF95-431EA4766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A267B-1289-440F-9CF1-DDD83C2F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F7012-861C-459B-B9E6-9CA6E05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51314-7407-47AF-ACBA-342FB641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094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49EF25-FBB9-4CC1-9FBD-59D2A9DF9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70104-20B7-4D69-87BF-AC1B1CBD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82186-1999-472E-B04D-0E20C07D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B9731-3159-4750-B55F-1956A80E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B2450-67FA-458B-8D73-5337BEB9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04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376-8F94-41A6-A2CB-3DDEC678218E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39F-3B2B-439E-AE2C-DC8DC455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84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376-8F94-41A6-A2CB-3DDEC678218E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39F-3B2B-439E-AE2C-DC8DC455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36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376-8F94-41A6-A2CB-3DDEC678218E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39F-3B2B-439E-AE2C-DC8DC455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376-8F94-41A6-A2CB-3DDEC678218E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39F-3B2B-439E-AE2C-DC8DC455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5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376-8F94-41A6-A2CB-3DDEC678218E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39F-3B2B-439E-AE2C-DC8DC455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18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376-8F94-41A6-A2CB-3DDEC678218E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39F-3B2B-439E-AE2C-DC8DC455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0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376-8F94-41A6-A2CB-3DDEC678218E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39F-3B2B-439E-AE2C-DC8DC455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59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74376-8F94-41A6-A2CB-3DDEC678218E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C39F-3B2B-439E-AE2C-DC8DC455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87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0C92D1-8FD1-40C5-80CB-91263490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D41DD-F8F1-48A7-B910-20A205CB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2F899-1A10-4FAE-B4A8-C050882F4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B747A-3551-484D-B713-7A9103CC5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E9FD-B05F-40E6-8FC8-C5F4971F1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88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programming/c-sorting-algorithms-implementation/" TargetMode="External"/><Relationship Id="rId2" Type="http://schemas.openxmlformats.org/officeDocument/2006/relationships/hyperlink" Target="https://openhome.cc/Gossip/CppGossip/OneDimArray.html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oo.gl/FAw66c" TargetMode="External"/><Relationship Id="rId4" Type="http://schemas.openxmlformats.org/officeDocument/2006/relationships/hyperlink" Target="http://program-lover.blogspot.com/2008/08/binary-search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092876" y="715617"/>
            <a:ext cx="7627427" cy="5849512"/>
            <a:chOff x="2314893" y="2198646"/>
            <a:chExt cx="7627427" cy="4418401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108398" y="3607858"/>
              <a:ext cx="6833922" cy="767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程式設計與實習</a:t>
              </a:r>
              <a:r>
                <a:rPr lang="en-US" altLang="zh-TW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(</a:t>
              </a:r>
              <a:r>
                <a:rPr lang="zh-TW" altLang="en-US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一</a:t>
              </a:r>
              <a:r>
                <a:rPr lang="en-US" altLang="zh-TW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)</a:t>
              </a:r>
              <a:endParaRPr lang="zh-CN" altLang="en-US" sz="6000" b="1" dirty="0">
                <a:solidFill>
                  <a:srgbClr val="132E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314893" y="4889589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dirty="0" smtClean="0">
                  <a:solidFill>
                    <a:srgbClr val="132E4A"/>
                  </a:solidFill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One day you'll leave this world behind</a:t>
              </a:r>
            </a:p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132E4A"/>
                  </a:solidFill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So live a life you will remember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58070"/>
              <a:ext cx="5044262" cy="65897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By </a:t>
              </a:r>
              <a:r>
                <a:rPr lang="zh-TW" altLang="en-US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黃宬瑋</a:t>
              </a:r>
              <a:endParaRPr lang="en-US" altLang="zh-TW" dirty="0" smtClean="0">
                <a:solidFill>
                  <a:srgbClr val="132E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iekie-Weilaiti" panose="02010601030101010101" pitchFamily="2" charset="-128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E</a:t>
              </a:r>
              <a:r>
                <a:rPr lang="en-US" altLang="zh-CN" dirty="0" smtClean="0">
                  <a:solidFill>
                    <a:srgbClr val="132E4A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mail : soimportant0318@gmail.com</a:t>
              </a:r>
              <a:endParaRPr lang="en-US" altLang="zh-CN" dirty="0">
                <a:solidFill>
                  <a:srgbClr val="132E4A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501314" y="2198646"/>
              <a:ext cx="3324792" cy="118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600" dirty="0" smtClean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2018</a:t>
              </a:r>
              <a:endParaRPr lang="zh-CN" altLang="en-US" sz="96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86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陣列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(Array)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要用來做什麼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588102"/>
            <a:ext cx="88488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大量的儲存同類型的資料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排序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(Sorting)		2 5 3 4 1   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  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1 2 3 4 5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搜尋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(Search)     		2 4 6 8 9   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   2 4 6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8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9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分析資料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(Analyze)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平均、中位數、分布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…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300" y="233214"/>
            <a:ext cx="2124105" cy="21241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1" y="4425552"/>
            <a:ext cx="2135764" cy="213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排序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(Sort)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交換兩個元素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(Swap)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3993501" y="1500925"/>
            <a:ext cx="42049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a = 10, b = 20;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007137" y="4400077"/>
            <a:ext cx="2129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 = b;	</a:t>
            </a:r>
            <a:endParaRPr lang="en-US" altLang="zh-TW" sz="3000" dirty="0">
              <a:solidFill>
                <a:prstClr val="black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 = a;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058" y="417655"/>
            <a:ext cx="2135764" cy="213576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865692" y="2553418"/>
            <a:ext cx="245451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latin typeface="Consolas" panose="020B0609020204030204" pitchFamily="49" charset="0"/>
              </a:rPr>
              <a:t>a		b</a:t>
            </a:r>
          </a:p>
          <a:p>
            <a:endParaRPr lang="en-US" altLang="zh-TW" sz="3000" dirty="0" smtClean="0">
              <a:latin typeface="Consolas" panose="020B0609020204030204" pitchFamily="49" charset="0"/>
            </a:endParaRPr>
          </a:p>
          <a:p>
            <a:r>
              <a:rPr lang="en-US" altLang="zh-TW" sz="3000" dirty="0" smtClean="0">
                <a:latin typeface="Consolas" panose="020B0609020204030204" pitchFamily="49" charset="0"/>
              </a:rPr>
              <a:t>10		20</a:t>
            </a:r>
          </a:p>
          <a:p>
            <a:endParaRPr lang="en-US" altLang="zh-TW" sz="3000" dirty="0" smtClean="0">
              <a:latin typeface="Consolas" panose="020B0609020204030204" pitchFamily="49" charset="0"/>
            </a:endParaRPr>
          </a:p>
          <a:p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3000" dirty="0" smtClean="0">
                <a:latin typeface="Consolas" panose="020B0609020204030204" pitchFamily="49" charset="0"/>
              </a:rPr>
              <a:t>		20</a:t>
            </a:r>
            <a:endParaRPr lang="en-US" altLang="zh-TW" sz="3000" dirty="0">
              <a:latin typeface="Consolas" panose="020B0609020204030204" pitchFamily="49" charset="0"/>
            </a:endParaRPr>
          </a:p>
          <a:p>
            <a:endParaRPr lang="en-US" altLang="zh-TW" sz="3000" dirty="0" smtClean="0">
              <a:latin typeface="Consolas" panose="020B0609020204030204" pitchFamily="49" charset="0"/>
            </a:endParaRPr>
          </a:p>
          <a:p>
            <a:r>
              <a:rPr lang="en-US" altLang="zh-TW" sz="3000" dirty="0" smtClean="0">
                <a:latin typeface="Consolas" panose="020B0609020204030204" pitchFamily="49" charset="0"/>
              </a:rPr>
              <a:t>20		20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049623" y="4400077"/>
            <a:ext cx="3764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會早一步變成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  <a:endParaRPr lang="zh-TW" altLang="en-US" sz="3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830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排序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(Sort)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交換兩個元素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(Swap)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1200645" y="3904060"/>
            <a:ext cx="25764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temp = a;	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 = b;		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 = temp;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35520" y="1346869"/>
            <a:ext cx="63209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a = 10, b = 20, temp = 0;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058" y="417655"/>
            <a:ext cx="2135764" cy="213576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777049" y="2057400"/>
            <a:ext cx="47243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sz="3000" dirty="0">
                <a:solidFill>
                  <a:prstClr val="black"/>
                </a:solidFill>
                <a:latin typeface="Consolas" panose="020B0609020204030204" pitchFamily="49" charset="0"/>
              </a:rPr>
              <a:t>a		b		</a:t>
            </a:r>
            <a:r>
              <a:rPr lang="en-US" altLang="zh-TW" sz="3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temp</a:t>
            </a:r>
          </a:p>
          <a:p>
            <a:pPr lvl="0">
              <a:defRPr/>
            </a:pPr>
            <a:endParaRPr lang="en-US" altLang="zh-TW" sz="3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zh-TW" sz="3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10		20</a:t>
            </a:r>
            <a:r>
              <a:rPr lang="en-US" altLang="zh-TW" sz="3000" dirty="0">
                <a:solidFill>
                  <a:prstClr val="black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3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</a:p>
          <a:p>
            <a:pPr lvl="0">
              <a:defRPr/>
            </a:pPr>
            <a:endParaRPr lang="en-US" altLang="zh-TW" sz="30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zh-TW" sz="3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10		20		</a:t>
            </a: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</a:p>
          <a:p>
            <a:pPr lvl="0">
              <a:defRPr/>
            </a:pPr>
            <a:endParaRPr lang="en-US" altLang="zh-TW" sz="3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3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	20		10</a:t>
            </a:r>
          </a:p>
          <a:p>
            <a:pPr lvl="0">
              <a:defRPr/>
            </a:pPr>
            <a:endParaRPr lang="en-US" altLang="zh-TW" sz="3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zh-TW" sz="3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20		</a:t>
            </a: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3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	10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825947" y="3904059"/>
            <a:ext cx="2781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temp</a:t>
            </a:r>
            <a:r>
              <a:rPr lang="zh-TW" altLang="en-US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暫存</a:t>
            </a: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</a:t>
            </a:r>
            <a:r>
              <a:rPr lang="zh-TW" altLang="en-US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的值</a:t>
            </a:r>
            <a:endParaRPr lang="zh-TW" altLang="en-US" sz="3000" dirty="0">
              <a:solidFill>
                <a:srgbClr val="FF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825946" y="5750719"/>
            <a:ext cx="31662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temp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的值指定給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b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825946" y="4827389"/>
            <a:ext cx="2531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b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的值指定給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a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711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排序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(Sort)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1043609" y="1580322"/>
            <a:ext cx="987161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把資料依照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想要的順序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排列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Original : 2 9 8 6 3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2 3 6 8 9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 	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從小到大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9 8 6 3 2	 	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從大到小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8 2 9 6 3	 	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取對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3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的餘數排列且數字大的在前面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058" y="417655"/>
            <a:ext cx="2135764" cy="213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排序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(Sort</a:t>
              </a:r>
              <a:r>
                <a:rPr lang="en-US" altLang="zh-TW" sz="32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氣泡排序法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(Bubble </a:t>
              </a:r>
              <a:r>
                <a:rPr kumimoji="0" lang="en-US" altLang="zh-TW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ort)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639957"/>
            <a:ext cx="2954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			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345579"/>
              </p:ext>
            </p:extLst>
          </p:nvPr>
        </p:nvGraphicFramePr>
        <p:xfrm>
          <a:off x="1282700" y="1252331"/>
          <a:ext cx="9626600" cy="498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320">
                  <a:extLst>
                    <a:ext uri="{9D8B030D-6E8A-4147-A177-3AD203B41FA5}">
                      <a16:colId xmlns:a16="http://schemas.microsoft.com/office/drawing/2014/main" val="4235038353"/>
                    </a:ext>
                  </a:extLst>
                </a:gridCol>
                <a:gridCol w="1925320">
                  <a:extLst>
                    <a:ext uri="{9D8B030D-6E8A-4147-A177-3AD203B41FA5}">
                      <a16:colId xmlns:a16="http://schemas.microsoft.com/office/drawing/2014/main" val="2165475505"/>
                    </a:ext>
                  </a:extLst>
                </a:gridCol>
                <a:gridCol w="1925320">
                  <a:extLst>
                    <a:ext uri="{9D8B030D-6E8A-4147-A177-3AD203B41FA5}">
                      <a16:colId xmlns:a16="http://schemas.microsoft.com/office/drawing/2014/main" val="3829755252"/>
                    </a:ext>
                  </a:extLst>
                </a:gridCol>
                <a:gridCol w="1925320">
                  <a:extLst>
                    <a:ext uri="{9D8B030D-6E8A-4147-A177-3AD203B41FA5}">
                      <a16:colId xmlns:a16="http://schemas.microsoft.com/office/drawing/2014/main" val="1852246158"/>
                    </a:ext>
                  </a:extLst>
                </a:gridCol>
                <a:gridCol w="1925320">
                  <a:extLst>
                    <a:ext uri="{9D8B030D-6E8A-4147-A177-3AD203B41FA5}">
                      <a16:colId xmlns:a16="http://schemas.microsoft.com/office/drawing/2014/main" val="2116251531"/>
                    </a:ext>
                  </a:extLst>
                </a:gridCol>
              </a:tblGrid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[0]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[1]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[2]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[3]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[4]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739611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TW" altLang="en-US" sz="2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TW" altLang="en-US" sz="2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953307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438528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682161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460028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343782"/>
                  </a:ext>
                </a:extLst>
              </a:tr>
            </a:tbl>
          </a:graphicData>
        </a:graphic>
      </p:graphicFrame>
      <p:sp>
        <p:nvSpPr>
          <p:cNvPr id="8" name="左-右雙向箭號 7"/>
          <p:cNvSpPr/>
          <p:nvPr/>
        </p:nvSpPr>
        <p:spPr>
          <a:xfrm>
            <a:off x="2763078" y="2277276"/>
            <a:ext cx="819253" cy="48463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左-右雙向箭號 8"/>
          <p:cNvSpPr/>
          <p:nvPr/>
        </p:nvSpPr>
        <p:spPr>
          <a:xfrm>
            <a:off x="6632713" y="3910606"/>
            <a:ext cx="819253" cy="48463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左-右雙向箭號 9"/>
          <p:cNvSpPr/>
          <p:nvPr/>
        </p:nvSpPr>
        <p:spPr>
          <a:xfrm>
            <a:off x="8541026" y="4775311"/>
            <a:ext cx="819253" cy="48463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1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排序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(Sort</a:t>
              </a:r>
              <a:r>
                <a:rPr lang="en-US" altLang="zh-TW" sz="32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氣泡排序法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(Bubble </a:t>
              </a:r>
              <a:r>
                <a:rPr kumimoji="0" lang="en-US" altLang="zh-TW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ort)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639957"/>
            <a:ext cx="2954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			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339524"/>
              </p:ext>
            </p:extLst>
          </p:nvPr>
        </p:nvGraphicFramePr>
        <p:xfrm>
          <a:off x="1282700" y="1639957"/>
          <a:ext cx="9626600" cy="415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320">
                  <a:extLst>
                    <a:ext uri="{9D8B030D-6E8A-4147-A177-3AD203B41FA5}">
                      <a16:colId xmlns:a16="http://schemas.microsoft.com/office/drawing/2014/main" val="4235038353"/>
                    </a:ext>
                  </a:extLst>
                </a:gridCol>
                <a:gridCol w="1925320">
                  <a:extLst>
                    <a:ext uri="{9D8B030D-6E8A-4147-A177-3AD203B41FA5}">
                      <a16:colId xmlns:a16="http://schemas.microsoft.com/office/drawing/2014/main" val="2165475505"/>
                    </a:ext>
                  </a:extLst>
                </a:gridCol>
                <a:gridCol w="1925320">
                  <a:extLst>
                    <a:ext uri="{9D8B030D-6E8A-4147-A177-3AD203B41FA5}">
                      <a16:colId xmlns:a16="http://schemas.microsoft.com/office/drawing/2014/main" val="3829755252"/>
                    </a:ext>
                  </a:extLst>
                </a:gridCol>
                <a:gridCol w="1925320">
                  <a:extLst>
                    <a:ext uri="{9D8B030D-6E8A-4147-A177-3AD203B41FA5}">
                      <a16:colId xmlns:a16="http://schemas.microsoft.com/office/drawing/2014/main" val="1852246158"/>
                    </a:ext>
                  </a:extLst>
                </a:gridCol>
                <a:gridCol w="1925320">
                  <a:extLst>
                    <a:ext uri="{9D8B030D-6E8A-4147-A177-3AD203B41FA5}">
                      <a16:colId xmlns:a16="http://schemas.microsoft.com/office/drawing/2014/main" val="2116251531"/>
                    </a:ext>
                  </a:extLst>
                </a:gridCol>
              </a:tblGrid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[0]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[1]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[2]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[3]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[4]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739611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TW" altLang="en-US" sz="2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TW" altLang="en-US" sz="2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953307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438528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682161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460028"/>
                  </a:ext>
                </a:extLst>
              </a:tr>
            </a:tbl>
          </a:graphicData>
        </a:graphic>
      </p:graphicFrame>
      <p:sp>
        <p:nvSpPr>
          <p:cNvPr id="8" name="左-右雙向箭號 7"/>
          <p:cNvSpPr/>
          <p:nvPr/>
        </p:nvSpPr>
        <p:spPr>
          <a:xfrm>
            <a:off x="4691270" y="3476576"/>
            <a:ext cx="819253" cy="48463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左-右雙向箭號 8"/>
          <p:cNvSpPr/>
          <p:nvPr/>
        </p:nvSpPr>
        <p:spPr>
          <a:xfrm>
            <a:off x="6642652" y="4308171"/>
            <a:ext cx="819253" cy="48463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3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3205"/>
              </p:ext>
            </p:extLst>
          </p:nvPr>
        </p:nvGraphicFramePr>
        <p:xfrm>
          <a:off x="1282700" y="407504"/>
          <a:ext cx="9626600" cy="332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320">
                  <a:extLst>
                    <a:ext uri="{9D8B030D-6E8A-4147-A177-3AD203B41FA5}">
                      <a16:colId xmlns:a16="http://schemas.microsoft.com/office/drawing/2014/main" val="4235038353"/>
                    </a:ext>
                  </a:extLst>
                </a:gridCol>
                <a:gridCol w="1925320">
                  <a:extLst>
                    <a:ext uri="{9D8B030D-6E8A-4147-A177-3AD203B41FA5}">
                      <a16:colId xmlns:a16="http://schemas.microsoft.com/office/drawing/2014/main" val="2165475505"/>
                    </a:ext>
                  </a:extLst>
                </a:gridCol>
                <a:gridCol w="1925320">
                  <a:extLst>
                    <a:ext uri="{9D8B030D-6E8A-4147-A177-3AD203B41FA5}">
                      <a16:colId xmlns:a16="http://schemas.microsoft.com/office/drawing/2014/main" val="3829755252"/>
                    </a:ext>
                  </a:extLst>
                </a:gridCol>
                <a:gridCol w="1925320">
                  <a:extLst>
                    <a:ext uri="{9D8B030D-6E8A-4147-A177-3AD203B41FA5}">
                      <a16:colId xmlns:a16="http://schemas.microsoft.com/office/drawing/2014/main" val="1852246158"/>
                    </a:ext>
                  </a:extLst>
                </a:gridCol>
                <a:gridCol w="1925320">
                  <a:extLst>
                    <a:ext uri="{9D8B030D-6E8A-4147-A177-3AD203B41FA5}">
                      <a16:colId xmlns:a16="http://schemas.microsoft.com/office/drawing/2014/main" val="2116251531"/>
                    </a:ext>
                  </a:extLst>
                </a:gridCol>
              </a:tblGrid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[0]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[1]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[2]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[3]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[4]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739611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TW" altLang="en-US" sz="2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sz="2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953307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438528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682161"/>
                  </a:ext>
                </a:extLst>
              </a:tr>
            </a:tbl>
          </a:graphicData>
        </a:graphic>
      </p:graphicFrame>
      <p:sp>
        <p:nvSpPr>
          <p:cNvPr id="8" name="左-右雙向箭號 7"/>
          <p:cNvSpPr/>
          <p:nvPr/>
        </p:nvSpPr>
        <p:spPr>
          <a:xfrm>
            <a:off x="4731027" y="2242466"/>
            <a:ext cx="819253" cy="48463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350537"/>
              </p:ext>
            </p:extLst>
          </p:nvPr>
        </p:nvGraphicFramePr>
        <p:xfrm>
          <a:off x="1282700" y="4016601"/>
          <a:ext cx="9626600" cy="2494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320">
                  <a:extLst>
                    <a:ext uri="{9D8B030D-6E8A-4147-A177-3AD203B41FA5}">
                      <a16:colId xmlns:a16="http://schemas.microsoft.com/office/drawing/2014/main" val="4235038353"/>
                    </a:ext>
                  </a:extLst>
                </a:gridCol>
                <a:gridCol w="1925320">
                  <a:extLst>
                    <a:ext uri="{9D8B030D-6E8A-4147-A177-3AD203B41FA5}">
                      <a16:colId xmlns:a16="http://schemas.microsoft.com/office/drawing/2014/main" val="2165475505"/>
                    </a:ext>
                  </a:extLst>
                </a:gridCol>
                <a:gridCol w="1925320">
                  <a:extLst>
                    <a:ext uri="{9D8B030D-6E8A-4147-A177-3AD203B41FA5}">
                      <a16:colId xmlns:a16="http://schemas.microsoft.com/office/drawing/2014/main" val="3829755252"/>
                    </a:ext>
                  </a:extLst>
                </a:gridCol>
                <a:gridCol w="1925320">
                  <a:extLst>
                    <a:ext uri="{9D8B030D-6E8A-4147-A177-3AD203B41FA5}">
                      <a16:colId xmlns:a16="http://schemas.microsoft.com/office/drawing/2014/main" val="1852246158"/>
                    </a:ext>
                  </a:extLst>
                </a:gridCol>
                <a:gridCol w="1925320">
                  <a:extLst>
                    <a:ext uri="{9D8B030D-6E8A-4147-A177-3AD203B41FA5}">
                      <a16:colId xmlns:a16="http://schemas.microsoft.com/office/drawing/2014/main" val="2116251531"/>
                    </a:ext>
                  </a:extLst>
                </a:gridCol>
              </a:tblGrid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[0]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[1]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[2]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[3]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[4]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739611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TW" altLang="en-US" sz="2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TW" altLang="en-US" sz="2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953307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zh-TW" altLang="en-US" sz="25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438528"/>
                  </a:ext>
                </a:extLst>
              </a:tr>
            </a:tbl>
          </a:graphicData>
        </a:graphic>
      </p:graphicFrame>
      <p:sp>
        <p:nvSpPr>
          <p:cNvPr id="11" name="左-右雙向箭號 10"/>
          <p:cNvSpPr/>
          <p:nvPr/>
        </p:nvSpPr>
        <p:spPr>
          <a:xfrm>
            <a:off x="2786270" y="5021646"/>
            <a:ext cx="819253" cy="48463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25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陣列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(Array)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氣泡排序法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(Bubble </a:t>
              </a:r>
              <a:r>
                <a:rPr kumimoji="0" lang="en-US" altLang="zh-TW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ort)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2066401"/>
            <a:ext cx="718658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每一輪都要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從頭開始檢查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sz="30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每一輪都會把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該輪最大的數推到最上面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總共檢查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輪，共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N*(N+1)/2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次比較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想想看，怎麼去優化它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76427"/>
              </p:ext>
            </p:extLst>
          </p:nvPr>
        </p:nvGraphicFramePr>
        <p:xfrm>
          <a:off x="9362661" y="715915"/>
          <a:ext cx="1025938" cy="535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38">
                  <a:extLst>
                    <a:ext uri="{9D8B030D-6E8A-4147-A177-3AD203B41FA5}">
                      <a16:colId xmlns:a16="http://schemas.microsoft.com/office/drawing/2014/main" val="2793911827"/>
                    </a:ext>
                  </a:extLst>
                </a:gridCol>
              </a:tblGrid>
              <a:tr h="8921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arr</a:t>
                      </a:r>
                      <a:endParaRPr lang="zh-TW" altLang="en-US" sz="25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099752"/>
                  </a:ext>
                </a:extLst>
              </a:tr>
              <a:tr h="8921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25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083867"/>
                  </a:ext>
                </a:extLst>
              </a:tr>
              <a:tr h="8921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25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186054"/>
                  </a:ext>
                </a:extLst>
              </a:tr>
              <a:tr h="8921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25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949704"/>
                  </a:ext>
                </a:extLst>
              </a:tr>
              <a:tr h="8921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25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652793"/>
                  </a:ext>
                </a:extLst>
              </a:tr>
              <a:tr h="8921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aseline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4 </a:t>
                      </a:r>
                      <a:endParaRPr lang="zh-TW" altLang="en-US" sz="25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03437"/>
                  </a:ext>
                </a:extLst>
              </a:tr>
            </a:tbl>
          </a:graphicData>
        </a:graphic>
      </p:graphicFrame>
      <p:sp>
        <p:nvSpPr>
          <p:cNvPr id="7" name="向上箭號 6"/>
          <p:cNvSpPr/>
          <p:nvPr/>
        </p:nvSpPr>
        <p:spPr>
          <a:xfrm>
            <a:off x="10971969" y="1387730"/>
            <a:ext cx="530641" cy="4681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4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88785" y="1385588"/>
          <a:ext cx="11614430" cy="4958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443">
                  <a:extLst>
                    <a:ext uri="{9D8B030D-6E8A-4147-A177-3AD203B41FA5}">
                      <a16:colId xmlns:a16="http://schemas.microsoft.com/office/drawing/2014/main" val="3200676718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4052226054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2148391335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2729401009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1355014340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2906741356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3290196293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2794262243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3421428506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124009039"/>
                    </a:ext>
                  </a:extLst>
                </a:gridCol>
              </a:tblGrid>
              <a:tr h="826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min</a:t>
                      </a:r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mid</a:t>
                      </a:r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max</a:t>
                      </a:r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8712"/>
                  </a:ext>
                </a:extLst>
              </a:tr>
              <a:tr h="826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14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19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129705"/>
                  </a:ext>
                </a:extLst>
              </a:tr>
              <a:tr h="826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min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mid</a:t>
                      </a:r>
                      <a:endParaRPr lang="zh-TW" altLang="en-US" sz="2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max</a:t>
                      </a:r>
                      <a:endParaRPr lang="zh-TW" altLang="en-US" sz="2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844067"/>
                  </a:ext>
                </a:extLst>
              </a:tr>
              <a:tr h="826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14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19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27572"/>
                  </a:ext>
                </a:extLst>
              </a:tr>
              <a:tr h="826421"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</a:rPr>
                        <a:t>min</a:t>
                      </a:r>
                    </a:p>
                    <a:p>
                      <a:pPr algn="ctr"/>
                      <a:r>
                        <a:rPr lang="en-US" altLang="zh-TW" sz="2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mid</a:t>
                      </a:r>
                      <a:endParaRPr lang="zh-TW" altLang="en-US" sz="2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max</a:t>
                      </a:r>
                      <a:endParaRPr lang="zh-TW" altLang="en-US" sz="2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00589"/>
                  </a:ext>
                </a:extLst>
              </a:tr>
              <a:tr h="826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14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19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215073"/>
                  </a:ext>
                </a:extLst>
              </a:tr>
            </a:tbl>
          </a:graphicData>
        </a:graphic>
      </p:graphicFrame>
      <p:grpSp>
        <p:nvGrpSpPr>
          <p:cNvPr id="3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4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陣列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(Array)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二元搜尋法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(Binary Search)(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找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8)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2554357" y="63579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Get it!!!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9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88785" y="1385588"/>
          <a:ext cx="11614430" cy="4958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443">
                  <a:extLst>
                    <a:ext uri="{9D8B030D-6E8A-4147-A177-3AD203B41FA5}">
                      <a16:colId xmlns:a16="http://schemas.microsoft.com/office/drawing/2014/main" val="3200676718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4052226054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2148391335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2729401009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1355014340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2906741356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3290196293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2794262243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3421428506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124009039"/>
                    </a:ext>
                  </a:extLst>
                </a:gridCol>
              </a:tblGrid>
              <a:tr h="826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min</a:t>
                      </a:r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mid</a:t>
                      </a:r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max</a:t>
                      </a:r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8712"/>
                  </a:ext>
                </a:extLst>
              </a:tr>
              <a:tr h="826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14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19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129705"/>
                  </a:ext>
                </a:extLst>
              </a:tr>
              <a:tr h="826421"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min</a:t>
                      </a:r>
                      <a:endParaRPr lang="zh-TW" altLang="en-US" sz="2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mid</a:t>
                      </a:r>
                      <a:endParaRPr lang="zh-TW" altLang="en-US" sz="2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</a:rPr>
                        <a:t>max</a:t>
                      </a:r>
                      <a:endParaRPr lang="zh-TW" altLang="en-US" sz="22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844067"/>
                  </a:ext>
                </a:extLst>
              </a:tr>
              <a:tr h="826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14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19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27572"/>
                  </a:ext>
                </a:extLst>
              </a:tr>
              <a:tr h="826421"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</a:rPr>
                        <a:t>min</a:t>
                      </a:r>
                    </a:p>
                    <a:p>
                      <a:pPr algn="ctr"/>
                      <a:r>
                        <a:rPr lang="en-US" altLang="zh-TW" sz="2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mid</a:t>
                      </a:r>
                      <a:endParaRPr lang="zh-TW" altLang="en-US" sz="2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max</a:t>
                      </a:r>
                      <a:endParaRPr lang="zh-TW" altLang="en-US" sz="2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00589"/>
                  </a:ext>
                </a:extLst>
              </a:tr>
              <a:tr h="826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14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19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215073"/>
                  </a:ext>
                </a:extLst>
              </a:tr>
            </a:tbl>
          </a:graphicData>
        </a:graphic>
      </p:graphicFrame>
      <p:grpSp>
        <p:nvGrpSpPr>
          <p:cNvPr id="3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4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陣列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(Array)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二元搜尋法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(Binary Search)(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找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13)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26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Chapter 8 </a:t>
            </a:r>
            <a:endParaRPr kumimoji="0" lang="zh-CN" altLang="en-US" sz="42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3000509000000000000" pitchFamily="65" charset="-122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48018" y="2981764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Array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3000509000000000000" pitchFamily="65" charset="-122"/>
              <a:cs typeface="Calibri" panose="020F0502020204030204" pitchFamily="34" charset="0"/>
            </a:endParaRPr>
          </a:p>
        </p:txBody>
      </p:sp>
      <p:grpSp>
        <p:nvGrpSpPr>
          <p:cNvPr id="4" name="组合 5"/>
          <p:cNvGrpSpPr/>
          <p:nvPr/>
        </p:nvGrpSpPr>
        <p:grpSpPr>
          <a:xfrm>
            <a:off x="3875316" y="2451781"/>
            <a:ext cx="4295962" cy="871811"/>
            <a:chOff x="2906486" y="1833428"/>
            <a:chExt cx="3221970" cy="653859"/>
          </a:xfrm>
        </p:grpSpPr>
        <p:cxnSp>
          <p:nvCxnSpPr>
            <p:cNvPr id="5" name="肘形连接符 6"/>
            <p:cNvCxnSpPr>
              <a:cxnSpLocks/>
              <a:stCxn id="2" idx="3"/>
              <a:endCxn id="3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肘形连接符 7"/>
            <p:cNvCxnSpPr>
              <a:cxnSpLocks/>
              <a:stCxn id="2" idx="1"/>
              <a:endCxn id="3" idx="1"/>
            </p:cNvCxnSpPr>
            <p:nvPr/>
          </p:nvCxnSpPr>
          <p:spPr>
            <a:xfrm rot="10800000" flipV="1">
              <a:off x="2906486" y="1833429"/>
              <a:ext cx="586015" cy="653857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90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陣列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(Array)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二元搜尋法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(Binary Search)(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找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13)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88785" y="1385588"/>
          <a:ext cx="11614430" cy="1652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443">
                  <a:extLst>
                    <a:ext uri="{9D8B030D-6E8A-4147-A177-3AD203B41FA5}">
                      <a16:colId xmlns:a16="http://schemas.microsoft.com/office/drawing/2014/main" val="3200676718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4052226054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2148391335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2729401009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1355014340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2906741356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3290196293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2794262243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3421428506"/>
                    </a:ext>
                  </a:extLst>
                </a:gridCol>
                <a:gridCol w="1161443">
                  <a:extLst>
                    <a:ext uri="{9D8B030D-6E8A-4147-A177-3AD203B41FA5}">
                      <a16:colId xmlns:a16="http://schemas.microsoft.com/office/drawing/2014/main" val="124009039"/>
                    </a:ext>
                  </a:extLst>
                </a:gridCol>
              </a:tblGrid>
              <a:tr h="826421">
                <a:tc>
                  <a:txBody>
                    <a:bodyPr/>
                    <a:lstStyle/>
                    <a:p>
                      <a:pPr algn="ctr"/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max</a:t>
                      </a:r>
                      <a:endParaRPr lang="zh-TW" altLang="en-US" sz="22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</a:t>
                      </a:r>
                    </a:p>
                    <a:p>
                      <a:pPr algn="ctr"/>
                      <a:r>
                        <a:rPr lang="en-US" altLang="zh-TW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8712"/>
                  </a:ext>
                </a:extLst>
              </a:tr>
              <a:tr h="826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14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19</a:t>
                      </a:r>
                      <a:endParaRPr lang="zh-TW" altLang="en-US" sz="22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129705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28458" y="4005470"/>
            <a:ext cx="87350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當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arr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[mid]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等於我們要找的值 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 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該值有在陣列裡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但當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max &lt; min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時 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 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該值不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在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陣列裡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24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陣列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(Array)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二元搜尋法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(Binary Search)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827403" y="1590260"/>
            <a:ext cx="819487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資料必須先排序好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三個比較點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最大值 最小值 中間值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(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中位數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每次都會更新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中間值、最大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or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最小值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每次都會減少一半的搜尋範圍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個元素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搜尋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en-US" altLang="zh-TW" sz="30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(N)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即可完成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09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演算法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(Algorithm)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827403" y="1588102"/>
            <a:ext cx="68018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描述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解決問題的步驟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對同一個問題，有好的也有壞的解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時間複雜度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空間複雜度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823" y="1102162"/>
            <a:ext cx="2722097" cy="272209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68443" y="4810539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設三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點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min</a:t>
            </a:r>
          </a:p>
          <a:p>
            <a:pPr algn="ctr"/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mid</a:t>
            </a:r>
          </a:p>
          <a:p>
            <a:pPr algn="ctr"/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max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886703" y="5360984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比較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mid&amp;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要找的數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500189" y="5176321"/>
            <a:ext cx="2499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更新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min or max</a:t>
            </a:r>
          </a:p>
          <a:p>
            <a:pPr algn="ctr"/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更新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mid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897722" y="5360983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找到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or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找不到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2130136" y="5413752"/>
            <a:ext cx="606287" cy="356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792856" y="5399056"/>
            <a:ext cx="606287" cy="356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9145513" y="5399056"/>
            <a:ext cx="606287" cy="356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迴轉箭號 15"/>
          <p:cNvSpPr/>
          <p:nvPr/>
        </p:nvSpPr>
        <p:spPr>
          <a:xfrm flipH="1">
            <a:off x="4065103" y="4275207"/>
            <a:ext cx="3924440" cy="710549"/>
          </a:xfrm>
          <a:prstGeom prst="uturnArrow">
            <a:avLst>
              <a:gd name="adj1" fmla="val 25000"/>
              <a:gd name="adj2" fmla="val 25000"/>
              <a:gd name="adj3" fmla="val 31666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迴轉箭號 17"/>
          <p:cNvSpPr/>
          <p:nvPr/>
        </p:nvSpPr>
        <p:spPr>
          <a:xfrm rot="10800000" flipH="1">
            <a:off x="4110363" y="5987147"/>
            <a:ext cx="7081098" cy="710549"/>
          </a:xfrm>
          <a:prstGeom prst="uturnArrow">
            <a:avLst>
              <a:gd name="adj1" fmla="val 25000"/>
              <a:gd name="adj2" fmla="val 25000"/>
              <a:gd name="adj3" fmla="val 31666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36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時間複雜度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(Time Complexity)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827403" y="1590260"/>
            <a:ext cx="106634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以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Big-O 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O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做表示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n 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代表要處理的資料數量</a:t>
            </a:r>
            <a:endParaRPr lang="en-US" altLang="zh-TW" sz="3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O(1) 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O(log n)</a:t>
            </a:r>
            <a:r>
              <a:rPr kumimoji="0" lang="en-US" altLang="zh-TW" sz="3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 O(n)  O(n*log n) 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O(n</a:t>
            </a:r>
            <a:r>
              <a:rPr lang="en-US" altLang="zh-TW" sz="3000" baseline="30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O(2</a:t>
            </a:r>
            <a:r>
              <a:rPr lang="en-US" altLang="zh-TW" sz="3000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...</a:t>
            </a:r>
            <a:endParaRPr lang="zh-TW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zh-TW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log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通常以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2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為底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zh-TW" sz="3000" noProof="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e.g. Bubble</a:t>
            </a:r>
            <a:r>
              <a:rPr lang="zh-TW" altLang="en-US" sz="3000" noProof="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3000" noProof="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Sort :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O(n</a:t>
            </a:r>
            <a:r>
              <a:rPr lang="en-US" altLang="zh-TW" sz="30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		Binary Search :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O(log n)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7766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陣列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(Array)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二維陣列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(Two-Dimension Array)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827403" y="1513082"/>
            <a:ext cx="8757526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把這個當平面看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宣告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資料型態 陣列名稱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[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陣列長度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][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陣列長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度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0" lang="en-US" altLang="zh-TW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array_2D[2][3] = { {0, 1, 2}, {3, 4, 5} };</a:t>
            </a:r>
            <a:endParaRPr kumimoji="0" lang="en-US" altLang="zh-TW" sz="25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821757" y="4347448"/>
          <a:ext cx="8548485" cy="21129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49495">
                  <a:extLst>
                    <a:ext uri="{9D8B030D-6E8A-4147-A177-3AD203B41FA5}">
                      <a16:colId xmlns:a16="http://schemas.microsoft.com/office/drawing/2014/main" val="2508057885"/>
                    </a:ext>
                  </a:extLst>
                </a:gridCol>
                <a:gridCol w="2849495">
                  <a:extLst>
                    <a:ext uri="{9D8B030D-6E8A-4147-A177-3AD203B41FA5}">
                      <a16:colId xmlns:a16="http://schemas.microsoft.com/office/drawing/2014/main" val="3166229207"/>
                    </a:ext>
                  </a:extLst>
                </a:gridCol>
                <a:gridCol w="2849495">
                  <a:extLst>
                    <a:ext uri="{9D8B030D-6E8A-4147-A177-3AD203B41FA5}">
                      <a16:colId xmlns:a16="http://schemas.microsoft.com/office/drawing/2014/main" val="4119184950"/>
                    </a:ext>
                  </a:extLst>
                </a:gridCol>
              </a:tblGrid>
              <a:tr h="10564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[0][0] = 0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[0][1] = 1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[0][2] = 2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608927"/>
                  </a:ext>
                </a:extLst>
              </a:tr>
              <a:tr h="10564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[1][0] = 3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[1][1]</a:t>
                      </a:r>
                      <a:r>
                        <a:rPr lang="en-US" altLang="zh-TW" sz="3000" baseline="0" dirty="0" smtClean="0">
                          <a:latin typeface="Consolas" panose="020B0609020204030204" pitchFamily="49" charset="0"/>
                        </a:rPr>
                        <a:t> = 4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[1][2] = 5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975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8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陣列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(Array)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傳遞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二維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or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多維陣列到函式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11" y="2494721"/>
            <a:ext cx="8440977" cy="406723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87018" y="1471576"/>
            <a:ext cx="9417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傳遞一維以上的陣列時，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必須註明除了一維以外的大小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13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參考資料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381540"/>
            <a:ext cx="104336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openhome.cc/Gossip/CppGossip/OneDimArray.html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https://blog.gtwang.org/programming/c-sorting-algorithms-implementation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/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http://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program-lover.blogspot.com/2008/08/binary-search.html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goo.gl/FAw66c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5781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538919" y="1974983"/>
            <a:ext cx="7511213" cy="4615602"/>
            <a:chOff x="2760936" y="3149902"/>
            <a:chExt cx="7511213" cy="3486373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051011" y="3149902"/>
              <a:ext cx="6931065" cy="825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5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等线 Light" panose="02010600030101010101"/>
                  <a:cs typeface="+mn-cs"/>
                  <a:sym typeface="iekie-Weilaiti" panose="02010601030101010101" pitchFamily="2" charset="-128"/>
                </a:rPr>
                <a:t>Thanks for listening</a:t>
              </a:r>
              <a:endParaRPr kumimoji="0" lang="zh-CN" altLang="en-US" sz="65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等线 Light" panose="02010600030101010101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760936" y="4689670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You’ve been struggling to make things right.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That’s how a superhero learns to fly.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By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黃宬瑋</a:t>
              </a:r>
              <a:endPara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Email : soimportant0318@gmail.com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55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陣列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(Array)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914399" y="1411355"/>
            <a:ext cx="1102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Q :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整個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班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上有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40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個人，要輸入每個人的成績做統計，該怎麼做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59" y="2260610"/>
            <a:ext cx="4841385" cy="45973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41" y="2478150"/>
            <a:ext cx="4155915" cy="416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4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陣列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(Array)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宣告一個陣列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401415"/>
            <a:ext cx="1078372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宣告方法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資料型態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陣列名稱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[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陣列長度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] = {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值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,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值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.g. 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grade[40]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= {0};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陣列長度不可以使用變數，只能是數字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(Visual C++ only)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.g. 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arr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[SIZE] = {0}; 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(X)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通常會用另外一個變數來記錄陣列的長度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7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陣列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(Array)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陣列的初始化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(Initialize array)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r="5657"/>
          <a:stretch/>
        </p:blipFill>
        <p:spPr>
          <a:xfrm>
            <a:off x="188843" y="2168594"/>
            <a:ext cx="5685183" cy="359610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" r="5561"/>
          <a:stretch/>
        </p:blipFill>
        <p:spPr>
          <a:xfrm>
            <a:off x="6013172" y="2168593"/>
            <a:ext cx="6013176" cy="35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陣列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(Array)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en-US" altLang="zh-TW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zh-TW" altLang="en-US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使用陣列</a:t>
              </a:r>
              <a:r>
                <a:rPr kumimoji="0" lang="en-US" altLang="zh-TW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</a:t>
              </a:r>
              <a:r>
                <a:rPr kumimoji="0" lang="zh-TW" altLang="en-US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麻煩打</a:t>
              </a:r>
              <a:r>
                <a:rPr kumimoji="0" lang="en-US" altLang="zh-TW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code</a:t>
              </a:r>
              <a:r>
                <a:rPr kumimoji="0" lang="zh-TW" altLang="en-US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OuO</a:t>
              </a:r>
              <a:r>
                <a:rPr kumimoji="0" lang="en-US" altLang="zh-TW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298" y="1154594"/>
            <a:ext cx="6275404" cy="55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4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陣列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(Array)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一些性質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&amp;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注意事項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827403" y="1690505"/>
            <a:ext cx="997420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陣列是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一段連續的記憶體空間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arr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[0]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跟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arr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[1]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是鄰居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陣列不能直接比較內部元素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 (arr1 == arr2) 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陣列不能直接複製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	 (arr1 = arr2)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   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要達成以上兩點，請用迴圈一個一個比較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or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複製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1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陣列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(Array)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最重要的東西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2002572" y="2126114"/>
            <a:ext cx="81868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陣列索引值是從</a:t>
            </a:r>
            <a:r>
              <a:rPr kumimoji="0" lang="en-US" altLang="zh-TW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zh-TW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開始</a:t>
            </a:r>
            <a:endParaRPr kumimoji="0" lang="en-US" altLang="zh-TW" sz="4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4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用超過的話會發生很可怕的</a:t>
            </a: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事</a:t>
            </a:r>
            <a:endParaRPr kumimoji="0" lang="en-US" altLang="zh-TW" sz="4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037" y="2126114"/>
            <a:ext cx="6487925" cy="38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4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陣列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(Array)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傳遞陣列給函式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3" y="1120449"/>
            <a:ext cx="5245948" cy="56679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346715" y="1120449"/>
            <a:ext cx="55290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參數是陣列的話，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要特別註明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[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]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36528" y="4870815"/>
            <a:ext cx="5949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在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呼叫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function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的時候，直接打上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陣列名稱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3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1044</Words>
  <Application>Microsoft Office PowerPoint</Application>
  <PresentationFormat>寬螢幕</PresentationFormat>
  <Paragraphs>361</Paragraphs>
  <Slides>27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40" baseType="lpstr">
      <vt:lpstr>等线</vt:lpstr>
      <vt:lpstr>等线 Light</vt:lpstr>
      <vt:lpstr>iekie-Weilaiti</vt:lpstr>
      <vt:lpstr>微软雅黑</vt:lpstr>
      <vt:lpstr>微軟正黑體</vt:lpstr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宬瑋 黃</dc:creator>
  <cp:lastModifiedBy>宬瑋 黃</cp:lastModifiedBy>
  <cp:revision>42</cp:revision>
  <dcterms:created xsi:type="dcterms:W3CDTF">2018-10-27T13:59:39Z</dcterms:created>
  <dcterms:modified xsi:type="dcterms:W3CDTF">2018-11-21T09:48:07Z</dcterms:modified>
</cp:coreProperties>
</file>