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7" r:id="rId2"/>
    <p:sldMasterId id="2147483700" r:id="rId3"/>
  </p:sldMasterIdLst>
  <p:notesMasterIdLst>
    <p:notesMasterId r:id="rId32"/>
  </p:notesMasterIdLst>
  <p:sldIdLst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60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60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81305-7A2D-4280-9FC2-664CF2129EDA}" type="datetimeFigureOut">
              <a:rPr lang="zh-TW" altLang="en-US" smtClean="0"/>
              <a:t>2018/11/28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5D5E3-2AB1-451A-BCEC-DE4A593912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003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5D5E3-2AB1-451A-BCEC-DE4A593912B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89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69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779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539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22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315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009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602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178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6351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687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18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5323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353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997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557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1538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241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4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17FD1-86C7-4D6F-BB18-1BFAF31A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418F4-6BEB-4323-85BE-6D9DAA1A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0484F-A6D0-4D0A-A67F-9B60623A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B9663-8560-4E5B-9828-821FFA0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83949-B2D7-40A0-9C56-070D7843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333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EDC49-D274-42C0-B8C9-54E96E94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A3DB7-FAA9-461F-88CD-46EB4213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C8632-A864-4DE3-9016-1A1B27BD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8EFBF-B4C6-422F-A471-7844CD68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4A86A-CF97-4FDA-AA7F-AB051ACD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955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0D0CE-B16C-40C5-869D-8E375B49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254BD-1BB0-461D-9523-A56BBA3A7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BC9EEB-E466-46C0-89FD-3A53D739F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04F2E-1DB2-4D6F-92F5-2ED4232B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7B3A53-8C9E-40B2-BDB1-13E947FC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7662B-71C4-4DBF-B5C6-B364C44E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5949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68BCA-4C34-4540-8654-D682C3E3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12ADA-2000-40BA-98DB-BB4FF7B5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6848F4-160E-477D-A730-253FDD86F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88EB20-4A0E-4A76-BBBE-70DC815B5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7A608A-40A6-4221-ACA8-19D102B38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7697C3-D3D9-4FAC-8CBD-1D233FD2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244771-2EC9-4A17-AA02-1B56BD99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14C20D-25F2-40ED-AAAF-D24802D6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588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4176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A8CA1-3C54-4624-9B75-C183AC0B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782EED-1A91-4D70-A708-D4BF41B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1139C9-EAFE-4BC1-B18B-E3705D97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686D21-8AF4-4E62-B6B7-28A1BA89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9381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22BEF6-562D-4455-BD76-DDA10B1D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9E9BF3-D664-4432-B387-C6FDEFD6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468836-E8BD-4E72-91DD-3759C96E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9843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0308F-4288-4DDD-BEC7-E2DEA230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1CCF2-C89D-4CD3-8145-4312A979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8A7611-4FF6-4CCA-9448-5483B945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1BA9AA-E65F-41C0-848B-C8C8A113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D25DFA-D2EC-4338-B06E-E14756A8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C23C4-D2FA-4191-B927-DF76DE81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574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80B2C-BFAB-48FF-B101-A0270BE1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D71463-1CFF-4DCA-BD30-6EF96FADC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1AF1CA-7E60-4770-A82D-60F9E03AE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40618D-C415-4B1B-B917-5A3A0F91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AA9525-1AE5-447A-927C-339D9F35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C264C-010E-45F6-9179-470BFF3C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46734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35F54-7CA3-493F-847A-29983B84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7721D4-9FBF-4E6D-BF95-431EA4766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A267B-1289-440F-9CF1-DDD83C2F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F7012-861C-459B-B9E6-9CA6E05D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51314-7407-47AF-ACBA-342FB641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7995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49EF25-FBB9-4CC1-9FBD-59D2A9DF9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870104-20B7-4D69-87BF-AC1B1CBD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82186-1999-472E-B04D-0E20C07D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B9731-3159-4750-B55F-1956A80E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B2450-67FA-458B-8D73-5337BEB9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60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07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22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805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66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68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434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83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0C92D1-8FD1-40C5-80CB-91263490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D41DD-F8F1-48A7-B910-20A205CB0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2F899-1A10-4FAE-B4A8-C050882F4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B747A-3551-484D-B713-7A9103CC5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0E9FD-B05F-40E6-8FC8-C5F4971F1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86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oo.gl/wh3MuT" TargetMode="Externa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4092876" y="715617"/>
            <a:ext cx="7627427" cy="5874968"/>
            <a:chOff x="2314893" y="2198646"/>
            <a:chExt cx="7627427" cy="4437629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108398" y="3607858"/>
              <a:ext cx="6833922" cy="767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程式設計與實習</a:t>
              </a:r>
              <a:r>
                <a:rPr kumimoji="0" lang="en-US" altLang="zh-TW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(</a:t>
              </a:r>
              <a:r>
                <a:rPr kumimoji="0" lang="zh-TW" altLang="en-US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一</a:t>
              </a:r>
              <a:r>
                <a:rPr kumimoji="0" lang="en-US" altLang="zh-TW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)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</p:txBody>
        </p:sp>
        <p:sp>
          <p:nvSpPr>
            <p:cNvPr id="15" name="PA_文本框 28">
              <a:extLst>
                <a:ext uri="{FF2B5EF4-FFF2-40B4-BE49-F238E27FC236}">
                  <a16:creationId xmlns:a16="http://schemas.microsoft.com/office/drawing/2014/main" id="{B437B00A-333C-46CF-947A-165C429D64B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314893" y="4889589"/>
              <a:ext cx="7511213" cy="534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One day you'll leave this world behind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So live a life you will remember</a:t>
              </a: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781844" y="5938842"/>
              <a:ext cx="5044262" cy="69743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By </a:t>
              </a:r>
              <a:r>
                <a:rPr kumimoji="0" lang="zh-TW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黃宬瑋</a:t>
              </a:r>
              <a:endPara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Email : soimportant0318@gmail.com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</p:txBody>
        </p:sp>
        <p:sp>
          <p:nvSpPr>
            <p:cNvPr id="17" name="PA_文本框 11">
              <a:extLst>
                <a:ext uri="{FF2B5EF4-FFF2-40B4-BE49-F238E27FC236}">
                  <a16:creationId xmlns:a16="http://schemas.microsoft.com/office/drawing/2014/main" id="{15144238-EF41-4A3E-89DB-603B09422A17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501314" y="2198646"/>
              <a:ext cx="3324792" cy="1185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等线 Light" panose="02010600030101010101" pitchFamily="2" charset="-122"/>
                  <a:ea typeface="等线 Light" panose="02010600030101010101" pitchFamily="2" charset="-122"/>
                  <a:cs typeface="+mn-cs"/>
                  <a:sym typeface="iekie-Weilaiti" panose="02010601030101010101" pitchFamily="2" charset="-128"/>
                </a:rPr>
                <a:t>2018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  <a:sym typeface="iekie-Weilaiti" panose="0201060103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88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040461" cy="584775"/>
            <a:chOff x="568442" y="238749"/>
            <a:chExt cx="6499742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09" y="238749"/>
              <a:ext cx="629957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Practice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1247427" y="1914230"/>
            <a:ext cx="462819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double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arr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[10] = {0};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&amp;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arr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[0] = 0x15AEF4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&amp;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arr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[3] = ?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5386" y="1914229"/>
            <a:ext cx="399340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000" dirty="0" err="1" smtClean="0">
                <a:solidFill>
                  <a:srgbClr val="5B9BD5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arr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[5] = {0};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&amp;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arr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[2] = 0x9A4458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&amp;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arr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[4] = ?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57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指標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(Pointer)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指標變數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(Pointer Variable)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662546"/>
            <a:ext cx="1020664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一種變數型態，用途是儲存記憶體位址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宣告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資料型態* 變數名稱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or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資料型態 *變數名稱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num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20;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*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ptr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NULL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//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指標變數的初始化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ptr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&amp;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num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//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ptr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的值</a:t>
            </a:r>
            <a:r>
              <a:rPr kumimoji="0" lang="zh-TW" altLang="en-US" sz="3000" b="0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= </a:t>
            </a:r>
            <a:r>
              <a:rPr kumimoji="0" lang="en-US" altLang="zh-TW" sz="3000" b="0" i="0" u="none" strike="noStrike" kern="120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num</a:t>
            </a:r>
            <a:r>
              <a:rPr kumimoji="0" lang="zh-TW" altLang="en-US" sz="3000" b="0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的記憶體位址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81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指標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(Pointer)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指標變數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(Pointer Variable)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452165" y="1474638"/>
          <a:ext cx="8751957" cy="2202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319">
                  <a:extLst>
                    <a:ext uri="{9D8B030D-6E8A-4147-A177-3AD203B41FA5}">
                      <a16:colId xmlns:a16="http://schemas.microsoft.com/office/drawing/2014/main" val="917178287"/>
                    </a:ext>
                  </a:extLst>
                </a:gridCol>
                <a:gridCol w="2917319">
                  <a:extLst>
                    <a:ext uri="{9D8B030D-6E8A-4147-A177-3AD203B41FA5}">
                      <a16:colId xmlns:a16="http://schemas.microsoft.com/office/drawing/2014/main" val="915743964"/>
                    </a:ext>
                  </a:extLst>
                </a:gridCol>
                <a:gridCol w="2917319">
                  <a:extLst>
                    <a:ext uri="{9D8B030D-6E8A-4147-A177-3AD203B41FA5}">
                      <a16:colId xmlns:a16="http://schemas.microsoft.com/office/drawing/2014/main" val="2211224974"/>
                    </a:ext>
                  </a:extLst>
                </a:gridCol>
              </a:tblGrid>
              <a:tr h="11012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變數名稱</a:t>
                      </a:r>
                      <a:endParaRPr lang="zh-TW" altLang="en-US" sz="30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值</a:t>
                      </a:r>
                      <a:endParaRPr lang="zh-TW" altLang="en-US" sz="30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記憶體位址</a:t>
                      </a:r>
                      <a:endParaRPr lang="zh-TW" altLang="en-US" sz="30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223926"/>
                  </a:ext>
                </a:extLst>
              </a:tr>
              <a:tr h="11012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err="1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num</a:t>
                      </a:r>
                      <a:endParaRPr lang="zh-TW" altLang="en-US" sz="30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20</a:t>
                      </a:r>
                      <a:endParaRPr lang="zh-TW" altLang="en-US" sz="30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0x00BBF920</a:t>
                      </a:r>
                      <a:endParaRPr lang="zh-TW" altLang="en-US" sz="30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31168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452165" y="4149284"/>
          <a:ext cx="8751957" cy="2202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319">
                  <a:extLst>
                    <a:ext uri="{9D8B030D-6E8A-4147-A177-3AD203B41FA5}">
                      <a16:colId xmlns:a16="http://schemas.microsoft.com/office/drawing/2014/main" val="917178287"/>
                    </a:ext>
                  </a:extLst>
                </a:gridCol>
                <a:gridCol w="2917319">
                  <a:extLst>
                    <a:ext uri="{9D8B030D-6E8A-4147-A177-3AD203B41FA5}">
                      <a16:colId xmlns:a16="http://schemas.microsoft.com/office/drawing/2014/main" val="915743964"/>
                    </a:ext>
                  </a:extLst>
                </a:gridCol>
                <a:gridCol w="2917319">
                  <a:extLst>
                    <a:ext uri="{9D8B030D-6E8A-4147-A177-3AD203B41FA5}">
                      <a16:colId xmlns:a16="http://schemas.microsoft.com/office/drawing/2014/main" val="2211224974"/>
                    </a:ext>
                  </a:extLst>
                </a:gridCol>
              </a:tblGrid>
              <a:tr h="11012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變數名稱</a:t>
                      </a:r>
                      <a:endParaRPr lang="zh-TW" altLang="en-US" sz="30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值</a:t>
                      </a:r>
                      <a:endParaRPr lang="zh-TW" altLang="en-US" sz="30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記憶體位址</a:t>
                      </a:r>
                      <a:endParaRPr lang="zh-TW" altLang="en-US" sz="30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223926"/>
                  </a:ext>
                </a:extLst>
              </a:tr>
              <a:tr h="11012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err="1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ptr</a:t>
                      </a:r>
                      <a:endParaRPr lang="zh-TW" altLang="en-US" sz="30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0x00BBF920</a:t>
                      </a:r>
                      <a:endParaRPr lang="zh-TW" altLang="en-US" sz="30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0x0073FD28</a:t>
                      </a:r>
                      <a:endParaRPr lang="zh-TW" altLang="en-US" sz="3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311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47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指標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(Pointer)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指標變數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(Pointer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Variable)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566259"/>
            <a:ext cx="1099852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ptr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的值是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num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的記憶體位址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ptr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指向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num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ptr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同時有著自己的記憶體位址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(0x0073FD28)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指標變數的型態必須是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指向變數的</a:t>
            </a:r>
            <a:r>
              <a:rPr lang="zh-TW" altLang="en-US" sz="3000" dirty="0" smtClean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型</a:t>
            </a:r>
            <a:r>
              <a:rPr lang="zh-TW" altLang="en-US" sz="3000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態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或是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void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 *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ptr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num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;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	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只有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ptr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會是指標變數，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num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則是一般變數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45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指標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(Pointer)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&amp;(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取址運算子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 *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取值運算子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671782"/>
            <a:ext cx="467628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&amp;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把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變數的位址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取出來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scanf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"%d"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&amp;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num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);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   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把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指向位址的值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取出來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printf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"%d"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*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ptr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*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ptr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= 10;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829" y="1671782"/>
            <a:ext cx="4213875" cy="439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指標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(Pointer)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指標變數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(Pointer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Variable)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4"/>
          <a:stretch/>
        </p:blipFill>
        <p:spPr>
          <a:xfrm>
            <a:off x="2081047" y="1182756"/>
            <a:ext cx="8029905" cy="538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9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指標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(Pointer)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*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的各種意義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935715"/>
            <a:ext cx="1089112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放在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運算式裡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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a * b 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		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a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乘以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b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放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在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宣告裡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		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 *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ptr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kumimoji="0" lang="en-US" altLang="zh-TW" sz="3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宣告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ptr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sym typeface="Wingdings" panose="05000000000000000000" pitchFamily="2" charset="2"/>
              </a:rPr>
              <a:t>是個指標變數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放在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變數前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		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printf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(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“%d”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, *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ptr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)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altLang="zh-TW" sz="3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取出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變數值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7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指標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(Pointer)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當 *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&amp;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放在一起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4" b="6124"/>
          <a:stretch/>
        </p:blipFill>
        <p:spPr>
          <a:xfrm>
            <a:off x="3726594" y="1403928"/>
            <a:ext cx="4665787" cy="374996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410364" y="5689599"/>
            <a:ext cx="5298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跟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&amp;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是可以互相抵銷的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OuO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指標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(Pointer)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指標的運算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251960" y="3924685"/>
          <a:ext cx="9615055" cy="2245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011">
                  <a:extLst>
                    <a:ext uri="{9D8B030D-6E8A-4147-A177-3AD203B41FA5}">
                      <a16:colId xmlns:a16="http://schemas.microsoft.com/office/drawing/2014/main" val="2960167984"/>
                    </a:ext>
                  </a:extLst>
                </a:gridCol>
                <a:gridCol w="1923011">
                  <a:extLst>
                    <a:ext uri="{9D8B030D-6E8A-4147-A177-3AD203B41FA5}">
                      <a16:colId xmlns:a16="http://schemas.microsoft.com/office/drawing/2014/main" val="1432688828"/>
                    </a:ext>
                  </a:extLst>
                </a:gridCol>
                <a:gridCol w="1923011">
                  <a:extLst>
                    <a:ext uri="{9D8B030D-6E8A-4147-A177-3AD203B41FA5}">
                      <a16:colId xmlns:a16="http://schemas.microsoft.com/office/drawing/2014/main" val="1288614884"/>
                    </a:ext>
                  </a:extLst>
                </a:gridCol>
                <a:gridCol w="1923011">
                  <a:extLst>
                    <a:ext uri="{9D8B030D-6E8A-4147-A177-3AD203B41FA5}">
                      <a16:colId xmlns:a16="http://schemas.microsoft.com/office/drawing/2014/main" val="71298201"/>
                    </a:ext>
                  </a:extLst>
                </a:gridCol>
                <a:gridCol w="1923011">
                  <a:extLst>
                    <a:ext uri="{9D8B030D-6E8A-4147-A177-3AD203B41FA5}">
                      <a16:colId xmlns:a16="http://schemas.microsoft.com/office/drawing/2014/main" val="3520880836"/>
                    </a:ext>
                  </a:extLst>
                </a:gridCol>
              </a:tblGrid>
              <a:tr h="11226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err="1" smtClean="0"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[0]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err="1" smtClean="0"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[1]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err="1" smtClean="0"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[2]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err="1" smtClean="0"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[3]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err="1" smtClean="0"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[4]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2607038"/>
                  </a:ext>
                </a:extLst>
              </a:tr>
              <a:tr h="11226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0x0000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0x0004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0x0008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0x000C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0x0010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152259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899006" y="1724893"/>
            <a:ext cx="63209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arr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[5] = {0, 1, 2, 3, 4};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*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ptr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arr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993342" y="3357563"/>
            <a:ext cx="517236" cy="44781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79715" y="29837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0x0000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56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251960" y="3924685"/>
          <a:ext cx="9615055" cy="2245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011">
                  <a:extLst>
                    <a:ext uri="{9D8B030D-6E8A-4147-A177-3AD203B41FA5}">
                      <a16:colId xmlns:a16="http://schemas.microsoft.com/office/drawing/2014/main" val="2960167984"/>
                    </a:ext>
                  </a:extLst>
                </a:gridCol>
                <a:gridCol w="1923011">
                  <a:extLst>
                    <a:ext uri="{9D8B030D-6E8A-4147-A177-3AD203B41FA5}">
                      <a16:colId xmlns:a16="http://schemas.microsoft.com/office/drawing/2014/main" val="1432688828"/>
                    </a:ext>
                  </a:extLst>
                </a:gridCol>
                <a:gridCol w="1923011">
                  <a:extLst>
                    <a:ext uri="{9D8B030D-6E8A-4147-A177-3AD203B41FA5}">
                      <a16:colId xmlns:a16="http://schemas.microsoft.com/office/drawing/2014/main" val="1288614884"/>
                    </a:ext>
                  </a:extLst>
                </a:gridCol>
                <a:gridCol w="1923011">
                  <a:extLst>
                    <a:ext uri="{9D8B030D-6E8A-4147-A177-3AD203B41FA5}">
                      <a16:colId xmlns:a16="http://schemas.microsoft.com/office/drawing/2014/main" val="71298201"/>
                    </a:ext>
                  </a:extLst>
                </a:gridCol>
                <a:gridCol w="1923011">
                  <a:extLst>
                    <a:ext uri="{9D8B030D-6E8A-4147-A177-3AD203B41FA5}">
                      <a16:colId xmlns:a16="http://schemas.microsoft.com/office/drawing/2014/main" val="3520880836"/>
                    </a:ext>
                  </a:extLst>
                </a:gridCol>
              </a:tblGrid>
              <a:tr h="11226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err="1" smtClean="0"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[0]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err="1" smtClean="0"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[1]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err="1" smtClean="0"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[2]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err="1" smtClean="0"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[3]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err="1" smtClean="0"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[4]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2607038"/>
                  </a:ext>
                </a:extLst>
              </a:tr>
              <a:tr h="11226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0x0000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0x0004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0x0008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0x000C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0x0010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152259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004804" y="1434477"/>
            <a:ext cx="61093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rintf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9966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“%d”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*(ptr+1));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(ptr+1)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會落在哪個記憶體位址呢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?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 rot="10800000">
            <a:off x="1492106" y="3357563"/>
            <a:ext cx="517236" cy="44781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2900651" y="3357563"/>
            <a:ext cx="517236" cy="44781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278479" y="297452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0x0001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687023" y="297452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0x0004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1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12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指標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(Pointer)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指標的運算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28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26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3000509000000000000" pitchFamily="65" charset="-122"/>
                <a:cs typeface="Calibri" panose="020F0502020204030204" pitchFamily="34" charset="0"/>
              </a:rPr>
              <a:t>Chapter 9 </a:t>
            </a:r>
            <a:endParaRPr kumimoji="0" lang="zh-CN" altLang="en-US" sz="42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3000509000000000000" pitchFamily="65" charset="-122"/>
              <a:cs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48018" y="2981764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3000509000000000000" pitchFamily="65" charset="-122"/>
                <a:cs typeface="Calibri" panose="020F0502020204030204" pitchFamily="34" charset="0"/>
              </a:rPr>
              <a:t>Pointer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3000509000000000000" pitchFamily="65" charset="-122"/>
              <a:cs typeface="Calibri" panose="020F0502020204030204" pitchFamily="34" charset="0"/>
            </a:endParaRPr>
          </a:p>
        </p:txBody>
      </p:sp>
      <p:grpSp>
        <p:nvGrpSpPr>
          <p:cNvPr id="4" name="组合 5"/>
          <p:cNvGrpSpPr/>
          <p:nvPr/>
        </p:nvGrpSpPr>
        <p:grpSpPr>
          <a:xfrm>
            <a:off x="3875316" y="2451781"/>
            <a:ext cx="4295962" cy="871811"/>
            <a:chOff x="2906486" y="1833428"/>
            <a:chExt cx="3221970" cy="653859"/>
          </a:xfrm>
        </p:grpSpPr>
        <p:cxnSp>
          <p:nvCxnSpPr>
            <p:cNvPr id="5" name="肘形连接符 6"/>
            <p:cNvCxnSpPr>
              <a:cxnSpLocks/>
              <a:stCxn id="2" idx="3"/>
              <a:endCxn id="3" idx="3"/>
            </p:cNvCxnSpPr>
            <p:nvPr/>
          </p:nvCxnSpPr>
          <p:spPr>
            <a:xfrm>
              <a:off x="5651498" y="1833430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肘形连接符 7"/>
            <p:cNvCxnSpPr>
              <a:cxnSpLocks/>
              <a:stCxn id="2" idx="1"/>
              <a:endCxn id="3" idx="1"/>
            </p:cNvCxnSpPr>
            <p:nvPr/>
          </p:nvCxnSpPr>
          <p:spPr>
            <a:xfrm rot="10800000" flipV="1">
              <a:off x="2906486" y="1833429"/>
              <a:ext cx="586015" cy="653857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燕尾形 12"/>
          <p:cNvSpPr/>
          <p:nvPr/>
        </p:nvSpPr>
        <p:spPr>
          <a:xfrm rot="5400000">
            <a:off x="5885978" y="5394218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90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0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1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60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6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指標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(Pointer)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指標的運算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39" y="1461135"/>
            <a:ext cx="7661994" cy="445947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119" y="1439438"/>
            <a:ext cx="2853504" cy="450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7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指標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(Pointer)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指標的運算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505527"/>
            <a:ext cx="1024030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指標只有加減法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加減法跳躍的空間大小取決於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指標的資料型態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char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 1byte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  4bytes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double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  8bytes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記得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先跳躍空間再取值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*(ptr+1) != *ptr+1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4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指標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(Pointer)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const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指標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49" y="1531362"/>
            <a:ext cx="5268939" cy="237658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235090" y="4577104"/>
            <a:ext cx="96487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想想被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const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修飾的是什麼型態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那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const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pointer) to (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const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又該怎麼寫呢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?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26" y="1531362"/>
            <a:ext cx="5380327" cy="237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9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指標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(Pointer)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函式參數的傳遞方式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2105891" y="1551709"/>
            <a:ext cx="10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293091" y="1921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03" y="2470320"/>
            <a:ext cx="4510167" cy="252670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652" y="1644072"/>
            <a:ext cx="5687313" cy="458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5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指標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(Pointer)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傳值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(Pass by value)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43" y="2516502"/>
            <a:ext cx="4691088" cy="262806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430617" y="14709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933661" y="1570079"/>
            <a:ext cx="61523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當傳入的是變數名稱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swap(num1, num2);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相等於在函式內把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值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指定給了參數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a = num1;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b = num2;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95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指標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(Pointer)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傳址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(Pass by address)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513850"/>
            <a:ext cx="4619828" cy="236795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137" y="1718176"/>
            <a:ext cx="5733165" cy="443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8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513850"/>
            <a:ext cx="4619828" cy="2367953"/>
          </a:xfrm>
          <a:prstGeom prst="rect">
            <a:avLst/>
          </a:prstGeom>
        </p:spPr>
      </p:pic>
      <p:grpSp>
        <p:nvGrpSpPr>
          <p:cNvPr id="3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4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指標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(Pointer)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傳址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(Pass by address)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5781261" y="1574167"/>
            <a:ext cx="64107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當傳入的是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(&amp;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變數名稱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swap(&amp;num1, &amp;num2);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相等於在函式內把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位址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指定給了參數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*a = &amp;num1;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*b = &amp;num2;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35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指標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(Pointer)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函式參數的傳遞方式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569040"/>
            <a:ext cx="88024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傳值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(Pass by value)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	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不會改變變數值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傳址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(Pass by address)		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有可能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改變變數值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不想改變值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?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	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  	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善用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const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096" y="4997973"/>
            <a:ext cx="5426783" cy="186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7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4538919" y="1974983"/>
            <a:ext cx="7511213" cy="4615602"/>
            <a:chOff x="2760936" y="3149902"/>
            <a:chExt cx="7511213" cy="3486373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051011" y="3149902"/>
              <a:ext cx="6931065" cy="825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5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等线 Light" panose="02010600030101010101"/>
                  <a:cs typeface="+mn-cs"/>
                  <a:sym typeface="iekie-Weilaiti" panose="02010601030101010101" pitchFamily="2" charset="-128"/>
                </a:rPr>
                <a:t>Thanks for listening</a:t>
              </a:r>
              <a:endParaRPr kumimoji="0" lang="zh-CN" altLang="en-US" sz="65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等线 Light" panose="02010600030101010101"/>
                <a:cs typeface="+mn-cs"/>
                <a:sym typeface="iekie-Weilaiti" panose="02010601030101010101" pitchFamily="2" charset="-128"/>
              </a:endParaRPr>
            </a:p>
          </p:txBody>
        </p:sp>
        <p:sp>
          <p:nvSpPr>
            <p:cNvPr id="15" name="PA_文本框 28">
              <a:extLst>
                <a:ext uri="{FF2B5EF4-FFF2-40B4-BE49-F238E27FC236}">
                  <a16:creationId xmlns:a16="http://schemas.microsoft.com/office/drawing/2014/main" id="{B437B00A-333C-46CF-947A-165C429D64B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760936" y="4689670"/>
              <a:ext cx="7511213" cy="534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You’ve been struggling to make things right.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That’s how a superhero learns to fly.</a:t>
              </a: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781844" y="5938842"/>
              <a:ext cx="5044262" cy="69743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By </a:t>
              </a:r>
              <a:r>
                <a:rPr kumimoji="0" lang="zh-TW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黃宬瑋</a:t>
              </a:r>
              <a:endPara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Email : soimportant0318@gmail.com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29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62" y="575433"/>
            <a:ext cx="2276475" cy="20097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666631" y="3737113"/>
            <a:ext cx="88587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警告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!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以下內容含有讓身體不適之元素，如觀看後有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出現任何頭痛嘔吐、黑人問號、厭世等症狀，請盡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速求救助教或同學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AFBFD"/>
              </a:clrFrom>
              <a:clrTo>
                <a:srgbClr val="FAFB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46852">
            <a:off x="309571" y="742745"/>
            <a:ext cx="3317115" cy="234807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6827">
            <a:off x="8398195" y="855085"/>
            <a:ext cx="3214518" cy="222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指標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(Pointer)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720021" y="3651753"/>
          <a:ext cx="8751957" cy="283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319">
                  <a:extLst>
                    <a:ext uri="{9D8B030D-6E8A-4147-A177-3AD203B41FA5}">
                      <a16:colId xmlns:a16="http://schemas.microsoft.com/office/drawing/2014/main" val="917178287"/>
                    </a:ext>
                  </a:extLst>
                </a:gridCol>
                <a:gridCol w="2917319">
                  <a:extLst>
                    <a:ext uri="{9D8B030D-6E8A-4147-A177-3AD203B41FA5}">
                      <a16:colId xmlns:a16="http://schemas.microsoft.com/office/drawing/2014/main" val="915743964"/>
                    </a:ext>
                  </a:extLst>
                </a:gridCol>
                <a:gridCol w="2917319">
                  <a:extLst>
                    <a:ext uri="{9D8B030D-6E8A-4147-A177-3AD203B41FA5}">
                      <a16:colId xmlns:a16="http://schemas.microsoft.com/office/drawing/2014/main" val="2211224974"/>
                    </a:ext>
                  </a:extLst>
                </a:gridCol>
              </a:tblGrid>
              <a:tr h="11012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資料名稱</a:t>
                      </a:r>
                      <a:endParaRPr lang="zh-TW" altLang="en-US" sz="30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內容</a:t>
                      </a:r>
                      <a:endParaRPr lang="zh-TW" altLang="en-US" sz="30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網址</a:t>
                      </a:r>
                      <a:endParaRPr lang="zh-TW" altLang="en-US" sz="30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223926"/>
                  </a:ext>
                </a:extLst>
              </a:tr>
              <a:tr h="17372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蠟筆小新</a:t>
                      </a:r>
                      <a:endParaRPr lang="zh-TW" altLang="en-US" sz="30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https://goo.gl/wh3MuT</a:t>
                      </a:r>
                      <a:endParaRPr lang="zh-TW" altLang="en-US" sz="26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311689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3002169" y="1099982"/>
            <a:ext cx="634019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拿個影片來舉例，如果給這一串網址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https</a:t>
            </a:r>
            <a:r>
              <a:rPr kumimoji="0" lang="en-US" altLang="zh-TW" sz="30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://</a:t>
            </a:r>
            <a:r>
              <a:rPr kumimoji="0" lang="en-US" altLang="zh-TW" sz="3000" b="0" i="0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goo.gl/wh3MuT</a:t>
            </a:r>
            <a:endParaRPr kumimoji="0" lang="en-US" altLang="zh-TW" sz="3000" b="0" i="0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連過去會得到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什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麼呢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65" y="4884104"/>
            <a:ext cx="2633869" cy="147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指標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(Pointer)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回到第一堂加強班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3602368" y="1740599"/>
            <a:ext cx="4987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i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num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20;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宣告之後，會得到什麼資訊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720020" y="3820675"/>
          <a:ext cx="8751957" cy="2202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319">
                  <a:extLst>
                    <a:ext uri="{9D8B030D-6E8A-4147-A177-3AD203B41FA5}">
                      <a16:colId xmlns:a16="http://schemas.microsoft.com/office/drawing/2014/main" val="917178287"/>
                    </a:ext>
                  </a:extLst>
                </a:gridCol>
                <a:gridCol w="2917319">
                  <a:extLst>
                    <a:ext uri="{9D8B030D-6E8A-4147-A177-3AD203B41FA5}">
                      <a16:colId xmlns:a16="http://schemas.microsoft.com/office/drawing/2014/main" val="915743964"/>
                    </a:ext>
                  </a:extLst>
                </a:gridCol>
                <a:gridCol w="2917319">
                  <a:extLst>
                    <a:ext uri="{9D8B030D-6E8A-4147-A177-3AD203B41FA5}">
                      <a16:colId xmlns:a16="http://schemas.microsoft.com/office/drawing/2014/main" val="2211224974"/>
                    </a:ext>
                  </a:extLst>
                </a:gridCol>
              </a:tblGrid>
              <a:tr h="11012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變數名稱</a:t>
                      </a:r>
                      <a:endParaRPr lang="zh-TW" altLang="en-US" sz="30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值</a:t>
                      </a:r>
                      <a:endParaRPr lang="zh-TW" altLang="en-US" sz="30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記憶體位址</a:t>
                      </a:r>
                      <a:endParaRPr lang="zh-TW" altLang="en-US" sz="30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223926"/>
                  </a:ext>
                </a:extLst>
              </a:tr>
              <a:tr h="11012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err="1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num</a:t>
                      </a:r>
                      <a:endParaRPr lang="zh-TW" altLang="en-US" sz="30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20</a:t>
                      </a:r>
                      <a:endParaRPr lang="zh-TW" altLang="en-US" sz="30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0x00BBF920</a:t>
                      </a:r>
                      <a:endParaRPr lang="zh-TW" altLang="en-US" sz="30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311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08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指標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(Pointer)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863862" y="1106379"/>
          <a:ext cx="8464275" cy="2623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425">
                  <a:extLst>
                    <a:ext uri="{9D8B030D-6E8A-4147-A177-3AD203B41FA5}">
                      <a16:colId xmlns:a16="http://schemas.microsoft.com/office/drawing/2014/main" val="917178287"/>
                    </a:ext>
                  </a:extLst>
                </a:gridCol>
                <a:gridCol w="2821425">
                  <a:extLst>
                    <a:ext uri="{9D8B030D-6E8A-4147-A177-3AD203B41FA5}">
                      <a16:colId xmlns:a16="http://schemas.microsoft.com/office/drawing/2014/main" val="915743964"/>
                    </a:ext>
                  </a:extLst>
                </a:gridCol>
                <a:gridCol w="2821425">
                  <a:extLst>
                    <a:ext uri="{9D8B030D-6E8A-4147-A177-3AD203B41FA5}">
                      <a16:colId xmlns:a16="http://schemas.microsoft.com/office/drawing/2014/main" val="2211224974"/>
                    </a:ext>
                  </a:extLst>
                </a:gridCol>
              </a:tblGrid>
              <a:tr h="101761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資料名稱</a:t>
                      </a:r>
                      <a:endParaRPr lang="zh-TW" altLang="en-US" sz="30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內容</a:t>
                      </a:r>
                      <a:endParaRPr lang="zh-TW" altLang="en-US" sz="30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網址</a:t>
                      </a:r>
                      <a:endParaRPr lang="zh-TW" altLang="en-US" sz="30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223926"/>
                  </a:ext>
                </a:extLst>
              </a:tr>
              <a:tr h="16053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蠟筆小新</a:t>
                      </a:r>
                      <a:endParaRPr lang="zh-TW" altLang="en-US" sz="30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0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https://goo.gl/wh3MuT</a:t>
                      </a:r>
                      <a:endParaRPr lang="zh-TW" altLang="en-US" sz="26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311689"/>
                  </a:ext>
                </a:extLst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353" y="2212799"/>
            <a:ext cx="2547292" cy="1425328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863862" y="4526354"/>
          <a:ext cx="8464275" cy="213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425">
                  <a:extLst>
                    <a:ext uri="{9D8B030D-6E8A-4147-A177-3AD203B41FA5}">
                      <a16:colId xmlns:a16="http://schemas.microsoft.com/office/drawing/2014/main" val="917178287"/>
                    </a:ext>
                  </a:extLst>
                </a:gridCol>
                <a:gridCol w="2821425">
                  <a:extLst>
                    <a:ext uri="{9D8B030D-6E8A-4147-A177-3AD203B41FA5}">
                      <a16:colId xmlns:a16="http://schemas.microsoft.com/office/drawing/2014/main" val="915743964"/>
                    </a:ext>
                  </a:extLst>
                </a:gridCol>
                <a:gridCol w="2821425">
                  <a:extLst>
                    <a:ext uri="{9D8B030D-6E8A-4147-A177-3AD203B41FA5}">
                      <a16:colId xmlns:a16="http://schemas.microsoft.com/office/drawing/2014/main" val="2211224974"/>
                    </a:ext>
                  </a:extLst>
                </a:gridCol>
              </a:tblGrid>
              <a:tr h="10664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變數名稱</a:t>
                      </a:r>
                      <a:endParaRPr lang="zh-TW" altLang="en-US" sz="30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值</a:t>
                      </a:r>
                      <a:endParaRPr lang="zh-TW" altLang="en-US" sz="30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記憶體位址</a:t>
                      </a:r>
                      <a:endParaRPr lang="zh-TW" altLang="en-US" sz="30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223926"/>
                  </a:ext>
                </a:extLst>
              </a:tr>
              <a:tr h="10664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err="1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num</a:t>
                      </a:r>
                      <a:endParaRPr lang="zh-TW" altLang="en-US" sz="30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20</a:t>
                      </a:r>
                      <a:endParaRPr lang="zh-TW" altLang="en-US" sz="30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Consolas" panose="020B0609020204030204" pitchFamily="49" charset="0"/>
                          <a:ea typeface="微軟正黑體" panose="020B0604030504040204" pitchFamily="34" charset="-120"/>
                        </a:rPr>
                        <a:t>0x00BBF920</a:t>
                      </a:r>
                      <a:endParaRPr lang="zh-TW" altLang="en-US" sz="3000" dirty="0">
                        <a:latin typeface="Consolas" panose="020B0609020204030204" pitchFamily="49" charset="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311689"/>
                  </a:ext>
                </a:extLst>
              </a:tr>
            </a:tbl>
          </a:graphicData>
        </a:graphic>
      </p:graphicFrame>
      <p:sp>
        <p:nvSpPr>
          <p:cNvPr id="9" name="上-下雙向箭號 8"/>
          <p:cNvSpPr/>
          <p:nvPr/>
        </p:nvSpPr>
        <p:spPr>
          <a:xfrm>
            <a:off x="5776291" y="3740243"/>
            <a:ext cx="639417" cy="775253"/>
          </a:xfrm>
          <a:prstGeom prst="upDownArrow">
            <a:avLst>
              <a:gd name="adj1" fmla="val 37565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89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指標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(Pointer)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查看變數的記憶體位址 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2054225" y="1304184"/>
            <a:ext cx="80105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&amp;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取址運算子，把變數的記憶體位址取出來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%p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以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十六進位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輸出變數記憶體位址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2" t="21427" b="3230"/>
          <a:stretch/>
        </p:blipFill>
        <p:spPr>
          <a:xfrm>
            <a:off x="475657" y="3260035"/>
            <a:ext cx="6024533" cy="330973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31" y="3937404"/>
            <a:ext cx="4887474" cy="195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1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指標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(Pointer)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查看陣列的記憶體位址 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22" b="108"/>
          <a:stretch/>
        </p:blipFill>
        <p:spPr>
          <a:xfrm>
            <a:off x="308806" y="1885706"/>
            <a:ext cx="7319060" cy="379674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280" y="1709529"/>
            <a:ext cx="3296720" cy="414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3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指標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(Pointer)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陣列名稱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=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記憶體位址</a:t>
              </a:r>
              <a:r>
                <a:rPr kumimoji="0" lang="en-US" altLang="zh-TW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</a:rPr>
                <a:t>★★★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5"/>
          <a:stretch/>
        </p:blipFill>
        <p:spPr>
          <a:xfrm>
            <a:off x="568443" y="1451813"/>
            <a:ext cx="5828226" cy="49099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18" y="2925967"/>
            <a:ext cx="4268600" cy="196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7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808</Words>
  <Application>Microsoft Office PowerPoint</Application>
  <PresentationFormat>寬螢幕</PresentationFormat>
  <Paragraphs>202</Paragraphs>
  <Slides>28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28</vt:i4>
      </vt:variant>
    </vt:vector>
  </HeadingPairs>
  <TitlesOfParts>
    <vt:vector size="43" baseType="lpstr">
      <vt:lpstr>等线</vt:lpstr>
      <vt:lpstr>等线 Light</vt:lpstr>
      <vt:lpstr>iekie-Weilaiti</vt:lpstr>
      <vt:lpstr>微软雅黑</vt:lpstr>
      <vt:lpstr>微軟正黑體</vt:lpstr>
      <vt:lpstr>新細明體</vt:lpstr>
      <vt:lpstr>標楷體</vt:lpstr>
      <vt:lpstr>Arial</vt:lpstr>
      <vt:lpstr>Calibri</vt:lpstr>
      <vt:lpstr>Calibri Light</vt:lpstr>
      <vt:lpstr>Consolas</vt:lpstr>
      <vt:lpstr>Wingdings</vt:lpstr>
      <vt:lpstr>2_Office 佈景主題</vt:lpstr>
      <vt:lpstr>Office 佈景主題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宬瑋 黃</dc:creator>
  <cp:lastModifiedBy>宬瑋 黃</cp:lastModifiedBy>
  <cp:revision>15</cp:revision>
  <dcterms:created xsi:type="dcterms:W3CDTF">2018-11-26T15:30:28Z</dcterms:created>
  <dcterms:modified xsi:type="dcterms:W3CDTF">2018-11-28T09:46:31Z</dcterms:modified>
</cp:coreProperties>
</file>