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7" r:id="rId2"/>
    <p:sldMasterId id="2147483700" r:id="rId3"/>
  </p:sldMasterIdLst>
  <p:sldIdLst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94" r:id="rId14"/>
    <p:sldId id="270" r:id="rId15"/>
    <p:sldId id="271" r:id="rId16"/>
    <p:sldId id="272" r:id="rId17"/>
    <p:sldId id="295" r:id="rId18"/>
    <p:sldId id="273" r:id="rId19"/>
    <p:sldId id="274" r:id="rId20"/>
    <p:sldId id="296" r:id="rId21"/>
    <p:sldId id="275" r:id="rId22"/>
    <p:sldId id="276" r:id="rId23"/>
    <p:sldId id="297" r:id="rId24"/>
    <p:sldId id="277" r:id="rId25"/>
    <p:sldId id="278" r:id="rId26"/>
    <p:sldId id="279" r:id="rId27"/>
    <p:sldId id="280" r:id="rId28"/>
    <p:sldId id="298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9" r:id="rId43"/>
    <p:sldId id="260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4" y="56"/>
      </p:cViewPr>
      <p:guideLst>
        <p:guide pos="381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69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79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3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315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009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602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178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635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8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18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532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353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99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557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153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241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93C8CFB-A8F2-4AD3-A55A-4B4B8BE3B2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845"/>
          <a:stretch/>
        </p:blipFill>
        <p:spPr>
          <a:xfrm>
            <a:off x="0" y="0"/>
            <a:ext cx="4992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4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17FD1-86C7-4D6F-BB18-1BFAF31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418F4-6BEB-4323-85BE-6D9DAA1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0484F-A6D0-4D0A-A67F-9B60623A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B9663-8560-4E5B-9828-821FFA0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83949-B2D7-40A0-9C56-070D7843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751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EDC49-D274-42C0-B8C9-54E96E94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A3DB7-FAA9-461F-88CD-46EB42138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8632-A864-4DE3-9016-1A1B27B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8EFBF-B4C6-422F-A471-7844CD68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4A86A-CF97-4FDA-AA7F-AB051ACD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247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0D0CE-B16C-40C5-869D-8E375B4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4BD-1BB0-461D-9523-A56BBA3A7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C9EEB-E466-46C0-89FD-3A53D739F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04F2E-1DB2-4D6F-92F5-2ED4232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B3A53-8C9E-40B2-BDB1-13E947FC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7662B-71C4-4DBF-B5C6-B364C44E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95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68BCA-4C34-4540-8654-D682C3E3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12ADA-2000-40BA-98DB-BB4FF7B5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6848F4-160E-477D-A730-253FDD86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8EB20-4A0E-4A76-BBBE-70DC815B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7A608A-40A6-4221-ACA8-19D102B38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697C3-D3D9-4FAC-8CBD-1D233FD2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44771-2EC9-4A17-AA02-1B56BD99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14C20D-25F2-40ED-AAAF-D24802D6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417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A8CA1-3C54-4624-9B75-C183AC0B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782EED-1A91-4D70-A708-D4BF41B9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139C9-EAFE-4BC1-B18B-E3705D9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86D21-8AF4-4E62-B6B7-28A1BA8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996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22BEF6-562D-4455-BD76-DDA10B1D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E9BF3-D664-4432-B387-C6FDEFD6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68836-E8BD-4E72-91DD-3759C96E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878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308F-4288-4DDD-BEC7-E2DEA230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1CCF2-C89D-4CD3-8145-4312A979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8A7611-4FF6-4CCA-9448-5483B945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BA9AA-E65F-41C0-848B-C8C8A113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25DFA-D2EC-4338-B06E-E14756A8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23C4-D2FA-4191-B927-DF76DE81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065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B2C-BFAB-48FF-B101-A0270BE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D71463-1CFF-4DCA-BD30-6EF96FADC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AF1CA-7E60-4770-A82D-60F9E03AE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40618D-C415-4B1B-B917-5A3A0F91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A9525-1AE5-447A-927C-339D9F3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0C264C-010E-45F6-9179-470BFF3C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696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5F54-7CA3-493F-847A-29983B84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721D4-9FBF-4E6D-BF95-431EA4766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A267B-1289-440F-9CF1-DDD83C2F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F7012-861C-459B-B9E6-9CA6E05D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51314-7407-47AF-ACBA-342FB64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175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49EF25-FBB9-4CC1-9FBD-59D2A9DF9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0104-20B7-4D69-87BF-AC1B1CBD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82186-1999-472E-B04D-0E20C07D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B9731-3159-4750-B55F-1956A80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2450-67FA-458B-8D73-5337BEB9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72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07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22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05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6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6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73013-C8E1-42BA-B09F-C27EFDC23ABA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39DFC8-8073-428C-8A97-4DC27EC9047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34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5B4AF4-CE8F-4108-B7E0-7FEED9AEAD93}" type="datetimeFigureOut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B6F60-1389-4952-9F6C-77331B42070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83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0F1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C92D1-8FD1-40C5-80CB-9126349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D41DD-F8F1-48A7-B910-20A205CB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2F899-1A10-4FAE-B4A8-C050882F4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087C5-6DBF-488C-AE10-CBC1E42CD67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2018/12/2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B747A-3551-484D-B713-7A9103CC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E9FD-B05F-40E6-8FC8-C5F4971F1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7427E-6965-4C1F-9B96-9EAA198652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3000509000000000000" pitchFamily="65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3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092876" y="715617"/>
            <a:ext cx="7627427" cy="5874968"/>
            <a:chOff x="2314893" y="2198646"/>
            <a:chExt cx="7627427" cy="4437629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108398" y="3607858"/>
              <a:ext cx="6833922" cy="767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程式設計與實習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(</a:t>
              </a:r>
              <a:r>
                <a:rPr kumimoji="0" lang="zh-TW" altLang="en-US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一</a:t>
              </a:r>
              <a:r>
                <a:rPr kumimoji="0" lang="en-US" altLang="zh-TW" sz="6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)</a:t>
              </a:r>
              <a:endPara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314893" y="4889589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One </a:t>
              </a:r>
              <a:r>
                <a:rPr kumimoji="0" lang="en-US" altLang="zh-TW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day you'll </a:t>
              </a:r>
              <a:r>
                <a:rPr kumimoji="0" lang="en-US" altLang="zh-TW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leave this world behind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So live a life you will remember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7" name="PA_文本框 11">
              <a:extLst>
                <a:ext uri="{FF2B5EF4-FFF2-40B4-BE49-F238E27FC236}">
                  <a16:creationId xmlns:a16="http://schemas.microsoft.com/office/drawing/2014/main" id="{15144238-EF41-4A3E-89DB-603B09422A1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501314" y="2198646"/>
              <a:ext cx="3324792" cy="118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  <a:sym typeface="iekie-Weilaiti" panose="02010601030101010101" pitchFamily="2" charset="-128"/>
                </a:rPr>
                <a:t>2018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8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字串常數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565364"/>
            <a:ext cx="98796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放置在一個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唯讀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(Read only)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的區域內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區域大小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是有限的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，不能放太多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其型態為 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const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char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被放置後，到程式結束才會消失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指向別的字串常數過後，就再也找不回原來那個字串了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4"/>
          <a:stretch/>
        </p:blipFill>
        <p:spPr>
          <a:xfrm>
            <a:off x="7085085" y="2826328"/>
            <a:ext cx="4792879" cy="172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7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10-1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156460" y="1600200"/>
            <a:ext cx="7879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輸入一個字串，使其每個字元為一行輸出出來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99" y="2751968"/>
            <a:ext cx="5670202" cy="33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字串陣列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263514" y="1624496"/>
            <a:ext cx="118224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char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[] =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 World"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這是單一個字串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好多好多字串想放一起怎麼辦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char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str_array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[10][50] = {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"Hello"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"World"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"CSIE"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,...}</a:t>
            </a:r>
          </a:p>
        </p:txBody>
      </p:sp>
    </p:spTree>
    <p:extLst>
      <p:ext uri="{BB962C8B-B14F-4D97-AF65-F5344CB8AC3E}">
        <p14:creationId xmlns:p14="http://schemas.microsoft.com/office/powerpoint/2010/main" val="61899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					     </a:t>
              </a:r>
              <a:r>
                <a:rPr kumimoji="0" lang="en-US" altLang="zh-TW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&lt;</a:t>
              </a:r>
              <a:r>
                <a:rPr kumimoji="0" lang="en-US" altLang="zh-TW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string.h</a:t>
              </a:r>
              <a:r>
                <a:rPr kumimoji="0" lang="en-US" altLang="zh-TW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&gt;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697924" y="1132244"/>
            <a:ext cx="28857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★★★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strlen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strcmp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strcpy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strtok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memset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16595" y="1132244"/>
            <a:ext cx="288578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★★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strstr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strcat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strspn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strcspn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535266" y="1132244"/>
            <a:ext cx="28857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★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strchr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strpbrk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62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strlen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640604"/>
            <a:ext cx="678987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size_t</a:t>
            </a: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strlen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char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取得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的長度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的長度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不含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'\0')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34905" y="4664363"/>
          <a:ext cx="10049165" cy="163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95">
                  <a:extLst>
                    <a:ext uri="{9D8B030D-6E8A-4147-A177-3AD203B41FA5}">
                      <a16:colId xmlns:a16="http://schemas.microsoft.com/office/drawing/2014/main" val="180549784"/>
                    </a:ext>
                  </a:extLst>
                </a:gridCol>
                <a:gridCol w="1435595">
                  <a:extLst>
                    <a:ext uri="{9D8B030D-6E8A-4147-A177-3AD203B41FA5}">
                      <a16:colId xmlns:a16="http://schemas.microsoft.com/office/drawing/2014/main" val="2479145228"/>
                    </a:ext>
                  </a:extLst>
                </a:gridCol>
                <a:gridCol w="1435595">
                  <a:extLst>
                    <a:ext uri="{9D8B030D-6E8A-4147-A177-3AD203B41FA5}">
                      <a16:colId xmlns:a16="http://schemas.microsoft.com/office/drawing/2014/main" val="4040436643"/>
                    </a:ext>
                  </a:extLst>
                </a:gridCol>
                <a:gridCol w="1435595">
                  <a:extLst>
                    <a:ext uri="{9D8B030D-6E8A-4147-A177-3AD203B41FA5}">
                      <a16:colId xmlns:a16="http://schemas.microsoft.com/office/drawing/2014/main" val="81451259"/>
                    </a:ext>
                  </a:extLst>
                </a:gridCol>
                <a:gridCol w="1435595">
                  <a:extLst>
                    <a:ext uri="{9D8B030D-6E8A-4147-A177-3AD203B41FA5}">
                      <a16:colId xmlns:a16="http://schemas.microsoft.com/office/drawing/2014/main" val="694279671"/>
                    </a:ext>
                  </a:extLst>
                </a:gridCol>
                <a:gridCol w="1435595">
                  <a:extLst>
                    <a:ext uri="{9D8B030D-6E8A-4147-A177-3AD203B41FA5}">
                      <a16:colId xmlns:a16="http://schemas.microsoft.com/office/drawing/2014/main" val="2122979540"/>
                    </a:ext>
                  </a:extLst>
                </a:gridCol>
                <a:gridCol w="1435595">
                  <a:extLst>
                    <a:ext uri="{9D8B030D-6E8A-4147-A177-3AD203B41FA5}">
                      <a16:colId xmlns:a16="http://schemas.microsoft.com/office/drawing/2014/main" val="2265404750"/>
                    </a:ext>
                  </a:extLst>
                </a:gridCol>
              </a:tblGrid>
              <a:tr h="817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[0]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[1]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[2]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[3]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[4]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[5]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[6]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934886"/>
                  </a:ext>
                </a:extLst>
              </a:tr>
              <a:tr h="817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mtClean="0">
                          <a:latin typeface="Consolas" panose="020B0609020204030204" pitchFamily="49" charset="0"/>
                        </a:rPr>
                        <a:t>'H'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mtClean="0">
                          <a:latin typeface="Consolas" panose="020B0609020204030204" pitchFamily="49" charset="0"/>
                        </a:rPr>
                        <a:t>'e'</a:t>
                      </a:r>
                      <a:endParaRPr lang="en-US" altLang="zh-TW" sz="3000" dirty="0" smtClean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mtClean="0">
                          <a:latin typeface="Consolas" panose="020B0609020204030204" pitchFamily="49" charset="0"/>
                        </a:rPr>
                        <a:t>'l'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mtClean="0">
                          <a:latin typeface="Consolas" panose="020B0609020204030204" pitchFamily="49" charset="0"/>
                        </a:rPr>
                        <a:t>'l'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mtClean="0">
                          <a:latin typeface="Consolas" panose="020B0609020204030204" pitchFamily="49" charset="0"/>
                        </a:rPr>
                        <a:t>'o'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smtClean="0">
                          <a:latin typeface="Consolas" panose="020B0609020204030204" pitchFamily="49" charset="0"/>
                        </a:rPr>
                        <a:t>'\0'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>
                          <a:latin typeface="Consolas" panose="020B0609020204030204" pitchFamily="49" charset="0"/>
                        </a:rPr>
                        <a:t>?</a:t>
                      </a:r>
                      <a:endParaRPr lang="zh-TW" altLang="en-US" sz="3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868103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" t="-2144" r="6654" b="2144"/>
          <a:stretch/>
        </p:blipFill>
        <p:spPr>
          <a:xfrm>
            <a:off x="6729078" y="2629325"/>
            <a:ext cx="4982632" cy="17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1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10-2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3695344" y="1600200"/>
            <a:ext cx="48013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輸入一個字串，反向印出它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28" y="2892287"/>
            <a:ext cx="7664146" cy="35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2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strcmp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32809"/>
            <a:ext cx="970938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strcmp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 str1,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 str2)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比對兩個字串是否相同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成功回傳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，不成功回傳非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值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r="3419" b="12242"/>
          <a:stretch/>
        </p:blipFill>
        <p:spPr>
          <a:xfrm>
            <a:off x="2527386" y="4054763"/>
            <a:ext cx="7064204" cy="26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strncmp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32809"/>
            <a:ext cx="1094927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strncmp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 str1,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 str2,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n)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比對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 </a:t>
            </a:r>
            <a:r>
              <a:rPr lang="en-US" altLang="zh-TW" sz="300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str2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個字是否相同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成功回傳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，不成功回傳非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值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0"/>
          <a:stretch/>
        </p:blipFill>
        <p:spPr>
          <a:xfrm>
            <a:off x="2515227" y="4011364"/>
            <a:ext cx="7088521" cy="27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8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10-3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735239" y="1600200"/>
            <a:ext cx="1072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實作一組登入系統，自訂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組帳號密碼，登入成功即顯示成功，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登入失敗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帳號或密碼錯誤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即顯示失敗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6"/>
          <a:stretch/>
        </p:blipFill>
        <p:spPr>
          <a:xfrm>
            <a:off x="914399" y="3675298"/>
            <a:ext cx="4698303" cy="25873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71" y="3675298"/>
            <a:ext cx="5031020" cy="25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7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strcpy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32809"/>
            <a:ext cx="798096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*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strcpy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* str1,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*str2)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的內容取代成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str2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31" y="3402071"/>
            <a:ext cx="8322714" cy="32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6667" y="2070076"/>
            <a:ext cx="2878667" cy="748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67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Chapter 10 </a:t>
            </a:r>
            <a:endParaRPr kumimoji="0" lang="zh-CN" altLang="en-US" sz="42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48018" y="2981764"/>
            <a:ext cx="4295964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3000509000000000000" pitchFamily="65" charset="-122"/>
                <a:cs typeface="Calibri" panose="020F0502020204030204" pitchFamily="34" charset="0"/>
              </a:rPr>
              <a:t>String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3000509000000000000" pitchFamily="65" charset="-122"/>
              <a:cs typeface="Calibri" panose="020F0502020204030204" pitchFamily="34" charset="0"/>
            </a:endParaRPr>
          </a:p>
        </p:txBody>
      </p:sp>
      <p:grpSp>
        <p:nvGrpSpPr>
          <p:cNvPr id="4" name="组合 5"/>
          <p:cNvGrpSpPr/>
          <p:nvPr/>
        </p:nvGrpSpPr>
        <p:grpSpPr>
          <a:xfrm>
            <a:off x="3875316" y="2451781"/>
            <a:ext cx="4295962" cy="871811"/>
            <a:chOff x="2906486" y="1833428"/>
            <a:chExt cx="3221970" cy="653859"/>
          </a:xfrm>
        </p:grpSpPr>
        <p:cxnSp>
          <p:nvCxnSpPr>
            <p:cNvPr id="5" name="肘形连接符 6"/>
            <p:cNvCxnSpPr>
              <a:cxnSpLocks/>
              <a:stCxn id="2" idx="3"/>
              <a:endCxn id="3" idx="3"/>
            </p:cNvCxnSpPr>
            <p:nvPr/>
          </p:nvCxnSpPr>
          <p:spPr>
            <a:xfrm>
              <a:off x="5651498" y="1833430"/>
              <a:ext cx="476958" cy="653857"/>
            </a:xfrm>
            <a:prstGeom prst="bentConnector3">
              <a:avLst>
                <a:gd name="adj1" fmla="val 13594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7"/>
            <p:cNvCxnSpPr>
              <a:cxnSpLocks/>
              <a:stCxn id="2" idx="1"/>
              <a:endCxn id="3" idx="1"/>
            </p:cNvCxnSpPr>
            <p:nvPr/>
          </p:nvCxnSpPr>
          <p:spPr>
            <a:xfrm rot="10800000" flipV="1">
              <a:off x="2906486" y="1833429"/>
              <a:ext cx="586015" cy="653857"/>
            </a:xfrm>
            <a:prstGeom prst="bentConnector3">
              <a:avLst>
                <a:gd name="adj1" fmla="val 129257"/>
              </a:avLst>
            </a:prstGeom>
            <a:ln>
              <a:solidFill>
                <a:srgbClr val="132E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8"/>
          <p:cNvCxnSpPr/>
          <p:nvPr/>
        </p:nvCxnSpPr>
        <p:spPr>
          <a:xfrm rot="960000" flipH="1">
            <a:off x="3558693" y="3510130"/>
            <a:ext cx="1053892" cy="1053892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9"/>
          <p:cNvCxnSpPr/>
          <p:nvPr/>
        </p:nvCxnSpPr>
        <p:spPr>
          <a:xfrm flipH="1">
            <a:off x="2693439" y="3690256"/>
            <a:ext cx="2552199" cy="1414704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0"/>
          <p:cNvCxnSpPr/>
          <p:nvPr/>
        </p:nvCxnSpPr>
        <p:spPr>
          <a:xfrm flipH="1">
            <a:off x="7388774" y="908721"/>
            <a:ext cx="2233591" cy="1238100"/>
          </a:xfrm>
          <a:prstGeom prst="line">
            <a:avLst/>
          </a:prstGeom>
          <a:ln w="9525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1"/>
          <p:cNvCxnSpPr/>
          <p:nvPr/>
        </p:nvCxnSpPr>
        <p:spPr>
          <a:xfrm flipH="1">
            <a:off x="7896201" y="1733013"/>
            <a:ext cx="893679" cy="495377"/>
          </a:xfrm>
          <a:prstGeom prst="line">
            <a:avLst/>
          </a:prstGeom>
          <a:ln w="12700">
            <a:solidFill>
              <a:srgbClr val="132E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燕尾形 12"/>
          <p:cNvSpPr/>
          <p:nvPr/>
        </p:nvSpPr>
        <p:spPr>
          <a:xfrm rot="5400000">
            <a:off x="5849464" y="5364400"/>
            <a:ext cx="420047" cy="690077"/>
          </a:xfrm>
          <a:prstGeom prst="chevron">
            <a:avLst>
              <a:gd name="adj" fmla="val 92744"/>
            </a:avLst>
          </a:prstGeom>
          <a:solidFill>
            <a:srgbClr val="132E4A"/>
          </a:solidFill>
          <a:ln w="9525">
            <a:solidFill>
              <a:srgbClr val="132E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3000509000000000000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4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2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2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3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102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60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60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60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6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6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strncpy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27403" y="1432809"/>
            <a:ext cx="922085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*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strncpy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* str1,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*str2,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n)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的前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個字元取代成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的前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個字元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2" y="3254290"/>
            <a:ext cx="9082411" cy="3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5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10-4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97923" y="2504660"/>
            <a:ext cx="10721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顯示所有的帳號密碼，選擇要更改哪一筆資料，輸入要更改的</a:t>
            </a:r>
            <a:endParaRPr lang="en-US" altLang="zh-TW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後，再次顯示所有的帳號密碼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345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strtok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32809"/>
            <a:ext cx="10772501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*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strtok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char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*str1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 char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*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delim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)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找尋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中有沒有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delim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的任一字元，切割它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切割部分的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開頭指標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當參數列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的部分為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時，代表從原字串繼續往下切割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★★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會改變原字串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★★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44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strtok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23" y="1202157"/>
            <a:ext cx="7347330" cy="54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4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805415" y="2283155"/>
          <a:ext cx="10620308" cy="515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4724">
                  <a:extLst>
                    <a:ext uri="{9D8B030D-6E8A-4147-A177-3AD203B41FA5}">
                      <a16:colId xmlns:a16="http://schemas.microsoft.com/office/drawing/2014/main" val="1183563998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58064775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09062950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824081254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96263748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60688809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59416708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98115334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167412962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412192423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05852772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64532809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86313006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429638204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51226502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77575515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969437631"/>
                    </a:ext>
                  </a:extLst>
                </a:gridCol>
              </a:tblGrid>
              <a:tr h="515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‘h’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‘e’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‘o’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 ‘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‘w’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‘o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‘r’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‘d’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‘,’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‘c’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‘s’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‘i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‘e’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‘\0’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559406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899280" y="561644"/>
            <a:ext cx="104855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char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[] =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world,csie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;	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char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delim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[] =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",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</a:rPr>
              <a:t>"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流程圖: 合併 5"/>
          <p:cNvSpPr/>
          <p:nvPr/>
        </p:nvSpPr>
        <p:spPr>
          <a:xfrm>
            <a:off x="188081" y="1792430"/>
            <a:ext cx="376846" cy="337439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4215" y="13538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134648" y="3696547"/>
            <a:ext cx="58496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char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*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ptr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strtok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delim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流程圖: 合併 10"/>
          <p:cNvSpPr/>
          <p:nvPr/>
        </p:nvSpPr>
        <p:spPr>
          <a:xfrm>
            <a:off x="926990" y="5025864"/>
            <a:ext cx="376846" cy="337439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3124" y="457834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805415" y="5488880"/>
          <a:ext cx="10620308" cy="515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4724">
                  <a:extLst>
                    <a:ext uri="{9D8B030D-6E8A-4147-A177-3AD203B41FA5}">
                      <a16:colId xmlns:a16="http://schemas.microsoft.com/office/drawing/2014/main" val="1183563998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58064775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09062950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824081254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96263748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60688809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59416708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98115334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167412962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412192423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05852772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64532809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86313006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429638204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51226502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77575515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969437631"/>
                    </a:ext>
                  </a:extLst>
                </a:gridCol>
              </a:tblGrid>
              <a:tr h="515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‘h’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‘e’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‘o’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’\0’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‘w’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‘o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‘r’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‘d’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‘,’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‘c’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‘s’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‘i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‘e’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‘\0’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559406"/>
                  </a:ext>
                </a:extLst>
              </a:tr>
            </a:tbl>
          </a:graphicData>
        </a:graphic>
      </p:graphicFrame>
      <p:sp>
        <p:nvSpPr>
          <p:cNvPr id="14" name="流程圖: 合併 13"/>
          <p:cNvSpPr/>
          <p:nvPr/>
        </p:nvSpPr>
        <p:spPr>
          <a:xfrm>
            <a:off x="4663098" y="5049559"/>
            <a:ext cx="376846" cy="337439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442594" y="457280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token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02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91835" y="500129"/>
            <a:ext cx="51187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*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ptr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strtok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NULL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delim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流程圖: 合併 2"/>
          <p:cNvSpPr/>
          <p:nvPr/>
        </p:nvSpPr>
        <p:spPr>
          <a:xfrm>
            <a:off x="4630109" y="1913210"/>
            <a:ext cx="376846" cy="337439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36243" y="146569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49334" y="2376226"/>
          <a:ext cx="10620308" cy="515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4724">
                  <a:extLst>
                    <a:ext uri="{9D8B030D-6E8A-4147-A177-3AD203B41FA5}">
                      <a16:colId xmlns:a16="http://schemas.microsoft.com/office/drawing/2014/main" val="1183563998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58064775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09062950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824081254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96263748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60688809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59416708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98115334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167412962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412192423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05852772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64532809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86313006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429638204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51226502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77575515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969437631"/>
                    </a:ext>
                  </a:extLst>
                </a:gridCol>
              </a:tblGrid>
              <a:tr h="515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‘h’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‘e’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‘o’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’\0’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‘w’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‘o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‘r’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‘d’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‘\0’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‘c’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‘s’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‘i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‘e’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‘\0’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559406"/>
                  </a:ext>
                </a:extLst>
              </a:tr>
            </a:tbl>
          </a:graphicData>
        </a:graphic>
      </p:graphicFrame>
      <p:sp>
        <p:nvSpPr>
          <p:cNvPr id="6" name="流程圖: 合併 5"/>
          <p:cNvSpPr/>
          <p:nvPr/>
        </p:nvSpPr>
        <p:spPr>
          <a:xfrm>
            <a:off x="8333698" y="1942445"/>
            <a:ext cx="376846" cy="337439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13194" y="14656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token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00133" y="3665515"/>
            <a:ext cx="51187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*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ptr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strtok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NULL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delim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);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流程圖: 合併 8"/>
          <p:cNvSpPr/>
          <p:nvPr/>
        </p:nvSpPr>
        <p:spPr>
          <a:xfrm>
            <a:off x="8333698" y="5113610"/>
            <a:ext cx="376846" cy="337439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39832" y="4666091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ptr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749334" y="5576626"/>
          <a:ext cx="10620308" cy="515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4724">
                  <a:extLst>
                    <a:ext uri="{9D8B030D-6E8A-4147-A177-3AD203B41FA5}">
                      <a16:colId xmlns:a16="http://schemas.microsoft.com/office/drawing/2014/main" val="1183563998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58064775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09062950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824081254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96263748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60688809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59416708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98115334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167412962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412192423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058527726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364532809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863130069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429638204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51226502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2775755150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1969437631"/>
                    </a:ext>
                  </a:extLst>
                </a:gridCol>
              </a:tblGrid>
              <a:tr h="5154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‘h’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‘e’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‘o’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’\0’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‘w’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‘o</a:t>
                      </a:r>
                      <a:r>
                        <a:rPr lang="en-US" altLang="zh-TW" sz="2000" dirty="0" smtClean="0">
                          <a:latin typeface="Consolas" panose="020B0609020204030204" pitchFamily="49" charset="0"/>
                        </a:rPr>
                        <a:t>;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‘r’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‘l’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‘d’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‘\0’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‘c’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‘s’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‘i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‘e’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smtClean="0">
                          <a:latin typeface="Consolas" panose="020B0609020204030204" pitchFamily="49" charset="0"/>
                        </a:rPr>
                        <a:t>‘\0’</a:t>
                      </a:r>
                      <a:endParaRPr lang="zh-TW" altLang="en-US" sz="2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559406"/>
                  </a:ext>
                </a:extLst>
              </a:tr>
            </a:tbl>
          </a:graphicData>
        </a:graphic>
      </p:graphicFrame>
      <p:sp>
        <p:nvSpPr>
          <p:cNvPr id="12" name="流程圖: 合併 11"/>
          <p:cNvSpPr/>
          <p:nvPr/>
        </p:nvSpPr>
        <p:spPr>
          <a:xfrm>
            <a:off x="11511007" y="5113610"/>
            <a:ext cx="376846" cy="337439"/>
          </a:xfrm>
          <a:prstGeom prst="flowChartMer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1290503" y="46368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token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801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10-5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697923" y="1818859"/>
            <a:ext cx="10721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試著將 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"(hello, )world*</a:t>
            </a:r>
            <a:r>
              <a:rPr lang="en-US" altLang="zh-TW" sz="3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csie</a:t>
            </a:r>
            <a:r>
              <a:rPr lang="en-US" altLang="zh-TW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)"</a:t>
            </a:r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內的英文切割出來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91" y="2708784"/>
            <a:ext cx="3984394" cy="37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54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memset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32809"/>
            <a:ext cx="10925491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void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*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memset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void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*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ptr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int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value,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size_t</a:t>
            </a:r>
            <a:r>
              <a:rPr kumimoji="0" lang="en-US" altLang="zh-TW" sz="3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size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對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ptr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往後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size bytes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的空間的值設成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value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的開頭位址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設值的單位為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byte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，使用大於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1byte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的資料型態需要特別注意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 &lt;= value &lt;= 255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75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memset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02" y="1302327"/>
            <a:ext cx="8113371" cy="53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9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strstr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23573"/>
            <a:ext cx="1086707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char*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strstr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char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*str1,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char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*str2)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找尋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中有沒有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str2(substring)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的存在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找到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中出現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的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開頭指標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，找不到回傳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87" y="4125932"/>
            <a:ext cx="8066402" cy="24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3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6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4123344" y="1340729"/>
            <a:ext cx="39453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怎麼印出一段文字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5"/>
          <a:stretch/>
        </p:blipFill>
        <p:spPr>
          <a:xfrm>
            <a:off x="1817152" y="2233026"/>
            <a:ext cx="8557695" cy="41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strcat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23573"/>
            <a:ext cx="7903317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strcat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*str1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char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*str2)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的內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容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串接到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後面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的開頭位址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1"/>
          <a:stretch/>
        </p:blipFill>
        <p:spPr>
          <a:xfrm>
            <a:off x="1705286" y="4057954"/>
            <a:ext cx="8708403" cy="26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96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strncat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23573"/>
            <a:ext cx="890756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strcat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*str1,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*str2,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int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n)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前的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個字元串接到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後面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的開頭位址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1"/>
          <a:stretch/>
        </p:blipFill>
        <p:spPr>
          <a:xfrm>
            <a:off x="1705286" y="4057954"/>
            <a:ext cx="8708403" cy="26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66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strspn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23573"/>
            <a:ext cx="999914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size_t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strspn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 str1,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char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*str2)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找尋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前面有幾個字元也在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裡出現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前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個字元有在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str2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出現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09" y="4137891"/>
            <a:ext cx="7091358" cy="23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5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strcspn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23573"/>
            <a:ext cx="101845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CC66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size_t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strcspn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 str1,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char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*str2)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找尋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前面有幾個字元不在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裡出現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 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前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N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個字元不在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str2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中出現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46" y="4073238"/>
            <a:ext cx="8209084" cy="25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43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strchr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23573"/>
            <a:ext cx="92352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</a:t>
            </a: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strchr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*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找尋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中是否有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出現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在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中出現的位址，找不到回傳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49" y="4306929"/>
            <a:ext cx="8002274" cy="22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89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strrchr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827403" y="1423573"/>
            <a:ext cx="923522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</a:t>
            </a:r>
            <a:r>
              <a:rPr kumimoji="0" lang="zh-TW" alt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strrchr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*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,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反向找尋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中是否有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出現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在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中出現的位址，找不到回傳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64" y="4306929"/>
            <a:ext cx="8028248" cy="22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50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6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kumimoji="0" lang="en-US" altLang="zh-TW" sz="3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strpbrk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27403" y="1423573"/>
            <a:ext cx="960391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告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strpbrk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 str1, </a:t>
            </a:r>
            <a:r>
              <a:rPr kumimoji="0" lang="en-US" altLang="zh-TW" sz="3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const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char</a:t>
            </a:r>
            <a:r>
              <a:rPr kumimoji="0" lang="en-US" altLang="zh-TW" sz="3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* str2)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功能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找尋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str1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是否有字元也在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str2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出現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回傳值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回傳該字元出現時的位址，找不到回傳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NULL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12" y="4223802"/>
            <a:ext cx="7953352" cy="22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3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8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字元處理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					      </a:t>
              </a:r>
              <a:r>
                <a:rPr kumimoji="0" lang="en-US" altLang="zh-TW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&lt;</a:t>
              </a:r>
              <a:r>
                <a:rPr kumimoji="0" lang="en-US" altLang="zh-TW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ctype.h</a:t>
              </a:r>
              <a:r>
                <a:rPr kumimoji="0" lang="en-US" altLang="zh-TW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&gt;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68443" y="2272144"/>
            <a:ext cx="116031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isdigit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c) 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數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 	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	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  <a:sym typeface="Wingdings" panose="05000000000000000000" pitchFamily="2" charset="2"/>
              </a:rPr>
              <a:t>‘0’-‘9’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isxdigit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十六位元數字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‘0’-’9’ ‘a’-’f’ ‘A’-’F’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isalpha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c)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英文字母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‘a’-’z’ ‘A’-’Z’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isalnum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c)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數字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英文字母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61735" y="1360288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判斷是不是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4" t="7931" b="15637"/>
          <a:stretch/>
        </p:blipFill>
        <p:spPr>
          <a:xfrm>
            <a:off x="7148945" y="4719782"/>
            <a:ext cx="4798490" cy="20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52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72764" y="2245602"/>
            <a:ext cx="10173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isupper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大寫英文字母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‘A’-’Z’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islower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小寫英文字母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‘a’-’z’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ispunct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標點符號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族繁不及備載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isspace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)	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空格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‘</a:t>
            </a:r>
            <a:r>
              <a:rPr kumimoji="0" lang="zh-TW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‘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成功傳回非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值，不成功傳回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0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字元處理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					      </a:t>
              </a:r>
              <a:r>
                <a:rPr kumimoji="0" lang="en-US" altLang="zh-TW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&lt;</a:t>
              </a:r>
              <a:r>
                <a:rPr kumimoji="0" lang="en-US" altLang="zh-TW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ctype.h</a:t>
              </a:r>
              <a:r>
                <a:rPr kumimoji="0" lang="en-US" altLang="zh-TW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&gt;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5005353" y="1360288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判斷是不是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963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字元處理 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					      </a:t>
              </a:r>
              <a:r>
                <a:rPr kumimoji="0" lang="en-US" altLang="zh-TW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&lt;</a:t>
              </a:r>
              <a:r>
                <a:rPr kumimoji="0" lang="en-US" altLang="zh-TW" sz="3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ctype.h</a:t>
              </a:r>
              <a:r>
                <a:rPr kumimoji="0" lang="en-US" altLang="zh-TW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Consolas" panose="020B0609020204030204" pitchFamily="49" charset="0"/>
                  <a:ea typeface="微軟正黑體" panose="020B0604030504040204" pitchFamily="34" charset="-120"/>
                  <a:cs typeface="+mn-ea"/>
                </a:rPr>
                <a:t>&gt;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292798" y="1681017"/>
            <a:ext cx="95333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toupper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c) 		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tolower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 c)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56" y="2572626"/>
            <a:ext cx="6180063" cy="414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4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827403" y="1414547"/>
            <a:ext cx="861966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字串是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char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陣列的一種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特別之處在於其結尾處有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結束</a:t>
            </a:r>
            <a:r>
              <a:rPr kumimoji="0" lang="zh-TW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字元 </a:t>
            </a: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'\0'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'\0'</a:t>
            </a:r>
            <a:r>
              <a:rPr kumimoji="0" lang="zh-TW" altLang="en-US" sz="3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也算是一個字元，在陣列裡面會佔一個位子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529053" y="5131881"/>
          <a:ext cx="9060870" cy="119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45">
                  <a:extLst>
                    <a:ext uri="{9D8B030D-6E8A-4147-A177-3AD203B41FA5}">
                      <a16:colId xmlns:a16="http://schemas.microsoft.com/office/drawing/2014/main" val="443175902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298971771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562679758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3240715039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2162705933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2842306693"/>
                    </a:ext>
                  </a:extLst>
                </a:gridCol>
              </a:tblGrid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</a:rPr>
                        <a:t>[0]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</a:rPr>
                        <a:t>[1]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</a:rPr>
                        <a:t>[2]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</a:rPr>
                        <a:t>[3]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</a:rPr>
                        <a:t>[4]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 smtClean="0">
                          <a:latin typeface="Consolas" panose="020B0609020204030204" pitchFamily="49" charset="0"/>
                        </a:rPr>
                        <a:t>[5]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3101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smtClean="0">
                          <a:latin typeface="Consolas" panose="020B0609020204030204" pitchFamily="49" charset="0"/>
                        </a:rPr>
                        <a:t>'h'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smtClean="0">
                          <a:latin typeface="Consolas" panose="020B0609020204030204" pitchFamily="49" charset="0"/>
                        </a:rPr>
                        <a:t>'e'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smtClean="0">
                          <a:latin typeface="Consolas" panose="020B0609020204030204" pitchFamily="49" charset="0"/>
                        </a:rPr>
                        <a:t>'l'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smtClean="0">
                          <a:latin typeface="Consolas" panose="020B0609020204030204" pitchFamily="49" charset="0"/>
                        </a:rPr>
                        <a:t>'l'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smtClean="0">
                          <a:latin typeface="Consolas" panose="020B0609020204030204" pitchFamily="49" charset="0"/>
                        </a:rPr>
                        <a:t>'o'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smtClean="0">
                          <a:latin typeface="Consolas" panose="020B0609020204030204" pitchFamily="49" charset="0"/>
                        </a:rPr>
                        <a:t>'\0'</a:t>
                      </a:r>
                      <a:endParaRPr lang="zh-TW" altLang="en-US" sz="22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74176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139731" y="4227321"/>
            <a:ext cx="38395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char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str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[] =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"hello"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538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Practice 10-6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1927587" y="1639957"/>
            <a:ext cx="8263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輸入一個句子，將其轉換成全部大寫及全部小寫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86" y="2831482"/>
            <a:ext cx="6414801" cy="34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58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000263-E9DD-4AC7-A616-C0C246340DFE}"/>
              </a:ext>
            </a:extLst>
          </p:cNvPr>
          <p:cNvGrpSpPr/>
          <p:nvPr/>
        </p:nvGrpSpPr>
        <p:grpSpPr>
          <a:xfrm>
            <a:off x="4538919" y="1974983"/>
            <a:ext cx="7511213" cy="4615602"/>
            <a:chOff x="2760936" y="3149902"/>
            <a:chExt cx="7511213" cy="3486373"/>
          </a:xfrm>
        </p:grpSpPr>
        <p:sp>
          <p:nvSpPr>
            <p:cNvPr id="14" name="PA_文本框 11">
              <a:extLst>
                <a:ext uri="{FF2B5EF4-FFF2-40B4-BE49-F238E27FC236}">
                  <a16:creationId xmlns:a16="http://schemas.microsoft.com/office/drawing/2014/main" id="{EDB0BCC6-23B9-4791-B4EF-7E4FCE5305B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051011" y="3149902"/>
              <a:ext cx="6931065" cy="825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5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等线 Light" panose="02010600030101010101"/>
                  <a:cs typeface="+mn-cs"/>
                  <a:sym typeface="iekie-Weilaiti" panose="02010601030101010101" pitchFamily="2" charset="-128"/>
                </a:rPr>
                <a:t>Thanks for listening</a:t>
              </a:r>
              <a:endParaRPr kumimoji="0" lang="zh-CN" altLang="en-US" sz="65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等线 Light" panose="02010600030101010101"/>
                <a:cs typeface="+mn-cs"/>
                <a:sym typeface="iekie-Weilaiti" panose="02010601030101010101" pitchFamily="2" charset="-128"/>
              </a:endParaRPr>
            </a:p>
          </p:txBody>
        </p:sp>
        <p:sp>
          <p:nvSpPr>
            <p:cNvPr id="15" name="PA_文本框 28">
              <a:extLst>
                <a:ext uri="{FF2B5EF4-FFF2-40B4-BE49-F238E27FC236}">
                  <a16:creationId xmlns:a16="http://schemas.microsoft.com/office/drawing/2014/main" id="{B437B00A-333C-46CF-947A-165C429D64B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760936" y="4689670"/>
              <a:ext cx="7511213" cy="534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You’ve 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been struggling to make things right.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That’s </a:t>
              </a: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 pitchFamily="34" charset="0"/>
                  <a:ea typeface="等线 Light" panose="02010600030101010101" pitchFamily="2" charset="-122"/>
                  <a:cs typeface="Calibri" panose="020F0502020204030204" pitchFamily="34" charset="0"/>
                  <a:sym typeface="iekie-Weilaiti" panose="02010601030101010101" pitchFamily="2" charset="-128"/>
                </a:rPr>
                <a:t>how a superhero learns to fly.</a:t>
              </a:r>
            </a:p>
          </p:txBody>
        </p:sp>
        <p:sp>
          <p:nvSpPr>
            <p:cNvPr id="16" name="PA_文本框 29">
              <a:extLst>
                <a:ext uri="{FF2B5EF4-FFF2-40B4-BE49-F238E27FC236}">
                  <a16:creationId xmlns:a16="http://schemas.microsoft.com/office/drawing/2014/main" id="{3D504F59-BEDB-4DA9-9210-81BA2501E69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781844" y="5938842"/>
              <a:ext cx="5044262" cy="697433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By </a:t>
              </a:r>
              <a:r>
                <a:rPr kumimoji="0" lang="zh-TW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黃宬瑋</a:t>
              </a:r>
              <a:endPara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2E4A"/>
                  </a:solidFill>
                  <a:effectLst/>
                  <a:uLnTx/>
                  <a:uFillTx/>
                  <a:latin typeface="Calibri" panose="020F0502020204030204"/>
                  <a:ea typeface="微軟正黑體" panose="020B0604030504040204" pitchFamily="34" charset="-120"/>
                  <a:cs typeface="+mn-cs"/>
                  <a:sym typeface="iekie-Weilaiti" panose="02010601030101010101" pitchFamily="2" charset="-128"/>
                </a:rPr>
                <a:t>Email : soimportant0318@gmail.com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32E4A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  <a:sym typeface="iekie-Weilaiti" panose="02010601030101010101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宣告</a:t>
              </a:r>
              <a:r>
                <a:rPr kumimoji="0" lang="zh-TW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一個字串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49" y="1366771"/>
            <a:ext cx="9085477" cy="525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輸入輸出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958044" y="5621535"/>
            <a:ext cx="820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Notice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輸入如有空格，會只取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空格前的那一段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2543514" y="1514908"/>
            <a:ext cx="7031948" cy="368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4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 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輸入輸出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76"/>
          <a:stretch/>
        </p:blipFill>
        <p:spPr>
          <a:xfrm>
            <a:off x="3086357" y="1391130"/>
            <a:ext cx="5946262" cy="41419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73324" y="5782545"/>
            <a:ext cx="89723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Notice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輸入不能超過陣列設定的範圍，否則會當掉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53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修改字串的內容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"/>
          <a:stretch/>
        </p:blipFill>
        <p:spPr>
          <a:xfrm>
            <a:off x="2382155" y="1754909"/>
            <a:ext cx="7354666" cy="41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/>
          <p:cNvGrpSpPr/>
          <p:nvPr/>
        </p:nvGrpSpPr>
        <p:grpSpPr>
          <a:xfrm>
            <a:off x="568443" y="417655"/>
            <a:ext cx="11517538" cy="584775"/>
            <a:chOff x="568442" y="238749"/>
            <a:chExt cx="6780607" cy="584776"/>
          </a:xfrm>
        </p:grpSpPr>
        <p:sp>
          <p:nvSpPr>
            <p:cNvPr id="3" name="文本框 23"/>
            <p:cNvSpPr txBox="1"/>
            <p:nvPr/>
          </p:nvSpPr>
          <p:spPr>
            <a:xfrm>
              <a:off x="772113" y="238749"/>
              <a:ext cx="657693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字串</a:t>
              </a:r>
              <a:r>
                <a:rPr kumimoji="0" lang="en-US" altLang="zh-TW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(String) --</a:t>
              </a:r>
              <a:r>
                <a:rPr kumimoji="0" lang="zh-TW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修改字串的內容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等线" panose="03000509000000000000" pitchFamily="65" charset="-122"/>
                <a:cs typeface="+mn-ea"/>
              </a:endParaRP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888" y="1574946"/>
            <a:ext cx="7703199" cy="369454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32007" y="5842007"/>
            <a:ext cx="7879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其實稱不上是修改，只是重新指向另一個東西</a:t>
            </a:r>
            <a:endParaRPr kumimoji="0" lang="zh-TW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583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1.0"/>
</p:tagLst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1437</Words>
  <Application>Microsoft Office PowerPoint</Application>
  <PresentationFormat>寬螢幕</PresentationFormat>
  <Paragraphs>316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41</vt:i4>
      </vt:variant>
    </vt:vector>
  </HeadingPairs>
  <TitlesOfParts>
    <vt:vector size="56" baseType="lpstr">
      <vt:lpstr>等线</vt:lpstr>
      <vt:lpstr>等线 Light</vt:lpstr>
      <vt:lpstr>iekie-Weilaiti</vt:lpstr>
      <vt:lpstr>微软雅黑</vt:lpstr>
      <vt:lpstr>微軟正黑體</vt:lpstr>
      <vt:lpstr>新細明體</vt:lpstr>
      <vt:lpstr>標楷體</vt:lpstr>
      <vt:lpstr>Arial</vt:lpstr>
      <vt:lpstr>Calibri</vt:lpstr>
      <vt:lpstr>Calibri Light</vt:lpstr>
      <vt:lpstr>Consolas</vt:lpstr>
      <vt:lpstr>Wingdings</vt:lpstr>
      <vt:lpstr>2_Office 佈景主題</vt:lpstr>
      <vt:lpstr>Office 佈景主題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宬瑋 黃</dc:creator>
  <cp:lastModifiedBy>宬瑋 黃</cp:lastModifiedBy>
  <cp:revision>19</cp:revision>
  <dcterms:created xsi:type="dcterms:W3CDTF">2018-11-26T15:30:28Z</dcterms:created>
  <dcterms:modified xsi:type="dcterms:W3CDTF">2018-12-02T15:18:59Z</dcterms:modified>
</cp:coreProperties>
</file>