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01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483768" y="476672"/>
            <a:ext cx="1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55576" y="69269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43608" y="692696"/>
            <a:ext cx="0" cy="583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1560" y="188640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server app</a:t>
            </a:r>
            <a:endParaRPr lang="zh-CN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098091" y="188640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server </a:t>
            </a:r>
            <a:r>
              <a:rPr lang="zh-CN" altLang="en-US" sz="1100" dirty="0" smtClean="0"/>
              <a:t>协议栈</a:t>
            </a:r>
            <a:endParaRPr lang="zh-CN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382680" y="188640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client app</a:t>
            </a:r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014528" y="18864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client </a:t>
            </a:r>
            <a:r>
              <a:rPr lang="zh-CN" altLang="en-US" sz="1100" dirty="0" smtClean="0"/>
              <a:t>协议栈</a:t>
            </a:r>
            <a:endParaRPr lang="zh-CN" altLang="en-US" sz="11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6840365" y="692696"/>
            <a:ext cx="1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71600" y="908720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79512" y="836712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alloc_tcp_sock</a:t>
            </a:r>
            <a:r>
              <a:rPr lang="en-US" altLang="zh-CN" sz="800" dirty="0" smtClean="0"/>
              <a:t>()</a:t>
            </a:r>
          </a:p>
          <a:p>
            <a:r>
              <a:rPr lang="zh-CN" altLang="en-US" sz="800" dirty="0" smtClean="0"/>
              <a:t>创建监听</a:t>
            </a:r>
            <a:r>
              <a:rPr lang="en-US" altLang="zh-CN" sz="800" dirty="0" smtClean="0"/>
              <a:t>socket</a:t>
            </a:r>
          </a:p>
          <a:p>
            <a:r>
              <a:rPr lang="zh-CN" altLang="en-US" sz="800" dirty="0" smtClean="0"/>
              <a:t>（父</a:t>
            </a:r>
            <a:r>
              <a:rPr lang="en-US" altLang="zh-CN" sz="800" dirty="0" smtClean="0"/>
              <a:t>socket </a:t>
            </a:r>
            <a:r>
              <a:rPr lang="en-US" altLang="zh-CN" sz="800" dirty="0" err="1" smtClean="0"/>
              <a:t>tsk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38" name="矩形 37"/>
          <p:cNvSpPr/>
          <p:nvPr/>
        </p:nvSpPr>
        <p:spPr>
          <a:xfrm>
            <a:off x="971600" y="1556792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95536" y="1484784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sock_bind</a:t>
            </a:r>
            <a:endParaRPr lang="zh-CN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51520" y="1628800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申请端口</a:t>
            </a:r>
            <a:endParaRPr lang="en-US" altLang="zh-CN" sz="800" dirty="0" smtClean="0"/>
          </a:p>
          <a:p>
            <a:r>
              <a:rPr lang="en-US" altLang="zh-CN" sz="800" dirty="0" err="1" smtClean="0"/>
              <a:t>tsk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hash</a:t>
            </a:r>
            <a:r>
              <a:rPr lang="zh-CN" altLang="en-US" sz="800" dirty="0" smtClean="0"/>
              <a:t>到 </a:t>
            </a:r>
            <a:r>
              <a:rPr lang="en-US" altLang="zh-CN" sz="800" dirty="0" smtClean="0"/>
              <a:t>bind table</a:t>
            </a:r>
            <a:endParaRPr lang="zh-CN" altLang="en-US" sz="800" dirty="0"/>
          </a:p>
        </p:txBody>
      </p:sp>
      <p:sp>
        <p:nvSpPr>
          <p:cNvPr id="41" name="矩形 40"/>
          <p:cNvSpPr/>
          <p:nvPr/>
        </p:nvSpPr>
        <p:spPr>
          <a:xfrm>
            <a:off x="971600" y="2276872"/>
            <a:ext cx="1440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5536" y="2060848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sock_listen</a:t>
            </a:r>
            <a:endParaRPr lang="zh-CN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65322" y="2276872"/>
            <a:ext cx="94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设置</a:t>
            </a:r>
            <a:r>
              <a:rPr lang="en-US" altLang="zh-CN" sz="800" dirty="0" err="1" smtClean="0"/>
              <a:t>tsk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窗口</a:t>
            </a:r>
            <a:endParaRPr lang="en-US" altLang="zh-CN" sz="800" dirty="0" smtClean="0"/>
          </a:p>
          <a:p>
            <a:r>
              <a:rPr lang="zh-CN" altLang="en-US" sz="800" dirty="0" smtClean="0"/>
              <a:t>状态设置为</a:t>
            </a:r>
            <a:r>
              <a:rPr lang="en-US" altLang="zh-CN" sz="800" dirty="0" smtClean="0"/>
              <a:t>listen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smtClean="0"/>
              <a:t>hash</a:t>
            </a:r>
            <a:r>
              <a:rPr lang="zh-CN" altLang="en-US" sz="800" dirty="0" smtClean="0"/>
              <a:t>到</a:t>
            </a:r>
            <a:r>
              <a:rPr lang="en-US" altLang="zh-CN" sz="800" dirty="0" smtClean="0"/>
              <a:t>listen table</a:t>
            </a:r>
          </a:p>
          <a:p>
            <a:endParaRPr lang="zh-CN" altLang="en-US" sz="800" dirty="0"/>
          </a:p>
        </p:txBody>
      </p:sp>
      <p:sp>
        <p:nvSpPr>
          <p:cNvPr id="45" name="椭圆 44"/>
          <p:cNvSpPr/>
          <p:nvPr/>
        </p:nvSpPr>
        <p:spPr>
          <a:xfrm>
            <a:off x="1403648" y="2420888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tsk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Listen</a:t>
            </a:r>
            <a:endParaRPr lang="zh-CN" altLang="en-US" sz="800" dirty="0"/>
          </a:p>
        </p:txBody>
      </p:sp>
      <p:sp>
        <p:nvSpPr>
          <p:cNvPr id="46" name="椭圆 45"/>
          <p:cNvSpPr/>
          <p:nvPr/>
        </p:nvSpPr>
        <p:spPr>
          <a:xfrm>
            <a:off x="1331640" y="980728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tsk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Close</a:t>
            </a:r>
            <a:endParaRPr lang="zh-CN" altLang="en-US" sz="800" dirty="0"/>
          </a:p>
        </p:txBody>
      </p:sp>
      <p:cxnSp>
        <p:nvCxnSpPr>
          <p:cNvPr id="48" name="直接连接符 47"/>
          <p:cNvCxnSpPr>
            <a:stCxn id="36" idx="3"/>
            <a:endCxn id="46" idx="2"/>
          </p:cNvCxnSpPr>
          <p:nvPr/>
        </p:nvCxnSpPr>
        <p:spPr>
          <a:xfrm>
            <a:off x="1115616" y="1124744"/>
            <a:ext cx="216024" cy="360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3"/>
            <a:endCxn id="45" idx="2"/>
          </p:cNvCxnSpPr>
          <p:nvPr/>
        </p:nvCxnSpPr>
        <p:spPr>
          <a:xfrm flipV="1">
            <a:off x="1115616" y="2600908"/>
            <a:ext cx="288032" cy="360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768357" y="908720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56389" y="908720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alloc_tcp_sock</a:t>
            </a:r>
            <a:r>
              <a:rPr lang="en-US" altLang="zh-CN" sz="800" dirty="0" smtClean="0"/>
              <a:t>()</a:t>
            </a:r>
          </a:p>
          <a:p>
            <a:r>
              <a:rPr lang="zh-CN" altLang="en-US" sz="800" dirty="0" smtClean="0"/>
              <a:t>创建</a:t>
            </a:r>
            <a:r>
              <a:rPr lang="en-US" altLang="zh-CN" sz="800" dirty="0" err="1" smtClean="0"/>
              <a:t>tsk</a:t>
            </a:r>
            <a:endParaRPr lang="zh-CN" altLang="en-US" sz="800" dirty="0"/>
          </a:p>
        </p:txBody>
      </p:sp>
      <p:sp>
        <p:nvSpPr>
          <p:cNvPr id="57" name="矩形 56"/>
          <p:cNvSpPr/>
          <p:nvPr/>
        </p:nvSpPr>
        <p:spPr>
          <a:xfrm>
            <a:off x="6768357" y="1772816"/>
            <a:ext cx="1440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173408" y="1628800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sock_connect</a:t>
            </a:r>
            <a:endParaRPr lang="zh-CN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912373" y="1772816"/>
            <a:ext cx="111601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四元组赋值</a:t>
            </a:r>
            <a:endParaRPr lang="en-US" altLang="zh-CN" sz="800" dirty="0" smtClean="0"/>
          </a:p>
          <a:p>
            <a:r>
              <a:rPr lang="en-US" altLang="zh-CN" sz="800" dirty="0" smtClean="0"/>
              <a:t>hash</a:t>
            </a:r>
            <a:r>
              <a:rPr lang="zh-CN" altLang="en-US" sz="800" dirty="0" smtClean="0"/>
              <a:t>到 </a:t>
            </a:r>
            <a:r>
              <a:rPr lang="en-US" altLang="zh-CN" sz="800" dirty="0" smtClean="0"/>
              <a:t>bind table</a:t>
            </a:r>
          </a:p>
          <a:p>
            <a:r>
              <a:rPr lang="en-US" altLang="zh-CN" sz="800" dirty="0" smtClean="0"/>
              <a:t>hash</a:t>
            </a:r>
            <a:r>
              <a:rPr lang="zh-CN" altLang="en-US" sz="800" dirty="0" smtClean="0"/>
              <a:t>到 </a:t>
            </a:r>
            <a:r>
              <a:rPr lang="en-US" altLang="zh-CN" sz="800" dirty="0" smtClean="0"/>
              <a:t>establish table</a:t>
            </a:r>
          </a:p>
          <a:p>
            <a:r>
              <a:rPr lang="zh-CN" altLang="en-US" sz="800" dirty="0" smtClean="0"/>
              <a:t>状态设为 </a:t>
            </a:r>
            <a:r>
              <a:rPr lang="en-US" altLang="zh-CN" sz="800" dirty="0" err="1" smtClean="0"/>
              <a:t>syn_send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发送</a:t>
            </a:r>
            <a:r>
              <a:rPr lang="en-US" altLang="zh-CN" sz="800" dirty="0" smtClean="0"/>
              <a:t> SYN</a:t>
            </a:r>
          </a:p>
          <a:p>
            <a:r>
              <a:rPr lang="zh-CN" altLang="en-US" sz="800" dirty="0" smtClean="0"/>
              <a:t>阻塞在</a:t>
            </a:r>
            <a:r>
              <a:rPr lang="en-US" altLang="zh-CN" sz="800" dirty="0" err="1" smtClean="0"/>
              <a:t>wait_connect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阻塞被唤醒</a:t>
            </a:r>
            <a:endParaRPr lang="en-US" altLang="zh-CN" sz="800" dirty="0" smtClean="0"/>
          </a:p>
        </p:txBody>
      </p:sp>
      <p:sp>
        <p:nvSpPr>
          <p:cNvPr id="60" name="椭圆 59"/>
          <p:cNvSpPr/>
          <p:nvPr/>
        </p:nvSpPr>
        <p:spPr>
          <a:xfrm>
            <a:off x="5688237" y="2204864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tsk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syn_send</a:t>
            </a:r>
            <a:endParaRPr lang="zh-CN" altLang="en-US" sz="800" dirty="0"/>
          </a:p>
        </p:txBody>
      </p:sp>
      <p:sp>
        <p:nvSpPr>
          <p:cNvPr id="61" name="椭圆 60"/>
          <p:cNvSpPr/>
          <p:nvPr/>
        </p:nvSpPr>
        <p:spPr>
          <a:xfrm>
            <a:off x="5976269" y="908720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tsk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Close</a:t>
            </a:r>
            <a:endParaRPr lang="zh-CN" altLang="en-US" sz="800" dirty="0"/>
          </a:p>
        </p:txBody>
      </p:sp>
      <p:cxnSp>
        <p:nvCxnSpPr>
          <p:cNvPr id="62" name="直接连接符 61"/>
          <p:cNvCxnSpPr>
            <a:stCxn id="52" idx="1"/>
            <a:endCxn id="61" idx="6"/>
          </p:cNvCxnSpPr>
          <p:nvPr/>
        </p:nvCxnSpPr>
        <p:spPr>
          <a:xfrm flipH="1" flipV="1">
            <a:off x="6624341" y="1088740"/>
            <a:ext cx="144016" cy="360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60" idx="6"/>
          </p:cNvCxnSpPr>
          <p:nvPr/>
        </p:nvCxnSpPr>
        <p:spPr>
          <a:xfrm flipH="1" flipV="1">
            <a:off x="6552333" y="2384884"/>
            <a:ext cx="216024" cy="360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6768357" y="2708920"/>
            <a:ext cx="144016" cy="1944216"/>
            <a:chOff x="7164288" y="2492896"/>
            <a:chExt cx="144016" cy="1008112"/>
          </a:xfrm>
        </p:grpSpPr>
        <p:sp>
          <p:nvSpPr>
            <p:cNvPr id="80" name="矩形 79"/>
            <p:cNvSpPr/>
            <p:nvPr/>
          </p:nvSpPr>
          <p:spPr>
            <a:xfrm>
              <a:off x="7164288" y="2492896"/>
              <a:ext cx="14401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7164288" y="2636912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7164288" y="2708920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164288" y="2780928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7164288" y="2852936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7164288" y="2924944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164288" y="2996952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7164288" y="3068960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7164288" y="3140968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7164288" y="3212976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164288" y="3284984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7164288" y="3356992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7164288" y="3429000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7164288" y="2564904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endCxn id="80" idx="0"/>
            </p:cNvCxnSpPr>
            <p:nvPr/>
          </p:nvCxnSpPr>
          <p:spPr>
            <a:xfrm flipV="1">
              <a:off x="7236296" y="2492896"/>
              <a:ext cx="0" cy="10081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直接箭头连接符 98"/>
          <p:cNvCxnSpPr/>
          <p:nvPr/>
        </p:nvCxnSpPr>
        <p:spPr>
          <a:xfrm flipH="1">
            <a:off x="2555776" y="2636912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83768" y="2348880"/>
            <a:ext cx="15103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tcp_state_listen</a:t>
            </a:r>
            <a:r>
              <a:rPr lang="en-US" altLang="zh-CN" sz="800" dirty="0" smtClean="0"/>
              <a:t> 【</a:t>
            </a:r>
            <a:r>
              <a:rPr lang="zh-CN" altLang="en-US" sz="800" dirty="0" smtClean="0"/>
              <a:t>父</a:t>
            </a:r>
            <a:r>
              <a:rPr lang="en-US" altLang="zh-CN" sz="800" dirty="0" err="1" smtClean="0"/>
              <a:t>tsk</a:t>
            </a:r>
            <a:r>
              <a:rPr lang="zh-CN" altLang="en-US" sz="800" dirty="0" smtClean="0"/>
              <a:t>处理</a:t>
            </a:r>
            <a:r>
              <a:rPr lang="en-US" altLang="zh-CN" sz="800" dirty="0" smtClean="0"/>
              <a:t>】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创建子</a:t>
            </a:r>
            <a:r>
              <a:rPr lang="en-US" altLang="zh-CN" sz="800" dirty="0" smtClean="0"/>
              <a:t>socket </a:t>
            </a:r>
            <a:r>
              <a:rPr lang="en-US" altLang="zh-CN" sz="800" dirty="0" err="1" smtClean="0"/>
              <a:t>csk</a:t>
            </a:r>
            <a:endParaRPr lang="en-US" altLang="zh-CN" sz="800" dirty="0" smtClean="0"/>
          </a:p>
          <a:p>
            <a:r>
              <a:rPr lang="en-US" altLang="zh-CN" sz="800" dirty="0" err="1" smtClean="0"/>
              <a:t>csk</a:t>
            </a:r>
            <a:r>
              <a:rPr lang="zh-CN" altLang="en-US" sz="800" dirty="0" smtClean="0"/>
              <a:t>四元组赋</a:t>
            </a:r>
            <a:r>
              <a:rPr lang="zh-CN" altLang="en-US" sz="800" dirty="0" smtClean="0"/>
              <a:t>值，随机分配</a:t>
            </a:r>
            <a:r>
              <a:rPr lang="en-US" altLang="zh-CN" sz="800" dirty="0" err="1" smtClean="0"/>
              <a:t>iss</a:t>
            </a:r>
            <a:endParaRPr lang="en-US" altLang="zh-CN" sz="800" dirty="0" smtClean="0"/>
          </a:p>
          <a:p>
            <a:r>
              <a:rPr lang="en-US" altLang="zh-CN" sz="800" dirty="0" err="1" smtClean="0"/>
              <a:t>csk</a:t>
            </a:r>
            <a:r>
              <a:rPr lang="en-US" altLang="zh-CN" sz="800" dirty="0" smtClean="0"/>
              <a:t>-&gt;</a:t>
            </a:r>
            <a:r>
              <a:rPr lang="en-US" altLang="zh-CN" sz="800" dirty="0" err="1" smtClean="0"/>
              <a:t>rcv_nxt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seq</a:t>
            </a:r>
            <a:r>
              <a:rPr lang="en-US" altLang="zh-CN" sz="800" dirty="0" smtClean="0"/>
              <a:t> + 1</a:t>
            </a:r>
            <a:endParaRPr lang="en-US" altLang="zh-CN" sz="800" dirty="0" smtClean="0"/>
          </a:p>
          <a:p>
            <a:r>
              <a:rPr lang="en-US" altLang="zh-CN" sz="800" dirty="0" err="1" smtClean="0"/>
              <a:t>csk</a:t>
            </a:r>
            <a:r>
              <a:rPr lang="zh-CN" altLang="en-US" sz="800" dirty="0" smtClean="0"/>
              <a:t>入</a:t>
            </a:r>
            <a:r>
              <a:rPr lang="en-US" altLang="zh-CN" sz="800" dirty="0" err="1" smtClean="0"/>
              <a:t>tsk</a:t>
            </a:r>
            <a:r>
              <a:rPr lang="zh-CN" altLang="en-US" sz="800" dirty="0" smtClean="0"/>
              <a:t>的</a:t>
            </a:r>
            <a:r>
              <a:rPr lang="en-US" altLang="zh-CN" sz="800" dirty="0" smtClean="0"/>
              <a:t>listen queue</a:t>
            </a:r>
          </a:p>
          <a:p>
            <a:r>
              <a:rPr lang="en-US" altLang="zh-CN" sz="800" dirty="0" err="1" smtClean="0"/>
              <a:t>tsk</a:t>
            </a:r>
            <a:r>
              <a:rPr lang="zh-CN" altLang="en-US" sz="800" dirty="0" smtClean="0"/>
              <a:t>状态设置为</a:t>
            </a:r>
            <a:r>
              <a:rPr lang="en-US" altLang="zh-CN" sz="800" dirty="0" err="1" smtClean="0"/>
              <a:t>syn_recv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err="1" smtClean="0"/>
              <a:t>csk</a:t>
            </a:r>
            <a:r>
              <a:rPr lang="zh-CN" altLang="en-US" sz="800" dirty="0" smtClean="0"/>
              <a:t>状态设置为</a:t>
            </a:r>
            <a:r>
              <a:rPr lang="en-US" altLang="zh-CN" sz="800" dirty="0" err="1" smtClean="0"/>
              <a:t>syn_recv</a:t>
            </a:r>
            <a:endParaRPr lang="en-US" altLang="zh-CN" sz="800" dirty="0" smtClean="0"/>
          </a:p>
          <a:p>
            <a:r>
              <a:rPr lang="en-US" altLang="zh-CN" sz="800" dirty="0" err="1" smtClean="0"/>
              <a:t>csk</a:t>
            </a:r>
            <a:r>
              <a:rPr lang="en-US" altLang="zh-CN" sz="800" dirty="0" smtClean="0"/>
              <a:t> hash</a:t>
            </a:r>
            <a:r>
              <a:rPr lang="zh-CN" altLang="en-US" sz="800" dirty="0" smtClean="0"/>
              <a:t>到</a:t>
            </a:r>
            <a:r>
              <a:rPr lang="en-US" altLang="zh-CN" sz="800" dirty="0" smtClean="0"/>
              <a:t>establish table</a:t>
            </a:r>
          </a:p>
          <a:p>
            <a:r>
              <a:rPr lang="en-US" altLang="zh-CN" sz="800" dirty="0" err="1" smtClean="0"/>
              <a:t>csk</a:t>
            </a:r>
            <a:r>
              <a:rPr lang="zh-CN" altLang="en-US" sz="800" dirty="0" smtClean="0"/>
              <a:t>发送</a:t>
            </a:r>
            <a:r>
              <a:rPr lang="en-US" altLang="zh-CN" sz="800" dirty="0" smtClean="0"/>
              <a:t>SYN|ACK</a:t>
            </a:r>
          </a:p>
        </p:txBody>
      </p:sp>
      <p:sp>
        <p:nvSpPr>
          <p:cNvPr id="103" name="矩形 102"/>
          <p:cNvSpPr/>
          <p:nvPr/>
        </p:nvSpPr>
        <p:spPr>
          <a:xfrm>
            <a:off x="2411760" y="2492896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/>
          <p:cNvCxnSpPr/>
          <p:nvPr/>
        </p:nvCxnSpPr>
        <p:spPr>
          <a:xfrm>
            <a:off x="5472213" y="764704"/>
            <a:ext cx="1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1475656" y="2996952"/>
            <a:ext cx="79208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tsk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syn_recv</a:t>
            </a:r>
            <a:endParaRPr lang="zh-CN" altLang="en-US" sz="800" dirty="0"/>
          </a:p>
        </p:txBody>
      </p:sp>
      <p:cxnSp>
        <p:nvCxnSpPr>
          <p:cNvPr id="110" name="直接连接符 109"/>
          <p:cNvCxnSpPr>
            <a:endCxn id="109" idx="6"/>
          </p:cNvCxnSpPr>
          <p:nvPr/>
        </p:nvCxnSpPr>
        <p:spPr>
          <a:xfrm flipH="1" flipV="1">
            <a:off x="2267744" y="3176972"/>
            <a:ext cx="216024" cy="360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1475656" y="3429000"/>
            <a:ext cx="792088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csk</a:t>
            </a:r>
            <a:endParaRPr lang="en-US" altLang="zh-CN" sz="800" dirty="0" smtClean="0"/>
          </a:p>
          <a:p>
            <a:pPr algn="ctr"/>
            <a:r>
              <a:rPr lang="en-US" altLang="zh-CN" sz="800" dirty="0" err="1" smtClean="0"/>
              <a:t>syn_recv</a:t>
            </a:r>
            <a:endParaRPr lang="zh-CN" altLang="en-US" sz="800" dirty="0"/>
          </a:p>
        </p:txBody>
      </p:sp>
      <p:cxnSp>
        <p:nvCxnSpPr>
          <p:cNvPr id="113" name="直接连接符 112"/>
          <p:cNvCxnSpPr>
            <a:endCxn id="112" idx="6"/>
          </p:cNvCxnSpPr>
          <p:nvPr/>
        </p:nvCxnSpPr>
        <p:spPr>
          <a:xfrm flipH="1">
            <a:off x="2267744" y="3573016"/>
            <a:ext cx="144016" cy="360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555776" y="3933056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5400205" y="3789040"/>
            <a:ext cx="1440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788024" y="3645024"/>
            <a:ext cx="1224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tcp_state_syn_sent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err="1" smtClean="0"/>
              <a:t>tsk</a:t>
            </a:r>
            <a:r>
              <a:rPr lang="zh-CN" altLang="en-US" sz="800" dirty="0" smtClean="0"/>
              <a:t>状态设置为</a:t>
            </a:r>
            <a:r>
              <a:rPr lang="en-US" altLang="zh-CN" sz="800" dirty="0" smtClean="0"/>
              <a:t>establish</a:t>
            </a:r>
          </a:p>
          <a:p>
            <a:r>
              <a:rPr lang="en-US" altLang="zh-CN" sz="800" dirty="0" err="1" smtClean="0"/>
              <a:t>tsk</a:t>
            </a:r>
            <a:r>
              <a:rPr lang="en-US" altLang="zh-CN" sz="800" dirty="0" smtClean="0"/>
              <a:t>-&gt;</a:t>
            </a:r>
            <a:r>
              <a:rPr lang="en-US" altLang="zh-CN" sz="800" dirty="0" err="1" smtClean="0"/>
              <a:t>rcv_nxt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seq</a:t>
            </a:r>
            <a:r>
              <a:rPr lang="en-US" altLang="zh-CN" sz="800" dirty="0" smtClean="0"/>
              <a:t> +1</a:t>
            </a:r>
          </a:p>
          <a:p>
            <a:r>
              <a:rPr lang="en-US" altLang="zh-CN" sz="800" dirty="0" err="1" smtClean="0"/>
              <a:t>tsk</a:t>
            </a:r>
            <a:r>
              <a:rPr lang="zh-CN" altLang="en-US" sz="800" dirty="0" smtClean="0"/>
              <a:t>发送</a:t>
            </a:r>
            <a:r>
              <a:rPr lang="en-US" altLang="zh-CN" sz="800" dirty="0" smtClean="0"/>
              <a:t>ACK</a:t>
            </a:r>
          </a:p>
          <a:p>
            <a:endParaRPr lang="en-US" altLang="zh-CN" sz="800" dirty="0" smtClean="0"/>
          </a:p>
          <a:p>
            <a:r>
              <a:rPr lang="zh-CN" altLang="en-US" sz="800" dirty="0" smtClean="0"/>
              <a:t>唤醒</a:t>
            </a:r>
            <a:r>
              <a:rPr lang="en-US" altLang="zh-CN" sz="800" dirty="0" err="1" smtClean="0"/>
              <a:t>wait_connect</a:t>
            </a:r>
            <a:endParaRPr lang="zh-CN" altLang="en-US" sz="800" dirty="0"/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508104" y="458112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H="1">
            <a:off x="2627784" y="4437112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971600" y="3861048"/>
            <a:ext cx="14401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35496" y="3805877"/>
            <a:ext cx="151355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sock_accept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如果</a:t>
            </a:r>
            <a:r>
              <a:rPr lang="en-US" altLang="zh-CN" sz="800" dirty="0" err="1" smtClean="0"/>
              <a:t>tsk</a:t>
            </a:r>
            <a:r>
              <a:rPr lang="zh-CN" altLang="en-US" sz="800" dirty="0" smtClean="0"/>
              <a:t>的</a:t>
            </a:r>
            <a:r>
              <a:rPr lang="en-US" altLang="zh-CN" sz="800" dirty="0" err="1" smtClean="0"/>
              <a:t>accept_queue</a:t>
            </a:r>
            <a:r>
              <a:rPr lang="zh-CN" altLang="en-US" sz="800" dirty="0" smtClean="0"/>
              <a:t>为空，</a:t>
            </a:r>
            <a:endParaRPr lang="en-US" altLang="zh-CN" sz="800" dirty="0" smtClean="0"/>
          </a:p>
          <a:p>
            <a:r>
              <a:rPr lang="zh-CN" altLang="en-US" sz="800" dirty="0" smtClean="0"/>
              <a:t>阻塞在</a:t>
            </a:r>
            <a:r>
              <a:rPr lang="en-US" altLang="zh-CN" sz="800" dirty="0" err="1" smtClean="0"/>
              <a:t>wait_accept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            阻塞被唤醒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en-US" altLang="zh-CN" sz="800" dirty="0" err="1" smtClean="0"/>
              <a:t>accept_queue</a:t>
            </a:r>
            <a:r>
              <a:rPr lang="zh-CN" altLang="en-US" sz="800" dirty="0" smtClean="0"/>
              <a:t>弹出一个</a:t>
            </a:r>
            <a:r>
              <a:rPr lang="en-US" altLang="zh-CN" sz="800" dirty="0" err="1" smtClean="0"/>
              <a:t>csk</a:t>
            </a:r>
            <a:endParaRPr lang="en-US" altLang="zh-CN" sz="800" dirty="0" smtClean="0"/>
          </a:p>
          <a:p>
            <a:r>
              <a:rPr lang="zh-CN" altLang="en-US" sz="800" dirty="0" smtClean="0"/>
              <a:t>返回这个</a:t>
            </a:r>
            <a:r>
              <a:rPr lang="en-US" altLang="zh-CN" sz="800" dirty="0" err="1" smtClean="0"/>
              <a:t>csk</a:t>
            </a:r>
            <a:endParaRPr lang="en-US" altLang="zh-CN" sz="8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2411760" y="4365104"/>
            <a:ext cx="14401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2555776" y="4235604"/>
            <a:ext cx="166103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 smtClean="0"/>
              <a:t>tcp_state_syn_recv</a:t>
            </a:r>
            <a:r>
              <a:rPr lang="en-US" altLang="zh-CN" sz="800" dirty="0" smtClean="0"/>
              <a:t> 【</a:t>
            </a:r>
            <a:r>
              <a:rPr lang="zh-CN" altLang="en-US" sz="800" dirty="0" smtClean="0"/>
              <a:t>子</a:t>
            </a:r>
            <a:r>
              <a:rPr lang="en-US" altLang="zh-CN" sz="800" dirty="0" err="1" smtClean="0"/>
              <a:t>csk</a:t>
            </a:r>
            <a:r>
              <a:rPr lang="zh-CN" altLang="en-US" sz="800" dirty="0" smtClean="0"/>
              <a:t>处理</a:t>
            </a:r>
            <a:r>
              <a:rPr lang="en-US" altLang="zh-CN" sz="800" dirty="0" smtClean="0"/>
              <a:t>】</a:t>
            </a:r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将</a:t>
            </a:r>
            <a:r>
              <a:rPr lang="en-US" altLang="zh-CN" sz="800" dirty="0" err="1" smtClean="0"/>
              <a:t>csk</a:t>
            </a:r>
            <a:r>
              <a:rPr lang="zh-CN" altLang="en-US" sz="800" dirty="0" smtClean="0"/>
              <a:t>从父</a:t>
            </a:r>
            <a:r>
              <a:rPr lang="en-US" altLang="zh-CN" sz="800" dirty="0" err="1" smtClean="0"/>
              <a:t>tsk</a:t>
            </a:r>
            <a:r>
              <a:rPr lang="zh-CN" altLang="en-US" sz="800" dirty="0" smtClean="0"/>
              <a:t>的</a:t>
            </a:r>
            <a:r>
              <a:rPr lang="en-US" altLang="zh-CN" sz="800" dirty="0" err="1" smtClean="0"/>
              <a:t>listen_queue</a:t>
            </a:r>
            <a:r>
              <a:rPr lang="zh-CN" altLang="en-US" sz="800" dirty="0" smtClean="0"/>
              <a:t>弹出</a:t>
            </a:r>
            <a:endParaRPr lang="en-US" altLang="zh-CN" sz="800" dirty="0" smtClean="0"/>
          </a:p>
          <a:p>
            <a:r>
              <a:rPr lang="zh-CN" altLang="en-US" sz="800" dirty="0" smtClean="0"/>
              <a:t>入父</a:t>
            </a:r>
            <a:r>
              <a:rPr lang="en-US" altLang="zh-CN" sz="800" dirty="0" err="1" smtClean="0"/>
              <a:t>tsk</a:t>
            </a:r>
            <a:r>
              <a:rPr lang="zh-CN" altLang="en-US" sz="800" dirty="0" smtClean="0"/>
              <a:t>的</a:t>
            </a:r>
            <a:r>
              <a:rPr lang="en-US" altLang="zh-CN" sz="800" dirty="0" err="1" smtClean="0"/>
              <a:t>accept_queue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父</a:t>
            </a:r>
            <a:r>
              <a:rPr lang="en-US" altLang="zh-CN" sz="800" dirty="0" err="1" smtClean="0"/>
              <a:t>tsk</a:t>
            </a:r>
            <a:r>
              <a:rPr lang="zh-CN" altLang="en-US" sz="800" dirty="0" smtClean="0"/>
              <a:t>状态设置为</a:t>
            </a:r>
            <a:r>
              <a:rPr lang="en-US" altLang="zh-CN" sz="800" dirty="0" smtClean="0"/>
              <a:t>establish</a:t>
            </a:r>
          </a:p>
          <a:p>
            <a:r>
              <a:rPr lang="zh-CN" altLang="en-US" sz="800" dirty="0" smtClean="0"/>
              <a:t>子</a:t>
            </a:r>
            <a:r>
              <a:rPr lang="en-US" altLang="zh-CN" sz="800" dirty="0" err="1" smtClean="0"/>
              <a:t>cks</a:t>
            </a:r>
            <a:r>
              <a:rPr lang="zh-CN" altLang="en-US" sz="800" dirty="0" smtClean="0"/>
              <a:t>状态设置为</a:t>
            </a:r>
            <a:r>
              <a:rPr lang="en-US" altLang="zh-CN" sz="800" dirty="0" smtClean="0"/>
              <a:t>establish</a:t>
            </a:r>
          </a:p>
          <a:p>
            <a:r>
              <a:rPr lang="zh-CN" altLang="en-US" sz="800" dirty="0" smtClean="0"/>
              <a:t>子</a:t>
            </a:r>
            <a:r>
              <a:rPr lang="en-US" altLang="zh-CN" sz="800" dirty="0" err="1" smtClean="0"/>
              <a:t>csk</a:t>
            </a:r>
            <a:r>
              <a:rPr lang="en-US" altLang="zh-CN" sz="800" dirty="0" smtClean="0"/>
              <a:t>-&gt;</a:t>
            </a:r>
            <a:r>
              <a:rPr lang="en-US" altLang="zh-CN" sz="800" dirty="0" err="1" smtClean="0"/>
              <a:t>rcv_nxt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seq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唤醒</a:t>
            </a:r>
            <a:r>
              <a:rPr lang="en-US" altLang="zh-CN" sz="800" dirty="0" err="1" smtClean="0"/>
              <a:t>wait_accept</a:t>
            </a:r>
            <a:endParaRPr lang="en-US" altLang="zh-CN" sz="800" dirty="0" smtClean="0"/>
          </a:p>
        </p:txBody>
      </p:sp>
      <p:grpSp>
        <p:nvGrpSpPr>
          <p:cNvPr id="138" name="组合 137"/>
          <p:cNvGrpSpPr/>
          <p:nvPr/>
        </p:nvGrpSpPr>
        <p:grpSpPr>
          <a:xfrm>
            <a:off x="971600" y="4365104"/>
            <a:ext cx="144016" cy="1368152"/>
            <a:chOff x="7164288" y="2492896"/>
            <a:chExt cx="144016" cy="1008112"/>
          </a:xfrm>
        </p:grpSpPr>
        <p:sp>
          <p:nvSpPr>
            <p:cNvPr id="139" name="矩形 138"/>
            <p:cNvSpPr/>
            <p:nvPr/>
          </p:nvSpPr>
          <p:spPr>
            <a:xfrm>
              <a:off x="7164288" y="2492896"/>
              <a:ext cx="14401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7164288" y="2636912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7164288" y="2708920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7164288" y="2780928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7164288" y="2852936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7164288" y="2924944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7164288" y="2996952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7164288" y="3068960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7164288" y="3140968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7164288" y="3212976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164288" y="3284984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7164288" y="3356992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164288" y="3429000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7164288" y="2564904"/>
              <a:ext cx="144016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39" idx="0"/>
            </p:cNvCxnSpPr>
            <p:nvPr/>
          </p:nvCxnSpPr>
          <p:spPr>
            <a:xfrm flipV="1">
              <a:off x="7236296" y="2492896"/>
              <a:ext cx="0" cy="10081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椭圆 153"/>
          <p:cNvSpPr/>
          <p:nvPr/>
        </p:nvSpPr>
        <p:spPr>
          <a:xfrm>
            <a:off x="1403648" y="4797152"/>
            <a:ext cx="79208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tsk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establish</a:t>
            </a:r>
            <a:endParaRPr lang="zh-CN" altLang="en-US" sz="800" dirty="0"/>
          </a:p>
        </p:txBody>
      </p:sp>
      <p:cxnSp>
        <p:nvCxnSpPr>
          <p:cNvPr id="155" name="直接连接符 154"/>
          <p:cNvCxnSpPr>
            <a:endCxn id="154" idx="6"/>
          </p:cNvCxnSpPr>
          <p:nvPr/>
        </p:nvCxnSpPr>
        <p:spPr>
          <a:xfrm flipH="1" flipV="1">
            <a:off x="2195736" y="4977172"/>
            <a:ext cx="216024" cy="3600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/>
          <p:cNvSpPr/>
          <p:nvPr/>
        </p:nvSpPr>
        <p:spPr>
          <a:xfrm>
            <a:off x="1403648" y="5229200"/>
            <a:ext cx="792088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csk</a:t>
            </a:r>
            <a:endParaRPr lang="en-US" altLang="zh-CN" sz="800" dirty="0" smtClean="0"/>
          </a:p>
          <a:p>
            <a:pPr algn="ctr"/>
            <a:r>
              <a:rPr lang="en-US" altLang="zh-CN" sz="800" dirty="0" smtClean="0"/>
              <a:t>establish</a:t>
            </a:r>
            <a:endParaRPr lang="zh-CN" altLang="en-US" sz="800" dirty="0"/>
          </a:p>
        </p:txBody>
      </p:sp>
      <p:cxnSp>
        <p:nvCxnSpPr>
          <p:cNvPr id="157" name="直接连接符 156"/>
          <p:cNvCxnSpPr>
            <a:endCxn id="156" idx="6"/>
          </p:cNvCxnSpPr>
          <p:nvPr/>
        </p:nvCxnSpPr>
        <p:spPr>
          <a:xfrm flipH="1">
            <a:off x="2195736" y="5229200"/>
            <a:ext cx="216024" cy="1800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>
            <a:off x="1187624" y="58772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195736" y="47667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148064" y="764704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6516216" y="69269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260</Words>
  <Application>Microsoft Office PowerPoint</Application>
  <PresentationFormat>全屏显示(4:3)</PresentationFormat>
  <Paragraphs>110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8</cp:revision>
  <dcterms:modified xsi:type="dcterms:W3CDTF">2018-06-22T14:39:53Z</dcterms:modified>
</cp:coreProperties>
</file>