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9145588"/>
  <p:notesSz cx="6858000" cy="9144000"/>
  <p:defaultTextStyle>
    <a:defPPr>
      <a:defRPr lang="zh-CN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5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40" y="-102"/>
      </p:cViewPr>
      <p:guideLst>
        <p:guide orient="horz" pos="28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41062"/>
            <a:ext cx="7772400" cy="196037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82500"/>
            <a:ext cx="6400800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6249"/>
            <a:ext cx="2057400" cy="7803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6249"/>
            <a:ext cx="6019800" cy="7803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876889"/>
            <a:ext cx="7772400" cy="18164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76293"/>
            <a:ext cx="7772400" cy="200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973"/>
            <a:ext cx="4038600" cy="60356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973"/>
            <a:ext cx="4038600" cy="60356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47173"/>
            <a:ext cx="4040188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39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900337"/>
            <a:ext cx="4040188" cy="5269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2047173"/>
            <a:ext cx="4041775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39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900337"/>
            <a:ext cx="4041775" cy="5269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364130"/>
            <a:ext cx="3008313" cy="1549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64130"/>
            <a:ext cx="5111750" cy="78055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913801"/>
            <a:ext cx="3008313" cy="6255837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39" indent="0">
              <a:buNone/>
              <a:defRPr sz="900"/>
            </a:lvl4pPr>
            <a:lvl5pPr marL="1828453" indent="0">
              <a:buNone/>
              <a:defRPr sz="900"/>
            </a:lvl5pPr>
            <a:lvl6pPr marL="2285566" indent="0">
              <a:buNone/>
              <a:defRPr sz="900"/>
            </a:lvl6pPr>
            <a:lvl7pPr marL="2742679" indent="0">
              <a:buNone/>
              <a:defRPr sz="900"/>
            </a:lvl7pPr>
            <a:lvl8pPr marL="3199792" indent="0">
              <a:buNone/>
              <a:defRPr sz="900"/>
            </a:lvl8pPr>
            <a:lvl9pPr marL="365690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401912"/>
            <a:ext cx="5486400" cy="75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17175"/>
            <a:ext cx="5486400" cy="5487353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800"/>
            </a:lvl2pPr>
            <a:lvl3pPr marL="914226" indent="0">
              <a:buNone/>
              <a:defRPr sz="2400"/>
            </a:lvl3pPr>
            <a:lvl4pPr marL="1371339" indent="0">
              <a:buNone/>
              <a:defRPr sz="2000"/>
            </a:lvl4pPr>
            <a:lvl5pPr marL="1828453" indent="0">
              <a:buNone/>
              <a:defRPr sz="2000"/>
            </a:lvl5pPr>
            <a:lvl6pPr marL="2285566" indent="0">
              <a:buNone/>
              <a:defRPr sz="2000"/>
            </a:lvl6pPr>
            <a:lvl7pPr marL="2742679" indent="0">
              <a:buNone/>
              <a:defRPr sz="2000"/>
            </a:lvl7pPr>
            <a:lvl8pPr marL="3199792" indent="0">
              <a:buNone/>
              <a:defRPr sz="2000"/>
            </a:lvl8pPr>
            <a:lvl9pPr marL="365690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157694"/>
            <a:ext cx="5486400" cy="1073336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39" indent="0">
              <a:buNone/>
              <a:defRPr sz="900"/>
            </a:lvl4pPr>
            <a:lvl5pPr marL="1828453" indent="0">
              <a:buNone/>
              <a:defRPr sz="900"/>
            </a:lvl5pPr>
            <a:lvl6pPr marL="2285566" indent="0">
              <a:buNone/>
              <a:defRPr sz="900"/>
            </a:lvl6pPr>
            <a:lvl7pPr marL="2742679" indent="0">
              <a:buNone/>
              <a:defRPr sz="900"/>
            </a:lvl7pPr>
            <a:lvl8pPr marL="3199792" indent="0">
              <a:buNone/>
              <a:defRPr sz="900"/>
            </a:lvl8pPr>
            <a:lvl9pPr marL="365690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6248"/>
            <a:ext cx="8229600" cy="1524265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33973"/>
            <a:ext cx="8229600" cy="6035665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476607"/>
            <a:ext cx="2133600" cy="486918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476607"/>
            <a:ext cx="2895600" cy="486918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476607"/>
            <a:ext cx="2133600" cy="486918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9" indent="-285696" algn="l" defTabSz="9142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7" algn="l" defTabSz="9142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7" algn="l" defTabSz="9142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2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5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8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7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9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5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-108520" y="1595947"/>
            <a:ext cx="9324528" cy="6803163"/>
            <a:chOff x="-108520" y="1196752"/>
            <a:chExt cx="9324528" cy="5101487"/>
          </a:xfrm>
        </p:grpSpPr>
        <p:grpSp>
          <p:nvGrpSpPr>
            <p:cNvPr id="34" name="组合 33"/>
            <p:cNvGrpSpPr/>
            <p:nvPr/>
          </p:nvGrpSpPr>
          <p:grpSpPr>
            <a:xfrm>
              <a:off x="5004048" y="1196752"/>
              <a:ext cx="4211960" cy="3013255"/>
              <a:chOff x="5076056" y="1340768"/>
              <a:chExt cx="4211960" cy="3013255"/>
            </a:xfrm>
          </p:grpSpPr>
          <p:sp>
            <p:nvSpPr>
              <p:cNvPr id="10" name="左大括号 9"/>
              <p:cNvSpPr/>
              <p:nvPr/>
            </p:nvSpPr>
            <p:spPr>
              <a:xfrm>
                <a:off x="5076056" y="1484784"/>
                <a:ext cx="288032" cy="2808312"/>
              </a:xfrm>
              <a:prstGeom prst="leftBrace">
                <a:avLst>
                  <a:gd name="adj1" fmla="val 8333"/>
                  <a:gd name="adj2" fmla="val 49836"/>
                </a:avLst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64088" y="1340768"/>
                <a:ext cx="3528392" cy="27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ttl</a:t>
                </a:r>
                <a:r>
                  <a:rPr lang="zh-CN" altLang="en-US" dirty="0" smtClean="0"/>
                  <a:t>超时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每次转</a:t>
                </a:r>
                <a:r>
                  <a:rPr lang="en-US" altLang="zh-CN" dirty="0" smtClean="0"/>
                  <a:t>ttl-1.ttl&lt;=0</a:t>
                </a:r>
                <a:r>
                  <a:rPr lang="zh-CN" altLang="en-US" dirty="0" smtClean="0"/>
                  <a:t>时超时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6096" y="1988840"/>
                <a:ext cx="3851920" cy="48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NET_UNREACH </a:t>
                </a:r>
                <a:r>
                  <a:rPr lang="zh-CN" altLang="en-US" dirty="0" smtClean="0"/>
                  <a:t>路由器转发时查不到目的</a:t>
                </a:r>
                <a:r>
                  <a:rPr lang="en-US" altLang="zh-CN" dirty="0" err="1" smtClean="0"/>
                  <a:t>ip</a:t>
                </a:r>
                <a:r>
                  <a:rPr lang="zh-CN" altLang="en-US" dirty="0" smtClean="0"/>
                  <a:t>对应的路由表项</a:t>
                </a:r>
                <a:endParaRPr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64088" y="2708920"/>
                <a:ext cx="3528392" cy="48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HOST_UNREACH </a:t>
                </a: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arpcache</a:t>
                </a:r>
                <a:r>
                  <a:rPr lang="zh-CN" altLang="en-US" dirty="0" smtClean="0"/>
                  <a:t>中等不到</a:t>
                </a:r>
                <a:r>
                  <a:rPr lang="en-US" altLang="zh-CN" dirty="0" err="1" smtClean="0"/>
                  <a:t>arp</a:t>
                </a:r>
                <a:r>
                  <a:rPr lang="zh-CN" altLang="en-US" dirty="0" smtClean="0"/>
                  <a:t>应答</a:t>
                </a:r>
                <a:endParaRPr lang="en-US" altLang="zh-CN" dirty="0" smtClean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08104" y="3573016"/>
                <a:ext cx="3528392" cy="27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Ping</a:t>
                </a:r>
                <a:r>
                  <a:rPr lang="zh-CN" altLang="en-US" dirty="0" smtClean="0"/>
                  <a:t>包</a:t>
                </a:r>
                <a:endParaRPr lang="en-US" altLang="zh-CN" dirty="0" smtClean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08104" y="4077072"/>
                <a:ext cx="3528392" cy="27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Ping</a:t>
                </a:r>
                <a:r>
                  <a:rPr lang="zh-CN" altLang="en-US" dirty="0" smtClean="0"/>
                  <a:t>包的应答</a:t>
                </a:r>
                <a:endParaRPr lang="en-US" altLang="zh-CN" dirty="0" smtClean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-108520" y="2636912"/>
              <a:ext cx="5184576" cy="3661327"/>
              <a:chOff x="-108520" y="2636912"/>
              <a:chExt cx="5184576" cy="3661327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-108520" y="2636912"/>
                <a:ext cx="5040560" cy="3123391"/>
                <a:chOff x="1043608" y="1124744"/>
                <a:chExt cx="5040560" cy="4477588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043608" y="1196752"/>
                  <a:ext cx="2592288" cy="4405580"/>
                  <a:chOff x="1403648" y="3356992"/>
                  <a:chExt cx="2592288" cy="2376264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403648" y="4437112"/>
                    <a:ext cx="415498" cy="214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 smtClean="0"/>
                      <a:t>包</a:t>
                    </a:r>
                    <a:endParaRPr lang="zh-CN" alt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123728" y="3356992"/>
                    <a:ext cx="1872208" cy="5353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 smtClean="0"/>
                      <a:t>ip</a:t>
                    </a:r>
                    <a:r>
                      <a:rPr lang="zh-CN" altLang="en-US" dirty="0" smtClean="0"/>
                      <a:t>包</a:t>
                    </a:r>
                    <a:endParaRPr lang="en-US" altLang="zh-CN" dirty="0" smtClean="0"/>
                  </a:p>
                  <a:p>
                    <a:r>
                      <a:rPr lang="en-US" altLang="zh-CN" dirty="0" smtClean="0"/>
                      <a:t>(</a:t>
                    </a:r>
                    <a:r>
                      <a:rPr lang="zh-CN" altLang="en-US" dirty="0" smtClean="0"/>
                      <a:t>此次实验中都是</a:t>
                    </a:r>
                    <a:r>
                      <a:rPr lang="en-US" altLang="zh-CN" dirty="0" err="1" smtClean="0"/>
                      <a:t>icmp</a:t>
                    </a:r>
                    <a:r>
                      <a:rPr lang="zh-CN" altLang="en-US" dirty="0" smtClean="0"/>
                      <a:t>包）</a:t>
                    </a:r>
                    <a:endParaRPr lang="zh-CN" altLang="en-US" dirty="0"/>
                  </a:p>
                </p:txBody>
              </p:sp>
              <p:sp>
                <p:nvSpPr>
                  <p:cNvPr id="7" name="左大括号 6"/>
                  <p:cNvSpPr/>
                  <p:nvPr/>
                </p:nvSpPr>
                <p:spPr>
                  <a:xfrm>
                    <a:off x="1835696" y="3573016"/>
                    <a:ext cx="288032" cy="2160240"/>
                  </a:xfrm>
                  <a:prstGeom prst="leftBrace">
                    <a:avLst>
                      <a:gd name="adj1" fmla="val 8333"/>
                      <a:gd name="adj2" fmla="val 49836"/>
                    </a:avLst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123728" y="5517232"/>
                    <a:ext cx="728084" cy="214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err="1" smtClean="0"/>
                      <a:t>arp</a:t>
                    </a:r>
                    <a:r>
                      <a:rPr lang="zh-CN" altLang="en-US" dirty="0" smtClean="0"/>
                      <a:t>包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339752" y="1124744"/>
                  <a:ext cx="3744416" cy="360040"/>
                  <a:chOff x="2627784" y="1340768"/>
                  <a:chExt cx="3744416" cy="360040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2627784" y="1340768"/>
                    <a:ext cx="936104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mac</a:t>
                    </a:r>
                    <a:r>
                      <a:rPr lang="zh-CN" altLang="en-US" dirty="0" smtClean="0"/>
                      <a:t>头</a:t>
                    </a:r>
                    <a:endParaRPr lang="zh-CN" altLang="en-US" dirty="0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3563888" y="1340768"/>
                    <a:ext cx="936104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ip</a:t>
                    </a:r>
                    <a:r>
                      <a:rPr lang="zh-CN" altLang="en-US" dirty="0" smtClean="0"/>
                      <a:t>头</a:t>
                    </a:r>
                    <a:endParaRPr lang="zh-CN" altLang="en-US" dirty="0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4499992" y="1340768"/>
                    <a:ext cx="936104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icmp</a:t>
                    </a:r>
                    <a:r>
                      <a:rPr lang="zh-CN" altLang="en-US" dirty="0" smtClean="0"/>
                      <a:t>头</a:t>
                    </a:r>
                    <a:endParaRPr lang="zh-CN" altLang="en-US" dirty="0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5436096" y="1340768"/>
                    <a:ext cx="936104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其他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627784" y="5157192"/>
                  <a:ext cx="1872208" cy="360040"/>
                  <a:chOff x="2627784" y="5157192"/>
                  <a:chExt cx="1872208" cy="360040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2627784" y="5157192"/>
                    <a:ext cx="936104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mac</a:t>
                    </a:r>
                    <a:r>
                      <a:rPr lang="zh-CN" altLang="en-US" dirty="0" smtClean="0"/>
                      <a:t>头</a:t>
                    </a:r>
                    <a:endParaRPr lang="zh-CN" altLang="en-US" dirty="0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3563888" y="5157192"/>
                    <a:ext cx="936104" cy="36004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arp</a:t>
                    </a:r>
                    <a:r>
                      <a:rPr lang="zh-CN" altLang="en-US" dirty="0" smtClean="0"/>
                      <a:t>头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3419872" y="4797152"/>
                <a:ext cx="1656184" cy="1501087"/>
                <a:chOff x="3419872" y="4797152"/>
                <a:chExt cx="1656184" cy="1501087"/>
              </a:xfrm>
            </p:grpSpPr>
            <p:sp>
              <p:nvSpPr>
                <p:cNvPr id="35" name="左大括号 34"/>
                <p:cNvSpPr/>
                <p:nvPr/>
              </p:nvSpPr>
              <p:spPr>
                <a:xfrm>
                  <a:off x="3419872" y="5013176"/>
                  <a:ext cx="288032" cy="1152128"/>
                </a:xfrm>
                <a:prstGeom prst="leftBrace">
                  <a:avLst>
                    <a:gd name="adj1" fmla="val 8333"/>
                    <a:gd name="adj2" fmla="val 49836"/>
                  </a:avLst>
                </a:prstGeom>
                <a:ln w="349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779912" y="4797152"/>
                  <a:ext cx="1296144" cy="276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arp</a:t>
                  </a:r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707904" y="6021288"/>
                  <a:ext cx="1296144" cy="276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arp</a:t>
                  </a:r>
                  <a:r>
                    <a:rPr lang="zh-CN" altLang="en-US" dirty="0" smtClean="0"/>
                    <a:t>应答</a:t>
                  </a:r>
                  <a:endParaRPr lang="zh-CN" alt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443618"/>
            <a:ext cx="3816424" cy="1524265"/>
          </a:xfrm>
        </p:spPr>
        <p:txBody>
          <a:bodyPr/>
          <a:lstStyle/>
          <a:p>
            <a:r>
              <a:rPr lang="en-US" altLang="zh-CN" dirty="0" err="1" smtClean="0"/>
              <a:t>arpcache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172110"/>
            <a:ext cx="2664296" cy="341630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lIns="91423" tIns="45711" rIns="91423" bIns="45711" rtlCol="0">
            <a:spAutoFit/>
          </a:bodyPr>
          <a:lstStyle/>
          <a:p>
            <a:pPr marL="342835" indent="-342835">
              <a:buAutoNum type="arabicPeriod"/>
            </a:pPr>
            <a:r>
              <a:rPr lang="en-US" altLang="zh-CN" dirty="0" err="1" smtClean="0"/>
              <a:t>ip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mac</a:t>
            </a:r>
            <a:r>
              <a:rPr lang="zh-CN" altLang="en-US" dirty="0" smtClean="0"/>
              <a:t>映射表</a:t>
            </a:r>
            <a:endParaRPr lang="en-US" altLang="zh-CN" dirty="0" smtClean="0"/>
          </a:p>
          <a:p>
            <a:pPr marL="342835" indent="-342835">
              <a:buAutoNum type="arabicPeriod"/>
            </a:pPr>
            <a:endParaRPr lang="en-US" altLang="zh-CN" dirty="0" smtClean="0"/>
          </a:p>
          <a:p>
            <a:pPr marL="342835" indent="-342835">
              <a:buAutoNum type="arabicPeriod"/>
            </a:pPr>
            <a:endParaRPr lang="en-US" altLang="zh-CN" dirty="0" smtClean="0"/>
          </a:p>
          <a:p>
            <a:pPr marL="342835" indent="-342835">
              <a:buAutoNum type="arabicPeriod"/>
            </a:pPr>
            <a:endParaRPr lang="en-US" altLang="zh-CN" dirty="0" smtClean="0"/>
          </a:p>
          <a:p>
            <a:pPr marL="342835" indent="-342835">
              <a:buAutoNum type="arabicPeriod"/>
            </a:pPr>
            <a:endParaRPr lang="en-US" altLang="zh-CN" dirty="0" smtClean="0"/>
          </a:p>
          <a:p>
            <a:pPr marL="342835" indent="-342835">
              <a:buAutoNum type="arabicPeriod"/>
            </a:pPr>
            <a:endParaRPr lang="en-US" altLang="zh-CN" dirty="0" smtClean="0"/>
          </a:p>
          <a:p>
            <a:pPr marL="342835" indent="-342835"/>
            <a:endParaRPr lang="en-US" altLang="zh-CN" dirty="0" smtClean="0"/>
          </a:p>
          <a:p>
            <a:pPr marL="342835" indent="-342835"/>
            <a:endParaRPr lang="en-US" altLang="zh-CN" dirty="0" smtClean="0"/>
          </a:p>
          <a:p>
            <a:pPr marL="342835" indent="-342835">
              <a:buAutoNum type="arabicPeriod"/>
            </a:pPr>
            <a:r>
              <a:rPr lang="en-US" altLang="zh-CN" dirty="0" smtClean="0"/>
              <a:t>Packet</a:t>
            </a:r>
            <a:r>
              <a:rPr lang="zh-CN" altLang="en-US" dirty="0" smtClean="0"/>
              <a:t>缓存队列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)</a:t>
            </a:r>
          </a:p>
          <a:p>
            <a:pPr marL="342835" indent="-342835">
              <a:buAutoNum type="arabicPeriod"/>
            </a:pPr>
            <a:endParaRPr lang="en-US" altLang="zh-CN" dirty="0" smtClean="0"/>
          </a:p>
          <a:p>
            <a:pPr marL="342835" indent="-342835">
              <a:buAutoNum type="arabicPeriod"/>
            </a:pPr>
            <a:r>
              <a:rPr lang="zh-CN" altLang="en-US" dirty="0" smtClean="0"/>
              <a:t>一个锁</a:t>
            </a:r>
            <a:endParaRPr lang="en-US" altLang="zh-CN" dirty="0" smtClean="0"/>
          </a:p>
          <a:p>
            <a:pPr marL="342835" indent="-342835">
              <a:buAutoNum type="arabicPeriod"/>
            </a:pPr>
            <a:r>
              <a:rPr lang="en-US" altLang="zh-CN" dirty="0" smtClean="0"/>
              <a:t>sweep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1560" y="2844303"/>
          <a:ext cx="1944216" cy="521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577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/>
                        <a:t>Ip</a:t>
                      </a:r>
                      <a:r>
                        <a:rPr lang="en-US" altLang="zh-CN" sz="2400" dirty="0" smtClean="0"/>
                        <a:t>| </a:t>
                      </a:r>
                      <a:r>
                        <a:rPr lang="en-US" altLang="zh-CN" sz="2400" dirty="0" err="1" smtClean="0"/>
                        <a:t>mac|add|valid</a:t>
                      </a:r>
                      <a:endParaRPr lang="zh-CN" altLang="en-US" sz="2400" dirty="0" smtClean="0"/>
                    </a:p>
                  </a:txBody>
                  <a:tcPr marT="60971" marB="60971"/>
                </a:tc>
              </a:tr>
              <a:tr h="121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/>
                        <a:t>Ip|mac|add|valid</a:t>
                      </a:r>
                      <a:endParaRPr lang="zh-CN" altLang="en-US" sz="2400" dirty="0" smtClean="0"/>
                    </a:p>
                  </a:txBody>
                  <a:tcPr marT="60971" marB="60971"/>
                </a:tc>
              </a:tr>
              <a:tr h="121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/>
                        <a:t>Ip|mac|add|valid</a:t>
                      </a:r>
                      <a:endParaRPr lang="zh-CN" altLang="en-US" sz="2400" dirty="0" smtClean="0"/>
                    </a:p>
                  </a:txBody>
                  <a:tcPr marT="60971" marB="60971"/>
                </a:tc>
              </a:tr>
              <a:tr h="121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/>
                        <a:t>Ip|mac|add|valid</a:t>
                      </a:r>
                      <a:endParaRPr lang="zh-CN" altLang="en-US" sz="2400" dirty="0" smtClean="0"/>
                    </a:p>
                  </a:txBody>
                  <a:tcPr marT="60971" marB="60971"/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3707904" y="5148958"/>
            <a:ext cx="720080" cy="57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smtClean="0"/>
              <a:t>ip1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07904" y="6013204"/>
            <a:ext cx="720080" cy="5761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err="1" smtClean="0"/>
              <a:t>pkt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707904" y="6877450"/>
            <a:ext cx="720080" cy="5761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err="1" smtClean="0"/>
              <a:t>pkt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707904" y="7837724"/>
            <a:ext cx="720080" cy="5761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err="1" smtClean="0"/>
              <a:t>pkt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788024" y="5148958"/>
            <a:ext cx="720080" cy="57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smtClean="0"/>
              <a:t>ip2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940152" y="5148958"/>
            <a:ext cx="720080" cy="57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smtClean="0"/>
              <a:t>ip3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8" idx="2"/>
          </p:cNvCxnSpPr>
          <p:nvPr/>
        </p:nvCxnSpPr>
        <p:spPr>
          <a:xfrm>
            <a:off x="2987824" y="5437040"/>
            <a:ext cx="72008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6"/>
            <a:endCxn id="12" idx="2"/>
          </p:cNvCxnSpPr>
          <p:nvPr/>
        </p:nvCxnSpPr>
        <p:spPr>
          <a:xfrm>
            <a:off x="4427984" y="5437040"/>
            <a:ext cx="36004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6"/>
            <a:endCxn id="13" idx="2"/>
          </p:cNvCxnSpPr>
          <p:nvPr/>
        </p:nvCxnSpPr>
        <p:spPr>
          <a:xfrm>
            <a:off x="5508104" y="5437040"/>
            <a:ext cx="43204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9" idx="0"/>
          </p:cNvCxnSpPr>
          <p:nvPr/>
        </p:nvCxnSpPr>
        <p:spPr>
          <a:xfrm>
            <a:off x="4067944" y="5725122"/>
            <a:ext cx="0" cy="28808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4"/>
            <a:endCxn id="10" idx="0"/>
          </p:cNvCxnSpPr>
          <p:nvPr/>
        </p:nvCxnSpPr>
        <p:spPr>
          <a:xfrm>
            <a:off x="4067944" y="6589368"/>
            <a:ext cx="0" cy="28808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4"/>
            <a:endCxn id="11" idx="0"/>
          </p:cNvCxnSpPr>
          <p:nvPr/>
        </p:nvCxnSpPr>
        <p:spPr>
          <a:xfrm>
            <a:off x="4067944" y="7453614"/>
            <a:ext cx="0" cy="38410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788024" y="5725122"/>
            <a:ext cx="720080" cy="1056301"/>
            <a:chOff x="4788024" y="4293096"/>
            <a:chExt cx="720080" cy="792088"/>
          </a:xfrm>
        </p:grpSpPr>
        <p:sp>
          <p:nvSpPr>
            <p:cNvPr id="31" name="椭圆 30"/>
            <p:cNvSpPr/>
            <p:nvPr/>
          </p:nvSpPr>
          <p:spPr>
            <a:xfrm>
              <a:off x="4788024" y="4653136"/>
              <a:ext cx="720080" cy="43204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pkt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12" idx="4"/>
              <a:endCxn id="31" idx="0"/>
            </p:cNvCxnSpPr>
            <p:nvPr/>
          </p:nvCxnSpPr>
          <p:spPr>
            <a:xfrm>
              <a:off x="5148064" y="4293096"/>
              <a:ext cx="0" cy="3600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5940152" y="6109231"/>
            <a:ext cx="720080" cy="5761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err="1" smtClean="0"/>
              <a:t>pkt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3" idx="4"/>
            <a:endCxn id="36" idx="0"/>
          </p:cNvCxnSpPr>
          <p:nvPr/>
        </p:nvCxnSpPr>
        <p:spPr>
          <a:xfrm>
            <a:off x="6300192" y="5725122"/>
            <a:ext cx="0" cy="38410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940152" y="7069505"/>
            <a:ext cx="720080" cy="5761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n-US" altLang="zh-CN" dirty="0" err="1" smtClean="0"/>
              <a:t>pkt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6" idx="4"/>
            <a:endCxn id="38" idx="0"/>
          </p:cNvCxnSpPr>
          <p:nvPr/>
        </p:nvCxnSpPr>
        <p:spPr>
          <a:xfrm>
            <a:off x="6300192" y="6685396"/>
            <a:ext cx="0" cy="38410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827728"/>
            <a:ext cx="864096" cy="2308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91423" tIns="45711" rIns="91423" bIns="45711" rtlCol="0">
            <a:spAutoFit/>
          </a:bodyPr>
          <a:lstStyle/>
          <a:p>
            <a:pPr marL="342835" indent="-342835"/>
            <a:r>
              <a:rPr lang="en-US" altLang="zh-CN" sz="900" dirty="0" err="1" smtClean="0"/>
              <a:t>hande_packet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272914"/>
            <a:ext cx="1008112" cy="2308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91423" tIns="45711" rIns="91423" bIns="45711" rtlCol="0">
            <a:spAutoFit/>
          </a:bodyPr>
          <a:lstStyle/>
          <a:p>
            <a:pPr marL="342835" indent="-342835"/>
            <a:r>
              <a:rPr lang="en-US" altLang="zh-CN" sz="900" dirty="0" err="1" smtClean="0"/>
              <a:t>hande_ip_packet</a:t>
            </a:r>
            <a:endParaRPr lang="zh-CN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280428"/>
            <a:ext cx="1080120" cy="2308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91423" tIns="45711" rIns="91423" bIns="45711" rtlCol="0">
            <a:spAutoFit/>
          </a:bodyPr>
          <a:lstStyle/>
          <a:p>
            <a:pPr marL="342835" indent="-342835"/>
            <a:r>
              <a:rPr lang="en-US" altLang="zh-CN" sz="900" dirty="0" err="1" smtClean="0"/>
              <a:t>hande_arp_packet</a:t>
            </a:r>
            <a:endParaRPr lang="zh-CN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6857727"/>
            <a:ext cx="1008112" cy="2308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91423" tIns="45711" rIns="91423" bIns="45711" rtlCol="0">
            <a:spAutoFit/>
          </a:bodyPr>
          <a:lstStyle/>
          <a:p>
            <a:pPr marL="342835" indent="-342835"/>
            <a:r>
              <a:rPr lang="en-US" altLang="zh-CN" sz="900" dirty="0" err="1" smtClean="0"/>
              <a:t>arp_send_reply</a:t>
            </a:r>
            <a:endParaRPr lang="en-US" altLang="zh-CN" sz="900" dirty="0" smtClean="0"/>
          </a:p>
        </p:txBody>
      </p:sp>
      <p:grpSp>
        <p:nvGrpSpPr>
          <p:cNvPr id="94" name="组合 93"/>
          <p:cNvGrpSpPr/>
          <p:nvPr/>
        </p:nvGrpSpPr>
        <p:grpSpPr>
          <a:xfrm>
            <a:off x="458098" y="1511242"/>
            <a:ext cx="657552" cy="5346485"/>
            <a:chOff x="458098" y="1133234"/>
            <a:chExt cx="657552" cy="4009168"/>
          </a:xfrm>
        </p:grpSpPr>
        <p:cxnSp>
          <p:nvCxnSpPr>
            <p:cNvPr id="15" name="直接箭头连接符 14"/>
            <p:cNvCxnSpPr>
              <a:stCxn id="6" idx="2"/>
              <a:endCxn id="13" idx="0"/>
            </p:cNvCxnSpPr>
            <p:nvPr/>
          </p:nvCxnSpPr>
          <p:spPr>
            <a:xfrm flipH="1">
              <a:off x="539552" y="1133234"/>
              <a:ext cx="540060" cy="400916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8098" y="2564904"/>
              <a:ext cx="657552" cy="19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 smtClean="0"/>
                <a:t>arp</a:t>
              </a:r>
              <a:r>
                <a:rPr lang="zh-CN" altLang="en-US" sz="1100" dirty="0" smtClean="0"/>
                <a:t>请求</a:t>
              </a:r>
              <a:endParaRPr lang="en-US" altLang="zh-CN" sz="1100" dirty="0" smtClean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34162" y="1511242"/>
            <a:ext cx="837538" cy="3421542"/>
            <a:chOff x="1034162" y="1133234"/>
            <a:chExt cx="837538" cy="2565716"/>
          </a:xfrm>
        </p:grpSpPr>
        <p:cxnSp>
          <p:nvCxnSpPr>
            <p:cNvPr id="18" name="直接箭头连接符 17"/>
            <p:cNvCxnSpPr>
              <a:stCxn id="6" idx="2"/>
              <a:endCxn id="14" idx="0"/>
            </p:cNvCxnSpPr>
            <p:nvPr/>
          </p:nvCxnSpPr>
          <p:spPr>
            <a:xfrm>
              <a:off x="1079612" y="1133234"/>
              <a:ext cx="792088" cy="25657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34162" y="2276872"/>
              <a:ext cx="657552" cy="19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 smtClean="0"/>
                <a:t>arp</a:t>
              </a:r>
              <a:r>
                <a:rPr lang="zh-CN" altLang="en-US" sz="1100" dirty="0" smtClean="0"/>
                <a:t>应答</a:t>
              </a:r>
              <a:endParaRPr lang="en-US" altLang="zh-CN" sz="1100" dirty="0" smtClean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35696" y="1024354"/>
            <a:ext cx="936104" cy="261610"/>
            <a:chOff x="1835696" y="768134"/>
            <a:chExt cx="936104" cy="196174"/>
          </a:xfrm>
        </p:grpSpPr>
        <p:cxnSp>
          <p:nvCxnSpPr>
            <p:cNvPr id="7" name="直接箭头连接符 6"/>
            <p:cNvCxnSpPr>
              <a:stCxn id="4" idx="2"/>
              <a:endCxn id="5" idx="0"/>
            </p:cNvCxnSpPr>
            <p:nvPr/>
          </p:nvCxnSpPr>
          <p:spPr>
            <a:xfrm>
              <a:off x="1835696" y="793769"/>
              <a:ext cx="936104" cy="16075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23728" y="768134"/>
              <a:ext cx="431528" cy="196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 smtClean="0"/>
                <a:t>ip</a:t>
              </a:r>
              <a:r>
                <a:rPr lang="zh-CN" altLang="en-US" sz="1100" dirty="0" smtClean="0"/>
                <a:t>包</a:t>
              </a:r>
              <a:endParaRPr lang="en-US" altLang="zh-CN" sz="1100" dirty="0" smtClean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79612" y="1058540"/>
            <a:ext cx="756084" cy="264005"/>
            <a:chOff x="1079612" y="793767"/>
            <a:chExt cx="756084" cy="197969"/>
          </a:xfrm>
        </p:grpSpPr>
        <p:cxnSp>
          <p:nvCxnSpPr>
            <p:cNvPr id="10" name="直接箭头连接符 9"/>
            <p:cNvCxnSpPr>
              <a:stCxn id="4" idx="2"/>
              <a:endCxn id="6" idx="0"/>
            </p:cNvCxnSpPr>
            <p:nvPr/>
          </p:nvCxnSpPr>
          <p:spPr>
            <a:xfrm flipH="1">
              <a:off x="1079612" y="793767"/>
              <a:ext cx="756084" cy="16638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75192" y="795563"/>
              <a:ext cx="516488" cy="19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 smtClean="0"/>
                <a:t>arp</a:t>
              </a:r>
              <a:r>
                <a:rPr lang="zh-CN" altLang="en-US" sz="1100" dirty="0" smtClean="0"/>
                <a:t>包</a:t>
              </a:r>
              <a:endParaRPr lang="en-US" altLang="zh-CN" sz="1100" dirty="0" smtClean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83968" y="8221833"/>
            <a:ext cx="1080120" cy="2308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91423" tIns="45711" rIns="91423" bIns="45711" rtlCol="0">
            <a:spAutoFit/>
          </a:bodyPr>
          <a:lstStyle/>
          <a:p>
            <a:pPr marL="342835" indent="-342835"/>
            <a:r>
              <a:rPr lang="en-US" altLang="zh-CN" sz="900" dirty="0" err="1" smtClean="0"/>
              <a:t>iface_send_packet</a:t>
            </a:r>
            <a:endParaRPr lang="zh-CN" altLang="en-US" sz="900" dirty="0"/>
          </a:p>
        </p:txBody>
      </p:sp>
      <p:cxnSp>
        <p:nvCxnSpPr>
          <p:cNvPr id="51" name="直接箭头连接符 50"/>
          <p:cNvCxnSpPr>
            <a:stCxn id="13" idx="2"/>
            <a:endCxn id="46" idx="0"/>
          </p:cNvCxnSpPr>
          <p:nvPr/>
        </p:nvCxnSpPr>
        <p:spPr>
          <a:xfrm>
            <a:off x="539552" y="7088541"/>
            <a:ext cx="4284476" cy="113329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99992" y="8797997"/>
            <a:ext cx="648072" cy="2308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91423" tIns="45711" rIns="91423" bIns="45711" rtlCol="0">
            <a:spAutoFit/>
          </a:bodyPr>
          <a:lstStyle/>
          <a:p>
            <a:pPr marL="342835" indent="-342835"/>
            <a:r>
              <a:rPr lang="en-US" altLang="zh-CN" sz="900" dirty="0" err="1" smtClean="0"/>
              <a:t>sendto</a:t>
            </a:r>
            <a:endParaRPr lang="zh-CN" altLang="en-US" sz="900" dirty="0"/>
          </a:p>
        </p:txBody>
      </p:sp>
      <p:cxnSp>
        <p:nvCxnSpPr>
          <p:cNvPr id="56" name="直接箭头连接符 55"/>
          <p:cNvCxnSpPr>
            <a:stCxn id="46" idx="2"/>
            <a:endCxn id="55" idx="0"/>
          </p:cNvCxnSpPr>
          <p:nvPr/>
        </p:nvCxnSpPr>
        <p:spPr>
          <a:xfrm>
            <a:off x="4824028" y="8452647"/>
            <a:ext cx="0" cy="3453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5940152" y="6819832"/>
            <a:ext cx="1080120" cy="1132951"/>
            <a:chOff x="3779912" y="649491"/>
            <a:chExt cx="1080120" cy="849567"/>
          </a:xfrm>
        </p:grpSpPr>
        <p:sp>
          <p:nvSpPr>
            <p:cNvPr id="73" name="TextBox 72"/>
            <p:cNvSpPr txBox="1"/>
            <p:nvPr/>
          </p:nvSpPr>
          <p:spPr>
            <a:xfrm>
              <a:off x="3779912" y="1325978"/>
              <a:ext cx="1080120" cy="17308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marL="342835" indent="-342835"/>
              <a:r>
                <a:rPr lang="en-US" altLang="zh-CN" sz="900" dirty="0" err="1" smtClean="0"/>
                <a:t>arp_send_requet</a:t>
              </a:r>
              <a:endParaRPr lang="zh-CN" altLang="en-US" sz="900" dirty="0"/>
            </a:p>
          </p:txBody>
        </p:sp>
        <p:cxnSp>
          <p:nvCxnSpPr>
            <p:cNvPr id="74" name="直接箭头连接符 73"/>
            <p:cNvCxnSpPr>
              <a:stCxn id="67" idx="2"/>
              <a:endCxn id="73" idx="0"/>
            </p:cNvCxnSpPr>
            <p:nvPr/>
          </p:nvCxnSpPr>
          <p:spPr>
            <a:xfrm>
              <a:off x="3851920" y="649491"/>
              <a:ext cx="468052" cy="67648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1871700" y="5163598"/>
            <a:ext cx="3708412" cy="792157"/>
            <a:chOff x="863588" y="1999813"/>
            <a:chExt cx="3708412" cy="594014"/>
          </a:xfrm>
        </p:grpSpPr>
        <p:sp>
          <p:nvSpPr>
            <p:cNvPr id="79" name="TextBox 78"/>
            <p:cNvSpPr txBox="1"/>
            <p:nvPr/>
          </p:nvSpPr>
          <p:spPr>
            <a:xfrm>
              <a:off x="3059832" y="2420746"/>
              <a:ext cx="1512168" cy="17308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lIns="91423" tIns="45711" rIns="91423" bIns="45711" rtlCol="0">
              <a:spAutoFit/>
            </a:bodyPr>
            <a:lstStyle/>
            <a:p>
              <a:r>
                <a:rPr lang="en-US" altLang="zh-CN" sz="900" dirty="0" err="1" smtClean="0"/>
                <a:t>iface_send_packet_by_arp</a:t>
              </a:r>
              <a:endParaRPr lang="en-US" altLang="zh-CN" sz="900" dirty="0"/>
            </a:p>
          </p:txBody>
        </p:sp>
        <p:cxnSp>
          <p:nvCxnSpPr>
            <p:cNvPr id="80" name="直接箭头连接符 79"/>
            <p:cNvCxnSpPr>
              <a:stCxn id="14" idx="2"/>
              <a:endCxn id="79" idx="0"/>
            </p:cNvCxnSpPr>
            <p:nvPr/>
          </p:nvCxnSpPr>
          <p:spPr>
            <a:xfrm>
              <a:off x="863588" y="1999813"/>
              <a:ext cx="2952328" cy="4209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5955736"/>
            <a:ext cx="466794" cy="2266098"/>
            <a:chOff x="4572000" y="4466021"/>
            <a:chExt cx="466794" cy="1699276"/>
          </a:xfrm>
        </p:grpSpPr>
        <p:cxnSp>
          <p:nvCxnSpPr>
            <p:cNvPr id="90" name="直接箭头连接符 89"/>
            <p:cNvCxnSpPr>
              <a:stCxn id="79" idx="2"/>
              <a:endCxn id="46" idx="0"/>
            </p:cNvCxnSpPr>
            <p:nvPr/>
          </p:nvCxnSpPr>
          <p:spPr>
            <a:xfrm>
              <a:off x="4824028" y="4466021"/>
              <a:ext cx="0" cy="169927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572000" y="4940899"/>
              <a:ext cx="466794" cy="19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查到</a:t>
              </a:r>
              <a:endParaRPr lang="en-US" altLang="zh-CN" sz="1100" dirty="0" smtClean="0"/>
            </a:p>
          </p:txBody>
        </p:sp>
      </p:grpSp>
      <p:cxnSp>
        <p:nvCxnSpPr>
          <p:cNvPr id="113" name="直接箭头连接符 112"/>
          <p:cNvCxnSpPr>
            <a:stCxn id="70" idx="2"/>
            <a:endCxn id="160" idx="0"/>
          </p:cNvCxnSpPr>
          <p:nvPr/>
        </p:nvCxnSpPr>
        <p:spPr>
          <a:xfrm>
            <a:off x="4824028" y="3011098"/>
            <a:ext cx="0" cy="97084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60" idx="2"/>
            <a:endCxn id="79" idx="0"/>
          </p:cNvCxnSpPr>
          <p:nvPr/>
        </p:nvCxnSpPr>
        <p:spPr>
          <a:xfrm>
            <a:off x="4824028" y="4212754"/>
            <a:ext cx="0" cy="151216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73" idx="2"/>
            <a:endCxn id="46" idx="0"/>
          </p:cNvCxnSpPr>
          <p:nvPr/>
        </p:nvCxnSpPr>
        <p:spPr>
          <a:xfrm flipH="1">
            <a:off x="4824028" y="7952787"/>
            <a:ext cx="1656184" cy="26904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2447764" y="2162200"/>
            <a:ext cx="2376264" cy="618082"/>
            <a:chOff x="2447764" y="1621371"/>
            <a:chExt cx="2376264" cy="463482"/>
          </a:xfrm>
        </p:grpSpPr>
        <p:cxnSp>
          <p:nvCxnSpPr>
            <p:cNvPr id="115" name="直接箭头连接符 114"/>
            <p:cNvCxnSpPr>
              <a:stCxn id="127" idx="2"/>
              <a:endCxn id="70" idx="0"/>
            </p:cNvCxnSpPr>
            <p:nvPr/>
          </p:nvCxnSpPr>
          <p:spPr>
            <a:xfrm>
              <a:off x="2447764" y="1621371"/>
              <a:ext cx="2376264" cy="46348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275856" y="1701111"/>
              <a:ext cx="889987" cy="323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 smtClean="0"/>
                <a:t>ttl</a:t>
              </a:r>
              <a:r>
                <a:rPr lang="zh-CN" altLang="en-US" sz="1100" dirty="0" smtClean="0"/>
                <a:t>为</a:t>
              </a:r>
              <a:r>
                <a:rPr lang="en-US" altLang="zh-CN" sz="1100" dirty="0" smtClean="0"/>
                <a:t>0</a:t>
              </a:r>
              <a:r>
                <a:rPr lang="zh-CN" altLang="en-US" sz="1100" dirty="0" smtClean="0"/>
                <a:t>或者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查不到网段</a:t>
              </a:r>
              <a:endParaRPr lang="en-US" altLang="zh-CN" sz="1100" dirty="0" smtClean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824028" y="1040250"/>
            <a:ext cx="2232248" cy="1740033"/>
            <a:chOff x="4824028" y="780052"/>
            <a:chExt cx="2232248" cy="1304795"/>
          </a:xfrm>
        </p:grpSpPr>
        <p:cxnSp>
          <p:nvCxnSpPr>
            <p:cNvPr id="112" name="直接箭头连接符 111"/>
            <p:cNvCxnSpPr>
              <a:stCxn id="157" idx="2"/>
              <a:endCxn id="70" idx="0"/>
            </p:cNvCxnSpPr>
            <p:nvPr/>
          </p:nvCxnSpPr>
          <p:spPr>
            <a:xfrm flipH="1">
              <a:off x="4824028" y="780052"/>
              <a:ext cx="2232248" cy="130479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5580112" y="1015017"/>
              <a:ext cx="1362874" cy="32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超过最大的</a:t>
              </a:r>
              <a:r>
                <a:rPr lang="en-US" altLang="zh-CN" sz="1100" dirty="0" err="1" smtClean="0"/>
                <a:t>arp</a:t>
              </a:r>
              <a:r>
                <a:rPr lang="zh-CN" altLang="en-US" sz="1100" dirty="0" smtClean="0"/>
                <a:t>请求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而未收到回复</a:t>
              </a:r>
              <a:endParaRPr lang="en-US" altLang="zh-CN" sz="1100" dirty="0" smtClean="0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2771800" y="1503727"/>
            <a:ext cx="2592288" cy="1507369"/>
            <a:chOff x="2771800" y="1127601"/>
            <a:chExt cx="2592288" cy="1130330"/>
          </a:xfrm>
        </p:grpSpPr>
        <p:grpSp>
          <p:nvGrpSpPr>
            <p:cNvPr id="69" name="组合 68"/>
            <p:cNvGrpSpPr/>
            <p:nvPr/>
          </p:nvGrpSpPr>
          <p:grpSpPr>
            <a:xfrm>
              <a:off x="2771800" y="1127601"/>
              <a:ext cx="2592288" cy="1130330"/>
              <a:chOff x="6876256" y="-240551"/>
              <a:chExt cx="2592288" cy="113033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388424" y="716699"/>
                <a:ext cx="1080120" cy="17308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lIns="91423" tIns="45711" rIns="91423" bIns="45711" rtlCol="0">
                <a:spAutoFit/>
              </a:bodyPr>
              <a:lstStyle/>
              <a:p>
                <a:r>
                  <a:rPr lang="en-US" altLang="zh-CN" sz="900" dirty="0" err="1" smtClean="0"/>
                  <a:t>icmp_send_packet</a:t>
                </a:r>
                <a:endParaRPr lang="en-US" altLang="zh-CN" sz="900" dirty="0"/>
              </a:p>
            </p:txBody>
          </p:sp>
          <p:cxnSp>
            <p:nvCxnSpPr>
              <p:cNvPr id="71" name="直接箭头连接符 70"/>
              <p:cNvCxnSpPr>
                <a:stCxn id="5" idx="2"/>
                <a:endCxn id="70" idx="0"/>
              </p:cNvCxnSpPr>
              <p:nvPr/>
            </p:nvCxnSpPr>
            <p:spPr>
              <a:xfrm>
                <a:off x="6876256" y="-240551"/>
                <a:ext cx="2052228" cy="95725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/>
            <p:cNvSpPr txBox="1"/>
            <p:nvPr/>
          </p:nvSpPr>
          <p:spPr>
            <a:xfrm>
              <a:off x="2987824" y="1152178"/>
              <a:ext cx="1031051" cy="323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发给该路由器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的</a:t>
              </a:r>
              <a:r>
                <a:rPr lang="en-US" altLang="zh-CN" sz="1100" dirty="0" smtClean="0"/>
                <a:t>ping</a:t>
              </a:r>
              <a:r>
                <a:rPr lang="zh-CN" altLang="en-US" sz="1100" dirty="0" smtClean="0"/>
                <a:t>包</a:t>
              </a:r>
              <a:endParaRPr lang="en-US" altLang="zh-CN" sz="1100" dirty="0" smtClean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907704" y="1503728"/>
            <a:ext cx="1080120" cy="658474"/>
            <a:chOff x="2627784" y="-225764"/>
            <a:chExt cx="1080120" cy="493769"/>
          </a:xfrm>
        </p:grpSpPr>
        <p:sp>
          <p:nvSpPr>
            <p:cNvPr id="127" name="TextBox 126"/>
            <p:cNvSpPr txBox="1"/>
            <p:nvPr/>
          </p:nvSpPr>
          <p:spPr>
            <a:xfrm>
              <a:off x="2627784" y="94925"/>
              <a:ext cx="1080120" cy="17308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lIns="91423" tIns="45711" rIns="91423" bIns="45711" rtlCol="0">
              <a:spAutoFit/>
            </a:bodyPr>
            <a:lstStyle/>
            <a:p>
              <a:r>
                <a:rPr lang="en-US" altLang="zh-CN" sz="900" dirty="0" err="1" smtClean="0"/>
                <a:t>ip_forward_packet</a:t>
              </a:r>
              <a:endParaRPr lang="en-US" altLang="zh-CN" sz="900" dirty="0"/>
            </a:p>
          </p:txBody>
        </p:sp>
        <p:cxnSp>
          <p:nvCxnSpPr>
            <p:cNvPr id="128" name="直接箭头连接符 127"/>
            <p:cNvCxnSpPr>
              <a:stCxn id="5" idx="2"/>
              <a:endCxn id="127" idx="0"/>
            </p:cNvCxnSpPr>
            <p:nvPr/>
          </p:nvCxnSpPr>
          <p:spPr>
            <a:xfrm flipH="1">
              <a:off x="3167844" y="-225764"/>
              <a:ext cx="324036" cy="32068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2123729" y="1573083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其他</a:t>
            </a:r>
            <a:r>
              <a:rPr lang="en-US" altLang="zh-CN" sz="1100" dirty="0" err="1" smtClean="0"/>
              <a:t>ip</a:t>
            </a:r>
            <a:r>
              <a:rPr lang="zh-CN" altLang="en-US" sz="1100" dirty="0" smtClean="0"/>
              <a:t>包</a:t>
            </a:r>
            <a:endParaRPr lang="en-US" altLang="zh-CN" sz="1100" dirty="0" smtClean="0"/>
          </a:p>
        </p:txBody>
      </p:sp>
      <p:grpSp>
        <p:nvGrpSpPr>
          <p:cNvPr id="163" name="组合 162"/>
          <p:cNvGrpSpPr/>
          <p:nvPr/>
        </p:nvGrpSpPr>
        <p:grpSpPr>
          <a:xfrm>
            <a:off x="2447764" y="2162202"/>
            <a:ext cx="2916324" cy="2050552"/>
            <a:chOff x="2447764" y="1405350"/>
            <a:chExt cx="2916324" cy="1537647"/>
          </a:xfrm>
        </p:grpSpPr>
        <p:sp>
          <p:nvSpPr>
            <p:cNvPr id="121" name="TextBox 120"/>
            <p:cNvSpPr txBox="1"/>
            <p:nvPr/>
          </p:nvSpPr>
          <p:spPr>
            <a:xfrm>
              <a:off x="3275856" y="2025054"/>
              <a:ext cx="748923" cy="19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可以发包</a:t>
              </a:r>
              <a:endParaRPr lang="en-US" altLang="zh-CN" sz="1100" dirty="0" smtClean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2447764" y="1405350"/>
              <a:ext cx="2916324" cy="1537647"/>
              <a:chOff x="4968044" y="-596084"/>
              <a:chExt cx="2916324" cy="1537647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6804248" y="768483"/>
                <a:ext cx="1080120" cy="17308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lIns="91423" tIns="45711" rIns="91423" bIns="45711" rtlCol="0">
                <a:spAutoFit/>
              </a:bodyPr>
              <a:lstStyle/>
              <a:p>
                <a:r>
                  <a:rPr lang="en-US" altLang="zh-CN" sz="900" dirty="0" err="1" smtClean="0"/>
                  <a:t>ip_send_packet</a:t>
                </a:r>
                <a:endParaRPr lang="en-US" altLang="zh-CN" sz="900" dirty="0"/>
              </a:p>
            </p:txBody>
          </p:sp>
          <p:cxnSp>
            <p:nvCxnSpPr>
              <p:cNvPr id="161" name="直接箭头连接符 160"/>
              <p:cNvCxnSpPr>
                <a:stCxn id="127" idx="2"/>
                <a:endCxn id="160" idx="0"/>
              </p:cNvCxnSpPr>
              <p:nvPr/>
            </p:nvCxnSpPr>
            <p:spPr>
              <a:xfrm>
                <a:off x="4968044" y="-596084"/>
                <a:ext cx="2376264" cy="1364567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组合 173"/>
          <p:cNvGrpSpPr/>
          <p:nvPr/>
        </p:nvGrpSpPr>
        <p:grpSpPr>
          <a:xfrm>
            <a:off x="6480212" y="1040250"/>
            <a:ext cx="2185062" cy="6681723"/>
            <a:chOff x="6480212" y="780052"/>
            <a:chExt cx="2185062" cy="5010422"/>
          </a:xfrm>
        </p:grpSpPr>
        <p:cxnSp>
          <p:nvCxnSpPr>
            <p:cNvPr id="110" name="直接箭头连接符 109"/>
            <p:cNvCxnSpPr>
              <a:stCxn id="157" idx="2"/>
              <a:endCxn id="73" idx="0"/>
            </p:cNvCxnSpPr>
            <p:nvPr/>
          </p:nvCxnSpPr>
          <p:spPr>
            <a:xfrm flipH="1">
              <a:off x="6480212" y="780052"/>
              <a:ext cx="576064" cy="501042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7020272" y="1042449"/>
              <a:ext cx="1645002" cy="323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还没达到最大的</a:t>
              </a:r>
              <a:r>
                <a:rPr lang="en-US" altLang="zh-CN" sz="1100" dirty="0" err="1" smtClean="0"/>
                <a:t>arp</a:t>
              </a:r>
              <a:r>
                <a:rPr lang="zh-CN" altLang="en-US" sz="1100" dirty="0" smtClean="0"/>
                <a:t>请求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而未收到回复</a:t>
              </a:r>
              <a:endParaRPr lang="en-US" altLang="zh-CN" sz="1100" dirty="0" smtClean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403648" y="4932784"/>
            <a:ext cx="1152128" cy="288082"/>
            <a:chOff x="1115616" y="4077072"/>
            <a:chExt cx="1152128" cy="216024"/>
          </a:xfrm>
        </p:grpSpPr>
        <p:sp>
          <p:nvSpPr>
            <p:cNvPr id="14" name="TextBox 13"/>
            <p:cNvSpPr txBox="1"/>
            <p:nvPr/>
          </p:nvSpPr>
          <p:spPr>
            <a:xfrm>
              <a:off x="1115616" y="4077072"/>
              <a:ext cx="936104" cy="17308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marL="342835" indent="-342835"/>
              <a:r>
                <a:rPr lang="en-US" altLang="zh-CN" sz="900" dirty="0" err="1" smtClean="0"/>
                <a:t>arpcache_insert</a:t>
              </a:r>
              <a:endParaRPr lang="en-US" altLang="zh-CN" sz="900" dirty="0" smtClean="0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2051720" y="407707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锁</a:t>
              </a:r>
              <a:endParaRPr lang="zh-CN" altLang="en-US" sz="1200" dirty="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4824028" y="5955734"/>
            <a:ext cx="2196244" cy="921314"/>
            <a:chOff x="4824028" y="4466038"/>
            <a:chExt cx="2196244" cy="690868"/>
          </a:xfrm>
        </p:grpSpPr>
        <p:sp>
          <p:nvSpPr>
            <p:cNvPr id="99" name="TextBox 98"/>
            <p:cNvSpPr txBox="1"/>
            <p:nvPr/>
          </p:nvSpPr>
          <p:spPr>
            <a:xfrm>
              <a:off x="5292080" y="4562943"/>
              <a:ext cx="607859" cy="196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未查到</a:t>
              </a:r>
              <a:endParaRPr lang="en-US" altLang="zh-CN" sz="1100" dirty="0" smtClean="0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4824028" y="4466038"/>
              <a:ext cx="2196244" cy="690868"/>
              <a:chOff x="4824028" y="4466038"/>
              <a:chExt cx="2196244" cy="690868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4824028" y="4466038"/>
                <a:ext cx="1980220" cy="647962"/>
                <a:chOff x="3311860" y="1369694"/>
                <a:chExt cx="1980220" cy="64796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3707904" y="1844575"/>
                  <a:ext cx="1584176" cy="173081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lIns="91423" tIns="45711" rIns="91423" bIns="45711" rtlCol="0">
                  <a:spAutoFit/>
                </a:bodyPr>
                <a:lstStyle/>
                <a:p>
                  <a:pPr marL="342835" indent="-342835"/>
                  <a:r>
                    <a:rPr lang="en-US" altLang="zh-CN" sz="900" dirty="0" err="1" smtClean="0"/>
                    <a:t>arpache_append_packet</a:t>
                  </a:r>
                  <a:endParaRPr lang="zh-CN" altLang="en-US" sz="900" dirty="0"/>
                </a:p>
              </p:txBody>
            </p:sp>
            <p:cxnSp>
              <p:nvCxnSpPr>
                <p:cNvPr id="68" name="直接箭头连接符 67"/>
                <p:cNvCxnSpPr>
                  <a:stCxn id="79" idx="2"/>
                  <a:endCxn id="67" idx="0"/>
                </p:cNvCxnSpPr>
                <p:nvPr/>
              </p:nvCxnSpPr>
              <p:spPr>
                <a:xfrm>
                  <a:off x="3311860" y="1369694"/>
                  <a:ext cx="1188132" cy="474881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椭圆 180"/>
              <p:cNvSpPr/>
              <p:nvPr/>
            </p:nvSpPr>
            <p:spPr>
              <a:xfrm>
                <a:off x="6804248" y="4940881"/>
                <a:ext cx="216024" cy="216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/>
                  <a:t>锁</a:t>
                </a:r>
                <a:endParaRPr lang="zh-CN" altLang="en-US" sz="1200" dirty="0"/>
              </a:p>
            </p:txBody>
          </p:sp>
        </p:grpSp>
      </p:grpSp>
      <p:grpSp>
        <p:nvGrpSpPr>
          <p:cNvPr id="183" name="组合 182"/>
          <p:cNvGrpSpPr/>
          <p:nvPr/>
        </p:nvGrpSpPr>
        <p:grpSpPr>
          <a:xfrm>
            <a:off x="6516216" y="809437"/>
            <a:ext cx="1296144" cy="288082"/>
            <a:chOff x="7596336" y="692696"/>
            <a:chExt cx="1296144" cy="216024"/>
          </a:xfrm>
        </p:grpSpPr>
        <p:sp>
          <p:nvSpPr>
            <p:cNvPr id="157" name="TextBox 156"/>
            <p:cNvSpPr txBox="1"/>
            <p:nvPr/>
          </p:nvSpPr>
          <p:spPr>
            <a:xfrm>
              <a:off x="7596336" y="692696"/>
              <a:ext cx="1080120" cy="17308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lIns="91423" tIns="45711" rIns="91423" bIns="45711" rtlCol="0">
              <a:spAutoFit/>
            </a:bodyPr>
            <a:lstStyle/>
            <a:p>
              <a:r>
                <a:rPr lang="en-US" altLang="zh-CN" sz="900" dirty="0" err="1" smtClean="0"/>
                <a:t>arpcache_sweep</a:t>
              </a:r>
              <a:endParaRPr lang="en-US" altLang="zh-CN" sz="9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8676456" y="69269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锁</a:t>
              </a:r>
              <a:endParaRPr lang="zh-CN" altLang="en-US" sz="1200" dirty="0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2699792" y="5955736"/>
            <a:ext cx="2124236" cy="921363"/>
            <a:chOff x="2699792" y="4466014"/>
            <a:chExt cx="2124236" cy="690901"/>
          </a:xfrm>
        </p:grpSpPr>
        <p:cxnSp>
          <p:nvCxnSpPr>
            <p:cNvPr id="77" name="直接箭头连接符 76"/>
            <p:cNvCxnSpPr>
              <a:stCxn id="79" idx="2"/>
              <a:endCxn id="76" idx="0"/>
            </p:cNvCxnSpPr>
            <p:nvPr/>
          </p:nvCxnSpPr>
          <p:spPr>
            <a:xfrm flipH="1">
              <a:off x="3239852" y="4466014"/>
              <a:ext cx="1584176" cy="47487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699792" y="4940891"/>
              <a:ext cx="1296144" cy="216024"/>
              <a:chOff x="2699792" y="4940891"/>
              <a:chExt cx="1296144" cy="216024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699792" y="4940892"/>
                <a:ext cx="1080120" cy="17308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lIns="91423" tIns="45711" rIns="91423" bIns="45711" rtlCol="0">
                <a:spAutoFit/>
              </a:bodyPr>
              <a:lstStyle/>
              <a:p>
                <a:pPr marL="342835" indent="-342835"/>
                <a:r>
                  <a:rPr lang="en-US" altLang="zh-CN" sz="900" dirty="0" err="1" smtClean="0"/>
                  <a:t>arpcache_lookup</a:t>
                </a:r>
                <a:endParaRPr lang="zh-CN" altLang="en-US" sz="900" dirty="0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3779912" y="4940891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/>
                  <a:t>锁</a:t>
                </a:r>
                <a:endParaRPr lang="zh-CN" altLang="en-US" sz="1200" dirty="0"/>
              </a:p>
            </p:txBody>
          </p:sp>
        </p:grpSp>
      </p:grpSp>
      <p:grpSp>
        <p:nvGrpSpPr>
          <p:cNvPr id="190" name="组合 189"/>
          <p:cNvGrpSpPr/>
          <p:nvPr/>
        </p:nvGrpSpPr>
        <p:grpSpPr>
          <a:xfrm>
            <a:off x="1691680" y="2162201"/>
            <a:ext cx="1296144" cy="1810610"/>
            <a:chOff x="1691680" y="1621373"/>
            <a:chExt cx="1296144" cy="1357722"/>
          </a:xfrm>
        </p:grpSpPr>
        <p:grpSp>
          <p:nvGrpSpPr>
            <p:cNvPr id="142" name="组合 141"/>
            <p:cNvGrpSpPr/>
            <p:nvPr/>
          </p:nvGrpSpPr>
          <p:grpSpPr>
            <a:xfrm>
              <a:off x="1691680" y="1621373"/>
              <a:ext cx="1296144" cy="1008771"/>
              <a:chOff x="3059832" y="-812109"/>
              <a:chExt cx="1296144" cy="1008771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3059832" y="23582"/>
                <a:ext cx="1296144" cy="17308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lIns="91423" tIns="45711" rIns="91423" bIns="45711" rtlCol="0">
                <a:spAutoFit/>
              </a:bodyPr>
              <a:lstStyle/>
              <a:p>
                <a:r>
                  <a:rPr lang="en-US" altLang="zh-CN" sz="900" dirty="0" err="1" smtClean="0"/>
                  <a:t>longest_prefix_match</a:t>
                </a:r>
                <a:endParaRPr lang="en-US" altLang="zh-CN" sz="900" dirty="0"/>
              </a:p>
            </p:txBody>
          </p:sp>
          <p:cxnSp>
            <p:nvCxnSpPr>
              <p:cNvPr id="144" name="直接箭头连接符 143"/>
              <p:cNvCxnSpPr>
                <a:stCxn id="127" idx="2"/>
                <a:endCxn id="143" idx="0"/>
              </p:cNvCxnSpPr>
              <p:nvPr/>
            </p:nvCxnSpPr>
            <p:spPr>
              <a:xfrm flipH="1">
                <a:off x="3707904" y="-812109"/>
                <a:ext cx="108012" cy="83569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圆角矩形 188"/>
            <p:cNvSpPr/>
            <p:nvPr/>
          </p:nvSpPr>
          <p:spPr>
            <a:xfrm>
              <a:off x="1907704" y="2619055"/>
              <a:ext cx="936104" cy="3600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路由表</a:t>
              </a:r>
              <a:endParaRPr lang="zh-CN" altLang="en-US" sz="1200" dirty="0"/>
            </a:p>
          </p:txBody>
        </p:sp>
      </p:grpSp>
      <p:sp>
        <p:nvSpPr>
          <p:cNvPr id="195" name="圆角矩形 194"/>
          <p:cNvSpPr/>
          <p:nvPr/>
        </p:nvSpPr>
        <p:spPr>
          <a:xfrm>
            <a:off x="2771800" y="6805042"/>
            <a:ext cx="936104" cy="480137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arpcache</a:t>
            </a:r>
            <a:r>
              <a:rPr lang="zh-CN" altLang="en-US" sz="1200" dirty="0" smtClean="0"/>
              <a:t>映射表</a:t>
            </a:r>
            <a:endParaRPr lang="zh-CN" altLang="en-US" sz="1200" dirty="0"/>
          </a:p>
        </p:txBody>
      </p:sp>
      <p:grpSp>
        <p:nvGrpSpPr>
          <p:cNvPr id="199" name="组合 198"/>
          <p:cNvGrpSpPr/>
          <p:nvPr/>
        </p:nvGrpSpPr>
        <p:grpSpPr>
          <a:xfrm>
            <a:off x="1115616" y="5148858"/>
            <a:ext cx="936104" cy="936104"/>
            <a:chOff x="1115616" y="5436890"/>
            <a:chExt cx="936104" cy="936104"/>
          </a:xfrm>
        </p:grpSpPr>
        <p:sp>
          <p:nvSpPr>
            <p:cNvPr id="191" name="圆角矩形 190"/>
            <p:cNvSpPr/>
            <p:nvPr/>
          </p:nvSpPr>
          <p:spPr>
            <a:xfrm>
              <a:off x="1115616" y="5436890"/>
              <a:ext cx="936104" cy="48013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arpcache</a:t>
              </a:r>
              <a:r>
                <a:rPr lang="zh-CN" altLang="en-US" sz="1200" dirty="0" smtClean="0"/>
                <a:t>映射表</a:t>
              </a:r>
              <a:endParaRPr lang="zh-CN" altLang="en-US" sz="1200" dirty="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115616" y="5940946"/>
              <a:ext cx="93610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pkt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缓存序列</a:t>
              </a:r>
            </a:p>
          </p:txBody>
        </p:sp>
      </p:grpSp>
      <p:sp>
        <p:nvSpPr>
          <p:cNvPr id="200" name="矩形 199"/>
          <p:cNvSpPr/>
          <p:nvPr/>
        </p:nvSpPr>
        <p:spPr>
          <a:xfrm>
            <a:off x="5076056" y="680504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pkt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缓存序列</a:t>
            </a:r>
          </a:p>
        </p:txBody>
      </p:sp>
      <p:grpSp>
        <p:nvGrpSpPr>
          <p:cNvPr id="202" name="组合 201"/>
          <p:cNvGrpSpPr/>
          <p:nvPr/>
        </p:nvGrpSpPr>
        <p:grpSpPr>
          <a:xfrm>
            <a:off x="5580112" y="204225"/>
            <a:ext cx="936104" cy="912185"/>
            <a:chOff x="5580112" y="204225"/>
            <a:chExt cx="936104" cy="912185"/>
          </a:xfrm>
        </p:grpSpPr>
        <p:sp>
          <p:nvSpPr>
            <p:cNvPr id="194" name="圆角矩形 193"/>
            <p:cNvSpPr/>
            <p:nvPr/>
          </p:nvSpPr>
          <p:spPr>
            <a:xfrm>
              <a:off x="5580112" y="204225"/>
              <a:ext cx="936104" cy="48013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arpcache</a:t>
              </a:r>
              <a:r>
                <a:rPr lang="zh-CN" altLang="en-US" sz="1200" dirty="0" smtClean="0"/>
                <a:t>映射表</a:t>
              </a:r>
              <a:endParaRPr lang="zh-CN" altLang="en-US" sz="1200" dirty="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5580112" y="684362"/>
              <a:ext cx="93610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pkt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缓存序列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244</Words>
  <Application>Microsoft Office PowerPoint</Application>
  <PresentationFormat>自定义</PresentationFormat>
  <Paragraphs>89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arpcache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</cp:revision>
  <dcterms:modified xsi:type="dcterms:W3CDTF">2018-05-04T03:17:29Z</dcterms:modified>
</cp:coreProperties>
</file>