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580" y="-7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116632"/>
            <a:ext cx="2808312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type:ustack_t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instance</a:t>
            </a:r>
            <a:endParaRPr lang="en-US" altLang="zh-CN" dirty="0" smtClean="0"/>
          </a:p>
          <a:p>
            <a:r>
              <a:rPr lang="en-US" altLang="zh-CN" dirty="0" smtClean="0"/>
              <a:t>…..</a:t>
            </a:r>
          </a:p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list_head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iface_list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u32 area_id;</a:t>
            </a:r>
            <a:endParaRPr lang="en-US" altLang="zh-CN" dirty="0" smtClean="0"/>
          </a:p>
          <a:p>
            <a:r>
              <a:rPr lang="zh-CN" altLang="en-US" dirty="0" smtClean="0"/>
              <a:t>u32 router_id;</a:t>
            </a:r>
          </a:p>
          <a:p>
            <a:r>
              <a:rPr lang="zh-CN" altLang="en-US" dirty="0" smtClean="0"/>
              <a:t>u16 sequence_num;</a:t>
            </a:r>
          </a:p>
          <a:p>
            <a:r>
              <a:rPr lang="zh-CN" altLang="en-US" dirty="0" smtClean="0"/>
              <a:t>int lsuint;</a:t>
            </a:r>
          </a:p>
        </p:txBody>
      </p:sp>
      <p:sp>
        <p:nvSpPr>
          <p:cNvPr id="5" name="矩形 4"/>
          <p:cNvSpPr/>
          <p:nvPr/>
        </p:nvSpPr>
        <p:spPr>
          <a:xfrm>
            <a:off x="3707904" y="332656"/>
            <a:ext cx="2448272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type:iface_info_t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iface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/>
              <a:t>……</a:t>
            </a:r>
          </a:p>
          <a:p>
            <a:r>
              <a:rPr lang="en-US" altLang="zh-CN" dirty="0" smtClean="0"/>
              <a:t>u32 mask;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helloint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num_nbr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list_head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nbr_list</a:t>
            </a:r>
            <a:r>
              <a:rPr lang="en-US" altLang="zh-CN" dirty="0" smtClean="0"/>
              <a:t>;</a:t>
            </a:r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 flipV="1">
            <a:off x="3203848" y="1268760"/>
            <a:ext cx="504056" cy="1080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588224" y="1124744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iface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5" idx="3"/>
            <a:endCxn id="8" idx="1"/>
          </p:cNvCxnSpPr>
          <p:nvPr/>
        </p:nvCxnSpPr>
        <p:spPr>
          <a:xfrm>
            <a:off x="6156176" y="1268760"/>
            <a:ext cx="432048" cy="7200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8100392" y="1124744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iface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8" idx="3"/>
            <a:endCxn id="10" idx="1"/>
          </p:cNvCxnSpPr>
          <p:nvPr/>
        </p:nvCxnSpPr>
        <p:spPr>
          <a:xfrm>
            <a:off x="7236296" y="1340768"/>
            <a:ext cx="86409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851920" y="2420888"/>
            <a:ext cx="2088232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type: </a:t>
            </a:r>
            <a:r>
              <a:rPr lang="en-US" altLang="zh-CN" dirty="0" err="1" smtClean="0">
                <a:solidFill>
                  <a:schemeClr val="tx1"/>
                </a:solidFill>
              </a:rPr>
              <a:t>mospf_nbr_t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nbr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list_head</a:t>
            </a:r>
            <a:r>
              <a:rPr lang="en-US" altLang="zh-CN" dirty="0" smtClean="0"/>
              <a:t> list;</a:t>
            </a:r>
          </a:p>
          <a:p>
            <a:r>
              <a:rPr lang="en-US" altLang="zh-CN" dirty="0" smtClean="0"/>
              <a:t>u32     </a:t>
            </a:r>
            <a:r>
              <a:rPr lang="en-US" altLang="zh-CN" dirty="0" err="1" smtClean="0"/>
              <a:t>nbr_id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u32     </a:t>
            </a:r>
            <a:r>
              <a:rPr lang="en-US" altLang="zh-CN" dirty="0" err="1" smtClean="0"/>
              <a:t>nbr_ip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u32     </a:t>
            </a:r>
            <a:r>
              <a:rPr lang="en-US" altLang="zh-CN" dirty="0" err="1" smtClean="0"/>
              <a:t>nbr_mask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u8      alive; </a:t>
            </a:r>
          </a:p>
        </p:txBody>
      </p:sp>
      <p:cxnSp>
        <p:nvCxnSpPr>
          <p:cNvPr id="13" name="直接箭头连接符 12"/>
          <p:cNvCxnSpPr>
            <a:stCxn id="5" idx="2"/>
            <a:endCxn id="12" idx="0"/>
          </p:cNvCxnSpPr>
          <p:nvPr/>
        </p:nvCxnSpPr>
        <p:spPr>
          <a:xfrm flipH="1">
            <a:off x="4896036" y="2204864"/>
            <a:ext cx="36004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644008" y="4581128"/>
            <a:ext cx="5124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nbr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2" idx="2"/>
            <a:endCxn id="15" idx="0"/>
          </p:cNvCxnSpPr>
          <p:nvPr/>
        </p:nvCxnSpPr>
        <p:spPr>
          <a:xfrm>
            <a:off x="4896036" y="4365104"/>
            <a:ext cx="4192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644008" y="5733256"/>
            <a:ext cx="5124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nbr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5" idx="2"/>
            <a:endCxn id="49" idx="0"/>
          </p:cNvCxnSpPr>
          <p:nvPr/>
        </p:nvCxnSpPr>
        <p:spPr>
          <a:xfrm>
            <a:off x="4900228" y="4941168"/>
            <a:ext cx="0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49" idx="2"/>
            <a:endCxn id="18" idx="0"/>
          </p:cNvCxnSpPr>
          <p:nvPr/>
        </p:nvCxnSpPr>
        <p:spPr>
          <a:xfrm>
            <a:off x="4900228" y="5517232"/>
            <a:ext cx="0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0" idx="2"/>
            <a:endCxn id="56" idx="0"/>
          </p:cNvCxnSpPr>
          <p:nvPr/>
        </p:nvCxnSpPr>
        <p:spPr>
          <a:xfrm flipH="1">
            <a:off x="8348228" y="1556792"/>
            <a:ext cx="76200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右大括号 34"/>
          <p:cNvSpPr/>
          <p:nvPr/>
        </p:nvSpPr>
        <p:spPr>
          <a:xfrm>
            <a:off x="6012160" y="2636912"/>
            <a:ext cx="360040" cy="331236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516216" y="4149080"/>
            <a:ext cx="223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iface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num_nbr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nbr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4644008" y="5157192"/>
            <a:ext cx="5124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nbr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092008" y="1844824"/>
            <a:ext cx="5124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nbr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092008" y="2996952"/>
            <a:ext cx="5124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nbr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>
            <a:stCxn id="56" idx="2"/>
            <a:endCxn id="60" idx="0"/>
          </p:cNvCxnSpPr>
          <p:nvPr/>
        </p:nvCxnSpPr>
        <p:spPr>
          <a:xfrm>
            <a:off x="8348228" y="2204864"/>
            <a:ext cx="0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60" idx="2"/>
            <a:endCxn id="57" idx="0"/>
          </p:cNvCxnSpPr>
          <p:nvPr/>
        </p:nvCxnSpPr>
        <p:spPr>
          <a:xfrm>
            <a:off x="8348228" y="2780928"/>
            <a:ext cx="0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8092008" y="2420888"/>
            <a:ext cx="5124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nbr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6723856" y="1556792"/>
            <a:ext cx="512440" cy="1728192"/>
            <a:chOff x="6723856" y="1556792"/>
            <a:chExt cx="512440" cy="1728192"/>
          </a:xfrm>
        </p:grpSpPr>
        <p:cxnSp>
          <p:nvCxnSpPr>
            <p:cNvPr id="23" name="直接箭头连接符 22"/>
            <p:cNvCxnSpPr>
              <a:stCxn id="8" idx="2"/>
              <a:endCxn id="61" idx="0"/>
            </p:cNvCxnSpPr>
            <p:nvPr/>
          </p:nvCxnSpPr>
          <p:spPr>
            <a:xfrm>
              <a:off x="6912260" y="1556792"/>
              <a:ext cx="67816" cy="2160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 60"/>
            <p:cNvSpPr/>
            <p:nvPr/>
          </p:nvSpPr>
          <p:spPr>
            <a:xfrm>
              <a:off x="6723856" y="1772816"/>
              <a:ext cx="5124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err="1" smtClean="0">
                  <a:solidFill>
                    <a:schemeClr val="tx1"/>
                  </a:solidFill>
                </a:rPr>
                <a:t>nbr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6723856" y="2924944"/>
              <a:ext cx="5124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err="1" smtClean="0">
                  <a:solidFill>
                    <a:schemeClr val="tx1"/>
                  </a:solidFill>
                </a:rPr>
                <a:t>nbr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63" name="直接箭头连接符 62"/>
            <p:cNvCxnSpPr>
              <a:stCxn id="61" idx="2"/>
              <a:endCxn id="65" idx="0"/>
            </p:cNvCxnSpPr>
            <p:nvPr/>
          </p:nvCxnSpPr>
          <p:spPr>
            <a:xfrm>
              <a:off x="6980076" y="2132856"/>
              <a:ext cx="0" cy="2160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65" idx="2"/>
              <a:endCxn id="62" idx="0"/>
            </p:cNvCxnSpPr>
            <p:nvPr/>
          </p:nvCxnSpPr>
          <p:spPr>
            <a:xfrm>
              <a:off x="6980076" y="2708920"/>
              <a:ext cx="0" cy="2160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 64"/>
            <p:cNvSpPr/>
            <p:nvPr/>
          </p:nvSpPr>
          <p:spPr>
            <a:xfrm>
              <a:off x="6723856" y="2348880"/>
              <a:ext cx="5124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err="1" smtClean="0">
                  <a:solidFill>
                    <a:schemeClr val="tx1"/>
                  </a:solidFill>
                </a:rPr>
                <a:t>nbr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51520" y="4365104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一个路由器所知道的自己每个端口</a:t>
            </a:r>
            <a:endParaRPr lang="en-US" altLang="zh-CN" dirty="0" smtClean="0"/>
          </a:p>
          <a:p>
            <a:r>
              <a:rPr lang="zh-CN" altLang="en-US" dirty="0" smtClean="0"/>
              <a:t>以及每个端口的邻居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699792" y="188640"/>
            <a:ext cx="2664296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type:mospf_db_entry_t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db</a:t>
            </a:r>
          </a:p>
          <a:p>
            <a:r>
              <a:rPr lang="en-US" altLang="zh-CN" dirty="0" smtClean="0"/>
              <a:t>……</a:t>
            </a:r>
          </a:p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list_head</a:t>
            </a:r>
            <a:r>
              <a:rPr lang="en-US" altLang="zh-CN" dirty="0" smtClean="0"/>
              <a:t> list;</a:t>
            </a:r>
          </a:p>
          <a:p>
            <a:r>
              <a:rPr lang="en-US" altLang="zh-CN" dirty="0" smtClean="0"/>
              <a:t>u32  rid;</a:t>
            </a:r>
          </a:p>
          <a:p>
            <a:r>
              <a:rPr lang="en-US" altLang="zh-CN" dirty="0" smtClean="0"/>
              <a:t>u16  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nadv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mospf_lsa</a:t>
            </a:r>
            <a:r>
              <a:rPr lang="en-US" altLang="zh-CN" dirty="0" smtClean="0"/>
              <a:t> *array;</a:t>
            </a:r>
          </a:p>
        </p:txBody>
      </p:sp>
      <p:sp>
        <p:nvSpPr>
          <p:cNvPr id="11" name="矩形 10"/>
          <p:cNvSpPr/>
          <p:nvPr/>
        </p:nvSpPr>
        <p:spPr>
          <a:xfrm>
            <a:off x="5652120" y="1268760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db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10" idx="3"/>
            <a:endCxn id="11" idx="1"/>
          </p:cNvCxnSpPr>
          <p:nvPr/>
        </p:nvCxnSpPr>
        <p:spPr>
          <a:xfrm flipV="1">
            <a:off x="5364088" y="1412776"/>
            <a:ext cx="288032" cy="360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300192" y="1268760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db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11" idx="3"/>
            <a:endCxn id="15" idx="1"/>
          </p:cNvCxnSpPr>
          <p:nvPr/>
        </p:nvCxnSpPr>
        <p:spPr>
          <a:xfrm>
            <a:off x="6084168" y="1412776"/>
            <a:ext cx="21602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948264" y="1268760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db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15" idx="3"/>
            <a:endCxn id="20" idx="1"/>
          </p:cNvCxnSpPr>
          <p:nvPr/>
        </p:nvCxnSpPr>
        <p:spPr>
          <a:xfrm>
            <a:off x="6732240" y="1412776"/>
            <a:ext cx="21602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596336" y="1268760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db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20" idx="3"/>
            <a:endCxn id="22" idx="1"/>
          </p:cNvCxnSpPr>
          <p:nvPr/>
        </p:nvCxnSpPr>
        <p:spPr>
          <a:xfrm>
            <a:off x="7380312" y="1412776"/>
            <a:ext cx="21602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2771800" y="2996952"/>
            <a:ext cx="2448272" cy="2952328"/>
            <a:chOff x="395536" y="3068960"/>
            <a:chExt cx="2448272" cy="2952328"/>
          </a:xfrm>
        </p:grpSpPr>
        <p:sp>
          <p:nvSpPr>
            <p:cNvPr id="27" name="矩形 26"/>
            <p:cNvSpPr/>
            <p:nvPr/>
          </p:nvSpPr>
          <p:spPr>
            <a:xfrm>
              <a:off x="395536" y="3068960"/>
              <a:ext cx="2448272" cy="15121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>
                  <a:solidFill>
                    <a:schemeClr val="tx1"/>
                  </a:solidFill>
                </a:rPr>
                <a:t>type: </a:t>
              </a:r>
              <a:r>
                <a:rPr lang="en-US" altLang="zh-CN" dirty="0" err="1" smtClean="0">
                  <a:solidFill>
                    <a:schemeClr val="tx1"/>
                  </a:solidFill>
                </a:rPr>
                <a:t>struct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dirty="0" err="1" smtClean="0">
                  <a:solidFill>
                    <a:schemeClr val="tx1"/>
                  </a:solidFill>
                </a:rPr>
                <a:t>mospf_lsa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r>
                <a:rPr lang="en-US" altLang="zh-CN" dirty="0" err="1" smtClean="0">
                  <a:solidFill>
                    <a:schemeClr val="tx1"/>
                  </a:solidFill>
                </a:rPr>
                <a:t>lsa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r>
                <a:rPr lang="en-US" altLang="zh-CN" dirty="0" smtClean="0"/>
                <a:t>u32   subnet;</a:t>
              </a:r>
            </a:p>
            <a:p>
              <a:r>
                <a:rPr lang="en-US" altLang="zh-CN" dirty="0" smtClean="0"/>
                <a:t>u32   mask;</a:t>
              </a:r>
            </a:p>
            <a:p>
              <a:r>
                <a:rPr lang="en-US" altLang="zh-CN" dirty="0" smtClean="0"/>
                <a:t>u32   rid;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395536" y="4581128"/>
              <a:ext cx="244827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err="1" smtClean="0">
                  <a:solidFill>
                    <a:schemeClr val="tx1"/>
                  </a:solidFill>
                </a:rPr>
                <a:t>lsa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95536" y="4941168"/>
              <a:ext cx="244827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err="1" smtClean="0">
                  <a:solidFill>
                    <a:schemeClr val="tx1"/>
                  </a:solidFill>
                </a:rPr>
                <a:t>lsa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95536" y="5301208"/>
              <a:ext cx="244827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err="1" smtClean="0">
                  <a:solidFill>
                    <a:schemeClr val="tx1"/>
                  </a:solidFill>
                </a:rPr>
                <a:t>lsa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95536" y="5661248"/>
              <a:ext cx="244827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err="1" smtClean="0">
                  <a:solidFill>
                    <a:schemeClr val="tx1"/>
                  </a:solidFill>
                </a:rPr>
                <a:t>lsa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直接箭头连接符 32"/>
          <p:cNvCxnSpPr>
            <a:stCxn id="10" idx="2"/>
            <a:endCxn id="27" idx="0"/>
          </p:cNvCxnSpPr>
          <p:nvPr/>
        </p:nvCxnSpPr>
        <p:spPr>
          <a:xfrm flipH="1">
            <a:off x="3995936" y="2708920"/>
            <a:ext cx="36004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右大括号 35"/>
          <p:cNvSpPr/>
          <p:nvPr/>
        </p:nvSpPr>
        <p:spPr>
          <a:xfrm>
            <a:off x="5292080" y="2996952"/>
            <a:ext cx="360040" cy="295232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724128" y="4221088"/>
            <a:ext cx="22739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db-&gt;</a:t>
            </a:r>
            <a:r>
              <a:rPr lang="en-US" altLang="zh-CN" dirty="0" err="1" smtClean="0"/>
              <a:t>nadv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lsa</a:t>
            </a:r>
            <a:endParaRPr lang="en-US" altLang="zh-CN" dirty="0" smtClean="0"/>
          </a:p>
          <a:p>
            <a:r>
              <a:rPr lang="zh-CN" altLang="en-US" dirty="0" smtClean="0"/>
              <a:t>注：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是依据</a:t>
            </a:r>
            <a:r>
              <a:rPr lang="en-US" altLang="zh-CN" dirty="0" err="1" smtClean="0"/>
              <a:t>nadv</a:t>
            </a:r>
            <a:endParaRPr lang="en-US" altLang="zh-CN" dirty="0" smtClean="0"/>
          </a:p>
          <a:p>
            <a:r>
              <a:rPr lang="zh-CN" altLang="en-US" dirty="0" smtClean="0"/>
              <a:t>申请的动态数组，</a:t>
            </a:r>
            <a:endParaRPr lang="en-US" altLang="zh-CN" dirty="0" smtClean="0"/>
          </a:p>
          <a:p>
            <a:r>
              <a:rPr lang="en-US" altLang="zh-CN" dirty="0" smtClean="0"/>
              <a:t>*</a:t>
            </a:r>
            <a:r>
              <a:rPr lang="zh-CN" altLang="en-US" dirty="0" smtClean="0"/>
              <a:t>不是链表</a:t>
            </a:r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11560" y="1268760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mospf_db</a:t>
            </a:r>
            <a:endParaRPr lang="en-US" altLang="zh-CN" dirty="0" smtClean="0"/>
          </a:p>
        </p:txBody>
      </p:sp>
      <p:cxnSp>
        <p:nvCxnSpPr>
          <p:cNvPr id="40" name="直接箭头连接符 39"/>
          <p:cNvCxnSpPr>
            <a:stCxn id="38" idx="3"/>
            <a:endCxn id="10" idx="1"/>
          </p:cNvCxnSpPr>
          <p:nvPr/>
        </p:nvCxnSpPr>
        <p:spPr>
          <a:xfrm>
            <a:off x="1763688" y="1448780"/>
            <a:ext cx="93610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5652120" y="1772816"/>
            <a:ext cx="504056" cy="1440160"/>
            <a:chOff x="395536" y="4581128"/>
            <a:chExt cx="2448272" cy="1440160"/>
          </a:xfrm>
        </p:grpSpPr>
        <p:sp>
          <p:nvSpPr>
            <p:cNvPr id="47" name="矩形 46"/>
            <p:cNvSpPr/>
            <p:nvPr/>
          </p:nvSpPr>
          <p:spPr>
            <a:xfrm>
              <a:off x="395536" y="4581128"/>
              <a:ext cx="244827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err="1" smtClean="0">
                  <a:solidFill>
                    <a:schemeClr val="tx1"/>
                  </a:solidFill>
                </a:rPr>
                <a:t>lsa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395536" y="4941168"/>
              <a:ext cx="244827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err="1" smtClean="0">
                  <a:solidFill>
                    <a:schemeClr val="tx1"/>
                  </a:solidFill>
                </a:rPr>
                <a:t>lsa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95536" y="5301208"/>
              <a:ext cx="244827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err="1" smtClean="0">
                  <a:solidFill>
                    <a:schemeClr val="tx1"/>
                  </a:solidFill>
                </a:rPr>
                <a:t>lsa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95536" y="5661248"/>
              <a:ext cx="244827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err="1" smtClean="0">
                  <a:solidFill>
                    <a:schemeClr val="tx1"/>
                  </a:solidFill>
                </a:rPr>
                <a:t>lsa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51" name="直接箭头连接符 50"/>
          <p:cNvCxnSpPr>
            <a:stCxn id="11" idx="2"/>
            <a:endCxn id="47" idx="0"/>
          </p:cNvCxnSpPr>
          <p:nvPr/>
        </p:nvCxnSpPr>
        <p:spPr>
          <a:xfrm>
            <a:off x="5868144" y="1556792"/>
            <a:ext cx="36004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/>
          <p:cNvGrpSpPr/>
          <p:nvPr/>
        </p:nvGrpSpPr>
        <p:grpSpPr>
          <a:xfrm>
            <a:off x="6300192" y="1772816"/>
            <a:ext cx="504056" cy="1440160"/>
            <a:chOff x="395536" y="4581128"/>
            <a:chExt cx="2448272" cy="1440160"/>
          </a:xfrm>
        </p:grpSpPr>
        <p:sp>
          <p:nvSpPr>
            <p:cNvPr id="62" name="矩形 61"/>
            <p:cNvSpPr/>
            <p:nvPr/>
          </p:nvSpPr>
          <p:spPr>
            <a:xfrm>
              <a:off x="395536" y="4581128"/>
              <a:ext cx="244827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err="1" smtClean="0">
                  <a:solidFill>
                    <a:schemeClr val="tx1"/>
                  </a:solidFill>
                </a:rPr>
                <a:t>lsa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395536" y="4941168"/>
              <a:ext cx="244827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err="1" smtClean="0">
                  <a:solidFill>
                    <a:schemeClr val="tx1"/>
                  </a:solidFill>
                </a:rPr>
                <a:t>lsa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395536" y="5301208"/>
              <a:ext cx="244827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err="1" smtClean="0">
                  <a:solidFill>
                    <a:schemeClr val="tx1"/>
                  </a:solidFill>
                </a:rPr>
                <a:t>lsa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395536" y="5661248"/>
              <a:ext cx="244827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err="1" smtClean="0">
                  <a:solidFill>
                    <a:schemeClr val="tx1"/>
                  </a:solidFill>
                </a:rPr>
                <a:t>lsa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直接箭头连接符 65"/>
          <p:cNvCxnSpPr>
            <a:stCxn id="15" idx="2"/>
            <a:endCxn id="62" idx="0"/>
          </p:cNvCxnSpPr>
          <p:nvPr/>
        </p:nvCxnSpPr>
        <p:spPr>
          <a:xfrm>
            <a:off x="6516216" y="1556792"/>
            <a:ext cx="36004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合 66"/>
          <p:cNvGrpSpPr/>
          <p:nvPr/>
        </p:nvGrpSpPr>
        <p:grpSpPr>
          <a:xfrm>
            <a:off x="6948264" y="1772816"/>
            <a:ext cx="504056" cy="1440160"/>
            <a:chOff x="395536" y="4581128"/>
            <a:chExt cx="2448272" cy="1440160"/>
          </a:xfrm>
        </p:grpSpPr>
        <p:sp>
          <p:nvSpPr>
            <p:cNvPr id="68" name="矩形 67"/>
            <p:cNvSpPr/>
            <p:nvPr/>
          </p:nvSpPr>
          <p:spPr>
            <a:xfrm>
              <a:off x="395536" y="4581128"/>
              <a:ext cx="244827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err="1" smtClean="0">
                  <a:solidFill>
                    <a:schemeClr val="tx1"/>
                  </a:solidFill>
                </a:rPr>
                <a:t>lsa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395536" y="4941168"/>
              <a:ext cx="244827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err="1" smtClean="0">
                  <a:solidFill>
                    <a:schemeClr val="tx1"/>
                  </a:solidFill>
                </a:rPr>
                <a:t>lsa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395536" y="5301208"/>
              <a:ext cx="244827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err="1" smtClean="0">
                  <a:solidFill>
                    <a:schemeClr val="tx1"/>
                  </a:solidFill>
                </a:rPr>
                <a:t>lsa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395536" y="5661248"/>
              <a:ext cx="244827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err="1" smtClean="0">
                  <a:solidFill>
                    <a:schemeClr val="tx1"/>
                  </a:solidFill>
                </a:rPr>
                <a:t>lsa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72" name="直接箭头连接符 71"/>
          <p:cNvCxnSpPr>
            <a:stCxn id="20" idx="2"/>
            <a:endCxn id="68" idx="0"/>
          </p:cNvCxnSpPr>
          <p:nvPr/>
        </p:nvCxnSpPr>
        <p:spPr>
          <a:xfrm>
            <a:off x="7164288" y="1556792"/>
            <a:ext cx="36004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0" y="335699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一个路由器所知道的</a:t>
            </a:r>
            <a:endParaRPr lang="en-US" altLang="zh-CN" dirty="0" smtClean="0"/>
          </a:p>
          <a:p>
            <a:r>
              <a:rPr lang="zh-CN" altLang="en-US" dirty="0" smtClean="0"/>
              <a:t>其他每个路由器的邻居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332656"/>
            <a:ext cx="181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mospf_hello</a:t>
            </a:r>
            <a:r>
              <a:rPr lang="zh-CN" altLang="en-US" dirty="0" smtClean="0"/>
              <a:t>包：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1520" y="692696"/>
            <a:ext cx="1440160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eth_hdr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/>
              <a:t>。。。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91680" y="692696"/>
            <a:ext cx="1440160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ip_hdr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/>
              <a:t>。。。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131840" y="692696"/>
            <a:ext cx="1584176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mospf_hdr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/>
              <a:t>u8 version;</a:t>
            </a:r>
          </a:p>
          <a:p>
            <a:r>
              <a:rPr lang="en-US" altLang="zh-CN" dirty="0" smtClean="0"/>
              <a:t>u8 type;</a:t>
            </a:r>
          </a:p>
          <a:p>
            <a:r>
              <a:rPr lang="en-US" altLang="zh-CN" dirty="0" smtClean="0"/>
              <a:t>u16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u32 rid;</a:t>
            </a:r>
          </a:p>
          <a:p>
            <a:r>
              <a:rPr lang="en-US" altLang="zh-CN" dirty="0" smtClean="0"/>
              <a:t>u32 aid;</a:t>
            </a:r>
          </a:p>
          <a:p>
            <a:r>
              <a:rPr lang="en-US" altLang="zh-CN" dirty="0" smtClean="0"/>
              <a:t>u16checksum;u16 padding;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716016" y="692696"/>
            <a:ext cx="1440160" cy="23042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mospf_hello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/>
              <a:t>u32  mask;</a:t>
            </a:r>
          </a:p>
          <a:p>
            <a:r>
              <a:rPr lang="en-US" altLang="zh-CN" dirty="0" smtClean="0"/>
              <a:t>u16  </a:t>
            </a:r>
            <a:r>
              <a:rPr lang="en-US" altLang="zh-CN" dirty="0" err="1" smtClean="0"/>
              <a:t>helloint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u16  padding;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20" y="3573016"/>
            <a:ext cx="161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mospf_lsu</a:t>
            </a:r>
            <a:r>
              <a:rPr lang="zh-CN" altLang="en-US" dirty="0" smtClean="0"/>
              <a:t>包：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5496" y="4221088"/>
            <a:ext cx="8208912" cy="2376264"/>
            <a:chOff x="35496" y="4221088"/>
            <a:chExt cx="8208912" cy="2376264"/>
          </a:xfrm>
        </p:grpSpPr>
        <p:sp>
          <p:nvSpPr>
            <p:cNvPr id="10" name="矩形 9"/>
            <p:cNvSpPr/>
            <p:nvPr/>
          </p:nvSpPr>
          <p:spPr>
            <a:xfrm>
              <a:off x="35496" y="4221088"/>
              <a:ext cx="1440160" cy="1368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</a:rPr>
                <a:t>eth_hdr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/>
                <a:t>。。。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475656" y="4221088"/>
              <a:ext cx="1440160" cy="1368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</a:rPr>
                <a:t>ip_hdr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/>
                <a:t>。。。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915816" y="4221088"/>
              <a:ext cx="1584176" cy="2376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err="1" smtClean="0">
                  <a:solidFill>
                    <a:schemeClr val="tx1"/>
                  </a:solidFill>
                </a:rPr>
                <a:t>mospf_hdr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r>
                <a:rPr lang="en-US" altLang="zh-CN" dirty="0" smtClean="0"/>
                <a:t>u8 version;</a:t>
              </a:r>
            </a:p>
            <a:p>
              <a:r>
                <a:rPr lang="en-US" altLang="zh-CN" dirty="0" smtClean="0"/>
                <a:t>u8 type;</a:t>
              </a:r>
            </a:p>
            <a:p>
              <a:r>
                <a:rPr lang="en-US" altLang="zh-CN" dirty="0" smtClean="0"/>
                <a:t>u16 </a:t>
              </a:r>
              <a:r>
                <a:rPr lang="en-US" altLang="zh-CN" dirty="0" err="1" smtClean="0"/>
                <a:t>len</a:t>
              </a:r>
              <a:r>
                <a:rPr lang="en-US" altLang="zh-CN" dirty="0" smtClean="0"/>
                <a:t>;</a:t>
              </a:r>
            </a:p>
            <a:p>
              <a:r>
                <a:rPr lang="en-US" altLang="zh-CN" dirty="0" smtClean="0"/>
                <a:t>u32 rid;</a:t>
              </a:r>
            </a:p>
            <a:p>
              <a:r>
                <a:rPr lang="en-US" altLang="zh-CN" dirty="0" smtClean="0"/>
                <a:t>u32 aid;</a:t>
              </a:r>
            </a:p>
            <a:p>
              <a:r>
                <a:rPr lang="en-US" altLang="zh-CN" dirty="0" smtClean="0"/>
                <a:t>u16checksum;u16 padding;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4499992" y="4221088"/>
              <a:ext cx="1440160" cy="237626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err="1" smtClean="0">
                  <a:solidFill>
                    <a:schemeClr val="tx1"/>
                  </a:solidFill>
                </a:rPr>
                <a:t>mospf_lsu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r>
                <a:rPr lang="en-US" altLang="zh-CN" dirty="0" smtClean="0"/>
                <a:t>u16 </a:t>
              </a:r>
              <a:r>
                <a:rPr lang="en-US" altLang="zh-CN" dirty="0" err="1" smtClean="0"/>
                <a:t>seq</a:t>
              </a:r>
              <a:r>
                <a:rPr lang="en-US" altLang="zh-CN" dirty="0" smtClean="0"/>
                <a:t>;</a:t>
              </a:r>
            </a:p>
            <a:p>
              <a:r>
                <a:rPr lang="en-US" altLang="zh-CN" dirty="0" smtClean="0"/>
                <a:t>u8 </a:t>
              </a:r>
              <a:r>
                <a:rPr lang="en-US" altLang="zh-CN" dirty="0" err="1" smtClean="0"/>
                <a:t>ttl</a:t>
              </a:r>
              <a:r>
                <a:rPr lang="en-US" altLang="zh-CN" dirty="0" smtClean="0"/>
                <a:t>;</a:t>
              </a:r>
            </a:p>
            <a:p>
              <a:r>
                <a:rPr lang="en-US" altLang="zh-CN" dirty="0" smtClean="0"/>
                <a:t>u8 unused;</a:t>
              </a:r>
            </a:p>
            <a:p>
              <a:r>
                <a:rPr lang="en-US" altLang="zh-CN" dirty="0" smtClean="0"/>
                <a:t>u32  </a:t>
              </a:r>
              <a:r>
                <a:rPr lang="en-US" altLang="zh-CN" dirty="0" err="1" smtClean="0"/>
                <a:t>nadv</a:t>
              </a:r>
              <a:r>
                <a:rPr lang="en-US" altLang="zh-CN" dirty="0" smtClean="0"/>
                <a:t>;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940152" y="4221088"/>
              <a:ext cx="1152128" cy="2376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</a:rPr>
                <a:t>mospf_lsa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r>
                <a:rPr lang="en-US" altLang="zh-CN" dirty="0" smtClean="0"/>
                <a:t>u32   subnet;</a:t>
              </a:r>
            </a:p>
            <a:p>
              <a:r>
                <a:rPr lang="en-US" altLang="zh-CN" dirty="0" smtClean="0"/>
                <a:t>u32   mask;</a:t>
              </a:r>
            </a:p>
            <a:p>
              <a:r>
                <a:rPr lang="en-US" altLang="zh-CN" dirty="0" smtClean="0"/>
                <a:t>u32   rid;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7092280" y="4221088"/>
              <a:ext cx="1152128" cy="1368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</a:rPr>
                <a:t>mospf_lsa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172400" y="4653136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……….</a:t>
            </a:r>
            <a:endParaRPr lang="zh-CN" altLang="en-US" dirty="0"/>
          </a:p>
        </p:txBody>
      </p:sp>
      <p:sp>
        <p:nvSpPr>
          <p:cNvPr id="18" name="左大括号 17"/>
          <p:cNvSpPr/>
          <p:nvPr/>
        </p:nvSpPr>
        <p:spPr>
          <a:xfrm rot="5400000">
            <a:off x="7308304" y="2564903"/>
            <a:ext cx="216024" cy="295232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660232" y="350100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lsu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nadv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lsa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-2304256" y="3933056"/>
            <a:ext cx="20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发</a:t>
            </a:r>
            <a:r>
              <a:rPr lang="en-US" altLang="zh-CN" dirty="0" err="1" smtClean="0"/>
              <a:t>mospf_hello</a:t>
            </a:r>
            <a:r>
              <a:rPr lang="zh-CN" altLang="en-US" dirty="0" smtClean="0"/>
              <a:t>包：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-2304256" y="4293096"/>
            <a:ext cx="1440160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eth_hdr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/>
              <a:t>。。。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-864096" y="4293096"/>
            <a:ext cx="1440160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ip_hdr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/>
              <a:t>。。。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76064" y="4293096"/>
            <a:ext cx="1584176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mospf_hdr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/>
              <a:t>u8 version;</a:t>
            </a:r>
          </a:p>
          <a:p>
            <a:r>
              <a:rPr lang="en-US" altLang="zh-CN" dirty="0" smtClean="0"/>
              <a:t>u8 type;</a:t>
            </a:r>
          </a:p>
          <a:p>
            <a:r>
              <a:rPr lang="en-US" altLang="zh-CN" dirty="0" smtClean="0"/>
              <a:t>u16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u32 rid;</a:t>
            </a:r>
          </a:p>
          <a:p>
            <a:r>
              <a:rPr lang="en-US" altLang="zh-CN" dirty="0" smtClean="0"/>
              <a:t>u32 aid;</a:t>
            </a:r>
          </a:p>
          <a:p>
            <a:r>
              <a:rPr lang="en-US" altLang="zh-CN" dirty="0" smtClean="0"/>
              <a:t>u16checksum;u16 padding;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160240" y="4293096"/>
            <a:ext cx="1547664" cy="23042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mospf_hello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/>
              <a:t>u32  mask;</a:t>
            </a:r>
          </a:p>
          <a:p>
            <a:r>
              <a:rPr lang="en-US" altLang="zh-CN" dirty="0" smtClean="0"/>
              <a:t>u16  </a:t>
            </a:r>
            <a:r>
              <a:rPr lang="en-US" altLang="zh-CN" dirty="0" err="1" smtClean="0"/>
              <a:t>helloint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u16  padding;</a:t>
            </a:r>
          </a:p>
        </p:txBody>
      </p:sp>
      <p:sp>
        <p:nvSpPr>
          <p:cNvPr id="17" name="矩形 16"/>
          <p:cNvSpPr/>
          <p:nvPr/>
        </p:nvSpPr>
        <p:spPr>
          <a:xfrm>
            <a:off x="536573" y="764704"/>
            <a:ext cx="2808312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type:ustack_t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instance</a:t>
            </a:r>
            <a:endParaRPr lang="en-US" altLang="zh-CN" dirty="0" smtClean="0"/>
          </a:p>
          <a:p>
            <a:r>
              <a:rPr lang="en-US" altLang="zh-CN" dirty="0" smtClean="0"/>
              <a:t>…..</a:t>
            </a:r>
          </a:p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list_head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iface_list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u32 area_id;</a:t>
            </a:r>
            <a:endParaRPr lang="en-US" altLang="zh-CN" dirty="0" smtClean="0"/>
          </a:p>
          <a:p>
            <a:r>
              <a:rPr lang="zh-CN" altLang="en-US" dirty="0" smtClean="0"/>
              <a:t>u32 router_id;</a:t>
            </a:r>
          </a:p>
          <a:p>
            <a:r>
              <a:rPr lang="zh-CN" altLang="en-US" dirty="0" smtClean="0"/>
              <a:t>u16 sequence_num;</a:t>
            </a:r>
          </a:p>
          <a:p>
            <a:r>
              <a:rPr lang="zh-CN" altLang="en-US" dirty="0" smtClean="0"/>
              <a:t>int lsuint;</a:t>
            </a:r>
          </a:p>
        </p:txBody>
      </p:sp>
      <p:sp>
        <p:nvSpPr>
          <p:cNvPr id="18" name="矩形 17"/>
          <p:cNvSpPr/>
          <p:nvPr/>
        </p:nvSpPr>
        <p:spPr>
          <a:xfrm>
            <a:off x="3848941" y="476672"/>
            <a:ext cx="2448272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type:iface_info_t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iface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/>
              <a:t>……</a:t>
            </a:r>
          </a:p>
          <a:p>
            <a:r>
              <a:rPr lang="en-US" altLang="zh-CN" dirty="0" smtClean="0"/>
              <a:t>u32 mask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helloint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num_nbr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list_head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nbr_list</a:t>
            </a:r>
            <a:r>
              <a:rPr lang="en-US" altLang="zh-CN" dirty="0" smtClean="0"/>
              <a:t>;</a:t>
            </a:r>
          </a:p>
        </p:txBody>
      </p:sp>
      <p:cxnSp>
        <p:nvCxnSpPr>
          <p:cNvPr id="19" name="直接箭头连接符 18"/>
          <p:cNvCxnSpPr>
            <a:stCxn id="17" idx="3"/>
            <a:endCxn id="18" idx="1"/>
          </p:cNvCxnSpPr>
          <p:nvPr/>
        </p:nvCxnSpPr>
        <p:spPr>
          <a:xfrm flipV="1">
            <a:off x="3344885" y="1664804"/>
            <a:ext cx="504056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729261" y="1772816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iface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18" idx="3"/>
            <a:endCxn id="20" idx="1"/>
          </p:cNvCxnSpPr>
          <p:nvPr/>
        </p:nvCxnSpPr>
        <p:spPr>
          <a:xfrm>
            <a:off x="6297213" y="1664804"/>
            <a:ext cx="432048" cy="3240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8241429" y="1772816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iface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20" idx="3"/>
            <a:endCxn id="22" idx="1"/>
          </p:cNvCxnSpPr>
          <p:nvPr/>
        </p:nvCxnSpPr>
        <p:spPr>
          <a:xfrm>
            <a:off x="7377333" y="1988840"/>
            <a:ext cx="86409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992957" y="3068960"/>
            <a:ext cx="2088232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type: </a:t>
            </a:r>
            <a:r>
              <a:rPr lang="en-US" altLang="zh-CN" dirty="0" err="1" smtClean="0">
                <a:solidFill>
                  <a:schemeClr val="tx1"/>
                </a:solidFill>
              </a:rPr>
              <a:t>mospf_nbr_t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nbr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list_head</a:t>
            </a:r>
            <a:r>
              <a:rPr lang="en-US" altLang="zh-CN" dirty="0" smtClean="0"/>
              <a:t> list;</a:t>
            </a:r>
          </a:p>
          <a:p>
            <a:r>
              <a:rPr lang="en-US" altLang="zh-CN" dirty="0" smtClean="0"/>
              <a:t>u32     </a:t>
            </a:r>
            <a:r>
              <a:rPr lang="en-US" altLang="zh-CN" dirty="0" err="1" smtClean="0"/>
              <a:t>nbr_id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u32     </a:t>
            </a:r>
            <a:r>
              <a:rPr lang="en-US" altLang="zh-CN" dirty="0" err="1" smtClean="0"/>
              <a:t>nbr_ip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u32     </a:t>
            </a:r>
            <a:r>
              <a:rPr lang="en-US" altLang="zh-CN" dirty="0" err="1" smtClean="0"/>
              <a:t>nbr_mask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u8      alive; </a:t>
            </a:r>
          </a:p>
        </p:txBody>
      </p:sp>
      <p:cxnSp>
        <p:nvCxnSpPr>
          <p:cNvPr id="25" name="直接箭头连接符 24"/>
          <p:cNvCxnSpPr>
            <a:stCxn id="18" idx="2"/>
            <a:endCxn id="24" idx="0"/>
          </p:cNvCxnSpPr>
          <p:nvPr/>
        </p:nvCxnSpPr>
        <p:spPr>
          <a:xfrm flipH="1">
            <a:off x="5037073" y="2852936"/>
            <a:ext cx="36004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785045" y="5229200"/>
            <a:ext cx="5124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nbr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24" idx="2"/>
            <a:endCxn id="26" idx="0"/>
          </p:cNvCxnSpPr>
          <p:nvPr/>
        </p:nvCxnSpPr>
        <p:spPr>
          <a:xfrm>
            <a:off x="5037073" y="5013176"/>
            <a:ext cx="4192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785045" y="6381328"/>
            <a:ext cx="5124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nbr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>
            <a:stCxn id="26" idx="2"/>
            <a:endCxn id="34" idx="0"/>
          </p:cNvCxnSpPr>
          <p:nvPr/>
        </p:nvCxnSpPr>
        <p:spPr>
          <a:xfrm>
            <a:off x="5041265" y="5589240"/>
            <a:ext cx="0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34" idx="2"/>
            <a:endCxn id="28" idx="0"/>
          </p:cNvCxnSpPr>
          <p:nvPr/>
        </p:nvCxnSpPr>
        <p:spPr>
          <a:xfrm>
            <a:off x="5041265" y="6165304"/>
            <a:ext cx="0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2" idx="2"/>
            <a:endCxn id="35" idx="0"/>
          </p:cNvCxnSpPr>
          <p:nvPr/>
        </p:nvCxnSpPr>
        <p:spPr>
          <a:xfrm flipH="1">
            <a:off x="8489265" y="2204864"/>
            <a:ext cx="76200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右大括号 31"/>
          <p:cNvSpPr/>
          <p:nvPr/>
        </p:nvSpPr>
        <p:spPr>
          <a:xfrm>
            <a:off x="6153197" y="3284984"/>
            <a:ext cx="360040" cy="331236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657253" y="4797152"/>
            <a:ext cx="223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iface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num_nbr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nbr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785045" y="5805264"/>
            <a:ext cx="5124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nbr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233045" y="2492896"/>
            <a:ext cx="5124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nbr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233045" y="3645024"/>
            <a:ext cx="5124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nbr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35" idx="2"/>
            <a:endCxn id="39" idx="0"/>
          </p:cNvCxnSpPr>
          <p:nvPr/>
        </p:nvCxnSpPr>
        <p:spPr>
          <a:xfrm>
            <a:off x="8489265" y="2852936"/>
            <a:ext cx="0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9" idx="2"/>
            <a:endCxn id="36" idx="0"/>
          </p:cNvCxnSpPr>
          <p:nvPr/>
        </p:nvCxnSpPr>
        <p:spPr>
          <a:xfrm>
            <a:off x="8489265" y="3429000"/>
            <a:ext cx="0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8233045" y="3068960"/>
            <a:ext cx="5124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nbr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6864893" y="2204864"/>
            <a:ext cx="512440" cy="1728192"/>
            <a:chOff x="6723856" y="1556792"/>
            <a:chExt cx="512440" cy="1728192"/>
          </a:xfrm>
        </p:grpSpPr>
        <p:cxnSp>
          <p:nvCxnSpPr>
            <p:cNvPr id="41" name="直接箭头连接符 40"/>
            <p:cNvCxnSpPr>
              <a:stCxn id="20" idx="2"/>
              <a:endCxn id="42" idx="0"/>
            </p:cNvCxnSpPr>
            <p:nvPr/>
          </p:nvCxnSpPr>
          <p:spPr>
            <a:xfrm flipH="1">
              <a:off x="6980076" y="1556792"/>
              <a:ext cx="4192" cy="2160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6723856" y="1772816"/>
              <a:ext cx="5124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err="1" smtClean="0">
                  <a:solidFill>
                    <a:schemeClr val="tx1"/>
                  </a:solidFill>
                </a:rPr>
                <a:t>nbr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6723856" y="2924944"/>
              <a:ext cx="5124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err="1" smtClean="0">
                  <a:solidFill>
                    <a:schemeClr val="tx1"/>
                  </a:solidFill>
                </a:rPr>
                <a:t>nbr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4" name="直接箭头连接符 43"/>
            <p:cNvCxnSpPr>
              <a:stCxn id="42" idx="2"/>
              <a:endCxn id="46" idx="0"/>
            </p:cNvCxnSpPr>
            <p:nvPr/>
          </p:nvCxnSpPr>
          <p:spPr>
            <a:xfrm>
              <a:off x="6980076" y="2132856"/>
              <a:ext cx="0" cy="2160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46" idx="2"/>
              <a:endCxn id="43" idx="0"/>
            </p:cNvCxnSpPr>
            <p:nvPr/>
          </p:nvCxnSpPr>
          <p:spPr>
            <a:xfrm>
              <a:off x="6980076" y="2708920"/>
              <a:ext cx="0" cy="2160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>
              <a:off x="6723856" y="2348880"/>
              <a:ext cx="5124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err="1" smtClean="0">
                  <a:solidFill>
                    <a:schemeClr val="tx1"/>
                  </a:solidFill>
                </a:rPr>
                <a:t>nbr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57" name="直接箭头连接符 56"/>
          <p:cNvCxnSpPr/>
          <p:nvPr/>
        </p:nvCxnSpPr>
        <p:spPr>
          <a:xfrm flipV="1">
            <a:off x="1259632" y="2564904"/>
            <a:ext cx="144016" cy="30243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1331640" y="2276872"/>
            <a:ext cx="360040" cy="3600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2987824" y="1628800"/>
            <a:ext cx="1728192" cy="36724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0" y="0"/>
            <a:ext cx="9468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void *</a:t>
            </a:r>
            <a:r>
              <a:rPr lang="en-US" altLang="zh-CN" dirty="0" err="1" smtClean="0"/>
              <a:t>sending_mospf_hello_thread</a:t>
            </a:r>
            <a:r>
              <a:rPr lang="en-US" altLang="zh-CN" dirty="0" smtClean="0"/>
              <a:t>(void *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)   </a:t>
            </a:r>
            <a:r>
              <a:rPr lang="zh-CN" altLang="en-US" dirty="0" smtClean="0"/>
              <a:t>每个</a:t>
            </a:r>
            <a:r>
              <a:rPr lang="en-US" altLang="zh-CN" dirty="0" err="1" smtClean="0"/>
              <a:t>iface</a:t>
            </a:r>
            <a:r>
              <a:rPr lang="zh-CN" altLang="en-US" dirty="0" smtClean="0"/>
              <a:t>都向外广播</a:t>
            </a:r>
            <a:r>
              <a:rPr lang="en-US" altLang="zh-CN" dirty="0" smtClean="0"/>
              <a:t>hello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304256" y="3933056"/>
            <a:ext cx="20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收</a:t>
            </a:r>
            <a:r>
              <a:rPr lang="en-US" altLang="zh-CN" dirty="0" err="1" smtClean="0"/>
              <a:t>mospf_hello</a:t>
            </a:r>
            <a:r>
              <a:rPr lang="zh-CN" altLang="en-US" dirty="0" smtClean="0"/>
              <a:t>包：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-2304256" y="4293096"/>
            <a:ext cx="1440160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eth_hdr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/>
              <a:t>。。。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-864096" y="4293096"/>
            <a:ext cx="1440160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ip_hdr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/>
              <a:t>。。。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6064" y="4293096"/>
            <a:ext cx="1584176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mospf_hdr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/>
              <a:t>u8 version;</a:t>
            </a:r>
          </a:p>
          <a:p>
            <a:r>
              <a:rPr lang="en-US" altLang="zh-CN" dirty="0" smtClean="0"/>
              <a:t>u8 type;</a:t>
            </a:r>
          </a:p>
          <a:p>
            <a:r>
              <a:rPr lang="en-US" altLang="zh-CN" dirty="0" smtClean="0"/>
              <a:t>u16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u32 rid;</a:t>
            </a:r>
          </a:p>
          <a:p>
            <a:r>
              <a:rPr lang="en-US" altLang="zh-CN" dirty="0" smtClean="0"/>
              <a:t>u32 aid;</a:t>
            </a:r>
          </a:p>
          <a:p>
            <a:r>
              <a:rPr lang="en-US" altLang="zh-CN" dirty="0" smtClean="0"/>
              <a:t>u16checksum;u16 padding;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160240" y="4293096"/>
            <a:ext cx="1547664" cy="23042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mospf_hello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/>
              <a:t>u32  mask;</a:t>
            </a:r>
          </a:p>
          <a:p>
            <a:r>
              <a:rPr lang="en-US" altLang="zh-CN" dirty="0" smtClean="0"/>
              <a:t>u16  </a:t>
            </a:r>
            <a:r>
              <a:rPr lang="en-US" altLang="zh-CN" dirty="0" err="1" smtClean="0"/>
              <a:t>helloint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u16  padding;</a:t>
            </a:r>
          </a:p>
        </p:txBody>
      </p:sp>
      <p:sp>
        <p:nvSpPr>
          <p:cNvPr id="9" name="矩形 8"/>
          <p:cNvSpPr/>
          <p:nvPr/>
        </p:nvSpPr>
        <p:spPr>
          <a:xfrm>
            <a:off x="536573" y="764704"/>
            <a:ext cx="2808312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type:ustack_t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instance</a:t>
            </a:r>
            <a:endParaRPr lang="en-US" altLang="zh-CN" dirty="0" smtClean="0"/>
          </a:p>
          <a:p>
            <a:r>
              <a:rPr lang="en-US" altLang="zh-CN" dirty="0" smtClean="0"/>
              <a:t>…..</a:t>
            </a:r>
          </a:p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list_head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iface_list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u32 area_id;</a:t>
            </a:r>
            <a:endParaRPr lang="en-US" altLang="zh-CN" dirty="0" smtClean="0"/>
          </a:p>
          <a:p>
            <a:r>
              <a:rPr lang="zh-CN" altLang="en-US" dirty="0" smtClean="0"/>
              <a:t>u32 router_id;</a:t>
            </a:r>
          </a:p>
          <a:p>
            <a:r>
              <a:rPr lang="zh-CN" altLang="en-US" dirty="0" smtClean="0"/>
              <a:t>u16 sequence_num;</a:t>
            </a:r>
          </a:p>
          <a:p>
            <a:r>
              <a:rPr lang="zh-CN" altLang="en-US" dirty="0" smtClean="0"/>
              <a:t>int lsuint;</a:t>
            </a:r>
          </a:p>
        </p:txBody>
      </p:sp>
      <p:sp>
        <p:nvSpPr>
          <p:cNvPr id="10" name="矩形 9"/>
          <p:cNvSpPr/>
          <p:nvPr/>
        </p:nvSpPr>
        <p:spPr>
          <a:xfrm>
            <a:off x="3848941" y="476672"/>
            <a:ext cx="2448272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type:iface_info_t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iface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/>
              <a:t>……</a:t>
            </a:r>
          </a:p>
          <a:p>
            <a:r>
              <a:rPr lang="en-US" altLang="zh-CN" dirty="0" smtClean="0"/>
              <a:t>u32 mask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helloint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num_nbr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list_head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nbr_list</a:t>
            </a:r>
            <a:r>
              <a:rPr lang="en-US" altLang="zh-CN" dirty="0" smtClean="0"/>
              <a:t>;</a:t>
            </a:r>
          </a:p>
        </p:txBody>
      </p:sp>
      <p:cxnSp>
        <p:nvCxnSpPr>
          <p:cNvPr id="11" name="直接箭头连接符 10"/>
          <p:cNvCxnSpPr>
            <a:stCxn id="9" idx="3"/>
            <a:endCxn id="10" idx="1"/>
          </p:cNvCxnSpPr>
          <p:nvPr/>
        </p:nvCxnSpPr>
        <p:spPr>
          <a:xfrm flipV="1">
            <a:off x="3344885" y="1664804"/>
            <a:ext cx="504056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729261" y="1772816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iface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10" idx="3"/>
            <a:endCxn id="12" idx="1"/>
          </p:cNvCxnSpPr>
          <p:nvPr/>
        </p:nvCxnSpPr>
        <p:spPr>
          <a:xfrm>
            <a:off x="6297213" y="1664804"/>
            <a:ext cx="432048" cy="3240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241429" y="1772816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iface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12" idx="3"/>
            <a:endCxn id="14" idx="1"/>
          </p:cNvCxnSpPr>
          <p:nvPr/>
        </p:nvCxnSpPr>
        <p:spPr>
          <a:xfrm>
            <a:off x="7377333" y="1988840"/>
            <a:ext cx="86409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992957" y="3068960"/>
            <a:ext cx="2088232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type: </a:t>
            </a:r>
            <a:r>
              <a:rPr lang="en-US" altLang="zh-CN" dirty="0" err="1" smtClean="0">
                <a:solidFill>
                  <a:schemeClr val="tx1"/>
                </a:solidFill>
              </a:rPr>
              <a:t>mospf_nbr_t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nbr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list_head</a:t>
            </a:r>
            <a:r>
              <a:rPr lang="en-US" altLang="zh-CN" dirty="0" smtClean="0"/>
              <a:t> list;</a:t>
            </a:r>
          </a:p>
          <a:p>
            <a:r>
              <a:rPr lang="en-US" altLang="zh-CN" dirty="0" smtClean="0"/>
              <a:t>u32     </a:t>
            </a:r>
            <a:r>
              <a:rPr lang="en-US" altLang="zh-CN" dirty="0" err="1" smtClean="0"/>
              <a:t>nbr_id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u32     </a:t>
            </a:r>
            <a:r>
              <a:rPr lang="en-US" altLang="zh-CN" dirty="0" err="1" smtClean="0"/>
              <a:t>nbr_ip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u32     </a:t>
            </a:r>
            <a:r>
              <a:rPr lang="en-US" altLang="zh-CN" dirty="0" err="1" smtClean="0"/>
              <a:t>nbr_mask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u8      alive; </a:t>
            </a:r>
          </a:p>
        </p:txBody>
      </p:sp>
      <p:cxnSp>
        <p:nvCxnSpPr>
          <p:cNvPr id="17" name="直接箭头连接符 16"/>
          <p:cNvCxnSpPr>
            <a:stCxn id="10" idx="2"/>
            <a:endCxn id="16" idx="0"/>
          </p:cNvCxnSpPr>
          <p:nvPr/>
        </p:nvCxnSpPr>
        <p:spPr>
          <a:xfrm flipH="1">
            <a:off x="5037073" y="2852936"/>
            <a:ext cx="36004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785045" y="5229200"/>
            <a:ext cx="5124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nbr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6" idx="2"/>
            <a:endCxn id="18" idx="0"/>
          </p:cNvCxnSpPr>
          <p:nvPr/>
        </p:nvCxnSpPr>
        <p:spPr>
          <a:xfrm>
            <a:off x="5037073" y="5013176"/>
            <a:ext cx="4192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785045" y="6381328"/>
            <a:ext cx="5124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nbr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18" idx="2"/>
            <a:endCxn id="26" idx="0"/>
          </p:cNvCxnSpPr>
          <p:nvPr/>
        </p:nvCxnSpPr>
        <p:spPr>
          <a:xfrm>
            <a:off x="5041265" y="5589240"/>
            <a:ext cx="0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26" idx="2"/>
            <a:endCxn id="20" idx="0"/>
          </p:cNvCxnSpPr>
          <p:nvPr/>
        </p:nvCxnSpPr>
        <p:spPr>
          <a:xfrm>
            <a:off x="5041265" y="6165304"/>
            <a:ext cx="0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2"/>
            <a:endCxn id="27" idx="0"/>
          </p:cNvCxnSpPr>
          <p:nvPr/>
        </p:nvCxnSpPr>
        <p:spPr>
          <a:xfrm flipH="1">
            <a:off x="8489265" y="2204864"/>
            <a:ext cx="76200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右大括号 23"/>
          <p:cNvSpPr/>
          <p:nvPr/>
        </p:nvSpPr>
        <p:spPr>
          <a:xfrm>
            <a:off x="6153197" y="3284984"/>
            <a:ext cx="360040" cy="331236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657253" y="4797152"/>
            <a:ext cx="223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iface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num_nbr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nbr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785045" y="5805264"/>
            <a:ext cx="5124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nbr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233045" y="2492896"/>
            <a:ext cx="5124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nbr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233045" y="3645024"/>
            <a:ext cx="5124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nbr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>
            <a:stCxn id="27" idx="2"/>
            <a:endCxn id="31" idx="0"/>
          </p:cNvCxnSpPr>
          <p:nvPr/>
        </p:nvCxnSpPr>
        <p:spPr>
          <a:xfrm>
            <a:off x="8489265" y="2852936"/>
            <a:ext cx="0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31" idx="2"/>
            <a:endCxn id="28" idx="0"/>
          </p:cNvCxnSpPr>
          <p:nvPr/>
        </p:nvCxnSpPr>
        <p:spPr>
          <a:xfrm>
            <a:off x="8489265" y="3429000"/>
            <a:ext cx="0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8233045" y="3068960"/>
            <a:ext cx="5124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nbr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6864893" y="2204864"/>
            <a:ext cx="512440" cy="1728192"/>
            <a:chOff x="6723856" y="1556792"/>
            <a:chExt cx="512440" cy="1728192"/>
          </a:xfrm>
        </p:grpSpPr>
        <p:cxnSp>
          <p:nvCxnSpPr>
            <p:cNvPr id="33" name="直接箭头连接符 32"/>
            <p:cNvCxnSpPr>
              <a:stCxn id="12" idx="2"/>
              <a:endCxn id="34" idx="0"/>
            </p:cNvCxnSpPr>
            <p:nvPr/>
          </p:nvCxnSpPr>
          <p:spPr>
            <a:xfrm flipH="1">
              <a:off x="6980076" y="1556792"/>
              <a:ext cx="4192" cy="2160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6723856" y="1772816"/>
              <a:ext cx="5124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err="1" smtClean="0">
                  <a:solidFill>
                    <a:schemeClr val="tx1"/>
                  </a:solidFill>
                </a:rPr>
                <a:t>nbr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723856" y="2924944"/>
              <a:ext cx="5124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err="1" smtClean="0">
                  <a:solidFill>
                    <a:schemeClr val="tx1"/>
                  </a:solidFill>
                </a:rPr>
                <a:t>nbr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6" name="直接箭头连接符 35"/>
            <p:cNvCxnSpPr>
              <a:stCxn id="34" idx="2"/>
              <a:endCxn id="38" idx="0"/>
            </p:cNvCxnSpPr>
            <p:nvPr/>
          </p:nvCxnSpPr>
          <p:spPr>
            <a:xfrm>
              <a:off x="6980076" y="2132856"/>
              <a:ext cx="0" cy="2160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38" idx="2"/>
              <a:endCxn id="35" idx="0"/>
            </p:cNvCxnSpPr>
            <p:nvPr/>
          </p:nvCxnSpPr>
          <p:spPr>
            <a:xfrm>
              <a:off x="6980076" y="2708920"/>
              <a:ext cx="0" cy="2160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/>
            <p:cNvSpPr/>
            <p:nvPr/>
          </p:nvSpPr>
          <p:spPr>
            <a:xfrm>
              <a:off x="6723856" y="2348880"/>
              <a:ext cx="5124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err="1" smtClean="0">
                  <a:solidFill>
                    <a:schemeClr val="tx1"/>
                  </a:solidFill>
                </a:rPr>
                <a:t>nbr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41" name="直接箭头连接符 40"/>
          <p:cNvCxnSpPr/>
          <p:nvPr/>
        </p:nvCxnSpPr>
        <p:spPr>
          <a:xfrm flipH="1">
            <a:off x="1331640" y="4005064"/>
            <a:ext cx="3600400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0" y="0"/>
            <a:ext cx="9468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handle_mospf_hello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iface_info_t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iface</a:t>
            </a:r>
            <a:r>
              <a:rPr lang="en-US" altLang="zh-CN" dirty="0" smtClean="0"/>
              <a:t>, const char *packet,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  </a:t>
            </a:r>
            <a:r>
              <a:rPr lang="zh-CN" altLang="en-US" dirty="0" smtClean="0"/>
              <a:t>只有特定的</a:t>
            </a:r>
            <a:r>
              <a:rPr lang="en-US" altLang="zh-CN" dirty="0" err="1" smtClean="0"/>
              <a:t>iface</a:t>
            </a:r>
            <a:r>
              <a:rPr lang="zh-CN" altLang="en-US" dirty="0" smtClean="0"/>
              <a:t>收到</a:t>
            </a:r>
            <a:endParaRPr lang="en-US" altLang="zh-CN" dirty="0"/>
          </a:p>
        </p:txBody>
      </p:sp>
      <p:cxnSp>
        <p:nvCxnSpPr>
          <p:cNvPr id="45" name="直接箭头连接符 44"/>
          <p:cNvCxnSpPr/>
          <p:nvPr/>
        </p:nvCxnSpPr>
        <p:spPr>
          <a:xfrm flipH="1">
            <a:off x="-396552" y="4365104"/>
            <a:ext cx="5184576" cy="1440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3131840" y="4653136"/>
            <a:ext cx="1584176" cy="648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4499992" y="4725144"/>
            <a:ext cx="79208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36573" y="764704"/>
            <a:ext cx="2808312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type:ustack_t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instance</a:t>
            </a:r>
            <a:endParaRPr lang="en-US" altLang="zh-CN" dirty="0" smtClean="0"/>
          </a:p>
          <a:p>
            <a:r>
              <a:rPr lang="en-US" altLang="zh-CN" dirty="0" smtClean="0"/>
              <a:t>…..</a:t>
            </a:r>
          </a:p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list_head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iface_list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u32 area_id;</a:t>
            </a:r>
            <a:endParaRPr lang="en-US" altLang="zh-CN" dirty="0" smtClean="0"/>
          </a:p>
          <a:p>
            <a:r>
              <a:rPr lang="zh-CN" altLang="en-US" dirty="0" smtClean="0"/>
              <a:t>u32 router_id;</a:t>
            </a:r>
          </a:p>
          <a:p>
            <a:r>
              <a:rPr lang="zh-CN" altLang="en-US" dirty="0" smtClean="0"/>
              <a:t>u16 sequence_num;</a:t>
            </a:r>
          </a:p>
          <a:p>
            <a:r>
              <a:rPr lang="zh-CN" altLang="en-US" dirty="0" smtClean="0"/>
              <a:t>int lsuint;</a:t>
            </a:r>
          </a:p>
        </p:txBody>
      </p:sp>
      <p:sp>
        <p:nvSpPr>
          <p:cNvPr id="10" name="矩形 9"/>
          <p:cNvSpPr/>
          <p:nvPr/>
        </p:nvSpPr>
        <p:spPr>
          <a:xfrm>
            <a:off x="3848941" y="476672"/>
            <a:ext cx="2448272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type:iface_info_t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iface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/>
              <a:t>……</a:t>
            </a:r>
          </a:p>
          <a:p>
            <a:r>
              <a:rPr lang="en-US" altLang="zh-CN" dirty="0" smtClean="0"/>
              <a:t>u32 mask;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helloint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num_nbr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list_head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nbr_list</a:t>
            </a:r>
            <a:r>
              <a:rPr lang="en-US" altLang="zh-CN" dirty="0" smtClean="0"/>
              <a:t>;</a:t>
            </a:r>
          </a:p>
        </p:txBody>
      </p:sp>
      <p:cxnSp>
        <p:nvCxnSpPr>
          <p:cNvPr id="11" name="直接箭头连接符 10"/>
          <p:cNvCxnSpPr>
            <a:stCxn id="9" idx="3"/>
            <a:endCxn id="10" idx="1"/>
          </p:cNvCxnSpPr>
          <p:nvPr/>
        </p:nvCxnSpPr>
        <p:spPr>
          <a:xfrm flipV="1">
            <a:off x="3344885" y="1664804"/>
            <a:ext cx="504056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729261" y="1772816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iface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10" idx="3"/>
            <a:endCxn id="12" idx="1"/>
          </p:cNvCxnSpPr>
          <p:nvPr/>
        </p:nvCxnSpPr>
        <p:spPr>
          <a:xfrm>
            <a:off x="6297213" y="1664804"/>
            <a:ext cx="432048" cy="3240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241429" y="1772816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iface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12" idx="3"/>
            <a:endCxn id="14" idx="1"/>
          </p:cNvCxnSpPr>
          <p:nvPr/>
        </p:nvCxnSpPr>
        <p:spPr>
          <a:xfrm>
            <a:off x="7377333" y="1988840"/>
            <a:ext cx="86409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992957" y="3068960"/>
            <a:ext cx="2088232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type: </a:t>
            </a:r>
            <a:r>
              <a:rPr lang="en-US" altLang="zh-CN" dirty="0" err="1" smtClean="0">
                <a:solidFill>
                  <a:schemeClr val="tx1"/>
                </a:solidFill>
              </a:rPr>
              <a:t>mospf_nbr_t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nbr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list_head</a:t>
            </a:r>
            <a:r>
              <a:rPr lang="en-US" altLang="zh-CN" dirty="0" smtClean="0"/>
              <a:t> list;</a:t>
            </a:r>
          </a:p>
          <a:p>
            <a:r>
              <a:rPr lang="en-US" altLang="zh-CN" dirty="0" smtClean="0"/>
              <a:t>u32     </a:t>
            </a:r>
            <a:r>
              <a:rPr lang="en-US" altLang="zh-CN" dirty="0" err="1" smtClean="0"/>
              <a:t>nbr_id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u32     </a:t>
            </a:r>
            <a:r>
              <a:rPr lang="en-US" altLang="zh-CN" dirty="0" err="1" smtClean="0"/>
              <a:t>nbr_ip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u32     </a:t>
            </a:r>
            <a:r>
              <a:rPr lang="en-US" altLang="zh-CN" dirty="0" err="1" smtClean="0"/>
              <a:t>nbr_mask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u8      alive; </a:t>
            </a:r>
          </a:p>
        </p:txBody>
      </p:sp>
      <p:cxnSp>
        <p:nvCxnSpPr>
          <p:cNvPr id="17" name="直接箭头连接符 16"/>
          <p:cNvCxnSpPr>
            <a:stCxn id="10" idx="2"/>
            <a:endCxn id="16" idx="0"/>
          </p:cNvCxnSpPr>
          <p:nvPr/>
        </p:nvCxnSpPr>
        <p:spPr>
          <a:xfrm flipH="1">
            <a:off x="5037073" y="2852936"/>
            <a:ext cx="36004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785045" y="5229200"/>
            <a:ext cx="5124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nbr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6" idx="2"/>
            <a:endCxn id="18" idx="0"/>
          </p:cNvCxnSpPr>
          <p:nvPr/>
        </p:nvCxnSpPr>
        <p:spPr>
          <a:xfrm>
            <a:off x="5037073" y="5013176"/>
            <a:ext cx="4192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785045" y="6381328"/>
            <a:ext cx="5124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nbr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18" idx="2"/>
            <a:endCxn id="26" idx="0"/>
          </p:cNvCxnSpPr>
          <p:nvPr/>
        </p:nvCxnSpPr>
        <p:spPr>
          <a:xfrm>
            <a:off x="5041265" y="5589240"/>
            <a:ext cx="0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26" idx="2"/>
            <a:endCxn id="20" idx="0"/>
          </p:cNvCxnSpPr>
          <p:nvPr/>
        </p:nvCxnSpPr>
        <p:spPr>
          <a:xfrm>
            <a:off x="5041265" y="6165304"/>
            <a:ext cx="0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2"/>
            <a:endCxn id="27" idx="0"/>
          </p:cNvCxnSpPr>
          <p:nvPr/>
        </p:nvCxnSpPr>
        <p:spPr>
          <a:xfrm flipH="1">
            <a:off x="8489265" y="2204864"/>
            <a:ext cx="76200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右大括号 23"/>
          <p:cNvSpPr/>
          <p:nvPr/>
        </p:nvSpPr>
        <p:spPr>
          <a:xfrm>
            <a:off x="6153197" y="3284984"/>
            <a:ext cx="360040" cy="331236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657253" y="4797152"/>
            <a:ext cx="223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iface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num_nbr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nbr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785045" y="5805264"/>
            <a:ext cx="5124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nbr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233045" y="2492896"/>
            <a:ext cx="5124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nbr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233045" y="3645024"/>
            <a:ext cx="5124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nbr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>
            <a:stCxn id="27" idx="2"/>
            <a:endCxn id="31" idx="0"/>
          </p:cNvCxnSpPr>
          <p:nvPr/>
        </p:nvCxnSpPr>
        <p:spPr>
          <a:xfrm>
            <a:off x="8489265" y="2852936"/>
            <a:ext cx="0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31" idx="2"/>
            <a:endCxn id="28" idx="0"/>
          </p:cNvCxnSpPr>
          <p:nvPr/>
        </p:nvCxnSpPr>
        <p:spPr>
          <a:xfrm>
            <a:off x="8489265" y="3429000"/>
            <a:ext cx="0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8233045" y="3068960"/>
            <a:ext cx="5124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nbr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2" name="组合 31"/>
          <p:cNvGrpSpPr/>
          <p:nvPr/>
        </p:nvGrpSpPr>
        <p:grpSpPr>
          <a:xfrm>
            <a:off x="6864893" y="2204864"/>
            <a:ext cx="512440" cy="1728192"/>
            <a:chOff x="6723856" y="1556792"/>
            <a:chExt cx="512440" cy="1728192"/>
          </a:xfrm>
        </p:grpSpPr>
        <p:cxnSp>
          <p:nvCxnSpPr>
            <p:cNvPr id="33" name="直接箭头连接符 32"/>
            <p:cNvCxnSpPr>
              <a:stCxn id="12" idx="2"/>
              <a:endCxn id="34" idx="0"/>
            </p:cNvCxnSpPr>
            <p:nvPr/>
          </p:nvCxnSpPr>
          <p:spPr>
            <a:xfrm flipH="1">
              <a:off x="6980076" y="1556792"/>
              <a:ext cx="4192" cy="2160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6723856" y="1772816"/>
              <a:ext cx="5124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err="1" smtClean="0">
                  <a:solidFill>
                    <a:schemeClr val="tx1"/>
                  </a:solidFill>
                </a:rPr>
                <a:t>nbr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723856" y="2924944"/>
              <a:ext cx="5124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err="1" smtClean="0">
                  <a:solidFill>
                    <a:schemeClr val="tx1"/>
                  </a:solidFill>
                </a:rPr>
                <a:t>nbr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6" name="直接箭头连接符 35"/>
            <p:cNvCxnSpPr>
              <a:stCxn id="34" idx="2"/>
              <a:endCxn id="38" idx="0"/>
            </p:cNvCxnSpPr>
            <p:nvPr/>
          </p:nvCxnSpPr>
          <p:spPr>
            <a:xfrm>
              <a:off x="6980076" y="2132856"/>
              <a:ext cx="0" cy="2160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38" idx="2"/>
              <a:endCxn id="35" idx="0"/>
            </p:cNvCxnSpPr>
            <p:nvPr/>
          </p:nvCxnSpPr>
          <p:spPr>
            <a:xfrm>
              <a:off x="6980076" y="2708920"/>
              <a:ext cx="0" cy="2160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/>
            <p:cNvSpPr/>
            <p:nvPr/>
          </p:nvSpPr>
          <p:spPr>
            <a:xfrm>
              <a:off x="6723856" y="2348880"/>
              <a:ext cx="5124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err="1" smtClean="0">
                  <a:solidFill>
                    <a:schemeClr val="tx1"/>
                  </a:solidFill>
                </a:rPr>
                <a:t>nbr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0" y="0"/>
            <a:ext cx="9468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void *</a:t>
            </a:r>
            <a:r>
              <a:rPr lang="en-US" altLang="zh-CN" dirty="0" err="1" smtClean="0"/>
              <a:t>sending_mospf_lsu_thread</a:t>
            </a:r>
            <a:r>
              <a:rPr lang="en-US" altLang="zh-CN" dirty="0" smtClean="0"/>
              <a:t>(void *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) </a:t>
            </a:r>
            <a:r>
              <a:rPr lang="zh-CN" altLang="en-US" dirty="0" smtClean="0"/>
              <a:t>每个</a:t>
            </a:r>
            <a:r>
              <a:rPr lang="en-US" altLang="zh-CN" dirty="0" err="1" smtClean="0"/>
              <a:t>iface</a:t>
            </a:r>
            <a:r>
              <a:rPr lang="zh-CN" altLang="en-US" dirty="0" smtClean="0"/>
              <a:t>广播</a:t>
            </a:r>
            <a:r>
              <a:rPr lang="en-US" altLang="zh-CN" dirty="0" err="1" smtClean="0"/>
              <a:t>lsu</a:t>
            </a:r>
            <a:r>
              <a:rPr lang="zh-CN" altLang="en-US" dirty="0" smtClean="0"/>
              <a:t>包</a:t>
            </a:r>
            <a:endParaRPr lang="en-US" altLang="zh-CN" dirty="0"/>
          </a:p>
        </p:txBody>
      </p:sp>
      <p:sp>
        <p:nvSpPr>
          <p:cNvPr id="43" name="TextBox 42"/>
          <p:cNvSpPr txBox="1"/>
          <p:nvPr/>
        </p:nvSpPr>
        <p:spPr>
          <a:xfrm>
            <a:off x="-4429000" y="3573016"/>
            <a:ext cx="1843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发</a:t>
            </a:r>
            <a:r>
              <a:rPr lang="en-US" altLang="zh-CN" dirty="0" err="1" smtClean="0"/>
              <a:t>mospf_lsu</a:t>
            </a:r>
            <a:r>
              <a:rPr lang="zh-CN" altLang="en-US" dirty="0" smtClean="0"/>
              <a:t>包：</a:t>
            </a:r>
            <a:endParaRPr lang="zh-CN" altLang="en-US" dirty="0"/>
          </a:p>
        </p:txBody>
      </p:sp>
      <p:grpSp>
        <p:nvGrpSpPr>
          <p:cNvPr id="44" name="组合 43"/>
          <p:cNvGrpSpPr/>
          <p:nvPr/>
        </p:nvGrpSpPr>
        <p:grpSpPr>
          <a:xfrm>
            <a:off x="-4645024" y="4221088"/>
            <a:ext cx="8496944" cy="2376264"/>
            <a:chOff x="35496" y="4221088"/>
            <a:chExt cx="8496944" cy="2376264"/>
          </a:xfrm>
        </p:grpSpPr>
        <p:sp>
          <p:nvSpPr>
            <p:cNvPr id="46" name="矩形 45"/>
            <p:cNvSpPr/>
            <p:nvPr/>
          </p:nvSpPr>
          <p:spPr>
            <a:xfrm>
              <a:off x="35496" y="4221088"/>
              <a:ext cx="1440160" cy="1368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</a:rPr>
                <a:t>eth_hdr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/>
                <a:t>。。。</a:t>
              </a:r>
              <a:endParaRPr lang="zh-CN" altLang="en-US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1475656" y="4221088"/>
              <a:ext cx="1440160" cy="1368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</a:rPr>
                <a:t>ip_hdr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/>
                <a:t>。。。</a:t>
              </a:r>
              <a:endParaRPr lang="zh-CN" altLang="en-US" dirty="0"/>
            </a:p>
          </p:txBody>
        </p:sp>
        <p:sp>
          <p:nvSpPr>
            <p:cNvPr id="48" name="矩形 47"/>
            <p:cNvSpPr/>
            <p:nvPr/>
          </p:nvSpPr>
          <p:spPr>
            <a:xfrm>
              <a:off x="2915816" y="4221088"/>
              <a:ext cx="1584176" cy="2376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err="1" smtClean="0">
                  <a:solidFill>
                    <a:schemeClr val="tx1"/>
                  </a:solidFill>
                </a:rPr>
                <a:t>mospf_hdr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r>
                <a:rPr lang="en-US" altLang="zh-CN" dirty="0" smtClean="0"/>
                <a:t>u8 version;</a:t>
              </a:r>
            </a:p>
            <a:p>
              <a:r>
                <a:rPr lang="en-US" altLang="zh-CN" dirty="0" smtClean="0"/>
                <a:t>u8 type;</a:t>
              </a:r>
            </a:p>
            <a:p>
              <a:r>
                <a:rPr lang="en-US" altLang="zh-CN" dirty="0" smtClean="0"/>
                <a:t>u16 </a:t>
              </a:r>
              <a:r>
                <a:rPr lang="en-US" altLang="zh-CN" dirty="0" err="1" smtClean="0"/>
                <a:t>len</a:t>
              </a:r>
              <a:r>
                <a:rPr lang="en-US" altLang="zh-CN" dirty="0" smtClean="0"/>
                <a:t>;</a:t>
              </a:r>
            </a:p>
            <a:p>
              <a:r>
                <a:rPr lang="en-US" altLang="zh-CN" dirty="0" smtClean="0"/>
                <a:t>u32 rid;</a:t>
              </a:r>
            </a:p>
            <a:p>
              <a:r>
                <a:rPr lang="en-US" altLang="zh-CN" dirty="0" smtClean="0"/>
                <a:t>u32 aid;</a:t>
              </a:r>
            </a:p>
            <a:p>
              <a:r>
                <a:rPr lang="en-US" altLang="zh-CN" dirty="0" smtClean="0"/>
                <a:t>u16checksum;u16 padding;</a:t>
              </a:r>
              <a:endParaRPr lang="zh-CN" altLang="en-US" dirty="0"/>
            </a:p>
          </p:txBody>
        </p:sp>
        <p:sp>
          <p:nvSpPr>
            <p:cNvPr id="49" name="矩形 48"/>
            <p:cNvSpPr/>
            <p:nvPr/>
          </p:nvSpPr>
          <p:spPr>
            <a:xfrm>
              <a:off x="4499992" y="4221088"/>
              <a:ext cx="1440160" cy="237626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err="1" smtClean="0">
                  <a:solidFill>
                    <a:schemeClr val="tx1"/>
                  </a:solidFill>
                </a:rPr>
                <a:t>mospf_lsu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r>
                <a:rPr lang="en-US" altLang="zh-CN" dirty="0" smtClean="0"/>
                <a:t>u16 </a:t>
              </a:r>
              <a:r>
                <a:rPr lang="en-US" altLang="zh-CN" dirty="0" err="1" smtClean="0"/>
                <a:t>seq</a:t>
              </a:r>
              <a:r>
                <a:rPr lang="en-US" altLang="zh-CN" dirty="0" smtClean="0"/>
                <a:t>;</a:t>
              </a:r>
            </a:p>
            <a:p>
              <a:r>
                <a:rPr lang="en-US" altLang="zh-CN" dirty="0" smtClean="0"/>
                <a:t>u8 </a:t>
              </a:r>
              <a:r>
                <a:rPr lang="en-US" altLang="zh-CN" dirty="0" err="1" smtClean="0"/>
                <a:t>ttl</a:t>
              </a:r>
              <a:r>
                <a:rPr lang="en-US" altLang="zh-CN" dirty="0" smtClean="0"/>
                <a:t>;</a:t>
              </a:r>
            </a:p>
            <a:p>
              <a:r>
                <a:rPr lang="en-US" altLang="zh-CN" dirty="0" smtClean="0"/>
                <a:t>u8 unused;</a:t>
              </a:r>
            </a:p>
            <a:p>
              <a:r>
                <a:rPr lang="en-US" altLang="zh-CN" dirty="0" smtClean="0"/>
                <a:t>u32  </a:t>
              </a:r>
              <a:r>
                <a:rPr lang="en-US" altLang="zh-CN" dirty="0" err="1" smtClean="0"/>
                <a:t>nadv</a:t>
              </a:r>
              <a:r>
                <a:rPr lang="en-US" altLang="zh-CN" dirty="0" smtClean="0"/>
                <a:t>;</a:t>
              </a:r>
              <a:endParaRPr lang="zh-CN" altLang="en-US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5940152" y="4221088"/>
              <a:ext cx="1440160" cy="2376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</a:rPr>
                <a:t>mospf_lsa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r>
                <a:rPr lang="en-US" altLang="zh-CN" dirty="0" smtClean="0"/>
                <a:t>u32   subnet;</a:t>
              </a:r>
            </a:p>
            <a:p>
              <a:r>
                <a:rPr lang="en-US" altLang="zh-CN" dirty="0" smtClean="0"/>
                <a:t>u32   mask;</a:t>
              </a:r>
            </a:p>
            <a:p>
              <a:r>
                <a:rPr lang="en-US" altLang="zh-CN" dirty="0" smtClean="0"/>
                <a:t>u32   rid;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7308304" y="4221088"/>
              <a:ext cx="1224136" cy="2376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</a:rPr>
                <a:t>mospf_lsa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直接箭头连接符 44"/>
          <p:cNvCxnSpPr/>
          <p:nvPr/>
        </p:nvCxnSpPr>
        <p:spPr>
          <a:xfrm flipV="1">
            <a:off x="-1044624" y="2492896"/>
            <a:ext cx="2376264" cy="30963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-1332656" y="2276872"/>
            <a:ext cx="2520280" cy="35283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827584" y="5949280"/>
            <a:ext cx="2304256" cy="1584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1979712" y="4077072"/>
            <a:ext cx="2808312" cy="1800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2267744" y="4653136"/>
            <a:ext cx="2520280" cy="864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2267744" y="4365104"/>
            <a:ext cx="2448272" cy="864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0" y="6673334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init_lsu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203848" y="7461448"/>
            <a:ext cx="256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所有</a:t>
            </a:r>
            <a:r>
              <a:rPr lang="en-US" altLang="zh-CN" dirty="0" err="1" smtClean="0"/>
              <a:t>iface</a:t>
            </a:r>
            <a:r>
              <a:rPr lang="zh-CN" altLang="en-US" dirty="0" smtClean="0"/>
              <a:t>的所有</a:t>
            </a:r>
            <a:r>
              <a:rPr lang="en-US" altLang="zh-CN" dirty="0" err="1" smtClean="0"/>
              <a:t>nbr</a:t>
            </a:r>
            <a:r>
              <a:rPr lang="zh-CN" altLang="en-US" dirty="0" smtClean="0"/>
              <a:t>之和</a:t>
            </a:r>
            <a:endParaRPr lang="zh-CN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8028384" y="6381328"/>
            <a:ext cx="351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所有的</a:t>
            </a:r>
            <a:r>
              <a:rPr lang="en-US" altLang="zh-CN" dirty="0" err="1" smtClean="0"/>
              <a:t>iface</a:t>
            </a:r>
            <a:r>
              <a:rPr lang="zh-CN" altLang="en-US" dirty="0" smtClean="0"/>
              <a:t>的每个</a:t>
            </a:r>
            <a:r>
              <a:rPr lang="en-US" altLang="zh-CN" dirty="0" err="1" smtClean="0"/>
              <a:t>nbr</a:t>
            </a:r>
            <a:r>
              <a:rPr lang="zh-CN" altLang="en-US" dirty="0" smtClean="0"/>
              <a:t>对应一个</a:t>
            </a:r>
            <a:r>
              <a:rPr lang="en-US" altLang="zh-CN" dirty="0" err="1" smtClean="0"/>
              <a:t>lsa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-4573016" y="3761656"/>
            <a:ext cx="1843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发</a:t>
            </a:r>
            <a:r>
              <a:rPr lang="en-US" altLang="zh-CN" dirty="0" err="1" smtClean="0"/>
              <a:t>mospf_lsu</a:t>
            </a:r>
            <a:r>
              <a:rPr lang="zh-CN" altLang="en-US" dirty="0" smtClean="0"/>
              <a:t>包：</a:t>
            </a:r>
            <a:endParaRPr lang="zh-CN" altLang="en-US" dirty="0"/>
          </a:p>
        </p:txBody>
      </p:sp>
      <p:grpSp>
        <p:nvGrpSpPr>
          <p:cNvPr id="3" name="组合 43"/>
          <p:cNvGrpSpPr/>
          <p:nvPr/>
        </p:nvGrpSpPr>
        <p:grpSpPr>
          <a:xfrm>
            <a:off x="-4789040" y="4409728"/>
            <a:ext cx="8496944" cy="2376264"/>
            <a:chOff x="35496" y="4221088"/>
            <a:chExt cx="8496944" cy="2376264"/>
          </a:xfrm>
        </p:grpSpPr>
        <p:sp>
          <p:nvSpPr>
            <p:cNvPr id="46" name="矩形 45"/>
            <p:cNvSpPr/>
            <p:nvPr/>
          </p:nvSpPr>
          <p:spPr>
            <a:xfrm>
              <a:off x="35496" y="4221088"/>
              <a:ext cx="1440160" cy="1368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</a:rPr>
                <a:t>eth_hdr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/>
                <a:t>。。。</a:t>
              </a:r>
              <a:endParaRPr lang="zh-CN" altLang="en-US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1475656" y="4221088"/>
              <a:ext cx="1440160" cy="1368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</a:rPr>
                <a:t>ip_hdr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/>
                <a:t>。。。</a:t>
              </a:r>
              <a:endParaRPr lang="zh-CN" altLang="en-US" dirty="0"/>
            </a:p>
          </p:txBody>
        </p:sp>
        <p:sp>
          <p:nvSpPr>
            <p:cNvPr id="48" name="矩形 47"/>
            <p:cNvSpPr/>
            <p:nvPr/>
          </p:nvSpPr>
          <p:spPr>
            <a:xfrm>
              <a:off x="2915816" y="4221088"/>
              <a:ext cx="1584176" cy="2376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err="1" smtClean="0">
                  <a:solidFill>
                    <a:schemeClr val="tx1"/>
                  </a:solidFill>
                </a:rPr>
                <a:t>mospf_hdr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r>
                <a:rPr lang="en-US" altLang="zh-CN" dirty="0" smtClean="0"/>
                <a:t>u8 version;</a:t>
              </a:r>
            </a:p>
            <a:p>
              <a:r>
                <a:rPr lang="en-US" altLang="zh-CN" dirty="0" smtClean="0"/>
                <a:t>u8 type;</a:t>
              </a:r>
            </a:p>
            <a:p>
              <a:r>
                <a:rPr lang="en-US" altLang="zh-CN" dirty="0" smtClean="0"/>
                <a:t>u16 </a:t>
              </a:r>
              <a:r>
                <a:rPr lang="en-US" altLang="zh-CN" dirty="0" err="1" smtClean="0"/>
                <a:t>len</a:t>
              </a:r>
              <a:r>
                <a:rPr lang="en-US" altLang="zh-CN" dirty="0" smtClean="0"/>
                <a:t>;</a:t>
              </a:r>
            </a:p>
            <a:p>
              <a:r>
                <a:rPr lang="en-US" altLang="zh-CN" dirty="0" smtClean="0"/>
                <a:t>u32 rid;</a:t>
              </a:r>
            </a:p>
            <a:p>
              <a:r>
                <a:rPr lang="en-US" altLang="zh-CN" dirty="0" smtClean="0"/>
                <a:t>u32 aid;</a:t>
              </a:r>
            </a:p>
            <a:p>
              <a:r>
                <a:rPr lang="en-US" altLang="zh-CN" dirty="0" smtClean="0"/>
                <a:t>u16checksum;u16 padding;</a:t>
              </a:r>
              <a:endParaRPr lang="zh-CN" altLang="en-US" dirty="0"/>
            </a:p>
          </p:txBody>
        </p:sp>
        <p:sp>
          <p:nvSpPr>
            <p:cNvPr id="49" name="矩形 48"/>
            <p:cNvSpPr/>
            <p:nvPr/>
          </p:nvSpPr>
          <p:spPr>
            <a:xfrm>
              <a:off x="4499992" y="4221088"/>
              <a:ext cx="1440160" cy="237626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err="1" smtClean="0">
                  <a:solidFill>
                    <a:schemeClr val="tx1"/>
                  </a:solidFill>
                </a:rPr>
                <a:t>mospf_lsu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r>
                <a:rPr lang="en-US" altLang="zh-CN" dirty="0" smtClean="0"/>
                <a:t>u16 </a:t>
              </a:r>
              <a:r>
                <a:rPr lang="en-US" altLang="zh-CN" dirty="0" err="1" smtClean="0"/>
                <a:t>seq</a:t>
              </a:r>
              <a:r>
                <a:rPr lang="en-US" altLang="zh-CN" dirty="0" smtClean="0"/>
                <a:t>;</a:t>
              </a:r>
            </a:p>
            <a:p>
              <a:r>
                <a:rPr lang="en-US" altLang="zh-CN" dirty="0" smtClean="0"/>
                <a:t>u8 </a:t>
              </a:r>
              <a:r>
                <a:rPr lang="en-US" altLang="zh-CN" dirty="0" err="1" smtClean="0"/>
                <a:t>ttl</a:t>
              </a:r>
              <a:r>
                <a:rPr lang="en-US" altLang="zh-CN" dirty="0" smtClean="0"/>
                <a:t>;</a:t>
              </a:r>
            </a:p>
            <a:p>
              <a:r>
                <a:rPr lang="en-US" altLang="zh-CN" dirty="0" smtClean="0"/>
                <a:t>u8 unused;</a:t>
              </a:r>
            </a:p>
            <a:p>
              <a:r>
                <a:rPr lang="en-US" altLang="zh-CN" dirty="0" smtClean="0"/>
                <a:t>u32  </a:t>
              </a:r>
              <a:r>
                <a:rPr lang="en-US" altLang="zh-CN" dirty="0" err="1" smtClean="0"/>
                <a:t>nadv</a:t>
              </a:r>
              <a:r>
                <a:rPr lang="en-US" altLang="zh-CN" dirty="0" smtClean="0"/>
                <a:t>;</a:t>
              </a:r>
              <a:endParaRPr lang="zh-CN" altLang="en-US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5940152" y="4221088"/>
              <a:ext cx="1440160" cy="2376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</a:rPr>
                <a:t>mospf_lsa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r>
                <a:rPr lang="en-US" altLang="zh-CN" dirty="0" smtClean="0"/>
                <a:t>u32   subnet;</a:t>
              </a:r>
            </a:p>
            <a:p>
              <a:r>
                <a:rPr lang="en-US" altLang="zh-CN" dirty="0" smtClean="0"/>
                <a:t>u32   mask;</a:t>
              </a:r>
            </a:p>
            <a:p>
              <a:r>
                <a:rPr lang="en-US" altLang="zh-CN" dirty="0" smtClean="0"/>
                <a:t>u32   rid;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7308304" y="4221088"/>
              <a:ext cx="1224136" cy="2376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</a:rPr>
                <a:t>mospf_lsa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>
            <a:off x="3995936" y="521296"/>
            <a:ext cx="2664296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type:mospf_db_entry_t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db</a:t>
            </a:r>
          </a:p>
          <a:p>
            <a:r>
              <a:rPr lang="en-US" altLang="zh-CN" dirty="0" smtClean="0"/>
              <a:t>……</a:t>
            </a:r>
          </a:p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list_head</a:t>
            </a:r>
            <a:r>
              <a:rPr lang="en-US" altLang="zh-CN" dirty="0" smtClean="0"/>
              <a:t> list;</a:t>
            </a:r>
          </a:p>
          <a:p>
            <a:r>
              <a:rPr lang="en-US" altLang="zh-CN" dirty="0" smtClean="0"/>
              <a:t>u32  rid;</a:t>
            </a:r>
          </a:p>
          <a:p>
            <a:r>
              <a:rPr lang="en-US" altLang="zh-CN" dirty="0" smtClean="0"/>
              <a:t>u16  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nadv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mospf_lsa</a:t>
            </a:r>
            <a:r>
              <a:rPr lang="en-US" altLang="zh-CN" dirty="0" smtClean="0"/>
              <a:t> *array;</a:t>
            </a:r>
          </a:p>
        </p:txBody>
      </p:sp>
      <p:sp>
        <p:nvSpPr>
          <p:cNvPr id="53" name="矩形 52"/>
          <p:cNvSpPr/>
          <p:nvPr/>
        </p:nvSpPr>
        <p:spPr>
          <a:xfrm>
            <a:off x="6948264" y="1601416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db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50" idx="3"/>
            <a:endCxn id="53" idx="1"/>
          </p:cNvCxnSpPr>
          <p:nvPr/>
        </p:nvCxnSpPr>
        <p:spPr>
          <a:xfrm flipV="1">
            <a:off x="6660232" y="1745432"/>
            <a:ext cx="288032" cy="360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7596336" y="1601416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db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6" name="直接箭头连接符 55"/>
          <p:cNvCxnSpPr>
            <a:stCxn id="53" idx="3"/>
            <a:endCxn id="55" idx="1"/>
          </p:cNvCxnSpPr>
          <p:nvPr/>
        </p:nvCxnSpPr>
        <p:spPr>
          <a:xfrm>
            <a:off x="7380312" y="1745432"/>
            <a:ext cx="21602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8244408" y="1601416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db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62"/>
          <p:cNvCxnSpPr>
            <a:stCxn id="55" idx="3"/>
            <a:endCxn id="62" idx="1"/>
          </p:cNvCxnSpPr>
          <p:nvPr/>
        </p:nvCxnSpPr>
        <p:spPr>
          <a:xfrm>
            <a:off x="8028384" y="1745432"/>
            <a:ext cx="21602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8892480" y="1601416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db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5" name="直接箭头连接符 64"/>
          <p:cNvCxnSpPr>
            <a:stCxn id="62" idx="3"/>
            <a:endCxn id="64" idx="1"/>
          </p:cNvCxnSpPr>
          <p:nvPr/>
        </p:nvCxnSpPr>
        <p:spPr>
          <a:xfrm>
            <a:off x="8676456" y="1745432"/>
            <a:ext cx="21602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/>
          <p:cNvGrpSpPr/>
          <p:nvPr/>
        </p:nvGrpSpPr>
        <p:grpSpPr>
          <a:xfrm>
            <a:off x="4067944" y="3329608"/>
            <a:ext cx="2448272" cy="2952328"/>
            <a:chOff x="395536" y="3068960"/>
            <a:chExt cx="2448272" cy="2952328"/>
          </a:xfrm>
        </p:grpSpPr>
        <p:sp>
          <p:nvSpPr>
            <p:cNvPr id="67" name="矩形 66"/>
            <p:cNvSpPr/>
            <p:nvPr/>
          </p:nvSpPr>
          <p:spPr>
            <a:xfrm>
              <a:off x="395536" y="3068960"/>
              <a:ext cx="2448272" cy="15121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>
                  <a:solidFill>
                    <a:schemeClr val="tx1"/>
                  </a:solidFill>
                </a:rPr>
                <a:t>type: </a:t>
              </a:r>
              <a:r>
                <a:rPr lang="en-US" altLang="zh-CN" dirty="0" err="1" smtClean="0">
                  <a:solidFill>
                    <a:schemeClr val="tx1"/>
                  </a:solidFill>
                </a:rPr>
                <a:t>struct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dirty="0" err="1" smtClean="0">
                  <a:solidFill>
                    <a:schemeClr val="tx1"/>
                  </a:solidFill>
                </a:rPr>
                <a:t>mospf_lsa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r>
                <a:rPr lang="en-US" altLang="zh-CN" dirty="0" err="1" smtClean="0">
                  <a:solidFill>
                    <a:schemeClr val="tx1"/>
                  </a:solidFill>
                </a:rPr>
                <a:t>lsa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r>
                <a:rPr lang="en-US" altLang="zh-CN" dirty="0" smtClean="0"/>
                <a:t>u32   subnet;</a:t>
              </a:r>
            </a:p>
            <a:p>
              <a:r>
                <a:rPr lang="en-US" altLang="zh-CN" dirty="0" smtClean="0"/>
                <a:t>u32   mask;</a:t>
              </a:r>
            </a:p>
            <a:p>
              <a:r>
                <a:rPr lang="en-US" altLang="zh-CN" dirty="0" smtClean="0"/>
                <a:t>u32   rid;</a:t>
              </a:r>
            </a:p>
          </p:txBody>
        </p:sp>
        <p:sp>
          <p:nvSpPr>
            <p:cNvPr id="68" name="矩形 67"/>
            <p:cNvSpPr/>
            <p:nvPr/>
          </p:nvSpPr>
          <p:spPr>
            <a:xfrm>
              <a:off x="395536" y="4581128"/>
              <a:ext cx="244827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err="1" smtClean="0">
                  <a:solidFill>
                    <a:schemeClr val="tx1"/>
                  </a:solidFill>
                </a:rPr>
                <a:t>lsa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395536" y="4941168"/>
              <a:ext cx="244827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err="1" smtClean="0">
                  <a:solidFill>
                    <a:schemeClr val="tx1"/>
                  </a:solidFill>
                </a:rPr>
                <a:t>lsa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395536" y="5301208"/>
              <a:ext cx="244827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err="1" smtClean="0">
                  <a:solidFill>
                    <a:schemeClr val="tx1"/>
                  </a:solidFill>
                </a:rPr>
                <a:t>lsa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395536" y="5661248"/>
              <a:ext cx="244827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err="1" smtClean="0">
                  <a:solidFill>
                    <a:schemeClr val="tx1"/>
                  </a:solidFill>
                </a:rPr>
                <a:t>lsa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74" name="直接箭头连接符 73"/>
          <p:cNvCxnSpPr>
            <a:stCxn id="50" idx="2"/>
            <a:endCxn id="67" idx="0"/>
          </p:cNvCxnSpPr>
          <p:nvPr/>
        </p:nvCxnSpPr>
        <p:spPr>
          <a:xfrm flipH="1">
            <a:off x="5292080" y="3041576"/>
            <a:ext cx="36004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右大括号 74"/>
          <p:cNvSpPr/>
          <p:nvPr/>
        </p:nvSpPr>
        <p:spPr>
          <a:xfrm>
            <a:off x="6588224" y="3329608"/>
            <a:ext cx="360040" cy="295232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7020272" y="4553744"/>
            <a:ext cx="22739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db-&gt;</a:t>
            </a:r>
            <a:r>
              <a:rPr lang="en-US" altLang="zh-CN" dirty="0" err="1" smtClean="0"/>
              <a:t>nadv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lsa</a:t>
            </a:r>
            <a:endParaRPr lang="en-US" altLang="zh-CN" dirty="0" smtClean="0"/>
          </a:p>
          <a:p>
            <a:r>
              <a:rPr lang="zh-CN" altLang="en-US" dirty="0" smtClean="0"/>
              <a:t>注：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是依据</a:t>
            </a:r>
            <a:r>
              <a:rPr lang="en-US" altLang="zh-CN" dirty="0" err="1" smtClean="0"/>
              <a:t>nadv</a:t>
            </a:r>
            <a:endParaRPr lang="en-US" altLang="zh-CN" dirty="0" smtClean="0"/>
          </a:p>
          <a:p>
            <a:r>
              <a:rPr lang="zh-CN" altLang="en-US" dirty="0" smtClean="0"/>
              <a:t>申请的动态数组，</a:t>
            </a:r>
            <a:endParaRPr lang="en-US" altLang="zh-CN" dirty="0" smtClean="0"/>
          </a:p>
          <a:p>
            <a:r>
              <a:rPr lang="en-US" altLang="zh-CN" dirty="0" smtClean="0"/>
              <a:t>*</a:t>
            </a:r>
            <a:r>
              <a:rPr lang="zh-CN" altLang="en-US" dirty="0" smtClean="0"/>
              <a:t>不是链表</a:t>
            </a:r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1907704" y="1601416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mospf_db</a:t>
            </a:r>
            <a:endParaRPr lang="en-US" altLang="zh-CN" dirty="0" smtClean="0"/>
          </a:p>
        </p:txBody>
      </p:sp>
      <p:cxnSp>
        <p:nvCxnSpPr>
          <p:cNvPr id="79" name="直接箭头连接符 78"/>
          <p:cNvCxnSpPr>
            <a:stCxn id="77" idx="3"/>
            <a:endCxn id="50" idx="1"/>
          </p:cNvCxnSpPr>
          <p:nvPr/>
        </p:nvCxnSpPr>
        <p:spPr>
          <a:xfrm>
            <a:off x="3059832" y="1781436"/>
            <a:ext cx="93610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/>
          <p:cNvGrpSpPr/>
          <p:nvPr/>
        </p:nvGrpSpPr>
        <p:grpSpPr>
          <a:xfrm>
            <a:off x="6948264" y="2105472"/>
            <a:ext cx="504056" cy="1440160"/>
            <a:chOff x="395536" y="4581128"/>
            <a:chExt cx="2448272" cy="1440160"/>
          </a:xfrm>
        </p:grpSpPr>
        <p:sp>
          <p:nvSpPr>
            <p:cNvPr id="81" name="矩形 80"/>
            <p:cNvSpPr/>
            <p:nvPr/>
          </p:nvSpPr>
          <p:spPr>
            <a:xfrm>
              <a:off x="395536" y="4581128"/>
              <a:ext cx="244827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err="1" smtClean="0">
                  <a:solidFill>
                    <a:schemeClr val="tx1"/>
                  </a:solidFill>
                </a:rPr>
                <a:t>lsa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395536" y="4941168"/>
              <a:ext cx="244827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err="1" smtClean="0">
                  <a:solidFill>
                    <a:schemeClr val="tx1"/>
                  </a:solidFill>
                </a:rPr>
                <a:t>lsa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95536" y="5301208"/>
              <a:ext cx="244827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err="1" smtClean="0">
                  <a:solidFill>
                    <a:schemeClr val="tx1"/>
                  </a:solidFill>
                </a:rPr>
                <a:t>lsa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395536" y="5661248"/>
              <a:ext cx="244827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err="1" smtClean="0">
                  <a:solidFill>
                    <a:schemeClr val="tx1"/>
                  </a:solidFill>
                </a:rPr>
                <a:t>lsa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85" name="直接箭头连接符 84"/>
          <p:cNvCxnSpPr>
            <a:stCxn id="53" idx="2"/>
            <a:endCxn id="81" idx="0"/>
          </p:cNvCxnSpPr>
          <p:nvPr/>
        </p:nvCxnSpPr>
        <p:spPr>
          <a:xfrm>
            <a:off x="7164288" y="1889448"/>
            <a:ext cx="36004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组合 85"/>
          <p:cNvGrpSpPr/>
          <p:nvPr/>
        </p:nvGrpSpPr>
        <p:grpSpPr>
          <a:xfrm>
            <a:off x="7596336" y="2105472"/>
            <a:ext cx="504056" cy="1440160"/>
            <a:chOff x="395536" y="4581128"/>
            <a:chExt cx="2448272" cy="1440160"/>
          </a:xfrm>
        </p:grpSpPr>
        <p:sp>
          <p:nvSpPr>
            <p:cNvPr id="87" name="矩形 86"/>
            <p:cNvSpPr/>
            <p:nvPr/>
          </p:nvSpPr>
          <p:spPr>
            <a:xfrm>
              <a:off x="395536" y="4581128"/>
              <a:ext cx="244827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err="1" smtClean="0">
                  <a:solidFill>
                    <a:schemeClr val="tx1"/>
                  </a:solidFill>
                </a:rPr>
                <a:t>lsa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395536" y="4941168"/>
              <a:ext cx="244827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err="1" smtClean="0">
                  <a:solidFill>
                    <a:schemeClr val="tx1"/>
                  </a:solidFill>
                </a:rPr>
                <a:t>lsa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395536" y="5301208"/>
              <a:ext cx="244827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err="1" smtClean="0">
                  <a:solidFill>
                    <a:schemeClr val="tx1"/>
                  </a:solidFill>
                </a:rPr>
                <a:t>lsa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395536" y="5661248"/>
              <a:ext cx="244827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err="1" smtClean="0">
                  <a:solidFill>
                    <a:schemeClr val="tx1"/>
                  </a:solidFill>
                </a:rPr>
                <a:t>lsa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91" name="直接箭头连接符 90"/>
          <p:cNvCxnSpPr>
            <a:stCxn id="55" idx="2"/>
            <a:endCxn id="87" idx="0"/>
          </p:cNvCxnSpPr>
          <p:nvPr/>
        </p:nvCxnSpPr>
        <p:spPr>
          <a:xfrm>
            <a:off x="7812360" y="1889448"/>
            <a:ext cx="36004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组合 91"/>
          <p:cNvGrpSpPr/>
          <p:nvPr/>
        </p:nvGrpSpPr>
        <p:grpSpPr>
          <a:xfrm>
            <a:off x="8244408" y="2105472"/>
            <a:ext cx="504056" cy="1440160"/>
            <a:chOff x="395536" y="4581128"/>
            <a:chExt cx="2448272" cy="1440160"/>
          </a:xfrm>
        </p:grpSpPr>
        <p:sp>
          <p:nvSpPr>
            <p:cNvPr id="93" name="矩形 92"/>
            <p:cNvSpPr/>
            <p:nvPr/>
          </p:nvSpPr>
          <p:spPr>
            <a:xfrm>
              <a:off x="395536" y="4581128"/>
              <a:ext cx="244827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err="1" smtClean="0">
                  <a:solidFill>
                    <a:schemeClr val="tx1"/>
                  </a:solidFill>
                </a:rPr>
                <a:t>lsa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395536" y="4941168"/>
              <a:ext cx="244827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err="1" smtClean="0">
                  <a:solidFill>
                    <a:schemeClr val="tx1"/>
                  </a:solidFill>
                </a:rPr>
                <a:t>lsa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395536" y="5301208"/>
              <a:ext cx="244827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err="1" smtClean="0">
                  <a:solidFill>
                    <a:schemeClr val="tx1"/>
                  </a:solidFill>
                </a:rPr>
                <a:t>lsa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395536" y="5661248"/>
              <a:ext cx="244827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err="1" smtClean="0">
                  <a:solidFill>
                    <a:schemeClr val="tx1"/>
                  </a:solidFill>
                </a:rPr>
                <a:t>lsa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直接箭头连接符 96"/>
          <p:cNvCxnSpPr>
            <a:stCxn id="62" idx="2"/>
            <a:endCxn id="93" idx="0"/>
          </p:cNvCxnSpPr>
          <p:nvPr/>
        </p:nvCxnSpPr>
        <p:spPr>
          <a:xfrm>
            <a:off x="8460432" y="1889448"/>
            <a:ext cx="36004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60040" y="-27384"/>
            <a:ext cx="896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handle_mospf_lsu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iface_info_t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iface</a:t>
            </a:r>
            <a:r>
              <a:rPr lang="en-US" altLang="zh-CN" dirty="0" smtClean="0"/>
              <a:t>, char *packet,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  </a:t>
            </a:r>
            <a:r>
              <a:rPr lang="zh-CN" altLang="en-US" dirty="0" smtClean="0"/>
              <a:t>收</a:t>
            </a:r>
            <a:r>
              <a:rPr lang="en-US" altLang="zh-CN" dirty="0" err="1" smtClean="0"/>
              <a:t>lsu</a:t>
            </a:r>
            <a:r>
              <a:rPr lang="zh-CN" altLang="en-US" dirty="0" smtClean="0"/>
              <a:t>包</a:t>
            </a:r>
            <a:endParaRPr lang="en-US" altLang="zh-CN" dirty="0" smtClean="0"/>
          </a:p>
        </p:txBody>
      </p:sp>
      <p:cxnSp>
        <p:nvCxnSpPr>
          <p:cNvPr id="99" name="直接箭头连接符 98"/>
          <p:cNvCxnSpPr/>
          <p:nvPr/>
        </p:nvCxnSpPr>
        <p:spPr>
          <a:xfrm flipH="1">
            <a:off x="360040" y="2537520"/>
            <a:ext cx="4427984" cy="3600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flipH="1">
            <a:off x="2123728" y="3905672"/>
            <a:ext cx="2016224" cy="12241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H="1">
            <a:off x="11501536" y="3157736"/>
            <a:ext cx="144016" cy="864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flipH="1">
            <a:off x="11653936" y="3310136"/>
            <a:ext cx="144016" cy="864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H="1">
            <a:off x="11806336" y="3462536"/>
            <a:ext cx="144016" cy="864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H="1">
            <a:off x="11958736" y="3614936"/>
            <a:ext cx="144016" cy="864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flipH="1">
            <a:off x="12111136" y="3767336"/>
            <a:ext cx="144016" cy="864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H="1">
            <a:off x="12263536" y="3919736"/>
            <a:ext cx="144016" cy="864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 flipV="1">
            <a:off x="-1332656" y="1961456"/>
            <a:ext cx="5976664" cy="37444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 flipV="1">
            <a:off x="360040" y="2249488"/>
            <a:ext cx="4355976" cy="30963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803</Words>
  <Application>Microsoft Office PowerPoint</Application>
  <PresentationFormat>全屏显示(4:3)</PresentationFormat>
  <Paragraphs>340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35</cp:revision>
  <dcterms:modified xsi:type="dcterms:W3CDTF">2018-05-22T13:47:13Z</dcterms:modified>
</cp:coreProperties>
</file>