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4"/>
  </p:notesMasterIdLst>
  <p:handoutMasterIdLst>
    <p:handoutMasterId r:id="rId5"/>
  </p:handoutMasterIdLst>
  <p:sldIdLst>
    <p:sldId id="392" r:id="rId2"/>
    <p:sldId id="393" r:id="rId3"/>
  </p:sldIdLst>
  <p:sldSz cx="9144000" cy="6858000" type="screen4x3"/>
  <p:notesSz cx="68834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2B2B2"/>
    <a:srgbClr val="FF9966"/>
    <a:srgbClr val="F4F3EB"/>
    <a:srgbClr val="F0EEEB"/>
    <a:srgbClr val="00A000"/>
    <a:srgbClr val="A40508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81" autoAdjust="0"/>
    <p:restoredTop sz="91486" autoAdjust="0"/>
  </p:normalViewPr>
  <p:slideViewPr>
    <p:cSldViewPr>
      <p:cViewPr varScale="1">
        <p:scale>
          <a:sx n="50" d="100"/>
          <a:sy n="50" d="100"/>
        </p:scale>
        <p:origin x="101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8A99FF4E-27F3-4D67-AB44-0EFA68F6B72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7261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894" y="4706145"/>
            <a:ext cx="5047614" cy="445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fld id="{A2422F8C-2CCD-446F-95AC-F0D4397D21E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5607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422F8C-2CCD-446F-95AC-F0D4397D21E2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9671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422F8C-2CCD-446F-95AC-F0D4397D21E2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2663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  <p:sp>
        <p:nvSpPr>
          <p:cNvPr id="136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36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CD0EDAFF-4EE0-4889-88B7-AD925C3E01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B2EC2-D32B-418F-96FA-ECBE488F827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C46CF-9E7F-4E8D-A179-9E56189E397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913C7-3397-4993-97E9-64348A7AC4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981A7-23DD-46F1-8CCB-38B73DEBD18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513D9-E425-42F5-8D72-54C3A3067B2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129F2-5056-40FC-867F-89022B8FD3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D6702-D402-4668-A8CA-709434AAD5F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F87B2-F1AC-4659-AB93-F052492F9CD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606EB-BBA5-4702-8C28-F7A551EE95B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DDA41-7349-478F-A099-84CFEA2471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47A1-006E-4F6C-B23D-3E15692A61C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6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fld id="{E385CC42-89FB-4CAB-85B2-B90071FCB06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36295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36295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A032-F10E-4F56-B48B-1F5F9E9FA1C1}" type="slidenum">
              <a:rPr lang="zh-TW" altLang="en-US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 smtClean="0"/>
              <a:t>Programming Assignment 4 </a:t>
            </a:r>
            <a:r>
              <a:rPr lang="en-US" altLang="zh-TW" sz="4000" smtClean="0"/>
              <a:t>(1/2)</a:t>
            </a:r>
            <a:endParaRPr lang="en-US" altLang="zh-TW" sz="4000" dirty="0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b="1" dirty="0" smtClean="0">
                <a:solidFill>
                  <a:srgbClr val="FF0000"/>
                </a:solidFill>
              </a:rPr>
              <a:t>HAC clustering</a:t>
            </a:r>
            <a:r>
              <a:rPr lang="en-US" altLang="zh-TW" sz="2400" dirty="0" smtClean="0"/>
              <a:t>:</a:t>
            </a:r>
            <a:endParaRPr lang="en-US" altLang="zh-TW" sz="1000" dirty="0" smtClean="0"/>
          </a:p>
          <a:p>
            <a:pPr lvl="1">
              <a:lnSpc>
                <a:spcPct val="90000"/>
              </a:lnSpc>
            </a:pPr>
            <a:r>
              <a:rPr lang="en-US" altLang="zh-TW" sz="2000" dirty="0" smtClean="0"/>
              <a:t>Text collection:</a:t>
            </a:r>
          </a:p>
          <a:p>
            <a:pPr lvl="2">
              <a:lnSpc>
                <a:spcPct val="90000"/>
              </a:lnSpc>
            </a:pPr>
            <a:r>
              <a:rPr lang="en-US" altLang="zh-TW" sz="1800" dirty="0" smtClean="0"/>
              <a:t>The 1095 news documents.</a:t>
            </a:r>
          </a:p>
          <a:p>
            <a:pPr lvl="2">
              <a:lnSpc>
                <a:spcPct val="90000"/>
              </a:lnSpc>
            </a:pPr>
            <a:endParaRPr lang="en-US" altLang="zh-TW" sz="1000" dirty="0" smtClean="0"/>
          </a:p>
          <a:p>
            <a:pPr lvl="1">
              <a:lnSpc>
                <a:spcPct val="90000"/>
              </a:lnSpc>
            </a:pPr>
            <a:r>
              <a:rPr lang="en-US" altLang="zh-TW" sz="2000" i="1" dirty="0" smtClean="0"/>
              <a:t>K </a:t>
            </a:r>
            <a:r>
              <a:rPr lang="en-US" altLang="zh-TW" sz="2000" dirty="0" smtClean="0"/>
              <a:t>= 8, 13, and </a:t>
            </a:r>
            <a:r>
              <a:rPr lang="en-US" altLang="zh-TW" sz="2000" smtClean="0"/>
              <a:t>20</a:t>
            </a:r>
            <a:r>
              <a:rPr lang="en-US" altLang="zh-TW" sz="2000" smtClean="0"/>
              <a:t>.(</a:t>
            </a:r>
            <a:r>
              <a:rPr lang="zh-TW" altLang="en-US" sz="2000" smtClean="0"/>
              <a:t>分成</a:t>
            </a:r>
            <a:r>
              <a:rPr lang="en-US" altLang="zh-TW" sz="2000" smtClean="0"/>
              <a:t>8</a:t>
            </a:r>
            <a:r>
              <a:rPr lang="zh-TW" altLang="en-US" sz="2000"/>
              <a:t>、</a:t>
            </a:r>
            <a:r>
              <a:rPr lang="en-US" altLang="zh-TW" sz="2000" smtClean="0"/>
              <a:t>13</a:t>
            </a:r>
            <a:r>
              <a:rPr lang="zh-TW" altLang="en-US" sz="2000" smtClean="0"/>
              <a:t>、</a:t>
            </a:r>
            <a:r>
              <a:rPr lang="en-US" altLang="zh-TW" sz="2000" smtClean="0"/>
              <a:t>20</a:t>
            </a:r>
            <a:r>
              <a:rPr lang="zh-TW" altLang="en-US" sz="2000" smtClean="0"/>
              <a:t> 個</a:t>
            </a:r>
            <a:r>
              <a:rPr lang="en-US" altLang="zh-TW" sz="2000" smtClean="0"/>
              <a:t>clusters)</a:t>
            </a:r>
            <a:endParaRPr lang="en-US" altLang="zh-TW" sz="2000" dirty="0" smtClean="0"/>
          </a:p>
          <a:p>
            <a:pPr lvl="2">
              <a:lnSpc>
                <a:spcPct val="90000"/>
              </a:lnSpc>
            </a:pPr>
            <a:r>
              <a:rPr lang="en-US" altLang="zh-TW" sz="1800" dirty="0" smtClean="0"/>
              <a:t>Save each clustering result in a file – </a:t>
            </a:r>
            <a:r>
              <a:rPr lang="en-US" altLang="zh-TW" sz="1800" i="1" dirty="0" smtClean="0"/>
              <a:t>K</a:t>
            </a:r>
            <a:r>
              <a:rPr lang="en-US" altLang="zh-TW" sz="1800" dirty="0" smtClean="0"/>
              <a:t>.txt </a:t>
            </a:r>
            <a:r>
              <a:rPr lang="en-US" altLang="zh-TW" sz="1400" dirty="0" smtClean="0"/>
              <a:t>(that is, 8.txt, 13.txt, and 20.txt)</a:t>
            </a:r>
            <a:r>
              <a:rPr lang="en-US" altLang="zh-TW" sz="1800" dirty="0" smtClean="0"/>
              <a:t>.</a:t>
            </a:r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7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7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3505118" y="3985606"/>
            <a:ext cx="2514600" cy="2362200"/>
          </a:xfrm>
          <a:prstGeom prst="foldedCorner">
            <a:avLst>
              <a:gd name="adj" fmla="val 125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dirty="0" smtClean="0"/>
              <a:t>3</a:t>
            </a:r>
          </a:p>
          <a:p>
            <a:r>
              <a:rPr lang="en-US" altLang="zh-TW" dirty="0" smtClean="0"/>
              <a:t>18</a:t>
            </a:r>
          </a:p>
          <a:p>
            <a:r>
              <a:rPr lang="en-US" altLang="zh-TW" dirty="0" smtClean="0"/>
              <a:t>247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15</a:t>
            </a:r>
          </a:p>
          <a:p>
            <a:r>
              <a:rPr lang="en-US" altLang="zh-TW" dirty="0" smtClean="0"/>
              <a:t>79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419518" y="6367046"/>
            <a:ext cx="6014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i="1" dirty="0" smtClean="0"/>
              <a:t>K</a:t>
            </a:r>
            <a:r>
              <a:rPr lang="en-US" altLang="zh-TW" sz="1600" dirty="0" smtClean="0"/>
              <a:t>.txt</a:t>
            </a:r>
            <a:endParaRPr lang="en-US" altLang="zh-TW" sz="1600" dirty="0"/>
          </a:p>
        </p:txBody>
      </p:sp>
      <p:sp>
        <p:nvSpPr>
          <p:cNvPr id="15" name="橢圓 14"/>
          <p:cNvSpPr/>
          <p:nvPr/>
        </p:nvSpPr>
        <p:spPr bwMode="auto">
          <a:xfrm>
            <a:off x="3505118" y="3985606"/>
            <a:ext cx="381000" cy="762000"/>
          </a:xfrm>
          <a:prstGeom prst="ellipse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3505118" y="4900006"/>
            <a:ext cx="381000" cy="762000"/>
          </a:xfrm>
          <a:prstGeom prst="ellipse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571918" y="4671406"/>
            <a:ext cx="1768433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clusters are separated </a:t>
            </a:r>
          </a:p>
          <a:p>
            <a:r>
              <a:rPr lang="en-US" altLang="zh-TW" dirty="0" smtClean="0"/>
              <a:t>by an empty line</a:t>
            </a:r>
            <a:endParaRPr lang="zh-TW" altLang="en-US" dirty="0"/>
          </a:p>
        </p:txBody>
      </p:sp>
      <p:cxnSp>
        <p:nvCxnSpPr>
          <p:cNvPr id="22" name="直線單箭頭接點 21"/>
          <p:cNvCxnSpPr>
            <a:stCxn id="19" idx="1"/>
          </p:cNvCxnSpPr>
          <p:nvPr/>
        </p:nvCxnSpPr>
        <p:spPr bwMode="auto">
          <a:xfrm rot="10800000">
            <a:off x="3809918" y="4823806"/>
            <a:ext cx="762000" cy="10921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arrow"/>
          </a:ln>
          <a:effectLst/>
        </p:spPr>
      </p:cxnSp>
      <p:cxnSp>
        <p:nvCxnSpPr>
          <p:cNvPr id="23" name="直線單箭頭接點 22"/>
          <p:cNvCxnSpPr>
            <a:stCxn id="19" idx="1"/>
          </p:cNvCxnSpPr>
          <p:nvPr/>
        </p:nvCxnSpPr>
        <p:spPr bwMode="auto">
          <a:xfrm rot="10800000" flipV="1">
            <a:off x="3733718" y="4933016"/>
            <a:ext cx="838200" cy="88139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arrow"/>
          </a:ln>
          <a:effectLst/>
        </p:spPr>
      </p:cxnSp>
      <p:sp>
        <p:nvSpPr>
          <p:cNvPr id="27" name="文字方塊 26"/>
          <p:cNvSpPr txBox="1"/>
          <p:nvPr/>
        </p:nvSpPr>
        <p:spPr>
          <a:xfrm>
            <a:off x="1447800" y="4577585"/>
            <a:ext cx="1600118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lvl="3"/>
            <a:r>
              <a:rPr lang="en-US" altLang="zh-TW" sz="1600" dirty="0" smtClean="0"/>
              <a:t>ascending order </a:t>
            </a:r>
          </a:p>
          <a:p>
            <a:pPr marL="0" lvl="3"/>
            <a:r>
              <a:rPr lang="en-US" altLang="zh-TW" sz="1600" dirty="0" smtClean="0"/>
              <a:t>to </a:t>
            </a:r>
            <a:r>
              <a:rPr lang="en-US" altLang="zh-TW" sz="1600" dirty="0" err="1" smtClean="0"/>
              <a:t>doc_id</a:t>
            </a:r>
            <a:r>
              <a:rPr lang="en-US" altLang="zh-TW" sz="1600" dirty="0" smtClean="0"/>
              <a:t>.</a:t>
            </a:r>
          </a:p>
        </p:txBody>
      </p:sp>
      <p:cxnSp>
        <p:nvCxnSpPr>
          <p:cNvPr id="28" name="直線單箭頭接點 27"/>
          <p:cNvCxnSpPr>
            <a:stCxn id="27" idx="3"/>
            <a:endCxn id="15" idx="2"/>
          </p:cNvCxnSpPr>
          <p:nvPr/>
        </p:nvCxnSpPr>
        <p:spPr bwMode="auto">
          <a:xfrm flipV="1">
            <a:off x="3047918" y="4366606"/>
            <a:ext cx="457200" cy="503367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arrow"/>
          </a:ln>
          <a:effectLst/>
        </p:spPr>
      </p:cxnSp>
      <p:cxnSp>
        <p:nvCxnSpPr>
          <p:cNvPr id="31" name="直線單箭頭接點 30"/>
          <p:cNvCxnSpPr>
            <a:stCxn id="27" idx="3"/>
            <a:endCxn id="16" idx="2"/>
          </p:cNvCxnSpPr>
          <p:nvPr/>
        </p:nvCxnSpPr>
        <p:spPr bwMode="auto">
          <a:xfrm>
            <a:off x="3047918" y="4869973"/>
            <a:ext cx="457200" cy="411033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5" grpId="0" animBg="1"/>
      <p:bldP spid="16" grpId="0" animBg="1"/>
      <p:bldP spid="19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Programming Assignment 4 (2/2)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TA will evaluate your clustering performances in terms of </a:t>
            </a:r>
            <a:r>
              <a:rPr lang="en-US" altLang="zh-TW" sz="2000" i="1" dirty="0" smtClean="0"/>
              <a:t>precision</a:t>
            </a:r>
            <a:r>
              <a:rPr lang="en-US" altLang="zh-TW" sz="2000" dirty="0" smtClean="0"/>
              <a:t>, </a:t>
            </a:r>
            <a:r>
              <a:rPr lang="en-US" altLang="zh-TW" sz="2000" i="1" dirty="0" smtClean="0"/>
              <a:t>recall</a:t>
            </a:r>
            <a:r>
              <a:rPr lang="en-US" altLang="zh-TW" sz="2000" dirty="0" smtClean="0"/>
              <a:t>, and </a:t>
            </a:r>
            <a:r>
              <a:rPr lang="en-US" altLang="zh-TW" sz="2000" i="1" dirty="0" smtClean="0"/>
              <a:t>F</a:t>
            </a:r>
            <a:r>
              <a:rPr lang="en-US" altLang="zh-TW" sz="2000" i="1" baseline="-25000" dirty="0" smtClean="0"/>
              <a:t>1</a:t>
            </a:r>
            <a:r>
              <a:rPr lang="en-US" altLang="zh-TW" sz="2000" i="1" dirty="0" smtClean="0"/>
              <a:t> metrics</a:t>
            </a:r>
            <a:r>
              <a:rPr lang="en-US" altLang="zh-TW" sz="2000" dirty="0" smtClean="0"/>
              <a:t>.</a:t>
            </a:r>
            <a:endParaRPr lang="en-US" altLang="zh-TW" sz="2400" dirty="0" smtClean="0"/>
          </a:p>
          <a:p>
            <a:endParaRPr lang="en-US" altLang="zh-TW" sz="800" dirty="0" smtClean="0"/>
          </a:p>
          <a:p>
            <a:r>
              <a:rPr lang="en-US" altLang="zh-TW" sz="2000" dirty="0" smtClean="0"/>
              <a:t>Note:</a:t>
            </a:r>
          </a:p>
          <a:p>
            <a:pPr lvl="1"/>
            <a:r>
              <a:rPr lang="en-US" altLang="zh-TW" sz="1800" dirty="0" smtClean="0"/>
              <a:t>Documents are represented as 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normalized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tf-idf</a:t>
            </a:r>
            <a:r>
              <a:rPr lang="en-US" altLang="zh-TW" sz="1800" dirty="0" smtClean="0"/>
              <a:t> </a:t>
            </a:r>
            <a:r>
              <a:rPr lang="en-US" altLang="zh-TW" sz="1800" smtClean="0"/>
              <a:t>vectors</a:t>
            </a:r>
            <a:r>
              <a:rPr lang="en-US" altLang="zh-TW" sz="1800" smtClean="0"/>
              <a:t>.</a:t>
            </a:r>
          </a:p>
          <a:p>
            <a:pPr lvl="1"/>
            <a:r>
              <a:rPr lang="en-US" altLang="zh-TW" sz="1800" smtClean="0"/>
              <a:t>(</a:t>
            </a:r>
            <a:r>
              <a:rPr lang="zh-TW" altLang="en-US" sz="1800" smtClean="0"/>
              <a:t>用</a:t>
            </a:r>
            <a:r>
              <a:rPr lang="en-US" altLang="zh-TW" sz="1800" smtClean="0"/>
              <a:t>TFIDF</a:t>
            </a:r>
            <a:r>
              <a:rPr lang="zh-TW" altLang="en-US" sz="1800" smtClean="0"/>
              <a:t>算</a:t>
            </a:r>
            <a:r>
              <a:rPr lang="en-US" altLang="zh-TW" sz="1800" smtClean="0"/>
              <a:t>similarity)</a:t>
            </a:r>
            <a:endParaRPr lang="en-US" altLang="zh-TW" sz="1800" dirty="0" smtClean="0"/>
          </a:p>
          <a:p>
            <a:pPr lvl="2"/>
            <a:r>
              <a:rPr lang="en-US" altLang="zh-TW" sz="1400" dirty="0" smtClean="0"/>
              <a:t>Remind your programming assignment 2.</a:t>
            </a:r>
          </a:p>
          <a:p>
            <a:pPr lvl="2"/>
            <a:endParaRPr lang="en-US" altLang="zh-TW" sz="400" dirty="0" smtClean="0"/>
          </a:p>
          <a:p>
            <a:pPr lvl="1"/>
            <a:r>
              <a:rPr lang="en-US" altLang="zh-TW" sz="1800" b="1" dirty="0" smtClean="0">
                <a:solidFill>
                  <a:srgbClr val="FF0000"/>
                </a:solidFill>
              </a:rPr>
              <a:t>Cosine similarity</a:t>
            </a:r>
            <a:r>
              <a:rPr lang="en-US" altLang="zh-TW" sz="1800" dirty="0" smtClean="0">
                <a:solidFill>
                  <a:srgbClr val="FF0000"/>
                </a:solidFill>
              </a:rPr>
              <a:t> </a:t>
            </a:r>
            <a:r>
              <a:rPr lang="en-US" altLang="zh-TW" sz="1800" dirty="0" smtClean="0"/>
              <a:t>for pair-wise document similarity.</a:t>
            </a:r>
          </a:p>
          <a:p>
            <a:pPr lvl="2"/>
            <a:endParaRPr lang="en-US" altLang="zh-TW" sz="400" dirty="0" smtClean="0"/>
          </a:p>
          <a:p>
            <a:pPr lvl="1"/>
            <a:r>
              <a:rPr lang="en-US" altLang="zh-TW" sz="1800" dirty="0" smtClean="0"/>
              <a:t>Similarity measure between clusters can be:</a:t>
            </a:r>
          </a:p>
          <a:p>
            <a:pPr lvl="2"/>
            <a:r>
              <a:rPr lang="en-US" altLang="zh-TW" sz="1400" dirty="0" smtClean="0"/>
              <a:t> single-link, complete-link, group-average, and </a:t>
            </a:r>
            <a:r>
              <a:rPr lang="en-US" altLang="zh-TW" sz="1400" dirty="0" err="1" smtClean="0"/>
              <a:t>centroid</a:t>
            </a:r>
            <a:r>
              <a:rPr lang="en-US" altLang="zh-TW" sz="1400" dirty="0" smtClean="0"/>
              <a:t> similarity.</a:t>
            </a:r>
          </a:p>
          <a:p>
            <a:pPr lvl="1"/>
            <a:r>
              <a:rPr lang="en-US" altLang="zh-TW" sz="1800" dirty="0" smtClean="0"/>
              <a:t>To speed up your clustering … you 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MAY</a:t>
            </a:r>
            <a:r>
              <a:rPr lang="en-US" altLang="zh-TW" sz="1800" dirty="0" smtClean="0"/>
              <a:t> … </a:t>
            </a:r>
            <a:r>
              <a:rPr lang="en-US" altLang="zh-TW" sz="1400" dirty="0" smtClean="0"/>
              <a:t>(15 bonus points)</a:t>
            </a:r>
            <a:endParaRPr lang="en-US" altLang="zh-TW" sz="1800" dirty="0" smtClean="0"/>
          </a:p>
          <a:p>
            <a:pPr lvl="2"/>
            <a:r>
              <a:rPr lang="en-US" altLang="zh-TW" sz="1400" dirty="0" smtClean="0"/>
              <a:t>Use HEAP to obtain the cluster pair with maximal similarity.</a:t>
            </a:r>
          </a:p>
          <a:p>
            <a:pPr lvl="2"/>
            <a:r>
              <a:rPr lang="en-US" altLang="zh-TW" sz="1400" dirty="0" smtClean="0"/>
              <a:t>Update cluster pair similarity in constant time.</a:t>
            </a:r>
          </a:p>
          <a:p>
            <a:pPr lvl="1"/>
            <a:endParaRPr lang="en-US" altLang="zh-TW" sz="400" dirty="0" smtClean="0"/>
          </a:p>
          <a:p>
            <a:pPr lvl="2">
              <a:lnSpc>
                <a:spcPct val="90000"/>
              </a:lnSpc>
            </a:pPr>
            <a:endParaRPr lang="en-US" altLang="zh-TW" sz="400" dirty="0" smtClean="0"/>
          </a:p>
          <a:p>
            <a:pPr>
              <a:lnSpc>
                <a:spcPct val="90000"/>
              </a:lnSpc>
            </a:pPr>
            <a:r>
              <a:rPr lang="en-US" altLang="zh-TW" sz="2000" dirty="0" smtClean="0"/>
              <a:t>Please zip and submit </a:t>
            </a:r>
            <a:r>
              <a:rPr lang="en-US" altLang="zh-TW" sz="2000" baseline="30000" dirty="0" smtClean="0"/>
              <a:t>1.</a:t>
            </a:r>
            <a:r>
              <a:rPr lang="en-US" altLang="zh-TW" sz="2000" dirty="0" smtClean="0"/>
              <a:t>your clustering results </a:t>
            </a:r>
            <a:r>
              <a:rPr lang="en-US" altLang="zh-TW" sz="1600" dirty="0" smtClean="0"/>
              <a:t>(</a:t>
            </a:r>
            <a:r>
              <a:rPr lang="en-US" altLang="zh-TW" sz="1600" i="1" dirty="0" smtClean="0"/>
              <a:t>K</a:t>
            </a:r>
            <a:r>
              <a:rPr lang="en-US" altLang="zh-TW" sz="1600" dirty="0" smtClean="0"/>
              <a:t>.txt)</a:t>
            </a:r>
            <a:r>
              <a:rPr lang="en-US" altLang="zh-TW" sz="2000" dirty="0" smtClean="0"/>
              <a:t>, </a:t>
            </a:r>
            <a:r>
              <a:rPr lang="en-US" altLang="zh-TW" sz="2000" baseline="30000" dirty="0" smtClean="0"/>
              <a:t>2.</a:t>
            </a:r>
            <a:r>
              <a:rPr lang="en-US" altLang="zh-TW" sz="2000" dirty="0" smtClean="0"/>
              <a:t>source code, and </a:t>
            </a:r>
            <a:r>
              <a:rPr lang="en-US" altLang="zh-TW" sz="2000" baseline="30000" dirty="0" smtClean="0"/>
              <a:t>3.</a:t>
            </a:r>
            <a:r>
              <a:rPr lang="en-US" altLang="zh-TW" sz="2000" dirty="0" smtClean="0"/>
              <a:t>a report to TA.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 smtClean="0"/>
              <a:t>3 weeks to complete, that is, 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2015/1/20</a:t>
            </a:r>
            <a:r>
              <a:rPr lang="en-US" altLang="zh-TW" sz="1800" dirty="0" smtClean="0"/>
              <a:t>.</a:t>
            </a:r>
            <a:endParaRPr lang="zh-TW" altLang="en-US" sz="2000" dirty="0" smtClean="0"/>
          </a:p>
          <a:p>
            <a:pPr lvl="1"/>
            <a:endParaRPr lang="en-US" altLang="zh-TW" sz="16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981A7-23DD-46F1-8CCB-38B73DEBD189}" type="slidenum">
              <a:rPr lang="zh-TW" altLang="en-US" smtClean="0"/>
              <a:pPr>
                <a:defRPr/>
              </a:pPr>
              <a:t>2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15559</TotalTime>
  <Words>211</Words>
  <Application>Microsoft Office PowerPoint</Application>
  <PresentationFormat>如螢幕大小 (4:3)</PresentationFormat>
  <Paragraphs>53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Lucida Sans</vt:lpstr>
      <vt:lpstr>新細明體</vt:lpstr>
      <vt:lpstr>Arial</vt:lpstr>
      <vt:lpstr>Tahoma</vt:lpstr>
      <vt:lpstr>Times New Roman</vt:lpstr>
      <vt:lpstr>Wingdings</vt:lpstr>
      <vt:lpstr>Quadrant</vt:lpstr>
      <vt:lpstr>Programming Assignment 4 (1/2)</vt:lpstr>
      <vt:lpstr>Programming Assignment 4 (2/2)</vt:lpstr>
    </vt:vector>
  </TitlesOfParts>
  <Company>Dept. of IM, NTU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02 - the term vocabulary</dc:title>
  <dc:creator>Chien Chin Chen</dc:creator>
  <cp:lastModifiedBy>a110605</cp:lastModifiedBy>
  <cp:revision>1392</cp:revision>
  <cp:lastPrinted>1601-01-01T00:00:00Z</cp:lastPrinted>
  <dcterms:created xsi:type="dcterms:W3CDTF">2002-09-18T16:13:07Z</dcterms:created>
  <dcterms:modified xsi:type="dcterms:W3CDTF">2015-01-07T08:47:13Z</dcterms:modified>
</cp:coreProperties>
</file>