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7" r:id="rId6"/>
    <p:sldId id="273" r:id="rId7"/>
    <p:sldId id="268" r:id="rId8"/>
    <p:sldId id="269" r:id="rId9"/>
    <p:sldId id="272" r:id="rId10"/>
    <p:sldId id="270" r:id="rId11"/>
    <p:sldId id="271" r:id="rId12"/>
    <p:sldId id="261" r:id="rId13"/>
  </p:sldIdLst>
  <p:sldSz cx="18288000" cy="10287000"/>
  <p:notesSz cx="6858000" cy="9144000"/>
  <p:embeddedFontLst>
    <p:embeddedFont>
      <p:font typeface="Libre Baskerville" panose="020B0604020202020204" charset="0"/>
      <p:regular r:id="rId15"/>
      <p:bold r:id="rId16"/>
      <p:italic r:id="rId17"/>
    </p:embeddedFont>
    <p:embeddedFont>
      <p:font typeface="Lato Heavy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541" autoAdjust="0"/>
  </p:normalViewPr>
  <p:slideViewPr>
    <p:cSldViewPr>
      <p:cViewPr varScale="1">
        <p:scale>
          <a:sx n="50" d="100"/>
          <a:sy n="50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BA00F-B24B-4494-8FE9-3E8FEC74F15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4A8AD-5755-4366-A244-1F9C1B3E2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6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800"/>
              </a:lnSpc>
            </a:pPr>
            <a:r>
              <a:rPr lang="ko-KR" altLang="en-US" sz="1200" spc="60" dirty="0" smtClean="0">
                <a:solidFill>
                  <a:srgbClr val="000000"/>
                </a:solidFill>
                <a:latin typeface="Lato"/>
              </a:rPr>
              <a:t>지하철이나 버스를 타고 가면 내려야 할 위치를 </a:t>
            </a:r>
            <a:r>
              <a:rPr lang="ko-KR" altLang="en-US" sz="1200" spc="60" dirty="0" err="1" smtClean="0">
                <a:solidFill>
                  <a:srgbClr val="000000"/>
                </a:solidFill>
                <a:latin typeface="Lato"/>
              </a:rPr>
              <a:t>넘길때도</a:t>
            </a:r>
            <a:r>
              <a:rPr lang="ko-KR" altLang="en-US" sz="1200" spc="60" dirty="0" smtClean="0">
                <a:solidFill>
                  <a:srgbClr val="000000"/>
                </a:solidFill>
                <a:latin typeface="Lato"/>
              </a:rPr>
              <a:t> 있고</a:t>
            </a:r>
            <a:endParaRPr lang="en-US" altLang="ko-KR" sz="1200" spc="60" dirty="0" smtClean="0">
              <a:solidFill>
                <a:srgbClr val="000000"/>
              </a:solidFill>
              <a:latin typeface="Lato"/>
            </a:endParaRPr>
          </a:p>
          <a:p>
            <a:pPr algn="l">
              <a:lnSpc>
                <a:spcPts val="2800"/>
              </a:lnSpc>
            </a:pPr>
            <a:r>
              <a:rPr lang="ko-KR" altLang="en-US" sz="1200" spc="60" dirty="0" smtClean="0">
                <a:solidFill>
                  <a:srgbClr val="000000"/>
                </a:solidFill>
                <a:latin typeface="Lato"/>
              </a:rPr>
              <a:t>처음 가는 길이면 지도를 보고 어디서 방향을 </a:t>
            </a:r>
            <a:r>
              <a:rPr lang="ko-KR" altLang="en-US" sz="1200" spc="60" dirty="0" err="1" smtClean="0">
                <a:solidFill>
                  <a:srgbClr val="000000"/>
                </a:solidFill>
                <a:latin typeface="Lato"/>
              </a:rPr>
              <a:t>꺾어야되는</a:t>
            </a:r>
            <a:r>
              <a:rPr lang="ko-KR" altLang="en-US" sz="1200" spc="60" baseline="0" dirty="0" err="1" smtClean="0">
                <a:solidFill>
                  <a:srgbClr val="000000"/>
                </a:solidFill>
                <a:latin typeface="Lato"/>
              </a:rPr>
              <a:t>지</a:t>
            </a:r>
            <a:r>
              <a:rPr lang="ko-KR" altLang="en-US" sz="1200" spc="60" baseline="0" dirty="0" smtClean="0">
                <a:solidFill>
                  <a:srgbClr val="000000"/>
                </a:solidFill>
                <a:latin typeface="Lato"/>
              </a:rPr>
              <a:t> 잘 모르는 사람도 있고</a:t>
            </a:r>
            <a:endParaRPr lang="en-US" altLang="ko-KR" sz="1200" spc="60" dirty="0" smtClean="0">
              <a:solidFill>
                <a:srgbClr val="000000"/>
              </a:solidFill>
              <a:latin typeface="Lato"/>
            </a:endParaRPr>
          </a:p>
          <a:p>
            <a:pPr algn="l">
              <a:lnSpc>
                <a:spcPts val="2800"/>
              </a:lnSpc>
            </a:pPr>
            <a:r>
              <a:rPr lang="ko-KR" altLang="en-US" sz="1200" spc="60" dirty="0" smtClean="0">
                <a:solidFill>
                  <a:srgbClr val="000000"/>
                </a:solidFill>
                <a:latin typeface="Lato"/>
              </a:rPr>
              <a:t>잠이 든 상태면 내려야 할 위치를 지나쳐서 갈 때가 있다</a:t>
            </a:r>
            <a:endParaRPr lang="en-US" altLang="ko-KR" sz="1200" spc="60" dirty="0" smtClean="0">
              <a:solidFill>
                <a:srgbClr val="000000"/>
              </a:solidFill>
              <a:latin typeface="Lato"/>
            </a:endParaRPr>
          </a:p>
          <a:p>
            <a:pPr algn="l">
              <a:lnSpc>
                <a:spcPts val="2800"/>
              </a:lnSpc>
            </a:pPr>
            <a:endParaRPr lang="en-US" altLang="ko-KR" sz="1200" spc="60" dirty="0" smtClean="0">
              <a:solidFill>
                <a:srgbClr val="000000"/>
              </a:solidFill>
              <a:latin typeface="Lato"/>
            </a:endParaRPr>
          </a:p>
          <a:p>
            <a:pPr algn="l">
              <a:lnSpc>
                <a:spcPts val="2800"/>
              </a:lnSpc>
            </a:pPr>
            <a:r>
              <a:rPr lang="ko-KR" altLang="en-US" sz="1200" spc="60" dirty="0" smtClean="0">
                <a:solidFill>
                  <a:srgbClr val="000000"/>
                </a:solidFill>
                <a:latin typeface="Lato"/>
              </a:rPr>
              <a:t>이 때 내려야 할 지점에 가까워질 때 알려줄 수 있다면 좋을 것이다</a:t>
            </a:r>
            <a:r>
              <a:rPr lang="en-US" altLang="ko-KR" sz="1200" spc="60" dirty="0" smtClean="0">
                <a:solidFill>
                  <a:srgbClr val="000000"/>
                </a:solidFill>
                <a:latin typeface="Lato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A8AD-5755-4366-A244-1F9C1B3E20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8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여러가지</a:t>
            </a:r>
            <a:r>
              <a:rPr lang="ko-KR" altLang="en-US" dirty="0" smtClean="0"/>
              <a:t> 측면에서 접근할 수가 </a:t>
            </a:r>
            <a:r>
              <a:rPr lang="ko-KR" altLang="en-US" dirty="0" err="1" smtClean="0"/>
              <a:t>있을텐데</a:t>
            </a:r>
            <a:endParaRPr lang="en-US" altLang="ko-KR" dirty="0" smtClean="0"/>
          </a:p>
          <a:p>
            <a:r>
              <a:rPr lang="ko-KR" altLang="en-US" dirty="0" smtClean="0"/>
              <a:t>예를 들어 기술적으로는 </a:t>
            </a:r>
            <a:r>
              <a:rPr lang="en-US" altLang="ko-KR" dirty="0" err="1" smtClean="0"/>
              <a:t>gps</a:t>
            </a:r>
            <a:endParaRPr lang="en-US" altLang="ko-KR" dirty="0" smtClean="0"/>
          </a:p>
          <a:p>
            <a:r>
              <a:rPr lang="ko-KR" altLang="en-US" dirty="0" smtClean="0"/>
              <a:t>단순히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를 받아서 몇</a:t>
            </a:r>
            <a:r>
              <a:rPr lang="en-US" altLang="ko-KR" dirty="0" smtClean="0"/>
              <a:t>m </a:t>
            </a:r>
            <a:r>
              <a:rPr lang="ko-KR" altLang="en-US" dirty="0" smtClean="0"/>
              <a:t>전에 </a:t>
            </a:r>
            <a:r>
              <a:rPr lang="ko-KR" altLang="en-US" dirty="0" err="1" smtClean="0"/>
              <a:t>몇분</a:t>
            </a:r>
            <a:r>
              <a:rPr lang="ko-KR" altLang="en-US" dirty="0" smtClean="0"/>
              <a:t> 전에 알려주면 </a:t>
            </a:r>
            <a:r>
              <a:rPr lang="ko-KR" altLang="en-US" dirty="0" err="1" smtClean="0"/>
              <a:t>되는것이</a:t>
            </a:r>
            <a:r>
              <a:rPr lang="ko-KR" altLang="en-US" dirty="0" smtClean="0"/>
              <a:t> 아니냐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있는데</a:t>
            </a:r>
            <a:endParaRPr lang="en-US" altLang="ko-KR" dirty="0" smtClean="0"/>
          </a:p>
          <a:p>
            <a:r>
              <a:rPr lang="ko-KR" altLang="en-US" dirty="0" smtClean="0"/>
              <a:t>다들 지도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써보시면 알겠지만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가 정확하지 않습니다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 적으로는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문제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상용화에서는 </a:t>
            </a:r>
            <a:r>
              <a:rPr lang="en-US" altLang="ko-KR" dirty="0" smtClean="0"/>
              <a:t>sync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이중에서 기술측면에서 즉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로 더 정확한 위치를 가져오는 것에 집중해보려고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A8AD-5755-4366-A244-1F9C1B3E20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6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 matching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r>
              <a:rPr lang="ko-KR" altLang="en-US" dirty="0" smtClean="0"/>
              <a:t>현재 위치해있는 </a:t>
            </a:r>
            <a:r>
              <a:rPr lang="en-US" altLang="ko-KR" dirty="0" smtClean="0"/>
              <a:t>road</a:t>
            </a:r>
            <a:r>
              <a:rPr lang="ko-KR" altLang="en-US" dirty="0" smtClean="0"/>
              <a:t>를 찾는 것과</a:t>
            </a:r>
            <a:endParaRPr lang="en-US" altLang="ko-KR" dirty="0" smtClean="0"/>
          </a:p>
          <a:p>
            <a:r>
              <a:rPr lang="ko-KR" altLang="en-US" dirty="0" smtClean="0"/>
              <a:t>위치 그 자체를 찾는 부분이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A8AD-5755-4366-A244-1F9C1B3E20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8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ko-KR" altLang="en-US" sz="1200" spc="60" dirty="0" err="1" smtClean="0">
                <a:solidFill>
                  <a:srgbClr val="000000"/>
                </a:solidFill>
                <a:latin typeface="Lato"/>
              </a:rPr>
              <a:t>두번째로는</a:t>
            </a:r>
            <a:r>
              <a:rPr lang="ko-KR" altLang="en-US" sz="1200" spc="60" dirty="0" smtClean="0">
                <a:solidFill>
                  <a:srgbClr val="000000"/>
                </a:solidFill>
                <a:latin typeface="Lato"/>
              </a:rPr>
              <a:t> 내부에서의 </a:t>
            </a:r>
            <a:r>
              <a:rPr lang="en-US" altLang="ko-KR" sz="1200" spc="60" dirty="0" smtClean="0">
                <a:solidFill>
                  <a:srgbClr val="000000"/>
                </a:solidFill>
                <a:latin typeface="Lato"/>
              </a:rPr>
              <a:t>position</a:t>
            </a:r>
            <a:r>
              <a:rPr lang="ko-KR" altLang="en-US" sz="1200" spc="60" dirty="0" smtClean="0">
                <a:solidFill>
                  <a:srgbClr val="000000"/>
                </a:solidFill>
                <a:latin typeface="Lato"/>
              </a:rPr>
              <a:t>문제</a:t>
            </a:r>
            <a:endParaRPr lang="en-US" altLang="ko-KR" sz="1200" spc="60" dirty="0" smtClean="0">
              <a:solidFill>
                <a:srgbClr val="000000"/>
              </a:solidFill>
              <a:latin typeface="Lato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추가적으로는</a:t>
            </a:r>
            <a:endParaRPr lang="en-US" altLang="ko-KR" dirty="0" smtClean="0"/>
          </a:p>
          <a:p>
            <a:r>
              <a:rPr lang="ko-KR" altLang="en-US" dirty="0" smtClean="0"/>
              <a:t>언제 알려줄 것이냐 시간</a:t>
            </a:r>
            <a:r>
              <a:rPr lang="en-US" altLang="ko-KR" dirty="0" smtClean="0"/>
              <a:t>?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등등의 문제가 </a:t>
            </a:r>
            <a:r>
              <a:rPr lang="ko-KR" altLang="en-US" dirty="0" err="1" smtClean="0"/>
              <a:t>있을것이고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이는 시간이 남으면 하게 </a:t>
            </a:r>
            <a:r>
              <a:rPr lang="ko-KR" altLang="en-US" dirty="0" err="1" smtClean="0"/>
              <a:t>될것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A8AD-5755-4366-A244-1F9C1B3E20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8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Target platform android</a:t>
            </a:r>
          </a:p>
          <a:p>
            <a:r>
              <a:rPr lang="en-US" altLang="ko-KR" dirty="0" smtClean="0"/>
              <a:t>Cooperation</a:t>
            </a:r>
            <a:r>
              <a:rPr lang="en-US" altLang="ko-KR" baseline="0" dirty="0" smtClean="0"/>
              <a:t> &amp; version control </a:t>
            </a:r>
            <a:r>
              <a:rPr lang="en-US" altLang="ko-KR" baseline="0" dirty="0" err="1" smtClean="0"/>
              <a:t>git</a:t>
            </a:r>
            <a:endParaRPr lang="en-US" altLang="ko-KR" baseline="0" dirty="0" smtClean="0"/>
          </a:p>
          <a:p>
            <a:r>
              <a:rPr lang="en-US" altLang="ko-KR" baseline="0" dirty="0" smtClean="0"/>
              <a:t>Script language </a:t>
            </a:r>
            <a:r>
              <a:rPr lang="en-US" altLang="ko-KR" baseline="0" dirty="0" err="1" smtClean="0"/>
              <a:t>kotlin</a:t>
            </a:r>
            <a:endParaRPr lang="en-US" altLang="ko-KR" dirty="0" smtClean="0"/>
          </a:p>
          <a:p>
            <a:r>
              <a:rPr lang="en-US" altLang="ko-KR" dirty="0" smtClean="0"/>
              <a:t>Ide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idea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A8AD-5755-4366-A244-1F9C1B3E20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3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16843"/>
          <a:stretch>
            <a:fillRect/>
          </a:stretch>
        </p:blipFill>
        <p:spPr>
          <a:xfrm>
            <a:off x="154935" y="163298"/>
            <a:ext cx="17978130" cy="996040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509155" y="1028700"/>
            <a:ext cx="19306309" cy="3865418"/>
            <a:chOff x="0" y="0"/>
            <a:chExt cx="25741745" cy="5153891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741745" cy="515389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868100" y="1219200"/>
              <a:ext cx="20005546" cy="1519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60"/>
                </a:lnSpc>
              </a:pPr>
              <a:r>
                <a:rPr lang="en-US" sz="7200" b="1" dirty="0" smtClean="0">
                  <a:solidFill>
                    <a:srgbClr val="000000"/>
                  </a:solidFill>
                  <a:latin typeface="Libre Baskerville"/>
                </a:rPr>
                <a:t>Live direction</a:t>
              </a:r>
              <a:endParaRPr lang="en-US" sz="7200" b="1" dirty="0">
                <a:solidFill>
                  <a:srgbClr val="000000"/>
                </a:solidFill>
                <a:latin typeface="Libre Baskerville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935903" y="3556000"/>
              <a:ext cx="13869938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altLang="ko-KR" sz="2400" spc="120" smtClean="0">
                  <a:solidFill>
                    <a:srgbClr val="000000"/>
                  </a:solidFill>
                  <a:latin typeface="Lato"/>
                </a:rPr>
                <a:t>2016-12631 </a:t>
              </a:r>
              <a:r>
                <a:rPr lang="ko-KR" altLang="en-US" sz="2400" spc="120" dirty="0" err="1" smtClean="0">
                  <a:solidFill>
                    <a:srgbClr val="000000"/>
                  </a:solidFill>
                  <a:latin typeface="Lato"/>
                </a:rPr>
                <a:t>마리암</a:t>
              </a:r>
              <a:endParaRPr lang="en-US" altLang="ko-KR" sz="2400" spc="120" dirty="0" smtClean="0">
                <a:solidFill>
                  <a:srgbClr val="000000"/>
                </a:solidFill>
                <a:latin typeface="Lato"/>
              </a:endParaRPr>
            </a:p>
            <a:p>
              <a:pPr algn="ctr">
                <a:lnSpc>
                  <a:spcPts val="3359"/>
                </a:lnSpc>
              </a:pPr>
              <a:r>
                <a:rPr lang="en-US" sz="2400" spc="120" dirty="0" smtClean="0">
                  <a:solidFill>
                    <a:srgbClr val="000000"/>
                  </a:solidFill>
                  <a:latin typeface="Lato"/>
                </a:rPr>
                <a:t>2014-10082 </a:t>
              </a:r>
              <a:r>
                <a:rPr lang="ko-KR" altLang="en-US" sz="2400" spc="120" dirty="0" smtClean="0">
                  <a:solidFill>
                    <a:srgbClr val="000000"/>
                  </a:solidFill>
                  <a:latin typeface="Lato"/>
                </a:rPr>
                <a:t>박지환</a:t>
              </a:r>
              <a:endParaRPr lang="en-US" sz="2400" spc="120" dirty="0">
                <a:solidFill>
                  <a:srgbClr val="000000"/>
                </a:solidFill>
                <a:latin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864" y="163298"/>
            <a:ext cx="17976273" cy="995449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92981"/>
            <a:ext cx="9348041" cy="1390374"/>
            <a:chOff x="0" y="-47625"/>
            <a:chExt cx="12464055" cy="1853832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12464055" cy="1020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sz="4800" b="1" dirty="0" smtClean="0">
                  <a:solidFill>
                    <a:srgbClr val="000000"/>
                  </a:solidFill>
                  <a:latin typeface="Libre Baskerville"/>
                </a:rPr>
                <a:t>Schedule</a:t>
              </a:r>
              <a:endParaRPr lang="en-US" sz="4800" b="1" dirty="0">
                <a:solidFill>
                  <a:srgbClr val="000000"/>
                </a:solidFill>
                <a:latin typeface="Libre Baskerville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612243"/>
              <a:ext cx="4488873" cy="193964"/>
            </a:xfrm>
            <a:prstGeom prst="rect">
              <a:avLst/>
            </a:prstGeom>
            <a:solidFill>
              <a:srgbClr val="EFB145"/>
            </a:solidFill>
          </p:spPr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27361"/>
              </p:ext>
            </p:extLst>
          </p:nvPr>
        </p:nvGraphicFramePr>
        <p:xfrm>
          <a:off x="1028700" y="2740849"/>
          <a:ext cx="16116300" cy="5831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9300"/>
                <a:gridCol w="11811000"/>
                <a:gridCol w="2286000"/>
              </a:tblGrid>
              <a:tr h="442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0921~0927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주제 선정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0928~1004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사전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기획문서발표</a:t>
                      </a:r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1005~1011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r>
                        <a:rPr lang="en-US" altLang="ko-KR" baseline="0" dirty="0" smtClean="0"/>
                        <a:t> matching  </a:t>
                      </a:r>
                      <a:r>
                        <a:rPr lang="ko-KR" altLang="en-US" baseline="0" dirty="0" smtClean="0"/>
                        <a:t>알고리즘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1012~1018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알고리즘 제출  및 피드백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1019~1025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알고리즘 수정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1026~1101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Indoor</a:t>
                      </a:r>
                      <a:r>
                        <a:rPr lang="en-US" altLang="ko-KR" baseline="0" dirty="0" smtClean="0"/>
                        <a:t> position </a:t>
                      </a:r>
                      <a:r>
                        <a:rPr lang="ko-KR" altLang="en-US" baseline="0" dirty="0" smtClean="0"/>
                        <a:t>알고리즘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중간발표</a:t>
                      </a:r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1102~1108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알고리즘 제출 및 피드백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1109~1115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알고리즘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1116~1122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알고리즘 최종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1123~1129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</a:t>
                      </a:r>
                      <a:r>
                        <a:rPr lang="en-US" altLang="ko-KR" baseline="0" dirty="0" smtClean="0"/>
                        <a:t>n UI </a:t>
                      </a:r>
                      <a:r>
                        <a:rPr lang="ko-KR" altLang="en-US" baseline="0" dirty="0" smtClean="0"/>
                        <a:t>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1130~1206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최종 개발 및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1207~1213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수정 및 제출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최종발표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21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864" y="163298"/>
            <a:ext cx="17976273" cy="995449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92981"/>
            <a:ext cx="12484005" cy="1552220"/>
            <a:chOff x="0" y="-47625"/>
            <a:chExt cx="12464055" cy="2069627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12464055" cy="20696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sz="4800" b="1" dirty="0" smtClean="0">
                  <a:solidFill>
                    <a:srgbClr val="000000"/>
                  </a:solidFill>
                  <a:latin typeface="Libre Baskerville"/>
                </a:rPr>
                <a:t>Division &amp; Assignment of work</a:t>
              </a:r>
              <a:endParaRPr lang="en-US" sz="4800" b="1" dirty="0">
                <a:solidFill>
                  <a:srgbClr val="000000"/>
                </a:solidFill>
                <a:latin typeface="Libre Baskerville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612243"/>
              <a:ext cx="4488873" cy="193964"/>
            </a:xfrm>
            <a:prstGeom prst="rect">
              <a:avLst/>
            </a:prstGeom>
            <a:solidFill>
              <a:srgbClr val="EFB145"/>
            </a:solidFill>
          </p:spPr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61573"/>
              </p:ext>
            </p:extLst>
          </p:nvPr>
        </p:nvGraphicFramePr>
        <p:xfrm>
          <a:off x="1044288" y="2781300"/>
          <a:ext cx="16459200" cy="5943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  <a:gridCol w="8229600"/>
              </a:tblGrid>
              <a:tr h="849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64" dirty="0" smtClean="0">
                          <a:solidFill>
                            <a:srgbClr val="000000"/>
                          </a:solidFill>
                          <a:latin typeface="Lato"/>
                        </a:rPr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64" dirty="0" smtClean="0">
                          <a:solidFill>
                            <a:srgbClr val="000000"/>
                          </a:solidFill>
                          <a:latin typeface="Lato"/>
                        </a:rPr>
                        <a:t>Who</a:t>
                      </a:r>
                    </a:p>
                  </a:txBody>
                  <a:tcPr anchor="ctr"/>
                </a:tc>
              </a:tr>
              <a:tr h="849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일정 조정 및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박지환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8490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/>
                        <a:t>전체적인 어플리케이션 설계 및 기획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마리암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849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알고리즘 개발</a:t>
                      </a:r>
                      <a:endParaRPr lang="en-US" altLang="ko-K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마리암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박지환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849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어플리케이션 </a:t>
                      </a:r>
                      <a:r>
                        <a:rPr lang="en-US" altLang="ko-KR" sz="2400" dirty="0" smtClean="0"/>
                        <a:t>UI </a:t>
                      </a:r>
                      <a:r>
                        <a:rPr lang="ko-KR" altLang="en-US" sz="2400" dirty="0" smtClean="0"/>
                        <a:t>개발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박지환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마리암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849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마리암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849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발표자료 제작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박지환</a:t>
                      </a:r>
                      <a:endParaRPr lang="ko-KR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24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43" b="643"/>
          <a:stretch>
            <a:fillRect/>
          </a:stretch>
        </p:blipFill>
        <p:spPr>
          <a:xfrm>
            <a:off x="154935" y="163298"/>
            <a:ext cx="17978130" cy="996040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74173" y="1392382"/>
            <a:ext cx="15939655" cy="7502236"/>
            <a:chOff x="0" y="0"/>
            <a:chExt cx="21252873" cy="10002982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1252873" cy="10002982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897541" y="3171352"/>
              <a:ext cx="19240114" cy="19150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r>
                <a:rPr lang="en-US" sz="2000" spc="60" dirty="0">
                  <a:solidFill>
                    <a:srgbClr val="000000"/>
                  </a:solidFill>
                  <a:latin typeface="Lato"/>
                </a:rPr>
                <a:t>Xi, </a:t>
              </a:r>
              <a:r>
                <a:rPr lang="en-US" sz="2000" spc="60" dirty="0" err="1">
                  <a:solidFill>
                    <a:srgbClr val="000000"/>
                  </a:solidFill>
                  <a:latin typeface="Lato"/>
                </a:rPr>
                <a:t>Lianxia</a:t>
              </a:r>
              <a:r>
                <a:rPr lang="en-US" sz="2000" spc="60" dirty="0">
                  <a:solidFill>
                    <a:srgbClr val="000000"/>
                  </a:solidFill>
                  <a:latin typeface="Lato"/>
                </a:rPr>
                <a:t> &amp; Liu, </a:t>
              </a:r>
              <a:r>
                <a:rPr lang="en-US" sz="2000" spc="60" dirty="0" err="1">
                  <a:solidFill>
                    <a:srgbClr val="000000"/>
                  </a:solidFill>
                  <a:latin typeface="Lato"/>
                </a:rPr>
                <a:t>Quan</a:t>
              </a:r>
              <a:r>
                <a:rPr lang="en-US" sz="2000" spc="60" dirty="0">
                  <a:solidFill>
                    <a:srgbClr val="000000"/>
                  </a:solidFill>
                  <a:latin typeface="Lato"/>
                </a:rPr>
                <a:t> &amp; Li, </a:t>
              </a:r>
              <a:r>
                <a:rPr lang="en-US" sz="2000" spc="60" dirty="0" err="1">
                  <a:solidFill>
                    <a:srgbClr val="000000"/>
                  </a:solidFill>
                  <a:latin typeface="Lato"/>
                </a:rPr>
                <a:t>Minghua</a:t>
              </a:r>
              <a:r>
                <a:rPr lang="en-US" sz="2000" spc="60" dirty="0">
                  <a:solidFill>
                    <a:srgbClr val="000000"/>
                  </a:solidFill>
                  <a:latin typeface="Lato"/>
                </a:rPr>
                <a:t> &amp; Liu, </a:t>
              </a:r>
              <a:r>
                <a:rPr lang="en-US" sz="2000" spc="60" dirty="0" err="1">
                  <a:solidFill>
                    <a:srgbClr val="000000"/>
                  </a:solidFill>
                  <a:latin typeface="Lato"/>
                </a:rPr>
                <a:t>Zhong</a:t>
              </a:r>
              <a:r>
                <a:rPr lang="en-US" sz="2000" spc="60" dirty="0">
                  <a:solidFill>
                    <a:srgbClr val="000000"/>
                  </a:solidFill>
                  <a:latin typeface="Lato"/>
                </a:rPr>
                <a:t>. (2007). Map Matching Algorithm and Its Application. 10.2991/iske.2007.127. </a:t>
              </a:r>
              <a:endParaRPr lang="en-US" sz="1200" spc="36" dirty="0">
                <a:solidFill>
                  <a:srgbClr val="000000"/>
                </a:solidFill>
                <a:latin typeface="Lato"/>
              </a:endParaRPr>
            </a:p>
            <a:p>
              <a:pPr marL="342900" indent="-342900">
                <a:lnSpc>
                  <a:spcPts val="2800"/>
                </a:lnSpc>
                <a:buFont typeface="Arial" panose="020B0604020202020204" pitchFamily="34" charset="0"/>
                <a:buChar char="•"/>
              </a:pPr>
              <a:r>
                <a:rPr lang="en-US" sz="2000" spc="60" dirty="0" err="1">
                  <a:solidFill>
                    <a:srgbClr val="000000"/>
                  </a:solidFill>
                  <a:latin typeface="Lato"/>
                </a:rPr>
                <a:t>Jagadeesh</a:t>
              </a:r>
              <a:r>
                <a:rPr lang="en-US" sz="2000" spc="60" dirty="0">
                  <a:solidFill>
                    <a:srgbClr val="000000"/>
                  </a:solidFill>
                  <a:latin typeface="Lato"/>
                </a:rPr>
                <a:t>, G., </a:t>
              </a:r>
              <a:r>
                <a:rPr lang="en-US" sz="2000" spc="60" dirty="0" err="1">
                  <a:solidFill>
                    <a:srgbClr val="000000"/>
                  </a:solidFill>
                  <a:latin typeface="Lato"/>
                </a:rPr>
                <a:t>Srikanthan</a:t>
              </a:r>
              <a:r>
                <a:rPr lang="en-US" sz="2000" spc="60" dirty="0">
                  <a:solidFill>
                    <a:srgbClr val="000000"/>
                  </a:solidFill>
                  <a:latin typeface="Lato"/>
                </a:rPr>
                <a:t>, T., &amp; Zhang, X. (2004). A Map Matching Method for GPS Based Real-Time Vehicle Location. Journal of Navigation, 57(3), 429-440. doi:10.1017/S0373463304002905</a:t>
              </a:r>
              <a:endParaRPr lang="en-US" sz="2000" spc="60" dirty="0" smtClean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2941" y="822671"/>
              <a:ext cx="10824600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sz="4800" b="1" dirty="0" smtClean="0">
                  <a:solidFill>
                    <a:srgbClr val="000000"/>
                  </a:solidFill>
                  <a:latin typeface="Libre Baskerville"/>
                </a:rPr>
                <a:t>Reference</a:t>
              </a:r>
              <a:endParaRPr lang="en-US" sz="4800" b="1" dirty="0">
                <a:solidFill>
                  <a:srgbClr val="000000"/>
                </a:solidFill>
                <a:latin typeface="Libre Baskerville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922941" y="2223885"/>
              <a:ext cx="4488873" cy="193964"/>
            </a:xfrm>
            <a:prstGeom prst="rect">
              <a:avLst/>
            </a:prstGeom>
            <a:solidFill>
              <a:srgbClr val="EFB145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864" y="163298"/>
            <a:ext cx="10868891" cy="995449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26918" r="26501"/>
          <a:stretch>
            <a:fillRect/>
          </a:stretch>
        </p:blipFill>
        <p:spPr>
          <a:xfrm>
            <a:off x="11169300" y="163298"/>
            <a:ext cx="6963767" cy="9960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66884"/>
            <a:ext cx="8746836" cy="3162084"/>
            <a:chOff x="0" y="-47625"/>
            <a:chExt cx="11662448" cy="4216112"/>
          </a:xfrm>
        </p:grpSpPr>
        <p:sp>
          <p:nvSpPr>
            <p:cNvPr id="8" name="TextBox 8"/>
            <p:cNvSpPr txBox="1"/>
            <p:nvPr/>
          </p:nvSpPr>
          <p:spPr>
            <a:xfrm>
              <a:off x="0" y="3245158"/>
              <a:ext cx="11662448" cy="92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29"/>
                </a:lnSpc>
              </a:pPr>
              <a:r>
                <a:rPr lang="en-US" sz="2000" spc="60" dirty="0" smtClean="0">
                  <a:solidFill>
                    <a:srgbClr val="000000"/>
                  </a:solidFill>
                  <a:latin typeface="Lato"/>
                </a:rPr>
                <a:t>Problem &amp; Goal</a:t>
              </a:r>
            </a:p>
            <a:p>
              <a:pPr algn="l">
                <a:lnSpc>
                  <a:spcPts val="2729"/>
                </a:lnSpc>
              </a:pPr>
              <a:r>
                <a:rPr lang="en-US" sz="2000" spc="60" dirty="0" smtClean="0">
                  <a:solidFill>
                    <a:srgbClr val="000000"/>
                  </a:solidFill>
                  <a:latin typeface="Lato"/>
                </a:rPr>
                <a:t>Etc…</a:t>
              </a:r>
              <a:endParaRPr lang="en-US" sz="2000" spc="60" dirty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9831691" cy="1020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sz="4800" b="1">
                  <a:solidFill>
                    <a:srgbClr val="000000"/>
                  </a:solidFill>
                  <a:latin typeface="Libre Baskerville"/>
                </a:rPr>
                <a:t>Presentation Flow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254269"/>
              <a:ext cx="8086436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600" b="1" spc="52">
                  <a:solidFill>
                    <a:srgbClr val="000000"/>
                  </a:solidFill>
                  <a:latin typeface="Lato Heavy"/>
                </a:rPr>
                <a:t>Our Topics For Today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536662"/>
              <a:ext cx="4488873" cy="193964"/>
            </a:xfrm>
            <a:prstGeom prst="rect">
              <a:avLst/>
            </a:prstGeom>
            <a:solidFill>
              <a:srgbClr val="EFB145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864" y="163298"/>
            <a:ext cx="17976273" cy="995449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92981"/>
            <a:ext cx="9557327" cy="2193876"/>
            <a:chOff x="0" y="-47625"/>
            <a:chExt cx="12743103" cy="2925167"/>
          </a:xfrm>
        </p:grpSpPr>
        <p:sp>
          <p:nvSpPr>
            <p:cNvPr id="7" name="TextBox 7"/>
            <p:cNvSpPr txBox="1"/>
            <p:nvPr/>
          </p:nvSpPr>
          <p:spPr>
            <a:xfrm>
              <a:off x="0" y="2445629"/>
              <a:ext cx="12743103" cy="431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endParaRPr lang="en-US" sz="2000" spc="60" dirty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464055" cy="1020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sz="4800" b="1" dirty="0" smtClean="0">
                  <a:solidFill>
                    <a:srgbClr val="000000"/>
                  </a:solidFill>
                  <a:latin typeface="Libre Baskerville"/>
                </a:rPr>
                <a:t>Problem &amp; Goal</a:t>
              </a:r>
              <a:endParaRPr lang="en-US" sz="4800" b="1" dirty="0">
                <a:solidFill>
                  <a:srgbClr val="000000"/>
                </a:solidFill>
                <a:latin typeface="Libre Baskerville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612243"/>
              <a:ext cx="4488873" cy="193964"/>
            </a:xfrm>
            <a:prstGeom prst="rect">
              <a:avLst/>
            </a:prstGeom>
            <a:solidFill>
              <a:srgbClr val="EFB145"/>
            </a:solidFill>
          </p:spPr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62922"/>
            <a:ext cx="6523567" cy="55204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t="14362" r="31" b="17856"/>
          <a:stretch/>
        </p:blipFill>
        <p:spPr>
          <a:xfrm>
            <a:off x="10405720" y="3196339"/>
            <a:ext cx="5520080" cy="4918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82" y="145473"/>
            <a:ext cx="18017836" cy="999605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4459432" y="1150057"/>
            <a:ext cx="9369136" cy="1390506"/>
            <a:chOff x="0" y="0"/>
            <a:chExt cx="12492182" cy="1854008"/>
          </a:xfrm>
        </p:grpSpPr>
        <p:sp>
          <p:nvSpPr>
            <p:cNvPr id="4" name="AutoShape 4"/>
            <p:cNvSpPr/>
            <p:nvPr/>
          </p:nvSpPr>
          <p:spPr>
            <a:xfrm>
              <a:off x="2778991" y="1041208"/>
              <a:ext cx="6934200" cy="812800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492182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0" spc="64" dirty="0" smtClean="0">
                  <a:solidFill>
                    <a:srgbClr val="000000"/>
                  </a:solidFill>
                  <a:latin typeface="Lato"/>
                </a:rPr>
                <a:t>Approach</a:t>
              </a:r>
              <a:endParaRPr lang="en-US" sz="3200" b="0" spc="64" dirty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259282" y="1219431"/>
              <a:ext cx="5973618" cy="418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spc="95" dirty="0" smtClean="0">
                  <a:solidFill>
                    <a:srgbClr val="FFFFFF"/>
                  </a:solidFill>
                  <a:latin typeface="Lato Heavy"/>
                </a:rPr>
                <a:t>GPS alarm</a:t>
              </a:r>
              <a:endParaRPr lang="en-US" sz="1900" spc="95" dirty="0">
                <a:solidFill>
                  <a:srgbClr val="FFFFFF"/>
                </a:solidFill>
                <a:latin typeface="Lato Heavy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44336" y="3524250"/>
            <a:ext cx="5004955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ko-KR" altLang="en-US" sz="2600" b="1" spc="52" dirty="0" smtClean="0">
                <a:solidFill>
                  <a:srgbClr val="000000"/>
                </a:solidFill>
                <a:latin typeface="Lato Heavy"/>
              </a:rPr>
              <a:t>기술</a:t>
            </a:r>
            <a:endParaRPr lang="en-US" sz="2600" b="1" spc="52" dirty="0">
              <a:solidFill>
                <a:srgbClr val="000000"/>
              </a:solidFill>
              <a:latin typeface="Lato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38709" y="3524250"/>
            <a:ext cx="5004955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ko-KR" altLang="en-US" sz="2600" b="1" spc="52" dirty="0" smtClean="0">
                <a:solidFill>
                  <a:srgbClr val="000000"/>
                </a:solidFill>
                <a:latin typeface="Lato Heavy"/>
              </a:rPr>
              <a:t>상용화</a:t>
            </a:r>
            <a:endParaRPr lang="en-US" sz="2600" b="1" spc="52" dirty="0">
              <a:solidFill>
                <a:srgbClr val="000000"/>
              </a:solidFill>
              <a:latin typeface="Lato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41523" y="3524250"/>
            <a:ext cx="5004955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ko-KR" altLang="en-US" sz="2600" b="1" spc="52" dirty="0" smtClean="0">
                <a:solidFill>
                  <a:srgbClr val="000000"/>
                </a:solidFill>
                <a:latin typeface="Lato Heavy"/>
              </a:rPr>
              <a:t>서비스</a:t>
            </a:r>
            <a:endParaRPr lang="en-US" sz="2550" b="1" spc="51" dirty="0">
              <a:solidFill>
                <a:srgbClr val="000000"/>
              </a:solidFill>
              <a:latin typeface="Lato Heavy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sp>
        <p:nvSpPr>
          <p:cNvPr id="15" name="TextBox 7"/>
          <p:cNvSpPr txBox="1"/>
          <p:nvPr/>
        </p:nvSpPr>
        <p:spPr>
          <a:xfrm>
            <a:off x="1447800" y="4832176"/>
            <a:ext cx="5004955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000" spc="52" dirty="0" smtClean="0">
                <a:solidFill>
                  <a:srgbClr val="000000"/>
                </a:solidFill>
                <a:latin typeface="Lato Heavy"/>
              </a:rPr>
              <a:t>GPS Map matching</a:t>
            </a:r>
          </a:p>
          <a:p>
            <a:pPr algn="ctr">
              <a:lnSpc>
                <a:spcPts val="3120"/>
              </a:lnSpc>
            </a:pPr>
            <a:endParaRPr lang="en-US" sz="2000" spc="52" dirty="0" smtClean="0">
              <a:solidFill>
                <a:srgbClr val="000000"/>
              </a:solidFill>
              <a:latin typeface="Lato Heavy"/>
            </a:endParaRPr>
          </a:p>
          <a:p>
            <a:pPr algn="ctr">
              <a:lnSpc>
                <a:spcPts val="3120"/>
              </a:lnSpc>
            </a:pPr>
            <a:r>
              <a:rPr lang="en-US" sz="2000" spc="52" dirty="0" smtClean="0">
                <a:solidFill>
                  <a:srgbClr val="000000"/>
                </a:solidFill>
                <a:latin typeface="Lato Heavy"/>
              </a:rPr>
              <a:t>Indoor GPS</a:t>
            </a:r>
            <a:endParaRPr lang="en-US" sz="2000" spc="52" dirty="0">
              <a:solidFill>
                <a:srgbClr val="000000"/>
              </a:solidFill>
              <a:latin typeface="Lato Heavy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11842173" y="4832176"/>
            <a:ext cx="5004955" cy="198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000" spc="52" dirty="0" smtClean="0">
                <a:solidFill>
                  <a:srgbClr val="000000"/>
                </a:solidFill>
                <a:latin typeface="Lato Heavy"/>
              </a:rPr>
              <a:t>Synchronization</a:t>
            </a:r>
          </a:p>
          <a:p>
            <a:pPr algn="ctr">
              <a:lnSpc>
                <a:spcPts val="3120"/>
              </a:lnSpc>
            </a:pPr>
            <a:endParaRPr lang="en-US" sz="2000" spc="52" dirty="0">
              <a:solidFill>
                <a:srgbClr val="000000"/>
              </a:solidFill>
              <a:latin typeface="Lato Heavy"/>
            </a:endParaRPr>
          </a:p>
          <a:p>
            <a:pPr algn="ctr">
              <a:lnSpc>
                <a:spcPts val="3120"/>
              </a:lnSpc>
            </a:pPr>
            <a:r>
              <a:rPr lang="en-US" sz="2000" spc="52" dirty="0" smtClean="0">
                <a:solidFill>
                  <a:srgbClr val="000000"/>
                </a:solidFill>
                <a:latin typeface="Lato Heavy"/>
              </a:rPr>
              <a:t>Time to calculate</a:t>
            </a:r>
          </a:p>
          <a:p>
            <a:pPr algn="ctr">
              <a:lnSpc>
                <a:spcPts val="3120"/>
              </a:lnSpc>
            </a:pPr>
            <a:endParaRPr lang="en-US" sz="2000" spc="52" dirty="0">
              <a:solidFill>
                <a:srgbClr val="000000"/>
              </a:solidFill>
              <a:latin typeface="Lato Heavy"/>
            </a:endParaRPr>
          </a:p>
          <a:p>
            <a:pPr algn="ctr">
              <a:lnSpc>
                <a:spcPts val="3120"/>
              </a:lnSpc>
            </a:pPr>
            <a:r>
              <a:rPr lang="en-US" sz="2000" spc="52" dirty="0" smtClean="0">
                <a:solidFill>
                  <a:srgbClr val="000000"/>
                </a:solidFill>
                <a:latin typeface="Lato Heavy"/>
              </a:rPr>
              <a:t>Etc…</a:t>
            </a:r>
            <a:endParaRPr lang="en-US" sz="2000" spc="52" dirty="0">
              <a:solidFill>
                <a:srgbClr val="000000"/>
              </a:solidFill>
              <a:latin typeface="Lato Heavy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6644987" y="4832176"/>
            <a:ext cx="5004955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000" spc="51" dirty="0" smtClean="0">
                <a:solidFill>
                  <a:srgbClr val="000000"/>
                </a:solidFill>
                <a:latin typeface="Lato Heavy"/>
              </a:rPr>
              <a:t>How to notify?</a:t>
            </a:r>
          </a:p>
          <a:p>
            <a:pPr algn="ctr">
              <a:lnSpc>
                <a:spcPts val="3120"/>
              </a:lnSpc>
            </a:pPr>
            <a:endParaRPr lang="en-US" sz="2000" spc="51" dirty="0" smtClean="0">
              <a:solidFill>
                <a:srgbClr val="000000"/>
              </a:solidFill>
              <a:latin typeface="Lato Heavy"/>
            </a:endParaRPr>
          </a:p>
          <a:p>
            <a:pPr algn="ctr">
              <a:lnSpc>
                <a:spcPts val="3120"/>
              </a:lnSpc>
            </a:pPr>
            <a:r>
              <a:rPr lang="en-US" sz="2000" spc="51" dirty="0" smtClean="0">
                <a:solidFill>
                  <a:srgbClr val="000000"/>
                </a:solidFill>
                <a:latin typeface="Lato Heavy"/>
              </a:rPr>
              <a:t>Smartphone or glasses</a:t>
            </a:r>
            <a:endParaRPr lang="en-US" sz="2000" spc="51" dirty="0">
              <a:solidFill>
                <a:srgbClr val="000000"/>
              </a:solidFill>
              <a:latin typeface="Lato Heav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864" y="163298"/>
            <a:ext cx="17976273" cy="995449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92981"/>
            <a:ext cx="9557327" cy="4535412"/>
            <a:chOff x="0" y="-47625"/>
            <a:chExt cx="12743103" cy="6047217"/>
          </a:xfrm>
        </p:grpSpPr>
        <p:sp>
          <p:nvSpPr>
            <p:cNvPr id="7" name="TextBox 7"/>
            <p:cNvSpPr txBox="1"/>
            <p:nvPr/>
          </p:nvSpPr>
          <p:spPr>
            <a:xfrm>
              <a:off x="0" y="3605774"/>
              <a:ext cx="12743103" cy="23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400" spc="60" dirty="0" smtClean="0">
                  <a:solidFill>
                    <a:srgbClr val="000000"/>
                  </a:solidFill>
                  <a:latin typeface="Lato"/>
                </a:rPr>
                <a:t>GPS </a:t>
              </a:r>
              <a:r>
                <a:rPr lang="en-US" altLang="ko-KR" sz="2400" spc="60" dirty="0" smtClean="0">
                  <a:solidFill>
                    <a:srgbClr val="000000"/>
                  </a:solidFill>
                  <a:latin typeface="Lato"/>
                </a:rPr>
                <a:t>map</a:t>
              </a:r>
              <a:r>
                <a:rPr lang="ko-KR" altLang="en-US" sz="2400" spc="60" dirty="0" smtClean="0">
                  <a:solidFill>
                    <a:srgbClr val="000000"/>
                  </a:solidFill>
                  <a:latin typeface="Lato"/>
                </a:rPr>
                <a:t> </a:t>
              </a:r>
              <a:r>
                <a:rPr lang="en-US" altLang="ko-KR" sz="2400" spc="60" dirty="0" smtClean="0">
                  <a:solidFill>
                    <a:srgbClr val="000000"/>
                  </a:solidFill>
                  <a:latin typeface="Lato"/>
                </a:rPr>
                <a:t>matching</a:t>
              </a:r>
            </a:p>
            <a:p>
              <a:pPr algn="l">
                <a:lnSpc>
                  <a:spcPts val="2800"/>
                </a:lnSpc>
              </a:pPr>
              <a:endParaRPr lang="en-US" altLang="ko-KR" sz="2400" spc="60" dirty="0" smtClean="0">
                <a:solidFill>
                  <a:srgbClr val="000000"/>
                </a:solidFill>
                <a:latin typeface="Lato"/>
              </a:endParaRPr>
            </a:p>
            <a:p>
              <a:pPr marL="342900" indent="-342900" algn="l">
                <a:lnSpc>
                  <a:spcPts val="2800"/>
                </a:lnSpc>
                <a:buFontTx/>
                <a:buChar char="-"/>
              </a:pPr>
              <a:r>
                <a:rPr lang="en-US" altLang="ko-KR" sz="2400" spc="60" dirty="0" smtClean="0">
                  <a:solidFill>
                    <a:srgbClr val="000000"/>
                  </a:solidFill>
                  <a:latin typeface="Lato"/>
                </a:rPr>
                <a:t>Find road</a:t>
              </a:r>
            </a:p>
            <a:p>
              <a:pPr marL="342900" indent="-342900" algn="l">
                <a:lnSpc>
                  <a:spcPts val="2800"/>
                </a:lnSpc>
                <a:buFontTx/>
                <a:buChar char="-"/>
              </a:pPr>
              <a:endParaRPr lang="en-US" altLang="ko-KR" sz="2400" spc="60" dirty="0" smtClean="0">
                <a:solidFill>
                  <a:srgbClr val="000000"/>
                </a:solidFill>
                <a:latin typeface="Lato"/>
              </a:endParaRPr>
            </a:p>
            <a:p>
              <a:pPr marL="342900" indent="-342900" algn="l">
                <a:lnSpc>
                  <a:spcPts val="2800"/>
                </a:lnSpc>
                <a:buFontTx/>
                <a:buChar char="-"/>
              </a:pPr>
              <a:r>
                <a:rPr lang="en-US" altLang="ko-KR" sz="2400" spc="60" dirty="0" smtClean="0">
                  <a:solidFill>
                    <a:srgbClr val="000000"/>
                  </a:solidFill>
                  <a:latin typeface="Lato"/>
                </a:rPr>
                <a:t>Find current position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08489"/>
              <a:ext cx="9361055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spc="64" dirty="0" smtClean="0">
                  <a:solidFill>
                    <a:srgbClr val="000000"/>
                  </a:solidFill>
                  <a:latin typeface="Lato"/>
                </a:rPr>
                <a:t>Technique</a:t>
              </a:r>
              <a:endParaRPr lang="en-US" sz="3200" spc="64" dirty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464055" cy="1020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sz="4800" b="1" dirty="0" smtClean="0">
                  <a:solidFill>
                    <a:srgbClr val="000000"/>
                  </a:solidFill>
                  <a:latin typeface="Libre Baskerville"/>
                </a:rPr>
                <a:t>Approach</a:t>
              </a:r>
              <a:endParaRPr lang="en-US" sz="4800" b="1" dirty="0">
                <a:solidFill>
                  <a:srgbClr val="000000"/>
                </a:solidFill>
                <a:latin typeface="Libre Baskerville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612243"/>
              <a:ext cx="4488873" cy="193964"/>
            </a:xfrm>
            <a:prstGeom prst="rect">
              <a:avLst/>
            </a:prstGeom>
            <a:solidFill>
              <a:srgbClr val="EFB145"/>
            </a:solidFill>
          </p:spPr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20" y="3733030"/>
            <a:ext cx="5498281" cy="35577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040" y="3733030"/>
            <a:ext cx="5233206" cy="37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864" y="163298"/>
            <a:ext cx="17976273" cy="995449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92981"/>
            <a:ext cx="15763386" cy="3033574"/>
            <a:chOff x="0" y="-47625"/>
            <a:chExt cx="12464055" cy="4044765"/>
          </a:xfrm>
        </p:grpSpPr>
        <p:sp>
          <p:nvSpPr>
            <p:cNvPr id="7" name="TextBox 7"/>
            <p:cNvSpPr txBox="1"/>
            <p:nvPr/>
          </p:nvSpPr>
          <p:spPr>
            <a:xfrm>
              <a:off x="0" y="3518376"/>
              <a:ext cx="4488873" cy="4787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400" spc="60" dirty="0" smtClean="0">
                  <a:solidFill>
                    <a:srgbClr val="000000"/>
                  </a:solidFill>
                  <a:latin typeface="Lato"/>
                </a:rPr>
                <a:t>Get GPS </a:t>
              </a:r>
              <a:r>
                <a:rPr lang="en-US" altLang="ko-KR" sz="2400" spc="60" dirty="0" smtClean="0">
                  <a:solidFill>
                    <a:srgbClr val="000000"/>
                  </a:solidFill>
                  <a:latin typeface="Lato"/>
                </a:rPr>
                <a:t>in indoor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08489"/>
              <a:ext cx="9361055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spc="64" dirty="0" smtClean="0">
                  <a:solidFill>
                    <a:srgbClr val="000000"/>
                  </a:solidFill>
                  <a:latin typeface="Lato"/>
                </a:rPr>
                <a:t>Technique</a:t>
              </a:r>
              <a:endParaRPr lang="en-US" sz="3200" spc="64" dirty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464055" cy="1020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sz="4800" b="1" dirty="0" smtClean="0">
                  <a:solidFill>
                    <a:srgbClr val="000000"/>
                  </a:solidFill>
                  <a:latin typeface="Libre Baskerville"/>
                </a:rPr>
                <a:t>Approach</a:t>
              </a:r>
              <a:endParaRPr lang="en-US" sz="4800" b="1" dirty="0">
                <a:solidFill>
                  <a:srgbClr val="000000"/>
                </a:solidFill>
                <a:latin typeface="Libre Baskerville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612243"/>
              <a:ext cx="4488873" cy="193964"/>
            </a:xfrm>
            <a:prstGeom prst="rect">
              <a:avLst/>
            </a:prstGeom>
            <a:solidFill>
              <a:srgbClr val="EFB145"/>
            </a:solidFill>
          </p:spPr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403268"/>
            <a:ext cx="6438900" cy="4772362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9829800" y="3667481"/>
            <a:ext cx="567711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spc="60" dirty="0" smtClean="0">
                <a:solidFill>
                  <a:srgbClr val="000000"/>
                </a:solidFill>
                <a:latin typeface="Lato"/>
              </a:rPr>
              <a:t>When should we notify</a:t>
            </a:r>
          </a:p>
          <a:p>
            <a:pPr algn="l">
              <a:lnSpc>
                <a:spcPts val="2800"/>
              </a:lnSpc>
            </a:pPr>
            <a:endParaRPr lang="en-US" altLang="ko-KR" sz="2400" spc="60" dirty="0">
              <a:solidFill>
                <a:srgbClr val="000000"/>
              </a:solidFill>
              <a:latin typeface="Lato"/>
            </a:endParaRPr>
          </a:p>
          <a:p>
            <a:pPr algn="l">
              <a:lnSpc>
                <a:spcPts val="2800"/>
              </a:lnSpc>
            </a:pPr>
            <a:r>
              <a:rPr lang="en-US" altLang="ko-KR" sz="2400" spc="60" dirty="0" smtClean="0">
                <a:solidFill>
                  <a:srgbClr val="000000"/>
                </a:solidFill>
                <a:latin typeface="Lato"/>
              </a:rPr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41774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82" y="145473"/>
            <a:ext cx="18017836" cy="999605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4459432" y="1150057"/>
            <a:ext cx="9369136" cy="1390506"/>
            <a:chOff x="0" y="0"/>
            <a:chExt cx="12492182" cy="1854008"/>
          </a:xfrm>
        </p:grpSpPr>
        <p:sp>
          <p:nvSpPr>
            <p:cNvPr id="4" name="AutoShape 4"/>
            <p:cNvSpPr/>
            <p:nvPr/>
          </p:nvSpPr>
          <p:spPr>
            <a:xfrm>
              <a:off x="2778991" y="1041208"/>
              <a:ext cx="6934200" cy="812800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492182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0" spc="64" dirty="0" smtClean="0">
                  <a:solidFill>
                    <a:srgbClr val="000000"/>
                  </a:solidFill>
                  <a:latin typeface="Lato"/>
                </a:rPr>
                <a:t>Development Environment</a:t>
              </a:r>
              <a:endParaRPr lang="en-US" sz="3200" b="0" spc="64" dirty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259282" y="1219431"/>
              <a:ext cx="5973618" cy="418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spc="95" dirty="0" smtClean="0">
                  <a:solidFill>
                    <a:srgbClr val="FFFFFF"/>
                  </a:solidFill>
                  <a:latin typeface="Lato Heavy"/>
                </a:rPr>
                <a:t>GPS alarm</a:t>
              </a:r>
              <a:endParaRPr lang="en-US" sz="1900" spc="95" dirty="0">
                <a:solidFill>
                  <a:srgbClr val="FFFFFF"/>
                </a:solidFill>
                <a:latin typeface="Lato Heavy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47317" y="7124699"/>
            <a:ext cx="3500004" cy="394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altLang="ko-KR" sz="2600" b="1" spc="52" dirty="0" smtClean="0">
                <a:solidFill>
                  <a:srgbClr val="000000"/>
                </a:solidFill>
                <a:latin typeface="Lato Heavy"/>
              </a:rPr>
              <a:t>Target platform</a:t>
            </a:r>
            <a:endParaRPr lang="en-US" sz="2600" b="1" spc="52" dirty="0">
              <a:solidFill>
                <a:srgbClr val="000000"/>
              </a:solidFill>
              <a:latin typeface="Lato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78438" y="7124699"/>
            <a:ext cx="3500004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altLang="ko-KR" sz="2600" b="1" spc="52" dirty="0" smtClean="0">
                <a:solidFill>
                  <a:srgbClr val="000000"/>
                </a:solidFill>
                <a:latin typeface="Lato Heavy"/>
              </a:rPr>
              <a:t>Cooperation &amp;</a:t>
            </a:r>
          </a:p>
          <a:p>
            <a:pPr algn="ctr">
              <a:lnSpc>
                <a:spcPts val="3120"/>
              </a:lnSpc>
            </a:pPr>
            <a:r>
              <a:rPr lang="en-US" sz="2600" b="1" spc="52" dirty="0" smtClean="0">
                <a:solidFill>
                  <a:srgbClr val="000000"/>
                </a:solidFill>
                <a:latin typeface="Lato Heavy"/>
              </a:rPr>
              <a:t>Version control</a:t>
            </a:r>
            <a:endParaRPr lang="en-US" sz="2550" b="1" spc="51" dirty="0">
              <a:solidFill>
                <a:srgbClr val="000000"/>
              </a:solidFill>
              <a:latin typeface="Lato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509559" y="7124699"/>
            <a:ext cx="3500004" cy="394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altLang="ko-KR" sz="2600" b="1" spc="52" dirty="0" smtClean="0">
                <a:solidFill>
                  <a:srgbClr val="000000"/>
                </a:solidFill>
                <a:latin typeface="Lato Heavy"/>
              </a:rPr>
              <a:t>Script language</a:t>
            </a:r>
            <a:endParaRPr lang="en-US" sz="2600" b="1" spc="52" dirty="0">
              <a:solidFill>
                <a:srgbClr val="000000"/>
              </a:solidFill>
              <a:latin typeface="Lato Heavy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3740679" y="7124699"/>
            <a:ext cx="3500004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600" b="1" spc="52" dirty="0" smtClean="0">
                <a:solidFill>
                  <a:srgbClr val="000000"/>
                </a:solidFill>
                <a:latin typeface="Lato Heavy"/>
              </a:rPr>
              <a:t>IDE</a:t>
            </a:r>
            <a:endParaRPr lang="en-US" sz="2550" b="1" spc="51" dirty="0">
              <a:solidFill>
                <a:srgbClr val="000000"/>
              </a:solidFill>
              <a:latin typeface="Lato Heavy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95700"/>
            <a:ext cx="2534093" cy="29718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90" y="4491037"/>
            <a:ext cx="3314700" cy="13811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26" y="4109882"/>
            <a:ext cx="4134470" cy="20672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567" y="3723485"/>
            <a:ext cx="2639216" cy="26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2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864" y="163298"/>
            <a:ext cx="17976273" cy="995449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440392" y="9123218"/>
            <a:ext cx="6442364" cy="727364"/>
            <a:chOff x="0" y="0"/>
            <a:chExt cx="8589818" cy="96981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589818" cy="969818"/>
            </a:xfrm>
            <a:prstGeom prst="rect">
              <a:avLst/>
            </a:prstGeom>
            <a:solidFill>
              <a:srgbClr val="EFB14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80472" y="286366"/>
              <a:ext cx="7366000" cy="35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 b="1" spc="320">
                  <a:solidFill>
                    <a:srgbClr val="FFFFFF"/>
                  </a:solidFill>
                  <a:latin typeface="Lato"/>
                </a:rPr>
                <a:t>REVELRY VILLAGE HOMES | 2020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92981"/>
            <a:ext cx="9557327" cy="3817267"/>
            <a:chOff x="0" y="-47625"/>
            <a:chExt cx="12743103" cy="5089690"/>
          </a:xfrm>
        </p:grpSpPr>
        <p:sp>
          <p:nvSpPr>
            <p:cNvPr id="7" name="TextBox 7"/>
            <p:cNvSpPr txBox="1"/>
            <p:nvPr/>
          </p:nvSpPr>
          <p:spPr>
            <a:xfrm>
              <a:off x="0" y="3605774"/>
              <a:ext cx="12743103" cy="1436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800"/>
                </a:lnSpc>
                <a:buFontTx/>
                <a:buChar char="-"/>
              </a:pPr>
              <a:r>
                <a:rPr lang="ko-KR" altLang="en-US" sz="2000" spc="60" dirty="0" smtClean="0">
                  <a:solidFill>
                    <a:srgbClr val="000000"/>
                  </a:solidFill>
                  <a:latin typeface="Lato"/>
                </a:rPr>
                <a:t>주제 결정 완료</a:t>
              </a:r>
              <a:endParaRPr lang="en-US" altLang="ko-KR" sz="2000" spc="60" dirty="0" smtClean="0">
                <a:solidFill>
                  <a:srgbClr val="000000"/>
                </a:solidFill>
                <a:latin typeface="Lato"/>
              </a:endParaRPr>
            </a:p>
            <a:p>
              <a:pPr marL="342900" indent="-342900" algn="l">
                <a:lnSpc>
                  <a:spcPts val="2800"/>
                </a:lnSpc>
                <a:buFontTx/>
                <a:buChar char="-"/>
              </a:pPr>
              <a:endParaRPr lang="en-US" altLang="ko-KR" sz="2000" spc="60" dirty="0">
                <a:solidFill>
                  <a:srgbClr val="000000"/>
                </a:solidFill>
                <a:latin typeface="Lato"/>
              </a:endParaRPr>
            </a:p>
            <a:p>
              <a:pPr marL="342900" indent="-342900">
                <a:lnSpc>
                  <a:spcPts val="2800"/>
                </a:lnSpc>
                <a:buFontTx/>
                <a:buChar char="-"/>
              </a:pPr>
              <a:r>
                <a:rPr lang="ko-KR" altLang="en-US" sz="2000" spc="60" dirty="0">
                  <a:solidFill>
                    <a:srgbClr val="000000"/>
                  </a:solidFill>
                  <a:latin typeface="Lato"/>
                </a:rPr>
                <a:t>기존의 </a:t>
              </a:r>
              <a:r>
                <a:rPr lang="en-US" altLang="ko-KR" sz="2000" spc="60" dirty="0">
                  <a:solidFill>
                    <a:srgbClr val="000000"/>
                  </a:solidFill>
                  <a:latin typeface="Lato"/>
                </a:rPr>
                <a:t>map matching, indoor position </a:t>
              </a:r>
              <a:r>
                <a:rPr lang="ko-KR" altLang="en-US" sz="2000" spc="60" dirty="0">
                  <a:solidFill>
                    <a:srgbClr val="000000"/>
                  </a:solidFill>
                  <a:latin typeface="Lato"/>
                </a:rPr>
                <a:t>알고리즘 </a:t>
              </a:r>
              <a:r>
                <a:rPr lang="ko-KR" altLang="en-US" sz="2000" spc="60" dirty="0" smtClean="0">
                  <a:solidFill>
                    <a:srgbClr val="000000"/>
                  </a:solidFill>
                  <a:latin typeface="Lato"/>
                </a:rPr>
                <a:t>조사</a:t>
              </a:r>
              <a:endParaRPr lang="en-US" altLang="ko-KR" sz="2000" spc="60" dirty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08489"/>
              <a:ext cx="9361055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spc="64" dirty="0" smtClean="0">
                  <a:solidFill>
                    <a:srgbClr val="000000"/>
                  </a:solidFill>
                  <a:latin typeface="Lato"/>
                </a:rPr>
                <a:t>Current Status</a:t>
              </a:r>
              <a:endParaRPr lang="en-US" sz="3200" spc="64" dirty="0">
                <a:solidFill>
                  <a:srgbClr val="000000"/>
                </a:solidFill>
                <a:latin typeface="La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464055" cy="1020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sz="4800" b="1" dirty="0" smtClean="0">
                  <a:solidFill>
                    <a:srgbClr val="000000"/>
                  </a:solidFill>
                  <a:latin typeface="Libre Baskerville"/>
                </a:rPr>
                <a:t>Current Status &amp; future plan</a:t>
              </a:r>
              <a:endParaRPr lang="en-US" sz="4800" b="1" dirty="0">
                <a:solidFill>
                  <a:srgbClr val="000000"/>
                </a:solidFill>
                <a:latin typeface="Libre Baskerville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612243"/>
              <a:ext cx="4488873" cy="193964"/>
            </a:xfrm>
            <a:prstGeom prst="rect">
              <a:avLst/>
            </a:prstGeom>
            <a:solidFill>
              <a:srgbClr val="EFB145"/>
            </a:solidFill>
          </p:spPr>
        </p:sp>
      </p:grpSp>
    </p:spTree>
    <p:extLst>
      <p:ext uri="{BB962C8B-B14F-4D97-AF65-F5344CB8AC3E}">
        <p14:creationId xmlns:p14="http://schemas.microsoft.com/office/powerpoint/2010/main" val="31506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454</Words>
  <Application>Microsoft Office PowerPoint</Application>
  <PresentationFormat>사용자 지정</PresentationFormat>
  <Paragraphs>141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Libre Baskerville</vt:lpstr>
      <vt:lpstr>Lato Heavy</vt:lpstr>
      <vt:lpstr>Lato</vt:lpstr>
      <vt:lpstr>맑은 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Revelry Village Homes</dc:title>
  <cp:lastModifiedBy>박지환</cp:lastModifiedBy>
  <cp:revision>30</cp:revision>
  <dcterms:created xsi:type="dcterms:W3CDTF">2006-08-16T00:00:00Z</dcterms:created>
  <dcterms:modified xsi:type="dcterms:W3CDTF">2019-10-02T08:20:45Z</dcterms:modified>
  <dc:identifier>DADnBN2Q9GY</dc:identifier>
</cp:coreProperties>
</file>