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515" r:id="rId3"/>
    <p:sldId id="668" r:id="rId4"/>
    <p:sldId id="694" r:id="rId5"/>
    <p:sldId id="695" r:id="rId6"/>
    <p:sldId id="697" r:id="rId7"/>
    <p:sldId id="691" r:id="rId8"/>
    <p:sldId id="692" r:id="rId9"/>
    <p:sldId id="693" r:id="rId10"/>
    <p:sldId id="696" r:id="rId11"/>
    <p:sldId id="698" r:id="rId12"/>
    <p:sldId id="467" r:id="rId13"/>
    <p:sldId id="457" r:id="rId14"/>
  </p:sldIdLst>
  <p:sldSz cx="12192000" cy="6858000"/>
  <p:notesSz cx="7099300" cy="1023429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2" userDrawn="1">
          <p15:clr>
            <a:srgbClr val="A4A3A4"/>
          </p15:clr>
        </p15:guide>
        <p15:guide id="2" pos="36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B0F0"/>
    <a:srgbClr val="50AED6"/>
    <a:srgbClr val="2A92DB"/>
    <a:srgbClr val="6AC1D2"/>
    <a:srgbClr val="3357CB"/>
    <a:srgbClr val="3165CF"/>
    <a:srgbClr val="4EADD6"/>
    <a:srgbClr val="D1E8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6238" autoAdjust="0"/>
  </p:normalViewPr>
  <p:slideViewPr>
    <p:cSldViewPr snapToGrid="0" showGuides="1">
      <p:cViewPr varScale="1">
        <p:scale>
          <a:sx n="93" d="100"/>
          <a:sy n="93" d="100"/>
        </p:scale>
        <p:origin x="110" y="182"/>
      </p:cViewPr>
      <p:guideLst>
        <p:guide orient="horz" pos="2172"/>
        <p:guide pos="3633"/>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4" d="100"/>
          <a:sy n="74" d="100"/>
        </p:scale>
        <p:origin x="-3372" y="-114"/>
      </p:cViewPr>
      <p:guideLst>
        <p:guide orient="horz" pos="3240"/>
        <p:guide pos="2116"/>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4606" cy="574719"/>
          </a:xfrm>
          <a:prstGeom prst="rect">
            <a:avLst/>
          </a:prstGeom>
        </p:spPr>
        <p:txBody>
          <a:bodyPr vert="horz" lIns="91440" tIns="45720" rIns="91440" bIns="45720" rtlCol="0"/>
          <a:lstStyle>
            <a:lvl1pPr algn="l">
              <a:defRPr sz="1285"/>
            </a:lvl1pPr>
          </a:lstStyle>
          <a:p>
            <a:r>
              <a:rPr lang="zh-CN" altLang="en-US"/>
              <a:t>范用型智能机器视觉软件“KVISON”</a:t>
            </a:r>
            <a:endParaRPr lang="zh-CN" altLang="en-US"/>
          </a:p>
        </p:txBody>
      </p:sp>
      <p:sp>
        <p:nvSpPr>
          <p:cNvPr id="3" name="日期占位符 2"/>
          <p:cNvSpPr>
            <a:spLocks noGrp="1"/>
          </p:cNvSpPr>
          <p:nvPr>
            <p:ph type="dt" sz="quarter" idx="1"/>
          </p:nvPr>
        </p:nvSpPr>
        <p:spPr>
          <a:xfrm>
            <a:off x="4162784" y="0"/>
            <a:ext cx="3184606" cy="574719"/>
          </a:xfrm>
          <a:prstGeom prst="rect">
            <a:avLst/>
          </a:prstGeom>
        </p:spPr>
        <p:txBody>
          <a:bodyPr vert="horz" lIns="91440" tIns="45720" rIns="91440" bIns="45720" rtlCol="0"/>
          <a:lstStyle>
            <a:lvl1pPr algn="r">
              <a:defRPr sz="128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4606" cy="574718"/>
          </a:xfrm>
          <a:prstGeom prst="rect">
            <a:avLst/>
          </a:prstGeom>
        </p:spPr>
        <p:txBody>
          <a:bodyPr vert="horz" lIns="91440" tIns="45720" rIns="91440" bIns="45720" rtlCol="0" anchor="b"/>
          <a:lstStyle>
            <a:lvl1pPr algn="l">
              <a:defRPr sz="1285"/>
            </a:lvl1pPr>
          </a:lstStyle>
          <a:p>
            <a:endParaRPr lang="zh-CN" altLang="en-US"/>
          </a:p>
        </p:txBody>
      </p:sp>
      <p:sp>
        <p:nvSpPr>
          <p:cNvPr id="5" name="灯片编号占位符 4"/>
          <p:cNvSpPr>
            <a:spLocks noGrp="1"/>
          </p:cNvSpPr>
          <p:nvPr>
            <p:ph type="sldNum" sz="quarter" idx="3"/>
          </p:nvPr>
        </p:nvSpPr>
        <p:spPr>
          <a:xfrm>
            <a:off x="4162784" y="10879875"/>
            <a:ext cx="3184606" cy="574718"/>
          </a:xfrm>
          <a:prstGeom prst="rect">
            <a:avLst/>
          </a:prstGeom>
        </p:spPr>
        <p:txBody>
          <a:bodyPr vert="horz" lIns="91440" tIns="45720" rIns="91440" bIns="45720" rtlCol="0" anchor="b"/>
          <a:lstStyle>
            <a:lvl1pPr algn="r">
              <a:defRPr sz="128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3076363" cy="513508"/>
          </a:xfrm>
          <a:prstGeom prst="rect">
            <a:avLst/>
          </a:prstGeom>
        </p:spPr>
        <p:txBody>
          <a:bodyPr vert="horz" lIns="98998" tIns="49497" rIns="98998" bIns="49497" rtlCol="0"/>
          <a:lstStyle>
            <a:lvl1pPr algn="l">
              <a:defRPr sz="1300"/>
            </a:lvl1pPr>
          </a:lstStyle>
          <a:p>
            <a:r>
              <a:rPr lang="zh-CN" altLang="en-US"/>
              <a:t>范用型智能机器视觉软件“KVISON”</a:t>
            </a:r>
            <a:endParaRPr lang="zh-CN" altLang="en-US"/>
          </a:p>
        </p:txBody>
      </p:sp>
      <p:sp>
        <p:nvSpPr>
          <p:cNvPr id="3" name="日期占位符 2"/>
          <p:cNvSpPr>
            <a:spLocks noGrp="1"/>
          </p:cNvSpPr>
          <p:nvPr>
            <p:ph type="dt" idx="1"/>
          </p:nvPr>
        </p:nvSpPr>
        <p:spPr>
          <a:xfrm>
            <a:off x="4021297" y="1"/>
            <a:ext cx="3076363" cy="513508"/>
          </a:xfrm>
          <a:prstGeom prst="rect">
            <a:avLst/>
          </a:prstGeom>
        </p:spPr>
        <p:txBody>
          <a:bodyPr vert="horz" lIns="98998" tIns="49497" rIns="98998" bIns="49497" rtlCol="0"/>
          <a:lstStyle>
            <a:lvl1pPr algn="r">
              <a:defRPr sz="1300"/>
            </a:lvl1pPr>
          </a:lstStyle>
          <a:p>
            <a:fld id="{C903AE16-EC91-446D-9D1E-4725D13EB9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8998" tIns="49497" rIns="98998" bIns="49497" rtlCol="0" anchor="ctr"/>
          <a:lstStyle/>
          <a:p>
            <a:endParaRPr lang="zh-CN" altLang="en-US"/>
          </a:p>
        </p:txBody>
      </p:sp>
      <p:sp>
        <p:nvSpPr>
          <p:cNvPr id="5" name="备注占位符 4"/>
          <p:cNvSpPr>
            <a:spLocks noGrp="1"/>
          </p:cNvSpPr>
          <p:nvPr>
            <p:ph type="body" sz="quarter" idx="3"/>
          </p:nvPr>
        </p:nvSpPr>
        <p:spPr>
          <a:xfrm>
            <a:off x="709931" y="4925411"/>
            <a:ext cx="5679440" cy="4029878"/>
          </a:xfrm>
          <a:prstGeom prst="rect">
            <a:avLst/>
          </a:prstGeom>
        </p:spPr>
        <p:txBody>
          <a:bodyPr vert="horz" lIns="98998" tIns="49497" rIns="98998" bIns="49497"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2" y="9721112"/>
            <a:ext cx="3076363" cy="513507"/>
          </a:xfrm>
          <a:prstGeom prst="rect">
            <a:avLst/>
          </a:prstGeom>
        </p:spPr>
        <p:txBody>
          <a:bodyPr vert="horz" lIns="98998" tIns="49497" rIns="98998" bIns="49497"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7" y="9721112"/>
            <a:ext cx="3076363" cy="513507"/>
          </a:xfrm>
          <a:prstGeom prst="rect">
            <a:avLst/>
          </a:prstGeom>
        </p:spPr>
        <p:txBody>
          <a:bodyPr vert="horz" lIns="98998" tIns="49497" rIns="98998" bIns="49497" rtlCol="0" anchor="b"/>
          <a:lstStyle>
            <a:lvl1pPr algn="r">
              <a:defRPr sz="1300"/>
            </a:lvl1pPr>
          </a:lstStyle>
          <a:p>
            <a:fld id="{5F43A42A-D243-44E3-A9DF-6E650BF3D4D9}"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37275" cy="3452813"/>
          </a:xfrm>
        </p:spPr>
      </p:sp>
      <p:sp>
        <p:nvSpPr>
          <p:cNvPr id="3" name="备注占位符 2"/>
          <p:cNvSpPr>
            <a:spLocks noGrp="1"/>
          </p:cNvSpPr>
          <p:nvPr>
            <p:ph type="body" idx="1"/>
          </p:nvPr>
        </p:nvSpPr>
        <p:spPr/>
        <p:txBody>
          <a:bodyPr/>
          <a:lstStyle/>
          <a:p>
            <a:endParaRPr lang="zh-CN" altLang="en-US"/>
          </a:p>
        </p:txBody>
      </p:sp>
      <p:sp>
        <p:nvSpPr>
          <p:cNvPr id="5" name="页眉占位符 4"/>
          <p:cNvSpPr>
            <a:spLocks noGrp="1"/>
          </p:cNvSpPr>
          <p:nvPr>
            <p:ph type="hdr" sz="quarter"/>
          </p:nvPr>
        </p:nvSpPr>
        <p:spPr/>
        <p:txBody>
          <a:bodyPr/>
          <a:lstStyle/>
          <a:p>
            <a:r>
              <a:rPr lang="zh-CN" altLang="en-US"/>
              <a:t>范用型智能机器视觉软件“KVISON”</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EE83176-4F46-45EA-9A86-DA46935F663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A1631-00F5-4F28-9C7B-5C6490B89AC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EE83176-4F46-45EA-9A86-DA46935F663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A1631-00F5-4F28-9C7B-5C6490B89AC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EE83176-4F46-45EA-9A86-DA46935F663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A1631-00F5-4F28-9C7B-5C6490B89AC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8EE83176-4F46-45EA-9A86-DA46935F663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A1631-00F5-4F28-9C7B-5C6490B89AC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8EE83176-4F46-45EA-9A86-DA46935F663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A1631-00F5-4F28-9C7B-5C6490B89AC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8EE83176-4F46-45EA-9A86-DA46935F663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AA1631-00F5-4F28-9C7B-5C6490B89AC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EE83176-4F46-45EA-9A86-DA46935F663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AA1631-00F5-4F28-9C7B-5C6490B89AC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
        <p:nvSpPr>
          <p:cNvPr id="5" name="TextBox 5"/>
          <p:cNvSpPr txBox="1"/>
          <p:nvPr userDrawn="1"/>
        </p:nvSpPr>
        <p:spPr>
          <a:xfrm>
            <a:off x="7809914" y="6433821"/>
            <a:ext cx="4092135" cy="337185"/>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机器视觉一站式解决方案供应商</a:t>
            </a:r>
            <a:endParaRPr lang="zh-CN" altLang="en-US" sz="1600" dirty="0">
              <a:latin typeface="楷体" panose="02010609060101010101" pitchFamily="49" charset="-122"/>
              <a:ea typeface="楷体" panose="02010609060101010101" pitchFamily="49" charset="-122"/>
            </a:endParaRPr>
          </a:p>
        </p:txBody>
      </p:sp>
      <p:cxnSp>
        <p:nvCxnSpPr>
          <p:cNvPr id="6" name="直接连接符 5"/>
          <p:cNvCxnSpPr/>
          <p:nvPr userDrawn="1"/>
        </p:nvCxnSpPr>
        <p:spPr>
          <a:xfrm>
            <a:off x="0" y="6279776"/>
            <a:ext cx="12192000" cy="0"/>
          </a:xfrm>
          <a:prstGeom prst="line">
            <a:avLst/>
          </a:prstGeom>
          <a:ln w="25400" cmpd="sng"/>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flipV="1">
            <a:off x="777861" y="914399"/>
            <a:ext cx="1062524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微信图片_20181229094057.png"/>
          <p:cNvPicPr>
            <a:picLocks noChangeAspect="1"/>
          </p:cNvPicPr>
          <p:nvPr userDrawn="1"/>
        </p:nvPicPr>
        <p:blipFill>
          <a:blip r:embed="rId2" cstate="print"/>
          <a:stretch>
            <a:fillRect/>
          </a:stretch>
        </p:blipFill>
        <p:spPr>
          <a:xfrm>
            <a:off x="8870699" y="190501"/>
            <a:ext cx="2442071" cy="680525"/>
          </a:xfrm>
          <a:prstGeom prst="rect">
            <a:avLst/>
          </a:prstGeom>
        </p:spPr>
      </p:pic>
      <p:pic>
        <p:nvPicPr>
          <p:cNvPr id="9" name="Picture 2" descr="X:\MnS\Marketing\Images\SICK_product_logos\3D_vision\3D-Vision.jpg"/>
          <p:cNvPicPr>
            <a:picLocks noChangeAspect="1" noChangeArrowheads="1"/>
          </p:cNvPicPr>
          <p:nvPr userDrawn="1"/>
        </p:nvPicPr>
        <p:blipFill>
          <a:blip r:embed="rId3" cstate="screen"/>
          <a:srcRect/>
          <a:stretch>
            <a:fillRect/>
          </a:stretch>
        </p:blipFill>
        <p:spPr bwMode="auto">
          <a:xfrm>
            <a:off x="11397403" y="208551"/>
            <a:ext cx="620377" cy="756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8EE83176-4F46-45EA-9A86-DA46935F663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A1631-00F5-4F28-9C7B-5C6490B89AC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8EE83176-4F46-45EA-9A86-DA46935F663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A1631-00F5-4F28-9C7B-5C6490B89AC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microsoft.com/office/2007/relationships/hdphoto" Target="../media/image20.wdp"/><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13.wdp"/><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1021582" y="1813135"/>
            <a:ext cx="9645029" cy="1155550"/>
          </a:xfrm>
          <a:prstGeom prst="roundRect">
            <a:avLst/>
          </a:prstGeom>
          <a:gradFill>
            <a:gsLst>
              <a:gs pos="0">
                <a:schemeClr val="bg1">
                  <a:lumMod val="85000"/>
                </a:schemeClr>
              </a:gs>
              <a:gs pos="100000">
                <a:schemeClr val="bg1"/>
              </a:gs>
            </a:gsLst>
            <a:lin ang="2700000" scaled="1"/>
          </a:gradFill>
          <a:ln w="25400">
            <a:gradFill flip="none" rotWithShape="1">
              <a:gsLst>
                <a:gs pos="0">
                  <a:schemeClr val="bg1"/>
                </a:gs>
                <a:gs pos="100000">
                  <a:schemeClr val="bg1">
                    <a:lumMod val="8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椭圆 54"/>
          <p:cNvSpPr>
            <a:spLocks noChangeAspect="1"/>
          </p:cNvSpPr>
          <p:nvPr/>
        </p:nvSpPr>
        <p:spPr>
          <a:xfrm rot="7345121">
            <a:off x="3662197" y="3903050"/>
            <a:ext cx="215972" cy="215972"/>
          </a:xfrm>
          <a:prstGeom prst="ellipse">
            <a:avLst/>
          </a:prstGeom>
          <a:solidFill>
            <a:srgbClr val="1D8FE7"/>
          </a:solidFill>
          <a:ln w="762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spc="600">
              <a:solidFill>
                <a:schemeClr val="bg1"/>
              </a:solidFill>
              <a:latin typeface="Source Han Sans Light" panose="020B0300000000000000" pitchFamily="34" charset="-122"/>
              <a:ea typeface="Source Han Sans Light" panose="020B0300000000000000" pitchFamily="34" charset="-122"/>
            </a:endParaRPr>
          </a:p>
        </p:txBody>
      </p:sp>
      <p:sp>
        <p:nvSpPr>
          <p:cNvPr id="56" name="椭圆 55"/>
          <p:cNvSpPr>
            <a:spLocks noChangeAspect="1"/>
          </p:cNvSpPr>
          <p:nvPr/>
        </p:nvSpPr>
        <p:spPr>
          <a:xfrm rot="7345121" flipH="1" flipV="1">
            <a:off x="3924869" y="3920598"/>
            <a:ext cx="226357" cy="226357"/>
          </a:xfrm>
          <a:prstGeom prst="ellipse">
            <a:avLst/>
          </a:prstGeom>
          <a:solidFill>
            <a:schemeClr val="bg1"/>
          </a:solidFill>
          <a:ln w="762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spc="600">
              <a:solidFill>
                <a:schemeClr val="bg1"/>
              </a:solidFill>
              <a:latin typeface="Source Han Sans Light" panose="020B0300000000000000" pitchFamily="34" charset="-122"/>
              <a:ea typeface="Source Han Sans Light" panose="020B0300000000000000" pitchFamily="34" charset="-122"/>
            </a:endParaRPr>
          </a:p>
        </p:txBody>
      </p:sp>
      <p:sp>
        <p:nvSpPr>
          <p:cNvPr id="57" name="椭圆 56"/>
          <p:cNvSpPr>
            <a:spLocks noChangeAspect="1"/>
          </p:cNvSpPr>
          <p:nvPr/>
        </p:nvSpPr>
        <p:spPr>
          <a:xfrm>
            <a:off x="6365072" y="3642125"/>
            <a:ext cx="359953" cy="359953"/>
          </a:xfrm>
          <a:prstGeom prst="ellipse">
            <a:avLst/>
          </a:prstGeom>
          <a:solidFill>
            <a:schemeClr val="bg1"/>
          </a:solidFill>
          <a:ln w="762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spc="600">
              <a:solidFill>
                <a:schemeClr val="bg1"/>
              </a:solidFill>
              <a:latin typeface="Source Han Sans Light" panose="020B0300000000000000" pitchFamily="34" charset="-122"/>
              <a:ea typeface="Source Han Sans Light" panose="020B0300000000000000" pitchFamily="34" charset="-122"/>
            </a:endParaRPr>
          </a:p>
        </p:txBody>
      </p:sp>
      <p:sp>
        <p:nvSpPr>
          <p:cNvPr id="58" name="椭圆 57"/>
          <p:cNvSpPr>
            <a:spLocks noChangeAspect="1"/>
          </p:cNvSpPr>
          <p:nvPr/>
        </p:nvSpPr>
        <p:spPr>
          <a:xfrm>
            <a:off x="6980119" y="3668310"/>
            <a:ext cx="179976" cy="179977"/>
          </a:xfrm>
          <a:prstGeom prst="ellipse">
            <a:avLst/>
          </a:prstGeom>
          <a:solidFill>
            <a:srgbClr val="1D8FE7"/>
          </a:solidFill>
          <a:ln w="762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spc="600">
              <a:solidFill>
                <a:schemeClr val="bg1"/>
              </a:solidFill>
              <a:latin typeface="Source Han Sans Light" panose="020B0300000000000000" pitchFamily="34" charset="-122"/>
              <a:ea typeface="Source Han Sans Light" panose="020B0300000000000000" pitchFamily="34" charset="-122"/>
            </a:endParaRPr>
          </a:p>
        </p:txBody>
      </p:sp>
      <p:sp>
        <p:nvSpPr>
          <p:cNvPr id="59" name="椭圆 58"/>
          <p:cNvSpPr>
            <a:spLocks noChangeAspect="1"/>
          </p:cNvSpPr>
          <p:nvPr/>
        </p:nvSpPr>
        <p:spPr>
          <a:xfrm rot="7345121">
            <a:off x="3379398" y="3740107"/>
            <a:ext cx="215972" cy="215972"/>
          </a:xfrm>
          <a:prstGeom prst="ellipse">
            <a:avLst/>
          </a:prstGeom>
          <a:solidFill>
            <a:schemeClr val="bg1"/>
          </a:solidFill>
          <a:ln w="762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spc="600">
              <a:solidFill>
                <a:schemeClr val="bg1"/>
              </a:solidFill>
              <a:latin typeface="Source Han Sans Light" panose="020B0300000000000000" pitchFamily="34" charset="-122"/>
              <a:ea typeface="Source Han Sans Light" panose="020B0300000000000000" pitchFamily="34" charset="-122"/>
            </a:endParaRPr>
          </a:p>
        </p:txBody>
      </p:sp>
      <p:sp>
        <p:nvSpPr>
          <p:cNvPr id="60" name="椭圆 59"/>
          <p:cNvSpPr>
            <a:spLocks noChangeAspect="1"/>
          </p:cNvSpPr>
          <p:nvPr/>
        </p:nvSpPr>
        <p:spPr>
          <a:xfrm rot="7345121">
            <a:off x="4259720" y="3820428"/>
            <a:ext cx="359953" cy="359953"/>
          </a:xfrm>
          <a:prstGeom prst="ellipse">
            <a:avLst/>
          </a:prstGeom>
          <a:solidFill>
            <a:srgbClr val="1D8FE7"/>
          </a:solidFill>
          <a:ln w="762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spc="600">
              <a:solidFill>
                <a:schemeClr val="bg1"/>
              </a:solidFill>
              <a:latin typeface="Source Han Sans Light" panose="020B0300000000000000" pitchFamily="34" charset="-122"/>
              <a:ea typeface="Source Han Sans Light" panose="020B0300000000000000" pitchFamily="34" charset="-122"/>
            </a:endParaRPr>
          </a:p>
        </p:txBody>
      </p:sp>
      <p:sp>
        <p:nvSpPr>
          <p:cNvPr id="61" name="椭圆 60"/>
          <p:cNvSpPr>
            <a:spLocks noChangeAspect="1"/>
          </p:cNvSpPr>
          <p:nvPr/>
        </p:nvSpPr>
        <p:spPr>
          <a:xfrm rot="7345121">
            <a:off x="3607527" y="3519278"/>
            <a:ext cx="287963" cy="287964"/>
          </a:xfrm>
          <a:prstGeom prst="ellipse">
            <a:avLst/>
          </a:prstGeom>
          <a:solidFill>
            <a:srgbClr val="1D8FE7"/>
          </a:solidFill>
          <a:ln w="762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spc="600">
              <a:solidFill>
                <a:schemeClr val="bg1"/>
              </a:solidFill>
              <a:latin typeface="Source Han Sans Light" panose="020B0300000000000000" pitchFamily="34" charset="-122"/>
              <a:ea typeface="Source Han Sans Light" panose="020B0300000000000000" pitchFamily="34" charset="-122"/>
            </a:endParaRPr>
          </a:p>
        </p:txBody>
      </p:sp>
      <p:sp>
        <p:nvSpPr>
          <p:cNvPr id="62" name="椭圆 61"/>
          <p:cNvSpPr>
            <a:spLocks noChangeAspect="1"/>
          </p:cNvSpPr>
          <p:nvPr/>
        </p:nvSpPr>
        <p:spPr>
          <a:xfrm>
            <a:off x="6792379" y="3905988"/>
            <a:ext cx="287964" cy="287963"/>
          </a:xfrm>
          <a:prstGeom prst="ellipse">
            <a:avLst/>
          </a:prstGeom>
          <a:solidFill>
            <a:srgbClr val="1D8FE7"/>
          </a:solidFill>
          <a:ln w="762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spc="600">
              <a:solidFill>
                <a:schemeClr val="bg1"/>
              </a:solidFill>
              <a:latin typeface="Source Han Sans Light" panose="020B0300000000000000" pitchFamily="34" charset="-122"/>
              <a:ea typeface="Source Han Sans Light" panose="020B0300000000000000" pitchFamily="34" charset="-122"/>
            </a:endParaRPr>
          </a:p>
        </p:txBody>
      </p:sp>
      <p:sp>
        <p:nvSpPr>
          <p:cNvPr id="63" name="椭圆 62"/>
          <p:cNvSpPr>
            <a:spLocks noChangeAspect="1"/>
          </p:cNvSpPr>
          <p:nvPr/>
        </p:nvSpPr>
        <p:spPr>
          <a:xfrm>
            <a:off x="6526306" y="4133486"/>
            <a:ext cx="215972" cy="215972"/>
          </a:xfrm>
          <a:prstGeom prst="ellipse">
            <a:avLst/>
          </a:prstGeom>
          <a:solidFill>
            <a:schemeClr val="bg1"/>
          </a:solidFill>
          <a:ln w="762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spc="600">
              <a:solidFill>
                <a:schemeClr val="bg1"/>
              </a:solidFill>
              <a:latin typeface="Source Han Sans Light" panose="020B0300000000000000" pitchFamily="34" charset="-122"/>
              <a:ea typeface="Source Han Sans Light" panose="020B0300000000000000" pitchFamily="34" charset="-122"/>
            </a:endParaRPr>
          </a:p>
        </p:txBody>
      </p:sp>
      <p:sp>
        <p:nvSpPr>
          <p:cNvPr id="64" name="椭圆 63"/>
          <p:cNvSpPr>
            <a:spLocks noChangeAspect="1"/>
          </p:cNvSpPr>
          <p:nvPr/>
        </p:nvSpPr>
        <p:spPr>
          <a:xfrm>
            <a:off x="6319288" y="4210098"/>
            <a:ext cx="107986" cy="107986"/>
          </a:xfrm>
          <a:prstGeom prst="ellipse">
            <a:avLst/>
          </a:prstGeom>
          <a:solidFill>
            <a:srgbClr val="1D8FE7"/>
          </a:solidFill>
          <a:ln w="762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spc="600">
              <a:solidFill>
                <a:schemeClr val="bg1"/>
              </a:solidFill>
              <a:latin typeface="Source Han Sans Light" panose="020B0300000000000000" pitchFamily="34" charset="-122"/>
              <a:ea typeface="Source Han Sans Light" panose="020B0300000000000000" pitchFamily="34" charset="-122"/>
            </a:endParaRPr>
          </a:p>
        </p:txBody>
      </p:sp>
      <p:pic>
        <p:nvPicPr>
          <p:cNvPr id="7" name="图片 6" descr="微信图片_20181229094057.png"/>
          <p:cNvPicPr>
            <a:picLocks noChangeAspect="1"/>
          </p:cNvPicPr>
          <p:nvPr/>
        </p:nvPicPr>
        <p:blipFill>
          <a:blip r:embed="rId1" cstate="print"/>
          <a:stretch>
            <a:fillRect/>
          </a:stretch>
        </p:blipFill>
        <p:spPr>
          <a:xfrm>
            <a:off x="10162044" y="72193"/>
            <a:ext cx="1983925" cy="680436"/>
          </a:xfrm>
          <a:prstGeom prst="rect">
            <a:avLst/>
          </a:prstGeom>
        </p:spPr>
      </p:pic>
      <p:sp>
        <p:nvSpPr>
          <p:cNvPr id="4" name="TextBox 5"/>
          <p:cNvSpPr txBox="1"/>
          <p:nvPr/>
        </p:nvSpPr>
        <p:spPr>
          <a:xfrm>
            <a:off x="8582228" y="6448666"/>
            <a:ext cx="3324427" cy="337141"/>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机器视觉一站式解决方案供应商</a:t>
            </a:r>
            <a:endParaRPr lang="zh-CN" altLang="en-US" sz="1600" dirty="0">
              <a:latin typeface="楷体" panose="02010609060101010101" pitchFamily="49" charset="-122"/>
              <a:ea typeface="楷体" panose="02010609060101010101" pitchFamily="49" charset="-122"/>
            </a:endParaRPr>
          </a:p>
        </p:txBody>
      </p:sp>
      <p:cxnSp>
        <p:nvCxnSpPr>
          <p:cNvPr id="5" name="直接连接符 4"/>
          <p:cNvCxnSpPr/>
          <p:nvPr/>
        </p:nvCxnSpPr>
        <p:spPr>
          <a:xfrm>
            <a:off x="8889" y="6279144"/>
            <a:ext cx="11575178" cy="0"/>
          </a:xfrm>
          <a:prstGeom prst="line">
            <a:avLst/>
          </a:prstGeom>
          <a:ln w="25400" cmpd="sng"/>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72995" y="914726"/>
            <a:ext cx="11887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TextBox 7"/>
          <p:cNvSpPr txBox="1"/>
          <p:nvPr/>
        </p:nvSpPr>
        <p:spPr>
          <a:xfrm>
            <a:off x="984122" y="2071547"/>
            <a:ext cx="9443760" cy="707780"/>
          </a:xfrm>
          <a:prstGeom prst="rect">
            <a:avLst/>
          </a:prstGeom>
          <a:noFill/>
        </p:spPr>
        <p:txBody>
          <a:bodyPr wrap="square" lIns="91416" tIns="45707" rIns="91416" bIns="45707" rtlCol="0">
            <a:spAutoFit/>
          </a:bodyPr>
          <a:lstStyle/>
          <a:p>
            <a:pPr algn="ctr">
              <a:spcBef>
                <a:spcPct val="0"/>
              </a:spcBef>
            </a:pPr>
            <a:r>
              <a:rPr lang="zh-CN" altLang="en-US" sz="4000" b="1" dirty="0">
                <a:solidFill>
                  <a:schemeClr val="tx2"/>
                </a:solidFill>
                <a:latin typeface="DFKai-SB" panose="03000509000000000000" pitchFamily="65" charset="-120"/>
                <a:ea typeface="宋体" panose="02010600030101010101" pitchFamily="2" charset="-122"/>
              </a:rPr>
              <a:t>西南铜业</a:t>
            </a:r>
            <a:r>
              <a:rPr lang="en-US" altLang="zh-CN" sz="4000" b="1" dirty="0">
                <a:solidFill>
                  <a:schemeClr val="tx2"/>
                </a:solidFill>
                <a:latin typeface="DFKai-SB" panose="03000509000000000000" pitchFamily="65" charset="-120"/>
                <a:ea typeface="宋体" panose="02010600030101010101" pitchFamily="2" charset="-122"/>
              </a:rPr>
              <a:t>--</a:t>
            </a:r>
            <a:r>
              <a:rPr lang="zh-CN" altLang="en-US" sz="4000" b="1" dirty="0">
                <a:solidFill>
                  <a:schemeClr val="tx2"/>
                </a:solidFill>
                <a:latin typeface="DFKai-SB" panose="03000509000000000000" pitchFamily="65" charset="-120"/>
                <a:ea typeface="宋体" panose="02010600030101010101" pitchFamily="2" charset="-122"/>
              </a:rPr>
              <a:t>铜粒子打磨设备进展汇报</a:t>
            </a:r>
            <a:endParaRPr lang="zh-CN" altLang="en-US" sz="4000" b="1" dirty="0">
              <a:solidFill>
                <a:srgbClr val="0080C7"/>
              </a:solidFill>
              <a:latin typeface="宋体" panose="02010600030101010101" pitchFamily="2" charset="-122"/>
              <a:ea typeface="宋体" panose="02010600030101010101" pitchFamily="2" charset="-122"/>
            </a:endParaRPr>
          </a:p>
        </p:txBody>
      </p:sp>
      <p:sp>
        <p:nvSpPr>
          <p:cNvPr id="29" name="TextBox 28"/>
          <p:cNvSpPr txBox="1"/>
          <p:nvPr/>
        </p:nvSpPr>
        <p:spPr>
          <a:xfrm>
            <a:off x="8582228" y="3050665"/>
            <a:ext cx="1870781" cy="707794"/>
          </a:xfrm>
          <a:prstGeom prst="rect">
            <a:avLst/>
          </a:prstGeom>
          <a:noFill/>
        </p:spPr>
        <p:txBody>
          <a:bodyPr wrap="none" rtlCol="0">
            <a:spAutoFit/>
          </a:bodyPr>
          <a:lstStyle>
            <a:defPPr>
              <a:defRPr lang="en-US"/>
            </a:defPPr>
            <a:lvl1pPr marL="0" algn="l" defTabSz="608965" rtl="0" eaLnBrk="1" latinLnBrk="0" hangingPunct="1">
              <a:defRPr sz="2400" kern="1200">
                <a:solidFill>
                  <a:schemeClr val="tx1"/>
                </a:solidFill>
                <a:latin typeface="+mn-lt"/>
                <a:ea typeface="+mn-ea"/>
                <a:cs typeface="+mn-cs"/>
              </a:defRPr>
            </a:lvl1pPr>
            <a:lvl2pPr marL="609600" algn="l" defTabSz="608965" rtl="0" eaLnBrk="1" latinLnBrk="0" hangingPunct="1">
              <a:defRPr sz="2400" kern="1200">
                <a:solidFill>
                  <a:schemeClr val="tx1"/>
                </a:solidFill>
                <a:latin typeface="+mn-lt"/>
                <a:ea typeface="+mn-ea"/>
                <a:cs typeface="+mn-cs"/>
              </a:defRPr>
            </a:lvl2pPr>
            <a:lvl3pPr marL="1219200" algn="l" defTabSz="608965" rtl="0" eaLnBrk="1" latinLnBrk="0" hangingPunct="1">
              <a:defRPr sz="2400" kern="1200">
                <a:solidFill>
                  <a:schemeClr val="tx1"/>
                </a:solidFill>
                <a:latin typeface="+mn-lt"/>
                <a:ea typeface="+mn-ea"/>
                <a:cs typeface="+mn-cs"/>
              </a:defRPr>
            </a:lvl3pPr>
            <a:lvl4pPr marL="1828800" algn="l" defTabSz="608965" rtl="0" eaLnBrk="1" latinLnBrk="0" hangingPunct="1">
              <a:defRPr sz="2400" kern="1200">
                <a:solidFill>
                  <a:schemeClr val="tx1"/>
                </a:solidFill>
                <a:latin typeface="+mn-lt"/>
                <a:ea typeface="+mn-ea"/>
                <a:cs typeface="+mn-cs"/>
              </a:defRPr>
            </a:lvl4pPr>
            <a:lvl5pPr marL="2438400" algn="l" defTabSz="608965" rtl="0" eaLnBrk="1" latinLnBrk="0" hangingPunct="1">
              <a:defRPr sz="2400" kern="1200">
                <a:solidFill>
                  <a:schemeClr val="tx1"/>
                </a:solidFill>
                <a:latin typeface="+mn-lt"/>
                <a:ea typeface="+mn-ea"/>
                <a:cs typeface="+mn-cs"/>
              </a:defRPr>
            </a:lvl5pPr>
            <a:lvl6pPr marL="3048000" algn="l" defTabSz="608965" rtl="0" eaLnBrk="1" latinLnBrk="0" hangingPunct="1">
              <a:defRPr sz="2400" kern="1200">
                <a:solidFill>
                  <a:schemeClr val="tx1"/>
                </a:solidFill>
                <a:latin typeface="+mn-lt"/>
                <a:ea typeface="+mn-ea"/>
                <a:cs typeface="+mn-cs"/>
              </a:defRPr>
            </a:lvl6pPr>
            <a:lvl7pPr marL="3657600" algn="l" defTabSz="608965" rtl="0" eaLnBrk="1" latinLnBrk="0" hangingPunct="1">
              <a:defRPr sz="2400" kern="1200">
                <a:solidFill>
                  <a:schemeClr val="tx1"/>
                </a:solidFill>
                <a:latin typeface="+mn-lt"/>
                <a:ea typeface="+mn-ea"/>
                <a:cs typeface="+mn-cs"/>
              </a:defRPr>
            </a:lvl7pPr>
            <a:lvl8pPr marL="4267200" algn="l" defTabSz="608965" rtl="0" eaLnBrk="1" latinLnBrk="0" hangingPunct="1">
              <a:defRPr sz="2400" kern="1200">
                <a:solidFill>
                  <a:schemeClr val="tx1"/>
                </a:solidFill>
                <a:latin typeface="+mn-lt"/>
                <a:ea typeface="+mn-ea"/>
                <a:cs typeface="+mn-cs"/>
              </a:defRPr>
            </a:lvl8pPr>
            <a:lvl9pPr marL="4876800" algn="l" defTabSz="608965" rtl="0" eaLnBrk="1" latinLnBrk="0" hangingPunct="1">
              <a:defRPr sz="2400" kern="1200">
                <a:solidFill>
                  <a:schemeClr val="tx1"/>
                </a:solidFill>
                <a:latin typeface="+mn-lt"/>
                <a:ea typeface="+mn-ea"/>
                <a:cs typeface="+mn-cs"/>
              </a:defRPr>
            </a:lvl9pPr>
          </a:lstStyle>
          <a:p>
            <a:pPr algn="l"/>
            <a:r>
              <a:rPr lang="en-US" altLang="zh-CN" sz="2000" b="1" dirty="0">
                <a:latin typeface="仿宋" panose="02010609060101010101" pitchFamily="49" charset="-122"/>
                <a:ea typeface="仿宋" panose="02010609060101010101" pitchFamily="49" charset="-122"/>
              </a:rPr>
              <a:t> </a:t>
            </a:r>
            <a:r>
              <a:rPr lang="en-US" altLang="zh-CN" sz="2000" b="1" dirty="0">
                <a:latin typeface="宋体" panose="02010600030101010101" pitchFamily="2" charset="-122"/>
                <a:ea typeface="宋体" panose="02010600030101010101" pitchFamily="2" charset="-122"/>
              </a:rPr>
              <a:t>version</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1.0</a:t>
            </a:r>
            <a:endParaRPr lang="en-US" altLang="zh-CN" sz="2000" b="1" dirty="0">
              <a:latin typeface="宋体" panose="02010600030101010101" pitchFamily="2" charset="-122"/>
              <a:ea typeface="宋体" panose="02010600030101010101" pitchFamily="2" charset="-122"/>
            </a:endParaRPr>
          </a:p>
          <a:p>
            <a:pPr algn="l">
              <a:spcBef>
                <a:spcPct val="0"/>
              </a:spcBef>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sym typeface="+mn-ea"/>
              </a:rPr>
              <a:t>202</a:t>
            </a:r>
            <a:r>
              <a:rPr lang="en-US" altLang="zh-CN" sz="2000" b="1" dirty="0">
                <a:latin typeface="宋体" panose="02010600030101010101" pitchFamily="2" charset="-122"/>
                <a:ea typeface="宋体" panose="02010600030101010101" pitchFamily="2" charset="-122"/>
                <a:sym typeface="+mn-ea"/>
              </a:rPr>
              <a:t>5 </a:t>
            </a:r>
            <a:r>
              <a:rPr lang="en-US" sz="2000" b="1" dirty="0">
                <a:latin typeface="宋体" panose="02010600030101010101" pitchFamily="2" charset="-122"/>
                <a:ea typeface="宋体" panose="02010600030101010101" pitchFamily="2" charset="-122"/>
                <a:sym typeface="+mn-ea"/>
              </a:rPr>
              <a:t>03</a:t>
            </a:r>
            <a:r>
              <a:rPr lang="en-US" altLang="zh-CN" sz="2000" b="1" dirty="0">
                <a:latin typeface="宋体" panose="02010600030101010101" pitchFamily="2" charset="-122"/>
                <a:ea typeface="宋体" panose="02010600030101010101" pitchFamily="2" charset="-122"/>
                <a:sym typeface="+mn-ea"/>
              </a:rPr>
              <a:t> 26</a:t>
            </a:r>
            <a:endParaRPr lang="en-US" altLang="zh-CN" sz="2000" b="1" dirty="0">
              <a:latin typeface="宋体" panose="02010600030101010101" pitchFamily="2" charset="-122"/>
              <a:ea typeface="宋体" panose="02010600030101010101" pitchFamily="2" charset="-122"/>
              <a:sym typeface="+mn-ea"/>
            </a:endParaRPr>
          </a:p>
        </p:txBody>
      </p:sp>
      <p:sp>
        <p:nvSpPr>
          <p:cNvPr id="8" name="圆角矩形 1"/>
          <p:cNvSpPr/>
          <p:nvPr/>
        </p:nvSpPr>
        <p:spPr>
          <a:xfrm>
            <a:off x="2296496" y="5133753"/>
            <a:ext cx="5909810" cy="458410"/>
          </a:xfrm>
          <a:prstGeom prst="roundRect">
            <a:avLst>
              <a:gd name="adj" fmla="val 50000"/>
            </a:avLst>
          </a:prstGeom>
          <a:solidFill>
            <a:schemeClr val="accent1"/>
          </a:solidFill>
          <a:ln w="12700" cap="flat" cmpd="sng" algn="ctr">
            <a:gradFill flip="none" rotWithShape="1">
              <a:gsLst>
                <a:gs pos="0">
                  <a:srgbClr val="BE309C">
                    <a:lumMod val="5000"/>
                    <a:lumOff val="95000"/>
                  </a:srgbClr>
                </a:gs>
                <a:gs pos="100000">
                  <a:sysClr val="window" lastClr="FFFFFF">
                    <a:lumMod val="65000"/>
                  </a:sysClr>
                </a:gs>
              </a:gsLst>
              <a:lin ang="13500000" scaled="1"/>
              <a:tileRect/>
            </a:gradFill>
            <a:prstDash val="solid"/>
            <a:miter lim="800000"/>
          </a:ln>
          <a:effectLst>
            <a:innerShdw blurRad="127000" dist="88900" dir="18900000">
              <a:prstClr val="black">
                <a:alpha val="38000"/>
              </a:prstClr>
            </a:innerShdw>
          </a:effectLst>
        </p:spPr>
        <p:txBody>
          <a:bodyPr anchor="ctr"/>
          <a:lstStyle/>
          <a:p>
            <a:pPr algn="ctr"/>
            <a:endParaRPr lang="zh-CN" altLang="en-US" sz="3200" kern="0">
              <a:solidFill>
                <a:prstClr val="white"/>
              </a:solidFill>
              <a:latin typeface="+mj-ea"/>
              <a:ea typeface="+mj-ea"/>
            </a:endParaRPr>
          </a:p>
        </p:txBody>
      </p:sp>
      <p:sp>
        <p:nvSpPr>
          <p:cNvPr id="9" name="圆角矩形 2"/>
          <p:cNvSpPr/>
          <p:nvPr/>
        </p:nvSpPr>
        <p:spPr>
          <a:xfrm>
            <a:off x="2295861" y="5133754"/>
            <a:ext cx="7382184" cy="457775"/>
          </a:xfrm>
          <a:prstGeom prst="roundRect">
            <a:avLst>
              <a:gd name="adj" fmla="val 50000"/>
            </a:avLst>
          </a:prstGeom>
          <a:solidFill>
            <a:schemeClr val="bg1">
              <a:lumMod val="65000"/>
            </a:schemeClr>
          </a:solidFill>
          <a:ln w="12700" cap="flat" cmpd="sng" algn="ctr">
            <a:gradFill flip="none" rotWithShape="1">
              <a:gsLst>
                <a:gs pos="0">
                  <a:srgbClr val="BE309C">
                    <a:lumMod val="5000"/>
                    <a:lumOff val="95000"/>
                  </a:srgbClr>
                </a:gs>
                <a:gs pos="100000">
                  <a:sysClr val="window" lastClr="FFFFFF">
                    <a:lumMod val="65000"/>
                  </a:sysClr>
                </a:gs>
              </a:gsLst>
              <a:lin ang="13500000" scaled="1"/>
              <a:tileRect/>
            </a:gradFill>
            <a:prstDash val="solid"/>
            <a:miter lim="800000"/>
          </a:ln>
          <a:effectLst>
            <a:innerShdw blurRad="127000" dist="88900" dir="18900000">
              <a:prstClr val="black">
                <a:alpha val="30000"/>
              </a:prstClr>
            </a:innerShdw>
          </a:effectLst>
        </p:spPr>
        <p:txBody>
          <a:bodyPr anchor="ctr"/>
          <a:lstStyle/>
          <a:p>
            <a:pPr algn="ctr"/>
            <a:endParaRPr lang="zh-CN" altLang="en-US" sz="3200" kern="0">
              <a:solidFill>
                <a:prstClr val="white"/>
              </a:solidFill>
              <a:latin typeface="+mj-ea"/>
              <a:ea typeface="+mj-ea"/>
            </a:endParaRPr>
          </a:p>
        </p:txBody>
      </p:sp>
      <p:sp>
        <p:nvSpPr>
          <p:cNvPr id="10" name="文字"/>
          <p:cNvSpPr txBox="1"/>
          <p:nvPr/>
        </p:nvSpPr>
        <p:spPr>
          <a:xfrm>
            <a:off x="3212047" y="5194071"/>
            <a:ext cx="6665997" cy="337141"/>
          </a:xfrm>
          <a:prstGeom prst="rect">
            <a:avLst/>
          </a:prstGeom>
          <a:noFill/>
        </p:spPr>
        <p:txBody>
          <a:bodyPr wrap="square" rtlCol="0">
            <a:spAutoFit/>
          </a:bodyPr>
          <a:lstStyle/>
          <a:p>
            <a:pPr algn="ctr"/>
            <a:r>
              <a:rPr lang="en-US" altLang="zh-CN" sz="1600" dirty="0">
                <a:solidFill>
                  <a:schemeClr val="bg1"/>
                </a:solidFill>
                <a:latin typeface="+mj-ea"/>
                <a:ea typeface="+mj-ea"/>
              </a:rPr>
              <a:t>Changsha Mingzhun Information Technology Co.LTD</a:t>
            </a:r>
            <a:endParaRPr lang="zh-CN" altLang="en-US" sz="1600" dirty="0">
              <a:solidFill>
                <a:schemeClr val="bg1"/>
              </a:solidFill>
              <a:latin typeface="+mj-ea"/>
              <a:ea typeface="+mj-ea"/>
            </a:endParaRPr>
          </a:p>
        </p:txBody>
      </p:sp>
      <p:sp>
        <p:nvSpPr>
          <p:cNvPr id="11" name="圆角矩形 10"/>
          <p:cNvSpPr/>
          <p:nvPr/>
        </p:nvSpPr>
        <p:spPr>
          <a:xfrm>
            <a:off x="2296496" y="5121055"/>
            <a:ext cx="972058" cy="488886"/>
          </a:xfrm>
          <a:prstGeom prst="roundRect">
            <a:avLst>
              <a:gd name="adj" fmla="val 50000"/>
            </a:avLst>
          </a:prstGeom>
          <a:gradFill>
            <a:gsLst>
              <a:gs pos="0">
                <a:schemeClr val="bg1">
                  <a:lumMod val="75000"/>
                </a:schemeClr>
              </a:gs>
              <a:gs pos="100000">
                <a:schemeClr val="bg1"/>
              </a:gs>
            </a:gsLst>
            <a:lin ang="2700000" scaled="0"/>
          </a:gradFill>
          <a:ln w="22225">
            <a:gradFill>
              <a:gsLst>
                <a:gs pos="0">
                  <a:schemeClr val="bg1">
                    <a:lumMod val="65000"/>
                  </a:schemeClr>
                </a:gs>
                <a:gs pos="100000">
                  <a:schemeClr val="bg1"/>
                </a:gs>
              </a:gsLst>
              <a:lin ang="13500000" scaled="0"/>
            </a:gradFill>
          </a:ln>
          <a:effectLst>
            <a:outerShdw blurRad="50800" dist="38100" dir="2700000" sx="97000" sy="9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04" tIns="60952" rIns="121904" bIns="60952" numCol="1" spcCol="0" rtlCol="0" fromWordArt="0" anchor="ctr" anchorCtr="0" forceAA="0" compatLnSpc="1">
            <a:noAutofit/>
          </a:bodyPr>
          <a:lstStyle/>
          <a:p>
            <a:pPr algn="ctr"/>
            <a:endParaRPr lang="zh-CN" altLang="en-US" sz="3200">
              <a:latin typeface="+mj-ea"/>
              <a:ea typeface="+mj-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childTnLst>
                                </p:cTn>
                              </p:par>
                              <p:par>
                                <p:cTn id="8" presetID="42" presetClass="path" presetSubtype="0" accel="50000" decel="50000" fill="hold" grpId="1" nodeType="withEffect">
                                  <p:stCondLst>
                                    <p:cond delay="1750"/>
                                  </p:stCondLst>
                                  <p:childTnLst>
                                    <p:animMotion origin="layout" path="M 3.33333E-6 -1.11111E-6 L -0.09861 -0.18395 " pathEditMode="relative" rAng="0" ptsTypes="AA">
                                      <p:cBhvr>
                                        <p:cTn id="9" dur="1500" spd="-100000" fill="hold"/>
                                        <p:tgtEl>
                                          <p:spTgt spid="57"/>
                                        </p:tgtEl>
                                        <p:attrNameLst>
                                          <p:attrName>ppt_x</p:attrName>
                                          <p:attrName>ppt_y</p:attrName>
                                        </p:attrNameLst>
                                      </p:cBhvr>
                                      <p:rCtr x="-4931" y="-9198"/>
                                    </p:animMotion>
                                  </p:childTnLst>
                                </p:cTn>
                              </p:par>
                              <p:par>
                                <p:cTn id="10" presetID="10" presetClass="entr" presetSubtype="0" fill="hold" grpId="0" nodeType="withEffect">
                                  <p:stCondLst>
                                    <p:cond delay="200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1000"/>
                                        <p:tgtEl>
                                          <p:spTgt spid="58"/>
                                        </p:tgtEl>
                                      </p:cBhvr>
                                    </p:animEffect>
                                  </p:childTnLst>
                                </p:cTn>
                              </p:par>
                              <p:par>
                                <p:cTn id="13" presetID="42" presetClass="path" presetSubtype="0" accel="50000" decel="50000" fill="hold" grpId="1" nodeType="withEffect">
                                  <p:stCondLst>
                                    <p:cond delay="2000"/>
                                  </p:stCondLst>
                                  <p:childTnLst>
                                    <p:animMotion origin="layout" path="M -1.94444E-6 4.5679E-6 L -0.14809 -0.16667 " pathEditMode="relative" rAng="0" ptsTypes="AA">
                                      <p:cBhvr>
                                        <p:cTn id="14" dur="1500" spd="-100000" fill="hold"/>
                                        <p:tgtEl>
                                          <p:spTgt spid="58"/>
                                        </p:tgtEl>
                                        <p:attrNameLst>
                                          <p:attrName>ppt_x</p:attrName>
                                          <p:attrName>ppt_y</p:attrName>
                                        </p:attrNameLst>
                                      </p:cBhvr>
                                      <p:rCtr x="-7413" y="-8333"/>
                                    </p:animMotion>
                                  </p:childTnLst>
                                </p:cTn>
                              </p:par>
                              <p:par>
                                <p:cTn id="15" presetID="10" presetClass="entr" presetSubtype="0" fill="hold" grpId="0" nodeType="withEffect">
                                  <p:stCondLst>
                                    <p:cond delay="175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1000"/>
                                        <p:tgtEl>
                                          <p:spTgt spid="62"/>
                                        </p:tgtEl>
                                      </p:cBhvr>
                                    </p:animEffect>
                                  </p:childTnLst>
                                </p:cTn>
                              </p:par>
                              <p:par>
                                <p:cTn id="18" presetID="42" presetClass="path" presetSubtype="0" accel="50000" decel="50000" fill="hold" grpId="1" nodeType="withEffect">
                                  <p:stCondLst>
                                    <p:cond delay="1750"/>
                                  </p:stCondLst>
                                  <p:childTnLst>
                                    <p:animMotion origin="layout" path="M 1.38889E-6 4.44444E-6 L -0.13351 -0.23149 " pathEditMode="relative" rAng="0" ptsTypes="AA">
                                      <p:cBhvr>
                                        <p:cTn id="19" dur="1500" spd="-100000" fill="hold"/>
                                        <p:tgtEl>
                                          <p:spTgt spid="62"/>
                                        </p:tgtEl>
                                        <p:attrNameLst>
                                          <p:attrName>ppt_x</p:attrName>
                                          <p:attrName>ppt_y</p:attrName>
                                        </p:attrNameLst>
                                      </p:cBhvr>
                                      <p:rCtr x="-6684" y="-11574"/>
                                    </p:animMotion>
                                  </p:childTnLst>
                                </p:cTn>
                              </p:par>
                              <p:par>
                                <p:cTn id="20" presetID="10" presetClass="entr" presetSubtype="0" fill="hold" grpId="0" nodeType="withEffect">
                                  <p:stCondLst>
                                    <p:cond delay="225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1000"/>
                                        <p:tgtEl>
                                          <p:spTgt spid="63"/>
                                        </p:tgtEl>
                                      </p:cBhvr>
                                    </p:animEffect>
                                  </p:childTnLst>
                                </p:cTn>
                              </p:par>
                              <p:par>
                                <p:cTn id="23" presetID="42" presetClass="path" presetSubtype="0" accel="50000" decel="50000" fill="hold" grpId="1" nodeType="withEffect">
                                  <p:stCondLst>
                                    <p:cond delay="2250"/>
                                  </p:stCondLst>
                                  <p:childTnLst>
                                    <p:animMotion origin="layout" path="M -2.5E-6 -1.23457E-6 L -0.10052 -0.26883 " pathEditMode="relative" rAng="0" ptsTypes="AA">
                                      <p:cBhvr>
                                        <p:cTn id="24" dur="1500" spd="-100000" fill="hold"/>
                                        <p:tgtEl>
                                          <p:spTgt spid="63"/>
                                        </p:tgtEl>
                                        <p:attrNameLst>
                                          <p:attrName>ppt_x</p:attrName>
                                          <p:attrName>ppt_y</p:attrName>
                                        </p:attrNameLst>
                                      </p:cBhvr>
                                      <p:rCtr x="-5035" y="-13457"/>
                                    </p:animMotion>
                                  </p:childTnLst>
                                </p:cTn>
                              </p:par>
                              <p:par>
                                <p:cTn id="25" presetID="10" presetClass="entr" presetSubtype="0" fill="hold" grpId="0" nodeType="withEffect">
                                  <p:stCondLst>
                                    <p:cond delay="175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1000"/>
                                        <p:tgtEl>
                                          <p:spTgt spid="64"/>
                                        </p:tgtEl>
                                      </p:cBhvr>
                                    </p:animEffect>
                                  </p:childTnLst>
                                </p:cTn>
                              </p:par>
                              <p:par>
                                <p:cTn id="28" presetID="42" presetClass="path" presetSubtype="0" accel="50000" decel="50000" fill="hold" grpId="1" nodeType="withEffect">
                                  <p:stCondLst>
                                    <p:cond delay="1750"/>
                                  </p:stCondLst>
                                  <p:childTnLst>
                                    <p:animMotion origin="layout" path="M 3.33333E-6 -2.22222E-6 L -0.07188 -0.25926 " pathEditMode="relative" rAng="0" ptsTypes="AA">
                                      <p:cBhvr>
                                        <p:cTn id="29" dur="1500" spd="-100000" fill="hold"/>
                                        <p:tgtEl>
                                          <p:spTgt spid="64"/>
                                        </p:tgtEl>
                                        <p:attrNameLst>
                                          <p:attrName>ppt_x</p:attrName>
                                          <p:attrName>ppt_y</p:attrName>
                                        </p:attrNameLst>
                                      </p:cBhvr>
                                      <p:rCtr x="-3594" y="-12963"/>
                                    </p:animMotion>
                                  </p:childTnLst>
                                </p:cTn>
                              </p:par>
                              <p:par>
                                <p:cTn id="30" presetID="10" presetClass="entr" presetSubtype="0" fill="hold" grpId="0" nodeType="withEffect">
                                  <p:stCondLst>
                                    <p:cond delay="200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1000"/>
                                        <p:tgtEl>
                                          <p:spTgt spid="55"/>
                                        </p:tgtEl>
                                      </p:cBhvr>
                                    </p:animEffect>
                                  </p:childTnLst>
                                </p:cTn>
                              </p:par>
                              <p:par>
                                <p:cTn id="33" presetID="42" presetClass="path" presetSubtype="0" accel="50000" decel="50000" fill="hold" grpId="1" nodeType="withEffect">
                                  <p:stCondLst>
                                    <p:cond delay="2000"/>
                                  </p:stCondLst>
                                  <p:childTnLst>
                                    <p:animMotion origin="layout" path="M 3.54167E-6 4.07407E-6 L 0.10429 -0.12546 " pathEditMode="relative" rAng="0" ptsTypes="AA">
                                      <p:cBhvr>
                                        <p:cTn id="34" dur="1500" spd="-100000" fill="hold"/>
                                        <p:tgtEl>
                                          <p:spTgt spid="55"/>
                                        </p:tgtEl>
                                        <p:attrNameLst>
                                          <p:attrName>ppt_x</p:attrName>
                                          <p:attrName>ppt_y</p:attrName>
                                        </p:attrNameLst>
                                      </p:cBhvr>
                                      <p:rCtr x="5534" y="-7847"/>
                                    </p:animMotion>
                                  </p:childTnLst>
                                </p:cTn>
                              </p:par>
                              <p:par>
                                <p:cTn id="35" presetID="10" presetClass="entr" presetSubtype="0" fill="hold" grpId="0" nodeType="withEffect">
                                  <p:stCondLst>
                                    <p:cond delay="225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1000"/>
                                        <p:tgtEl>
                                          <p:spTgt spid="56"/>
                                        </p:tgtEl>
                                      </p:cBhvr>
                                    </p:animEffect>
                                  </p:childTnLst>
                                </p:cTn>
                              </p:par>
                              <p:par>
                                <p:cTn id="38" presetID="42" presetClass="path" presetSubtype="0" accel="50000" decel="50000" fill="hold" grpId="1" nodeType="withEffect">
                                  <p:stCondLst>
                                    <p:cond delay="2250"/>
                                  </p:stCondLst>
                                  <p:childTnLst>
                                    <p:animMotion origin="layout" path="M -1.66667E-6 3.33333E-6 L 0.08229 -0.1287 " pathEditMode="relative" rAng="0" ptsTypes="AA">
                                      <p:cBhvr>
                                        <p:cTn id="39" dur="1500" spd="-100000" fill="hold"/>
                                        <p:tgtEl>
                                          <p:spTgt spid="56"/>
                                        </p:tgtEl>
                                        <p:attrNameLst>
                                          <p:attrName>ppt_x</p:attrName>
                                          <p:attrName>ppt_y</p:attrName>
                                        </p:attrNameLst>
                                      </p:cBhvr>
                                      <p:rCtr x="4440" y="-8750"/>
                                    </p:animMotion>
                                  </p:childTnLst>
                                </p:cTn>
                              </p:par>
                              <p:par>
                                <p:cTn id="40" presetID="10" presetClass="entr" presetSubtype="0" fill="hold" grpId="0" nodeType="withEffect">
                                  <p:stCondLst>
                                    <p:cond delay="175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1000"/>
                                        <p:tgtEl>
                                          <p:spTgt spid="59"/>
                                        </p:tgtEl>
                                      </p:cBhvr>
                                    </p:animEffect>
                                  </p:childTnLst>
                                </p:cTn>
                              </p:par>
                              <p:par>
                                <p:cTn id="43" presetID="42" presetClass="path" presetSubtype="0" accel="50000" decel="50000" fill="hold" grpId="1" nodeType="withEffect">
                                  <p:stCondLst>
                                    <p:cond delay="1750"/>
                                  </p:stCondLst>
                                  <p:childTnLst>
                                    <p:animMotion origin="layout" path="M 6.25E-7 -3.33333E-6 L 0.12747 -0.10162 " pathEditMode="relative" rAng="0" ptsTypes="AA">
                                      <p:cBhvr>
                                        <p:cTn id="44" dur="1500" spd="-100000" fill="hold"/>
                                        <p:tgtEl>
                                          <p:spTgt spid="59"/>
                                        </p:tgtEl>
                                        <p:attrNameLst>
                                          <p:attrName>ppt_x</p:attrName>
                                          <p:attrName>ppt_y</p:attrName>
                                        </p:attrNameLst>
                                      </p:cBhvr>
                                      <p:rCtr x="7031" y="-7292"/>
                                    </p:animMotion>
                                  </p:childTnLst>
                                </p:cTn>
                              </p:par>
                              <p:par>
                                <p:cTn id="45" presetID="10" presetClass="entr" presetSubtype="0" fill="hold" grpId="0" nodeType="withEffect">
                                  <p:stCondLst>
                                    <p:cond delay="200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1000"/>
                                        <p:tgtEl>
                                          <p:spTgt spid="60"/>
                                        </p:tgtEl>
                                      </p:cBhvr>
                                    </p:animEffect>
                                  </p:childTnLst>
                                </p:cTn>
                              </p:par>
                              <p:par>
                                <p:cTn id="48" presetID="42" presetClass="path" presetSubtype="0" accel="50000" decel="50000" fill="hold" grpId="1" nodeType="withEffect">
                                  <p:stCondLst>
                                    <p:cond delay="2000"/>
                                  </p:stCondLst>
                                  <p:childTnLst>
                                    <p:animMotion origin="layout" path="M -4.375E-6 4.44444E-6 L 0.05469 -0.1507 " pathEditMode="relative" rAng="0" ptsTypes="AA">
                                      <p:cBhvr>
                                        <p:cTn id="49" dur="1500" spd="-100000" fill="hold"/>
                                        <p:tgtEl>
                                          <p:spTgt spid="60"/>
                                        </p:tgtEl>
                                        <p:attrNameLst>
                                          <p:attrName>ppt_x</p:attrName>
                                          <p:attrName>ppt_y</p:attrName>
                                        </p:attrNameLst>
                                      </p:cBhvr>
                                      <p:rCtr x="2734" y="-7546"/>
                                    </p:animMotion>
                                  </p:childTnLst>
                                </p:cTn>
                              </p:par>
                              <p:par>
                                <p:cTn id="50" presetID="10" presetClass="entr" presetSubtype="0" fill="hold" grpId="0" nodeType="withEffect">
                                  <p:stCondLst>
                                    <p:cond delay="175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1000"/>
                                        <p:tgtEl>
                                          <p:spTgt spid="61"/>
                                        </p:tgtEl>
                                      </p:cBhvr>
                                    </p:animEffect>
                                  </p:childTnLst>
                                </p:cTn>
                              </p:par>
                              <p:par>
                                <p:cTn id="53" presetID="42" presetClass="path" presetSubtype="0" accel="50000" decel="50000" fill="hold" grpId="1" nodeType="withEffect">
                                  <p:stCondLst>
                                    <p:cond delay="1750"/>
                                  </p:stCondLst>
                                  <p:childTnLst>
                                    <p:animMotion origin="layout" path="M -3.95833E-6 0 L 0.10586 -0.07453 " pathEditMode="relative" rAng="0" ptsTypes="AA">
                                      <p:cBhvr>
                                        <p:cTn id="54" dur="1500" spd="-100000" fill="hold"/>
                                        <p:tgtEl>
                                          <p:spTgt spid="61"/>
                                        </p:tgtEl>
                                        <p:attrNameLst>
                                          <p:attrName>ppt_x</p:attrName>
                                          <p:attrName>ppt_y</p:attrName>
                                        </p:attrNameLst>
                                      </p:cBhvr>
                                      <p:rCtr x="5951" y="-6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nimBg="1"/>
      <p:bldP spid="55" grpId="1" bldLvl="0" animBg="1"/>
      <p:bldP spid="56" grpId="0" bldLvl="0" animBg="1"/>
      <p:bldP spid="56" grpId="1" bldLvl="0" animBg="1"/>
      <p:bldP spid="57" grpId="0" bldLvl="0" animBg="1"/>
      <p:bldP spid="57" grpId="1" bldLvl="0" animBg="1"/>
      <p:bldP spid="58" grpId="0" bldLvl="0" animBg="1"/>
      <p:bldP spid="58" grpId="1" bldLvl="0" animBg="1"/>
      <p:bldP spid="59" grpId="0" bldLvl="0" animBg="1"/>
      <p:bldP spid="59" grpId="1" bldLvl="0" animBg="1"/>
      <p:bldP spid="60" grpId="0" bldLvl="0" animBg="1"/>
      <p:bldP spid="60" grpId="1" bldLvl="0" animBg="1"/>
      <p:bldP spid="61" grpId="0" bldLvl="0" animBg="1"/>
      <p:bldP spid="61" grpId="1" bldLvl="0" animBg="1"/>
      <p:bldP spid="62" grpId="0" bldLvl="0" animBg="1"/>
      <p:bldP spid="62" grpId="1" bldLvl="0" animBg="1"/>
      <p:bldP spid="63" grpId="0" bldLvl="0" animBg="1"/>
      <p:bldP spid="63" grpId="1" bldLvl="0" animBg="1"/>
      <p:bldP spid="64" grpId="0" bldLvl="0" animBg="1"/>
      <p:bldP spid="64"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5"/>
          <p:cNvSpPr/>
          <p:nvPr/>
        </p:nvSpPr>
        <p:spPr bwMode="auto">
          <a:xfrm>
            <a:off x="370875" y="372575"/>
            <a:ext cx="1687663" cy="523875"/>
          </a:xfrm>
          <a:custGeom>
            <a:avLst/>
            <a:gdLst>
              <a:gd name="connsiteX0" fmla="*/ 0 w 2680131"/>
              <a:gd name="connsiteY0" fmla="*/ 0 h 438150"/>
              <a:gd name="connsiteX1" fmla="*/ 546583 w 2680131"/>
              <a:gd name="connsiteY1" fmla="*/ 0 h 438150"/>
              <a:gd name="connsiteX2" fmla="*/ 2266700 w 2680131"/>
              <a:gd name="connsiteY2" fmla="*/ 0 h 438150"/>
              <a:gd name="connsiteX3" fmla="*/ 2371937 w 2680131"/>
              <a:gd name="connsiteY3" fmla="*/ 42278 h 438150"/>
              <a:gd name="connsiteX4" fmla="*/ 2661339 w 2680131"/>
              <a:gd name="connsiteY4" fmla="*/ 322848 h 438150"/>
              <a:gd name="connsiteX5" fmla="*/ 2680131 w 2680131"/>
              <a:gd name="connsiteY5" fmla="*/ 368969 h 438150"/>
              <a:gd name="connsiteX6" fmla="*/ 2616237 w 2680131"/>
              <a:gd name="connsiteY6" fmla="*/ 438150 h 438150"/>
              <a:gd name="connsiteX7" fmla="*/ 269543 w 2680131"/>
              <a:gd name="connsiteY7" fmla="*/ 438150 h 438150"/>
              <a:gd name="connsiteX8" fmla="*/ 0 w 2680131"/>
              <a:gd name="connsiteY8"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131" h="438150">
                <a:moveTo>
                  <a:pt x="0" y="0"/>
                </a:moveTo>
                <a:lnTo>
                  <a:pt x="546583" y="0"/>
                </a:lnTo>
                <a:cubicBezTo>
                  <a:pt x="1164881" y="0"/>
                  <a:pt x="1760716" y="0"/>
                  <a:pt x="2266700" y="0"/>
                </a:cubicBezTo>
                <a:cubicBezTo>
                  <a:pt x="2308043" y="0"/>
                  <a:pt x="2345627" y="15374"/>
                  <a:pt x="2371937" y="42278"/>
                </a:cubicBezTo>
                <a:cubicBezTo>
                  <a:pt x="2661339" y="322848"/>
                  <a:pt x="2661339" y="322848"/>
                  <a:pt x="2661339" y="322848"/>
                </a:cubicBezTo>
                <a:cubicBezTo>
                  <a:pt x="2672614" y="334378"/>
                  <a:pt x="2680131" y="342065"/>
                  <a:pt x="2680131" y="368969"/>
                </a:cubicBezTo>
                <a:cubicBezTo>
                  <a:pt x="2680131" y="395873"/>
                  <a:pt x="2650063" y="438150"/>
                  <a:pt x="2616237" y="438150"/>
                </a:cubicBezTo>
                <a:cubicBezTo>
                  <a:pt x="1939713" y="438150"/>
                  <a:pt x="1104393" y="438150"/>
                  <a:pt x="269543" y="438150"/>
                </a:cubicBezTo>
                <a:lnTo>
                  <a:pt x="0" y="438150"/>
                </a:lnTo>
                <a:close/>
              </a:path>
            </a:pathLst>
          </a:custGeom>
          <a:solidFill>
            <a:srgbClr val="0070C0"/>
          </a:solidFill>
          <a:ln w="19050">
            <a:solidFill>
              <a:schemeClr val="accent1"/>
            </a:solidFill>
          </a:ln>
          <a:effectLst>
            <a:outerShdw blurRad="203200" dist="38100" dir="5400000" sx="90000" sy="-19000"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r>
              <a:rPr lang="zh-CN" altLang="en-US" sz="2400" dirty="0">
                <a:solidFill>
                  <a:schemeClr val="bg1"/>
                </a:solidFill>
                <a:latin typeface="微软雅黑" panose="020B0503020204020204" charset="-122"/>
              </a:rPr>
              <a:t>进度推进</a:t>
            </a:r>
            <a:endParaRPr lang="zh-CN" altLang="en-US" sz="2400" dirty="0">
              <a:solidFill>
                <a:schemeClr val="bg1"/>
              </a:solidFill>
              <a:latin typeface="微软雅黑" panose="020B0503020204020204" charset="-122"/>
            </a:endParaRPr>
          </a:p>
        </p:txBody>
      </p:sp>
      <p:pic>
        <p:nvPicPr>
          <p:cNvPr id="3" name="图片 2" descr="lALPD0eJ-9Lhc0rNBBrNB4A_1920_1050"/>
          <p:cNvPicPr>
            <a:picLocks noChangeAspect="1"/>
          </p:cNvPicPr>
          <p:nvPr/>
        </p:nvPicPr>
        <p:blipFill>
          <a:blip r:embed="rId1"/>
          <a:stretch>
            <a:fillRect/>
          </a:stretch>
        </p:blipFill>
        <p:spPr>
          <a:xfrm>
            <a:off x="175759" y="1407286"/>
            <a:ext cx="4226232" cy="2311332"/>
          </a:xfrm>
          <a:prstGeom prst="rect">
            <a:avLst/>
          </a:prstGeom>
        </p:spPr>
      </p:pic>
      <p:pic>
        <p:nvPicPr>
          <p:cNvPr id="4" name="图片 3" descr="1715762667290"/>
          <p:cNvPicPr>
            <a:picLocks noChangeAspect="1"/>
          </p:cNvPicPr>
          <p:nvPr/>
        </p:nvPicPr>
        <p:blipFill>
          <a:blip r:embed="rId2"/>
          <a:stretch>
            <a:fillRect/>
          </a:stretch>
        </p:blipFill>
        <p:spPr>
          <a:xfrm>
            <a:off x="4771444" y="1515910"/>
            <a:ext cx="3018567" cy="2202708"/>
          </a:xfrm>
          <a:prstGeom prst="rect">
            <a:avLst/>
          </a:prstGeom>
        </p:spPr>
      </p:pic>
      <p:pic>
        <p:nvPicPr>
          <p:cNvPr id="5" name="图片 4" descr="1715762859001"/>
          <p:cNvPicPr>
            <a:picLocks noChangeAspect="1"/>
          </p:cNvPicPr>
          <p:nvPr/>
        </p:nvPicPr>
        <p:blipFill>
          <a:blip r:embed="rId3"/>
          <a:srcRect l="13106" t="15172" r="11310" b="8597"/>
          <a:stretch>
            <a:fillRect/>
          </a:stretch>
        </p:blipFill>
        <p:spPr>
          <a:xfrm>
            <a:off x="8148955" y="1674340"/>
            <a:ext cx="3449921" cy="1754660"/>
          </a:xfrm>
          <a:prstGeom prst="rect">
            <a:avLst/>
          </a:prstGeom>
        </p:spPr>
      </p:pic>
      <p:sp>
        <p:nvSpPr>
          <p:cNvPr id="7" name="文本框 6"/>
          <p:cNvSpPr txBox="1"/>
          <p:nvPr/>
        </p:nvSpPr>
        <p:spPr>
          <a:xfrm>
            <a:off x="860854" y="4229454"/>
            <a:ext cx="6104238" cy="923330"/>
          </a:xfrm>
          <a:prstGeom prst="rect">
            <a:avLst/>
          </a:prstGeom>
          <a:noFill/>
        </p:spPr>
        <p:txBody>
          <a:bodyPr wrap="square">
            <a:spAutoFit/>
          </a:bodyPr>
          <a:lstStyle/>
          <a:p>
            <a:pPr algn="just">
              <a:buNone/>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软件业务流程开发完成</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buNone/>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软件界面开发完成</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70%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算法开发工作</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bwMode="auto">
          <a:xfrm>
            <a:off x="1143001" y="321311"/>
            <a:ext cx="2955925" cy="523875"/>
          </a:xfrm>
          <a:custGeom>
            <a:avLst/>
            <a:gdLst>
              <a:gd name="connsiteX0" fmla="*/ 0 w 2680131"/>
              <a:gd name="connsiteY0" fmla="*/ 0 h 438150"/>
              <a:gd name="connsiteX1" fmla="*/ 546583 w 2680131"/>
              <a:gd name="connsiteY1" fmla="*/ 0 h 438150"/>
              <a:gd name="connsiteX2" fmla="*/ 2266700 w 2680131"/>
              <a:gd name="connsiteY2" fmla="*/ 0 h 438150"/>
              <a:gd name="connsiteX3" fmla="*/ 2371937 w 2680131"/>
              <a:gd name="connsiteY3" fmla="*/ 42278 h 438150"/>
              <a:gd name="connsiteX4" fmla="*/ 2661339 w 2680131"/>
              <a:gd name="connsiteY4" fmla="*/ 322848 h 438150"/>
              <a:gd name="connsiteX5" fmla="*/ 2680131 w 2680131"/>
              <a:gd name="connsiteY5" fmla="*/ 368969 h 438150"/>
              <a:gd name="connsiteX6" fmla="*/ 2616237 w 2680131"/>
              <a:gd name="connsiteY6" fmla="*/ 438150 h 438150"/>
              <a:gd name="connsiteX7" fmla="*/ 269543 w 2680131"/>
              <a:gd name="connsiteY7" fmla="*/ 438150 h 438150"/>
              <a:gd name="connsiteX8" fmla="*/ 0 w 2680131"/>
              <a:gd name="connsiteY8"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131" h="438150">
                <a:moveTo>
                  <a:pt x="0" y="0"/>
                </a:moveTo>
                <a:lnTo>
                  <a:pt x="546583" y="0"/>
                </a:lnTo>
                <a:cubicBezTo>
                  <a:pt x="1164881" y="0"/>
                  <a:pt x="1760716" y="0"/>
                  <a:pt x="2266700" y="0"/>
                </a:cubicBezTo>
                <a:cubicBezTo>
                  <a:pt x="2308043" y="0"/>
                  <a:pt x="2345627" y="15374"/>
                  <a:pt x="2371937" y="42278"/>
                </a:cubicBezTo>
                <a:cubicBezTo>
                  <a:pt x="2661339" y="322848"/>
                  <a:pt x="2661339" y="322848"/>
                  <a:pt x="2661339" y="322848"/>
                </a:cubicBezTo>
                <a:cubicBezTo>
                  <a:pt x="2672614" y="334378"/>
                  <a:pt x="2680131" y="342065"/>
                  <a:pt x="2680131" y="368969"/>
                </a:cubicBezTo>
                <a:cubicBezTo>
                  <a:pt x="2680131" y="395873"/>
                  <a:pt x="2650063" y="438150"/>
                  <a:pt x="2616237" y="438150"/>
                </a:cubicBezTo>
                <a:cubicBezTo>
                  <a:pt x="1939713" y="438150"/>
                  <a:pt x="1104393" y="438150"/>
                  <a:pt x="269543" y="438150"/>
                </a:cubicBezTo>
                <a:lnTo>
                  <a:pt x="0" y="438150"/>
                </a:lnTo>
                <a:close/>
              </a:path>
            </a:pathLst>
          </a:custGeom>
          <a:solidFill>
            <a:srgbClr val="0070C0"/>
          </a:solidFill>
          <a:ln w="19050">
            <a:solidFill>
              <a:schemeClr val="accent1"/>
            </a:solidFill>
          </a:ln>
          <a:effectLst>
            <a:outerShdw blurRad="203200" dist="38100" dir="5400000" sx="90000" sy="-19000"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zh-CN" altLang="en-US" b="1" dirty="0">
                <a:latin typeface="DFKai-SB" panose="03000509000000000000" pitchFamily="65" charset="-120"/>
                <a:ea typeface="DFKai-SB" panose="03000509000000000000" pitchFamily="65" charset="-120"/>
              </a:rPr>
              <a:t>关于</a:t>
            </a:r>
            <a:r>
              <a:rPr lang="en-US" altLang="zh-CN" b="1" dirty="0">
                <a:latin typeface="DFKai-SB" panose="03000509000000000000" pitchFamily="65" charset="-120"/>
                <a:ea typeface="DFKai-SB" panose="03000509000000000000" pitchFamily="65" charset="-120"/>
              </a:rPr>
              <a:t>About</a:t>
            </a:r>
            <a:endParaRPr lang="en-US" altLang="zh-CN" b="1" dirty="0">
              <a:latin typeface="DFKai-SB" panose="03000509000000000000" pitchFamily="65" charset="-120"/>
              <a:ea typeface="DFKai-SB" panose="03000509000000000000" pitchFamily="65" charset="-120"/>
            </a:endParaRPr>
          </a:p>
        </p:txBody>
      </p:sp>
      <p:sp>
        <p:nvSpPr>
          <p:cNvPr id="4" name="文本框 99"/>
          <p:cNvSpPr txBox="1">
            <a:spLocks noChangeArrowheads="1"/>
          </p:cNvSpPr>
          <p:nvPr/>
        </p:nvSpPr>
        <p:spPr bwMode="auto">
          <a:xfrm>
            <a:off x="2117726" y="1657351"/>
            <a:ext cx="7319963" cy="951351"/>
          </a:xfrm>
          <a:prstGeom prst="rect">
            <a:avLst/>
          </a:prstGeom>
          <a:noFill/>
          <a:ln w="9525">
            <a:noFill/>
            <a:miter lim="800000"/>
          </a:ln>
        </p:spPr>
        <p:txBody>
          <a:bodyPr>
            <a:spAutoFit/>
          </a:bodyPr>
          <a:lstStyle/>
          <a:p>
            <a:pPr eaLnBrk="1" hangingPunct="1"/>
            <a:r>
              <a:rPr lang="zh-CN" altLang="zh-CN" sz="1600" b="1" dirty="0">
                <a:latin typeface="DFKai-SB" panose="03000509000000000000" pitchFamily="65" charset="-120"/>
                <a:ea typeface="DFKai-SB" panose="03000509000000000000" pitchFamily="65" charset="-120"/>
              </a:rPr>
              <a:t>声明</a:t>
            </a:r>
            <a:r>
              <a:rPr lang="en-US" altLang="zh-CN" sz="1600" b="1" dirty="0">
                <a:latin typeface="DFKai-SB" panose="03000509000000000000" pitchFamily="65" charset="-120"/>
                <a:ea typeface="DFKai-SB" panose="03000509000000000000" pitchFamily="65" charset="-120"/>
              </a:rPr>
              <a:t>Statement</a:t>
            </a:r>
            <a:endParaRPr lang="en-US" altLang="zh-CN" sz="1600" b="1" dirty="0">
              <a:latin typeface="DFKai-SB" panose="03000509000000000000" pitchFamily="65" charset="-120"/>
              <a:ea typeface="DFKai-SB" panose="03000509000000000000" pitchFamily="65" charset="-120"/>
            </a:endParaRPr>
          </a:p>
          <a:p>
            <a:pPr eaLnBrk="1" hangingPunct="1"/>
            <a:endParaRPr lang="zh-CN" altLang="zh-CN" sz="1600" b="1" dirty="0">
              <a:latin typeface="DFKai-SB" panose="03000509000000000000" pitchFamily="65" charset="-120"/>
              <a:ea typeface="DFKai-SB" panose="03000509000000000000" pitchFamily="65" charset="-120"/>
            </a:endParaRPr>
          </a:p>
          <a:p>
            <a:pPr eaLnBrk="1" hangingPunct="1">
              <a:lnSpc>
                <a:spcPct val="150000"/>
              </a:lnSpc>
            </a:pPr>
            <a:r>
              <a:rPr lang="zh-CN" altLang="zh-CN" dirty="0">
                <a:latin typeface="DFKai-SB" panose="03000509000000000000" pitchFamily="65" charset="-120"/>
                <a:ea typeface="DFKai-SB" panose="03000509000000000000" pitchFamily="65" charset="-120"/>
              </a:rPr>
              <a:t>    感谢您对</a:t>
            </a:r>
            <a:r>
              <a:rPr lang="zh-CN" altLang="en-US" dirty="0">
                <a:latin typeface="DFKai-SB" panose="03000509000000000000" pitchFamily="65" charset="-120"/>
                <a:ea typeface="DFKai-SB" panose="03000509000000000000" pitchFamily="65" charset="-120"/>
              </a:rPr>
              <a:t>长沙铭准</a:t>
            </a:r>
            <a:r>
              <a:rPr lang="zh-CN" altLang="zh-CN" dirty="0">
                <a:latin typeface="DFKai-SB" panose="03000509000000000000" pitchFamily="65" charset="-120"/>
                <a:ea typeface="DFKai-SB" panose="03000509000000000000" pitchFamily="65" charset="-120"/>
              </a:rPr>
              <a:t>的关注</a:t>
            </a:r>
            <a:r>
              <a:rPr lang="zh-CN" altLang="en-US" sz="1600" dirty="0">
                <a:latin typeface="DFKai-SB" panose="03000509000000000000" pitchFamily="65" charset="-120"/>
                <a:ea typeface="DFKai-SB" panose="03000509000000000000" pitchFamily="65" charset="-120"/>
              </a:rPr>
              <a:t>。</a:t>
            </a:r>
            <a:endParaRPr lang="zh-CN" altLang="en-US" sz="1600" dirty="0">
              <a:latin typeface="DFKai-SB" panose="03000509000000000000" pitchFamily="65" charset="-120"/>
              <a:ea typeface="DFKai-SB" panose="03000509000000000000" pitchFamily="65" charset="-120"/>
            </a:endParaRPr>
          </a:p>
        </p:txBody>
      </p:sp>
      <p:sp>
        <p:nvSpPr>
          <p:cNvPr id="5" name="文本框 1"/>
          <p:cNvSpPr txBox="1">
            <a:spLocks noChangeArrowheads="1"/>
          </p:cNvSpPr>
          <p:nvPr/>
        </p:nvSpPr>
        <p:spPr bwMode="auto">
          <a:xfrm>
            <a:off x="2203451" y="3203575"/>
            <a:ext cx="7319963" cy="2353310"/>
          </a:xfrm>
          <a:prstGeom prst="rect">
            <a:avLst/>
          </a:prstGeom>
          <a:noFill/>
          <a:ln w="9525">
            <a:noFill/>
            <a:miter lim="800000"/>
          </a:ln>
        </p:spPr>
        <p:txBody>
          <a:bodyPr>
            <a:spAutoFit/>
          </a:bodyPr>
          <a:lstStyle/>
          <a:p>
            <a:pPr eaLnBrk="1" hangingPunct="1"/>
            <a:r>
              <a:rPr lang="zh-CN" altLang="zh-CN" b="1" dirty="0">
                <a:latin typeface="DFKai-SB" panose="03000509000000000000" pitchFamily="65" charset="-120"/>
                <a:ea typeface="DFKai-SB" panose="03000509000000000000" pitchFamily="65" charset="-120"/>
              </a:rPr>
              <a:t>版权说明</a:t>
            </a:r>
            <a:r>
              <a:rPr lang="en-US" altLang="zh-CN" b="1" dirty="0">
                <a:latin typeface="DFKai-SB" panose="03000509000000000000" pitchFamily="65" charset="-120"/>
                <a:ea typeface="DFKai-SB" panose="03000509000000000000" pitchFamily="65" charset="-120"/>
              </a:rPr>
              <a:t>Copyright statement</a:t>
            </a:r>
            <a:endParaRPr lang="en-US" altLang="zh-CN" b="1" dirty="0">
              <a:latin typeface="DFKai-SB" panose="03000509000000000000" pitchFamily="65" charset="-120"/>
              <a:ea typeface="DFKai-SB" panose="03000509000000000000" pitchFamily="65" charset="-120"/>
            </a:endParaRPr>
          </a:p>
          <a:p>
            <a:pPr eaLnBrk="1" hangingPunct="1">
              <a:lnSpc>
                <a:spcPct val="150000"/>
              </a:lnSpc>
            </a:pPr>
            <a:endParaRPr lang="zh-CN" altLang="zh-CN" sz="1400" dirty="0">
              <a:latin typeface="DFKai-SB" panose="03000509000000000000" pitchFamily="65" charset="-120"/>
              <a:ea typeface="DFKai-SB" panose="03000509000000000000" pitchFamily="65" charset="-120"/>
            </a:endParaRPr>
          </a:p>
          <a:p>
            <a:pPr>
              <a:lnSpc>
                <a:spcPct val="150000"/>
              </a:lnSpc>
            </a:pPr>
            <a:r>
              <a:rPr lang="zh-CN" altLang="zh-CN" sz="1600" dirty="0">
                <a:latin typeface="DFKai-SB" panose="03000509000000000000" pitchFamily="65" charset="-120"/>
                <a:ea typeface="DFKai-SB" panose="03000509000000000000" pitchFamily="65" charset="-120"/>
              </a:rPr>
              <a:t>   </a:t>
            </a:r>
            <a:r>
              <a:rPr lang="zh-CN" altLang="zh-CN" dirty="0">
                <a:latin typeface="DFKai-SB" panose="03000509000000000000" pitchFamily="65" charset="-120"/>
                <a:ea typeface="DFKai-SB" panose="03000509000000000000" pitchFamily="65" charset="-120"/>
              </a:rPr>
              <a:t> 本</a:t>
            </a:r>
            <a:r>
              <a:rPr lang="zh-CN" altLang="en-US" dirty="0">
                <a:latin typeface="DFKai-SB" panose="03000509000000000000" pitchFamily="65" charset="-120"/>
                <a:ea typeface="DFKai-SB" panose="03000509000000000000" pitchFamily="65" charset="-120"/>
              </a:rPr>
              <a:t>文件长沙铭准信息科技有限公司</a:t>
            </a:r>
            <a:r>
              <a:rPr lang="zh-CN" altLang="zh-CN" dirty="0">
                <a:latin typeface="DFKai-SB" panose="03000509000000000000" pitchFamily="65" charset="-120"/>
                <a:ea typeface="DFKai-SB" panose="03000509000000000000" pitchFamily="65" charset="-120"/>
              </a:rPr>
              <a:t>所有，版权归</a:t>
            </a:r>
            <a:r>
              <a:rPr lang="zh-CN" altLang="en-US" dirty="0">
                <a:latin typeface="DFKai-SB" panose="03000509000000000000" pitchFamily="65" charset="-120"/>
                <a:ea typeface="DFKai-SB" panose="03000509000000000000" pitchFamily="65" charset="-120"/>
              </a:rPr>
              <a:t>长沙铭准信息科技有限公司</a:t>
            </a:r>
            <a:r>
              <a:rPr lang="zh-CN" altLang="zh-CN" dirty="0">
                <a:latin typeface="DFKai-SB" panose="03000509000000000000" pitchFamily="65" charset="-120"/>
                <a:ea typeface="DFKai-SB" panose="03000509000000000000" pitchFamily="65" charset="-120"/>
              </a:rPr>
              <a:t>。未经</a:t>
            </a:r>
            <a:r>
              <a:rPr lang="zh-CN" altLang="en-US" dirty="0">
                <a:latin typeface="DFKai-SB" panose="03000509000000000000" pitchFamily="65" charset="-120"/>
                <a:ea typeface="DFKai-SB" panose="03000509000000000000" pitchFamily="65" charset="-120"/>
              </a:rPr>
              <a:t>长沙铭准信息科技有限公司</a:t>
            </a:r>
            <a:r>
              <a:rPr lang="zh-CN" altLang="zh-CN" dirty="0">
                <a:latin typeface="DFKai-SB" panose="03000509000000000000" pitchFamily="65" charset="-120"/>
                <a:ea typeface="DFKai-SB" panose="03000509000000000000" pitchFamily="65" charset="-120"/>
              </a:rPr>
              <a:t>书面许可，任何其它公司或个人不得使用或传播，一经发现将视作侵权处理，</a:t>
            </a:r>
            <a:r>
              <a:rPr lang="zh-CN" altLang="en-US" dirty="0">
                <a:latin typeface="DFKai-SB" panose="03000509000000000000" pitchFamily="65" charset="-120"/>
                <a:ea typeface="DFKai-SB" panose="03000509000000000000" pitchFamily="65" charset="-120"/>
              </a:rPr>
              <a:t>长沙铭准信息科技有限公司</a:t>
            </a:r>
            <a:r>
              <a:rPr lang="zh-CN" altLang="zh-CN" dirty="0">
                <a:latin typeface="DFKai-SB" panose="03000509000000000000" pitchFamily="65" charset="-120"/>
                <a:ea typeface="DFKai-SB" panose="03000509000000000000" pitchFamily="65" charset="-120"/>
              </a:rPr>
              <a:t>公司保留追究其法律责任，和要求其赔偿直接和间接损失的权利。</a:t>
            </a:r>
            <a:endParaRPr lang="zh-CN" altLang="en-US" dirty="0">
              <a:latin typeface="DFKai-SB" panose="03000509000000000000" pitchFamily="65" charset="-120"/>
              <a:ea typeface="DFKai-SB" panose="03000509000000000000"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58"/>
          <p:cNvSpPr/>
          <p:nvPr/>
        </p:nvSpPr>
        <p:spPr>
          <a:xfrm>
            <a:off x="5409848" y="3259986"/>
            <a:ext cx="1174115" cy="519430"/>
          </a:xfrm>
          <a:prstGeom prst="rect">
            <a:avLst/>
          </a:prstGeom>
        </p:spPr>
        <p:txBody>
          <a:bodyPr wrap="none" lIns="243797" tIns="121899" rIns="243797" bIns="121899">
            <a:spAutoFit/>
          </a:bodyPr>
          <a:lstStyle/>
          <a:p>
            <a:r>
              <a:rPr lang="zh-CN" altLang="en-US" b="1" dirty="0">
                <a:solidFill>
                  <a:schemeClr val="tx2"/>
                </a:solidFill>
                <a:latin typeface="DFKai-SB" panose="03000509000000000000" pitchFamily="65" charset="-120"/>
                <a:ea typeface="DFKai-SB" panose="03000509000000000000" pitchFamily="65" charset="-120"/>
                <a:cs typeface="Lato Light"/>
              </a:rPr>
              <a:t>地址：</a:t>
            </a:r>
            <a:endParaRPr lang="zh-CN" altLang="en-US" b="1" dirty="0">
              <a:solidFill>
                <a:schemeClr val="tx2"/>
              </a:solidFill>
              <a:latin typeface="DFKai-SB" panose="03000509000000000000" pitchFamily="65" charset="-120"/>
              <a:ea typeface="DFKai-SB" panose="03000509000000000000" pitchFamily="65" charset="-120"/>
              <a:cs typeface="Lato Light"/>
            </a:endParaRPr>
          </a:p>
        </p:txBody>
      </p:sp>
      <p:sp>
        <p:nvSpPr>
          <p:cNvPr id="25" name="Rectangle 59"/>
          <p:cNvSpPr/>
          <p:nvPr/>
        </p:nvSpPr>
        <p:spPr>
          <a:xfrm>
            <a:off x="5396956" y="2175522"/>
            <a:ext cx="1632585" cy="519430"/>
          </a:xfrm>
          <a:prstGeom prst="rect">
            <a:avLst/>
          </a:prstGeom>
        </p:spPr>
        <p:txBody>
          <a:bodyPr wrap="none" lIns="243797" tIns="121899" rIns="243797" bIns="121899">
            <a:spAutoFit/>
          </a:bodyPr>
          <a:lstStyle/>
          <a:p>
            <a:r>
              <a:rPr lang="zh-CN" altLang="en-US" b="1" dirty="0">
                <a:solidFill>
                  <a:schemeClr val="tx2"/>
                </a:solidFill>
                <a:latin typeface="DFKai-SB" panose="03000509000000000000" pitchFamily="65" charset="-120"/>
                <a:ea typeface="DFKai-SB" panose="03000509000000000000" pitchFamily="65" charset="-120"/>
                <a:cs typeface="Lato Light"/>
              </a:rPr>
              <a:t>联系信息：</a:t>
            </a:r>
            <a:endParaRPr lang="zh-CN" altLang="en-US" b="1" dirty="0">
              <a:solidFill>
                <a:schemeClr val="tx2"/>
              </a:solidFill>
              <a:latin typeface="DFKai-SB" panose="03000509000000000000" pitchFamily="65" charset="-120"/>
              <a:ea typeface="DFKai-SB" panose="03000509000000000000" pitchFamily="65" charset="-120"/>
              <a:cs typeface="Lato Light"/>
            </a:endParaRPr>
          </a:p>
        </p:txBody>
      </p:sp>
      <p:sp>
        <p:nvSpPr>
          <p:cNvPr id="27" name="Freeform 161"/>
          <p:cNvSpPr>
            <a:spLocks noChangeArrowheads="1"/>
          </p:cNvSpPr>
          <p:nvPr/>
        </p:nvSpPr>
        <p:spPr bwMode="auto">
          <a:xfrm>
            <a:off x="5063242" y="3382023"/>
            <a:ext cx="258793" cy="414811"/>
          </a:xfrm>
          <a:custGeom>
            <a:avLst/>
            <a:gdLst>
              <a:gd name="T0" fmla="*/ 236 w 472"/>
              <a:gd name="T1" fmla="*/ 0 h 619"/>
              <a:gd name="T2" fmla="*/ 236 w 472"/>
              <a:gd name="T3" fmla="*/ 0 h 619"/>
              <a:gd name="T4" fmla="*/ 0 w 472"/>
              <a:gd name="T5" fmla="*/ 235 h 619"/>
              <a:gd name="T6" fmla="*/ 236 w 472"/>
              <a:gd name="T7" fmla="*/ 618 h 619"/>
              <a:gd name="T8" fmla="*/ 471 w 472"/>
              <a:gd name="T9" fmla="*/ 235 h 619"/>
              <a:gd name="T10" fmla="*/ 236 w 472"/>
              <a:gd name="T11" fmla="*/ 0 h 619"/>
              <a:gd name="T12" fmla="*/ 236 w 472"/>
              <a:gd name="T13" fmla="*/ 559 h 619"/>
              <a:gd name="T14" fmla="*/ 236 w 472"/>
              <a:gd name="T15" fmla="*/ 559 h 619"/>
              <a:gd name="T16" fmla="*/ 45 w 472"/>
              <a:gd name="T17" fmla="*/ 235 h 619"/>
              <a:gd name="T18" fmla="*/ 236 w 472"/>
              <a:gd name="T19" fmla="*/ 29 h 619"/>
              <a:gd name="T20" fmla="*/ 427 w 472"/>
              <a:gd name="T21" fmla="*/ 235 h 619"/>
              <a:gd name="T22" fmla="*/ 236 w 472"/>
              <a:gd name="T23" fmla="*/ 559 h 619"/>
              <a:gd name="T24" fmla="*/ 236 w 472"/>
              <a:gd name="T25" fmla="*/ 132 h 619"/>
              <a:gd name="T26" fmla="*/ 236 w 472"/>
              <a:gd name="T27" fmla="*/ 132 h 619"/>
              <a:gd name="T28" fmla="*/ 133 w 472"/>
              <a:gd name="T29" fmla="*/ 235 h 619"/>
              <a:gd name="T30" fmla="*/ 236 w 472"/>
              <a:gd name="T31" fmla="*/ 323 h 619"/>
              <a:gd name="T32" fmla="*/ 339 w 472"/>
              <a:gd name="T33" fmla="*/ 235 h 619"/>
              <a:gd name="T34" fmla="*/ 236 w 472"/>
              <a:gd name="T35" fmla="*/ 132 h 619"/>
              <a:gd name="T36" fmla="*/ 236 w 472"/>
              <a:gd name="T37" fmla="*/ 294 h 619"/>
              <a:gd name="T38" fmla="*/ 236 w 472"/>
              <a:gd name="T39" fmla="*/ 294 h 619"/>
              <a:gd name="T40" fmla="*/ 177 w 472"/>
              <a:gd name="T41" fmla="*/ 235 h 619"/>
              <a:gd name="T42" fmla="*/ 236 w 472"/>
              <a:gd name="T43" fmla="*/ 176 h 619"/>
              <a:gd name="T44" fmla="*/ 295 w 472"/>
              <a:gd name="T45" fmla="*/ 235 h 619"/>
              <a:gd name="T46" fmla="*/ 236 w 472"/>
              <a:gd name="T47" fmla="*/ 294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619">
                <a:moveTo>
                  <a:pt x="236" y="0"/>
                </a:moveTo>
                <a:lnTo>
                  <a:pt x="236" y="0"/>
                </a:lnTo>
                <a:cubicBezTo>
                  <a:pt x="104" y="0"/>
                  <a:pt x="0" y="103"/>
                  <a:pt x="0" y="235"/>
                </a:cubicBezTo>
                <a:cubicBezTo>
                  <a:pt x="0" y="323"/>
                  <a:pt x="192" y="618"/>
                  <a:pt x="236" y="618"/>
                </a:cubicBezTo>
                <a:cubicBezTo>
                  <a:pt x="280" y="618"/>
                  <a:pt x="471" y="323"/>
                  <a:pt x="471" y="235"/>
                </a:cubicBezTo>
                <a:cubicBezTo>
                  <a:pt x="471" y="103"/>
                  <a:pt x="368" y="0"/>
                  <a:pt x="236" y="0"/>
                </a:cubicBezTo>
                <a:close/>
                <a:moveTo>
                  <a:pt x="236" y="559"/>
                </a:moveTo>
                <a:lnTo>
                  <a:pt x="236" y="559"/>
                </a:lnTo>
                <a:cubicBezTo>
                  <a:pt x="207" y="559"/>
                  <a:pt x="45" y="309"/>
                  <a:pt x="45" y="235"/>
                </a:cubicBezTo>
                <a:cubicBezTo>
                  <a:pt x="45" y="117"/>
                  <a:pt x="133" y="29"/>
                  <a:pt x="236" y="29"/>
                </a:cubicBezTo>
                <a:cubicBezTo>
                  <a:pt x="339" y="29"/>
                  <a:pt x="427" y="117"/>
                  <a:pt x="427" y="235"/>
                </a:cubicBezTo>
                <a:cubicBezTo>
                  <a:pt x="427" y="309"/>
                  <a:pt x="266" y="559"/>
                  <a:pt x="236" y="559"/>
                </a:cubicBezTo>
                <a:close/>
                <a:moveTo>
                  <a:pt x="236" y="132"/>
                </a:moveTo>
                <a:lnTo>
                  <a:pt x="236" y="132"/>
                </a:lnTo>
                <a:cubicBezTo>
                  <a:pt x="177" y="132"/>
                  <a:pt x="133" y="176"/>
                  <a:pt x="133" y="235"/>
                </a:cubicBezTo>
                <a:cubicBezTo>
                  <a:pt x="133" y="279"/>
                  <a:pt x="177" y="323"/>
                  <a:pt x="236" y="323"/>
                </a:cubicBezTo>
                <a:cubicBezTo>
                  <a:pt x="295" y="323"/>
                  <a:pt x="339" y="279"/>
                  <a:pt x="339" y="235"/>
                </a:cubicBezTo>
                <a:cubicBezTo>
                  <a:pt x="339" y="176"/>
                  <a:pt x="295" y="132"/>
                  <a:pt x="236" y="132"/>
                </a:cubicBezTo>
                <a:close/>
                <a:moveTo>
                  <a:pt x="236" y="294"/>
                </a:moveTo>
                <a:lnTo>
                  <a:pt x="236" y="294"/>
                </a:lnTo>
                <a:cubicBezTo>
                  <a:pt x="207" y="294"/>
                  <a:pt x="177" y="264"/>
                  <a:pt x="177" y="235"/>
                </a:cubicBezTo>
                <a:cubicBezTo>
                  <a:pt x="177" y="191"/>
                  <a:pt x="207" y="176"/>
                  <a:pt x="236" y="176"/>
                </a:cubicBezTo>
                <a:cubicBezTo>
                  <a:pt x="266" y="176"/>
                  <a:pt x="295" y="191"/>
                  <a:pt x="295" y="235"/>
                </a:cubicBezTo>
                <a:cubicBezTo>
                  <a:pt x="295" y="264"/>
                  <a:pt x="266" y="294"/>
                  <a:pt x="236" y="294"/>
                </a:cubicBezTo>
                <a:close/>
              </a:path>
            </a:pathLst>
          </a:custGeom>
          <a:solidFill>
            <a:srgbClr val="6AC1D2"/>
          </a:solidFill>
          <a:ln>
            <a:noFill/>
          </a:ln>
        </p:spPr>
        <p:txBody>
          <a:bodyPr vert="horz" wrap="square" lIns="91440" tIns="45720" rIns="91440" bIns="45720" numCol="1" anchor="t" anchorCtr="0" compatLnSpc="1"/>
          <a:lstStyle/>
          <a:p>
            <a:endParaRPr lang="en-US">
              <a:solidFill>
                <a:schemeClr val="tx2"/>
              </a:solidFill>
              <a:latin typeface="华文仿宋" panose="02010600040101010101" charset="-122"/>
              <a:ea typeface="华文仿宋" panose="02010600040101010101" charset="-122"/>
            </a:endParaRPr>
          </a:p>
        </p:txBody>
      </p:sp>
      <p:sp>
        <p:nvSpPr>
          <p:cNvPr id="28" name="Freeform 185"/>
          <p:cNvSpPr>
            <a:spLocks noChangeArrowheads="1"/>
          </p:cNvSpPr>
          <p:nvPr/>
        </p:nvSpPr>
        <p:spPr bwMode="auto">
          <a:xfrm>
            <a:off x="5042904" y="2374507"/>
            <a:ext cx="296550" cy="279197"/>
          </a:xfrm>
          <a:custGeom>
            <a:avLst/>
            <a:gdLst>
              <a:gd name="T0" fmla="*/ 545 w 619"/>
              <a:gd name="T1" fmla="*/ 0 h 472"/>
              <a:gd name="T2" fmla="*/ 545 w 619"/>
              <a:gd name="T3" fmla="*/ 0 h 472"/>
              <a:gd name="T4" fmla="*/ 73 w 619"/>
              <a:gd name="T5" fmla="*/ 0 h 472"/>
              <a:gd name="T6" fmla="*/ 0 w 619"/>
              <a:gd name="T7" fmla="*/ 73 h 472"/>
              <a:gd name="T8" fmla="*/ 0 w 619"/>
              <a:gd name="T9" fmla="*/ 397 h 472"/>
              <a:gd name="T10" fmla="*/ 73 w 619"/>
              <a:gd name="T11" fmla="*/ 471 h 472"/>
              <a:gd name="T12" fmla="*/ 545 w 619"/>
              <a:gd name="T13" fmla="*/ 471 h 472"/>
              <a:gd name="T14" fmla="*/ 618 w 619"/>
              <a:gd name="T15" fmla="*/ 397 h 472"/>
              <a:gd name="T16" fmla="*/ 618 w 619"/>
              <a:gd name="T17" fmla="*/ 73 h 472"/>
              <a:gd name="T18" fmla="*/ 545 w 619"/>
              <a:gd name="T19" fmla="*/ 0 h 472"/>
              <a:gd name="T20" fmla="*/ 559 w 619"/>
              <a:gd name="T21" fmla="*/ 44 h 472"/>
              <a:gd name="T22" fmla="*/ 559 w 619"/>
              <a:gd name="T23" fmla="*/ 44 h 472"/>
              <a:gd name="T24" fmla="*/ 309 w 619"/>
              <a:gd name="T25" fmla="*/ 235 h 472"/>
              <a:gd name="T26" fmla="*/ 59 w 619"/>
              <a:gd name="T27" fmla="*/ 44 h 472"/>
              <a:gd name="T28" fmla="*/ 559 w 619"/>
              <a:gd name="T29" fmla="*/ 44 h 472"/>
              <a:gd name="T30" fmla="*/ 29 w 619"/>
              <a:gd name="T31" fmla="*/ 397 h 472"/>
              <a:gd name="T32" fmla="*/ 29 w 619"/>
              <a:gd name="T33" fmla="*/ 397 h 472"/>
              <a:gd name="T34" fmla="*/ 29 w 619"/>
              <a:gd name="T35" fmla="*/ 73 h 472"/>
              <a:gd name="T36" fmla="*/ 206 w 619"/>
              <a:gd name="T37" fmla="*/ 221 h 472"/>
              <a:gd name="T38" fmla="*/ 29 w 619"/>
              <a:gd name="T39" fmla="*/ 397 h 472"/>
              <a:gd name="T40" fmla="*/ 59 w 619"/>
              <a:gd name="T41" fmla="*/ 427 h 472"/>
              <a:gd name="T42" fmla="*/ 59 w 619"/>
              <a:gd name="T43" fmla="*/ 427 h 472"/>
              <a:gd name="T44" fmla="*/ 236 w 619"/>
              <a:gd name="T45" fmla="*/ 235 h 472"/>
              <a:gd name="T46" fmla="*/ 309 w 619"/>
              <a:gd name="T47" fmla="*/ 294 h 472"/>
              <a:gd name="T48" fmla="*/ 368 w 619"/>
              <a:gd name="T49" fmla="*/ 235 h 472"/>
              <a:gd name="T50" fmla="*/ 559 w 619"/>
              <a:gd name="T51" fmla="*/ 427 h 472"/>
              <a:gd name="T52" fmla="*/ 59 w 619"/>
              <a:gd name="T53" fmla="*/ 427 h 472"/>
              <a:gd name="T54" fmla="*/ 589 w 619"/>
              <a:gd name="T55" fmla="*/ 397 h 472"/>
              <a:gd name="T56" fmla="*/ 589 w 619"/>
              <a:gd name="T57" fmla="*/ 397 h 472"/>
              <a:gd name="T58" fmla="*/ 589 w 619"/>
              <a:gd name="T59" fmla="*/ 397 h 472"/>
              <a:gd name="T60" fmla="*/ 412 w 619"/>
              <a:gd name="T61" fmla="*/ 221 h 472"/>
              <a:gd name="T62" fmla="*/ 589 w 619"/>
              <a:gd name="T63" fmla="*/ 73 h 472"/>
              <a:gd name="T64" fmla="*/ 589 w 619"/>
              <a:gd name="T65" fmla="*/ 39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9" h="472">
                <a:moveTo>
                  <a:pt x="545" y="0"/>
                </a:moveTo>
                <a:lnTo>
                  <a:pt x="545" y="0"/>
                </a:lnTo>
                <a:cubicBezTo>
                  <a:pt x="73" y="0"/>
                  <a:pt x="73" y="0"/>
                  <a:pt x="73" y="0"/>
                </a:cubicBezTo>
                <a:cubicBezTo>
                  <a:pt x="29" y="0"/>
                  <a:pt x="0" y="30"/>
                  <a:pt x="0" y="73"/>
                </a:cubicBezTo>
                <a:cubicBezTo>
                  <a:pt x="0" y="397"/>
                  <a:pt x="0" y="397"/>
                  <a:pt x="0" y="397"/>
                </a:cubicBezTo>
                <a:cubicBezTo>
                  <a:pt x="0" y="442"/>
                  <a:pt x="29" y="471"/>
                  <a:pt x="73" y="471"/>
                </a:cubicBezTo>
                <a:cubicBezTo>
                  <a:pt x="545" y="471"/>
                  <a:pt x="545" y="471"/>
                  <a:pt x="545" y="471"/>
                </a:cubicBezTo>
                <a:cubicBezTo>
                  <a:pt x="589" y="471"/>
                  <a:pt x="618" y="442"/>
                  <a:pt x="618" y="397"/>
                </a:cubicBezTo>
                <a:cubicBezTo>
                  <a:pt x="618" y="73"/>
                  <a:pt x="618" y="73"/>
                  <a:pt x="618" y="73"/>
                </a:cubicBezTo>
                <a:cubicBezTo>
                  <a:pt x="618" y="30"/>
                  <a:pt x="589" y="0"/>
                  <a:pt x="545" y="0"/>
                </a:cubicBezTo>
                <a:close/>
                <a:moveTo>
                  <a:pt x="559" y="44"/>
                </a:moveTo>
                <a:lnTo>
                  <a:pt x="559" y="44"/>
                </a:lnTo>
                <a:cubicBezTo>
                  <a:pt x="309" y="235"/>
                  <a:pt x="309" y="235"/>
                  <a:pt x="309" y="235"/>
                </a:cubicBezTo>
                <a:cubicBezTo>
                  <a:pt x="59" y="44"/>
                  <a:pt x="59" y="44"/>
                  <a:pt x="59" y="44"/>
                </a:cubicBezTo>
                <a:lnTo>
                  <a:pt x="559" y="44"/>
                </a:lnTo>
                <a:close/>
                <a:moveTo>
                  <a:pt x="29" y="397"/>
                </a:moveTo>
                <a:lnTo>
                  <a:pt x="29" y="397"/>
                </a:lnTo>
                <a:cubicBezTo>
                  <a:pt x="29" y="73"/>
                  <a:pt x="29" y="73"/>
                  <a:pt x="29" y="73"/>
                </a:cubicBezTo>
                <a:cubicBezTo>
                  <a:pt x="206" y="221"/>
                  <a:pt x="206" y="221"/>
                  <a:pt x="206" y="221"/>
                </a:cubicBezTo>
                <a:cubicBezTo>
                  <a:pt x="29" y="397"/>
                  <a:pt x="29" y="397"/>
                  <a:pt x="29" y="397"/>
                </a:cubicBezTo>
                <a:close/>
                <a:moveTo>
                  <a:pt x="59" y="427"/>
                </a:moveTo>
                <a:lnTo>
                  <a:pt x="59" y="427"/>
                </a:lnTo>
                <a:cubicBezTo>
                  <a:pt x="236" y="235"/>
                  <a:pt x="236" y="235"/>
                  <a:pt x="236" y="235"/>
                </a:cubicBezTo>
                <a:cubicBezTo>
                  <a:pt x="309" y="294"/>
                  <a:pt x="309" y="294"/>
                  <a:pt x="309" y="294"/>
                </a:cubicBezTo>
                <a:cubicBezTo>
                  <a:pt x="368" y="235"/>
                  <a:pt x="368" y="235"/>
                  <a:pt x="368" y="235"/>
                </a:cubicBezTo>
                <a:cubicBezTo>
                  <a:pt x="559" y="427"/>
                  <a:pt x="559" y="427"/>
                  <a:pt x="559" y="427"/>
                </a:cubicBezTo>
                <a:cubicBezTo>
                  <a:pt x="545" y="427"/>
                  <a:pt x="73" y="427"/>
                  <a:pt x="59" y="427"/>
                </a:cubicBezTo>
                <a:close/>
                <a:moveTo>
                  <a:pt x="589" y="397"/>
                </a:moveTo>
                <a:lnTo>
                  <a:pt x="589" y="397"/>
                </a:lnTo>
                <a:lnTo>
                  <a:pt x="589" y="397"/>
                </a:lnTo>
                <a:cubicBezTo>
                  <a:pt x="412" y="221"/>
                  <a:pt x="412" y="221"/>
                  <a:pt x="412" y="221"/>
                </a:cubicBezTo>
                <a:cubicBezTo>
                  <a:pt x="589" y="73"/>
                  <a:pt x="589" y="73"/>
                  <a:pt x="589" y="73"/>
                </a:cubicBezTo>
                <a:lnTo>
                  <a:pt x="589" y="397"/>
                </a:lnTo>
                <a:close/>
              </a:path>
            </a:pathLst>
          </a:custGeom>
          <a:solidFill>
            <a:srgbClr val="6AC1D2"/>
          </a:solidFill>
          <a:ln>
            <a:noFill/>
          </a:ln>
        </p:spPr>
        <p:txBody>
          <a:bodyPr vert="horz" wrap="square" lIns="91440" tIns="45720" rIns="91440" bIns="45720" numCol="1" anchor="t" anchorCtr="0" compatLnSpc="1"/>
          <a:lstStyle/>
          <a:p>
            <a:endParaRPr lang="en-US">
              <a:solidFill>
                <a:schemeClr val="tx2"/>
              </a:solidFill>
              <a:latin typeface="华文仿宋" panose="02010600040101010101" charset="-122"/>
              <a:ea typeface="华文仿宋" panose="02010600040101010101" charset="-122"/>
            </a:endParaRPr>
          </a:p>
        </p:txBody>
      </p:sp>
      <p:sp>
        <p:nvSpPr>
          <p:cNvPr id="30" name="TextBox 14"/>
          <p:cNvSpPr txBox="1"/>
          <p:nvPr/>
        </p:nvSpPr>
        <p:spPr>
          <a:xfrm>
            <a:off x="5523524" y="3594063"/>
            <a:ext cx="5525476" cy="458908"/>
          </a:xfrm>
          <a:prstGeom prst="rect">
            <a:avLst/>
          </a:prstGeom>
          <a:noFill/>
        </p:spPr>
        <p:txBody>
          <a:bodyPr wrap="square" rtlCol="0">
            <a:spAutoFit/>
          </a:bodyPr>
          <a:lstStyle/>
          <a:p>
            <a:pPr>
              <a:lnSpc>
                <a:spcPct val="150000"/>
              </a:lnSpc>
            </a:pPr>
            <a:r>
              <a:rPr lang="zh-CN" altLang="en-US" dirty="0">
                <a:solidFill>
                  <a:schemeClr val="tx2"/>
                </a:solidFill>
                <a:latin typeface="DFKai-SB" panose="03000509000000000000" pitchFamily="65" charset="-120"/>
                <a:ea typeface="DFKai-SB" panose="03000509000000000000" pitchFamily="65" charset="-120"/>
                <a:cs typeface="华文仿宋" panose="02010600040101010101" charset="-122"/>
                <a:sym typeface="+mn-ea"/>
              </a:rPr>
              <a:t>湖南省长沙市天心区天经国际智能产业园</a:t>
            </a:r>
            <a:r>
              <a:rPr lang="en-US" altLang="zh-CN" dirty="0">
                <a:solidFill>
                  <a:schemeClr val="tx2"/>
                </a:solidFill>
                <a:latin typeface="DFKai-SB" panose="03000509000000000000" pitchFamily="65" charset="-120"/>
                <a:ea typeface="DFKai-SB" panose="03000509000000000000" pitchFamily="65" charset="-120"/>
                <a:cs typeface="华文仿宋" panose="02010600040101010101" charset="-122"/>
                <a:sym typeface="+mn-ea"/>
              </a:rPr>
              <a:t>3</a:t>
            </a:r>
            <a:r>
              <a:rPr lang="zh-CN" altLang="en-US" dirty="0">
                <a:solidFill>
                  <a:schemeClr val="tx2"/>
                </a:solidFill>
                <a:latin typeface="DFKai-SB" panose="03000509000000000000" pitchFamily="65" charset="-120"/>
                <a:ea typeface="DFKai-SB" panose="03000509000000000000" pitchFamily="65" charset="-120"/>
                <a:cs typeface="华文仿宋" panose="02010600040101010101" charset="-122"/>
                <a:sym typeface="+mn-ea"/>
              </a:rPr>
              <a:t>栋</a:t>
            </a:r>
            <a:r>
              <a:rPr lang="en-US" altLang="zh-CN" dirty="0">
                <a:solidFill>
                  <a:schemeClr val="tx2"/>
                </a:solidFill>
                <a:latin typeface="DFKai-SB" panose="03000509000000000000" pitchFamily="65" charset="-120"/>
                <a:ea typeface="DFKai-SB" panose="03000509000000000000" pitchFamily="65" charset="-120"/>
                <a:cs typeface="华文仿宋" panose="02010600040101010101" charset="-122"/>
                <a:sym typeface="+mn-ea"/>
              </a:rPr>
              <a:t>-1203</a:t>
            </a:r>
            <a:r>
              <a:rPr lang="zh-CN" altLang="en-US" dirty="0">
                <a:solidFill>
                  <a:schemeClr val="tx2"/>
                </a:solidFill>
                <a:latin typeface="DFKai-SB" panose="03000509000000000000" pitchFamily="65" charset="-120"/>
                <a:ea typeface="DFKai-SB" panose="03000509000000000000" pitchFamily="65" charset="-120"/>
                <a:cs typeface="华文仿宋" panose="02010600040101010101" charset="-122"/>
                <a:sym typeface="+mn-ea"/>
              </a:rPr>
              <a:t>室</a:t>
            </a:r>
            <a:endParaRPr lang="en-US" altLang="zh-CN" dirty="0">
              <a:solidFill>
                <a:schemeClr val="tx2"/>
              </a:solidFill>
              <a:latin typeface="DFKai-SB" panose="03000509000000000000" pitchFamily="65" charset="-120"/>
              <a:ea typeface="DFKai-SB" panose="03000509000000000000" pitchFamily="65" charset="-120"/>
              <a:cs typeface="华文仿宋" panose="02010600040101010101" charset="-122"/>
              <a:sym typeface="+mn-ea"/>
            </a:endParaRPr>
          </a:p>
        </p:txBody>
      </p:sp>
      <p:sp>
        <p:nvSpPr>
          <p:cNvPr id="31" name="TextBox 14"/>
          <p:cNvSpPr txBox="1"/>
          <p:nvPr/>
        </p:nvSpPr>
        <p:spPr>
          <a:xfrm>
            <a:off x="5530910" y="2623808"/>
            <a:ext cx="2854115" cy="458908"/>
          </a:xfrm>
          <a:prstGeom prst="rect">
            <a:avLst/>
          </a:prstGeom>
          <a:noFill/>
        </p:spPr>
        <p:txBody>
          <a:bodyPr wrap="none" rtlCol="0">
            <a:spAutoFit/>
          </a:bodyPr>
          <a:lstStyle/>
          <a:p>
            <a:pPr>
              <a:lnSpc>
                <a:spcPct val="150000"/>
              </a:lnSpc>
            </a:pPr>
            <a:r>
              <a:rPr lang="zh-CN" altLang="en-US" dirty="0">
                <a:solidFill>
                  <a:schemeClr val="tx2"/>
                </a:solidFill>
                <a:latin typeface="DFKai-SB" panose="03000509000000000000" pitchFamily="65" charset="-120"/>
                <a:ea typeface="DFKai-SB" panose="03000509000000000000" pitchFamily="65" charset="-120"/>
                <a:cs typeface="华文仿宋" panose="02010600040101010101" charset="-122"/>
              </a:rPr>
              <a:t>网址：</a:t>
            </a:r>
            <a:r>
              <a:rPr lang="en-US" altLang="zh-CN" dirty="0">
                <a:solidFill>
                  <a:schemeClr val="tx2"/>
                </a:solidFill>
                <a:latin typeface="DFKai-SB" panose="03000509000000000000" pitchFamily="65" charset="-120"/>
                <a:ea typeface="DFKai-SB" panose="03000509000000000000" pitchFamily="65" charset="-120"/>
                <a:cs typeface="华文仿宋" panose="02010600040101010101" charset="-122"/>
              </a:rPr>
              <a:t>www.mz-vision.cn</a:t>
            </a:r>
            <a:endParaRPr lang="en-US" altLang="zh-CN" dirty="0">
              <a:solidFill>
                <a:srgbClr val="017937"/>
              </a:solidFill>
              <a:latin typeface="DFKai-SB" panose="03000509000000000000" pitchFamily="65" charset="-120"/>
              <a:ea typeface="DFKai-SB" panose="03000509000000000000" pitchFamily="65" charset="-120"/>
              <a:cs typeface="华文仿宋" panose="02010600040101010101" charset="-122"/>
            </a:endParaRPr>
          </a:p>
        </p:txBody>
      </p:sp>
      <p:grpSp>
        <p:nvGrpSpPr>
          <p:cNvPr id="2" name="组合 1"/>
          <p:cNvGrpSpPr/>
          <p:nvPr/>
        </p:nvGrpSpPr>
        <p:grpSpPr>
          <a:xfrm>
            <a:off x="1306195" y="2205990"/>
            <a:ext cx="2839720" cy="2960370"/>
            <a:chOff x="1325" y="2110"/>
            <a:chExt cx="5994" cy="5890"/>
          </a:xfrm>
        </p:grpSpPr>
        <p:pic>
          <p:nvPicPr>
            <p:cNvPr id="50" name="Picture 2" descr="Monitor.png"/>
            <p:cNvPicPr>
              <a:picLocks noChangeAspect="1"/>
            </p:cNvPicPr>
            <p:nvPr/>
          </p:nvPicPr>
          <p:blipFill>
            <a:blip r:embed="rId1" cstate="print"/>
            <a:stretch>
              <a:fillRect/>
            </a:stretch>
          </p:blipFill>
          <p:spPr>
            <a:xfrm>
              <a:off x="1325" y="2110"/>
              <a:ext cx="5995" cy="5891"/>
            </a:xfrm>
            <a:prstGeom prst="rect">
              <a:avLst/>
            </a:prstGeom>
          </p:spPr>
        </p:pic>
        <p:sp>
          <p:nvSpPr>
            <p:cNvPr id="55" name="矩形 2"/>
            <p:cNvSpPr/>
            <p:nvPr/>
          </p:nvSpPr>
          <p:spPr>
            <a:xfrm>
              <a:off x="1610" y="2450"/>
              <a:ext cx="5393" cy="3725"/>
            </a:xfrm>
            <a:prstGeom prst="roundRect">
              <a:avLst>
                <a:gd name="adj" fmla="val 2408"/>
              </a:avLst>
            </a:prstGeom>
            <a:blipFill dpi="0" rotWithShape="1">
              <a:blip r:embed="rId2" cstate="print">
                <a:extLst>
                  <a:ext uri="{BEBA8EAE-BF5A-486C-A8C5-ECC9F3942E4B}">
                    <a14:imgProps xmlns:a14="http://schemas.microsoft.com/office/drawing/2010/main">
                      <a14:imgLayer r:embed="rId3">
                        <a14:imgEffect>
                          <a14:saturation sat="33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endParaRPr lang="zh-CN" altLang="en-US" dirty="0"/>
            </a:p>
          </p:txBody>
        </p:sp>
      </p:grpSp>
      <p:sp>
        <p:nvSpPr>
          <p:cNvPr id="68" name="文本框 23"/>
          <p:cNvSpPr txBox="1"/>
          <p:nvPr/>
        </p:nvSpPr>
        <p:spPr>
          <a:xfrm>
            <a:off x="3317241" y="1049655"/>
            <a:ext cx="6435725" cy="1014730"/>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zh-CN" altLang="en-US" sz="6000" b="1" dirty="0">
                <a:solidFill>
                  <a:schemeClr val="accent1">
                    <a:lumMod val="75000"/>
                  </a:schemeClr>
                </a:solidFill>
                <a:effectLst>
                  <a:glow rad="63500">
                    <a:schemeClr val="bg2">
                      <a:alpha val="40000"/>
                    </a:schemeClr>
                  </a:glow>
                  <a:outerShdw blurRad="38100" dist="25400" dir="5400000" algn="ctr" rotWithShape="0">
                    <a:srgbClr val="6E747A">
                      <a:alpha val="43000"/>
                    </a:srgbClr>
                  </a:outerShdw>
                </a:effectLst>
                <a:latin typeface="DFKai-SB" panose="03000509000000000000" pitchFamily="65" charset="-120"/>
                <a:ea typeface="DFKai-SB" panose="03000509000000000000" pitchFamily="65" charset="-120"/>
              </a:rPr>
              <a:t>感谢关注本公司！</a:t>
            </a:r>
            <a:endParaRPr lang="zh-CN" altLang="en-US" sz="6000" b="1" dirty="0">
              <a:solidFill>
                <a:schemeClr val="accent1">
                  <a:lumMod val="75000"/>
                </a:schemeClr>
              </a:solidFill>
              <a:effectLst>
                <a:glow rad="63500">
                  <a:schemeClr val="bg2">
                    <a:alpha val="40000"/>
                  </a:schemeClr>
                </a:glow>
                <a:outerShdw blurRad="38100" dist="25400" dir="5400000" algn="ctr" rotWithShape="0">
                  <a:srgbClr val="6E747A">
                    <a:alpha val="43000"/>
                  </a:srgbClr>
                </a:outerShdw>
              </a:effectLst>
              <a:latin typeface="DFKai-SB" panose="03000509000000000000" pitchFamily="65" charset="-120"/>
              <a:ea typeface="DFKai-SB" panose="03000509000000000000" pitchFamily="65" charset="-120"/>
            </a:endParaRPr>
          </a:p>
        </p:txBody>
      </p:sp>
      <p:sp>
        <p:nvSpPr>
          <p:cNvPr id="4" name="任意多边形 3"/>
          <p:cNvSpPr/>
          <p:nvPr/>
        </p:nvSpPr>
        <p:spPr bwMode="auto">
          <a:xfrm>
            <a:off x="1143001" y="321311"/>
            <a:ext cx="2955925" cy="523875"/>
          </a:xfrm>
          <a:custGeom>
            <a:avLst/>
            <a:gdLst>
              <a:gd name="connsiteX0" fmla="*/ 0 w 2680131"/>
              <a:gd name="connsiteY0" fmla="*/ 0 h 438150"/>
              <a:gd name="connsiteX1" fmla="*/ 546583 w 2680131"/>
              <a:gd name="connsiteY1" fmla="*/ 0 h 438150"/>
              <a:gd name="connsiteX2" fmla="*/ 2266700 w 2680131"/>
              <a:gd name="connsiteY2" fmla="*/ 0 h 438150"/>
              <a:gd name="connsiteX3" fmla="*/ 2371937 w 2680131"/>
              <a:gd name="connsiteY3" fmla="*/ 42278 h 438150"/>
              <a:gd name="connsiteX4" fmla="*/ 2661339 w 2680131"/>
              <a:gd name="connsiteY4" fmla="*/ 322848 h 438150"/>
              <a:gd name="connsiteX5" fmla="*/ 2680131 w 2680131"/>
              <a:gd name="connsiteY5" fmla="*/ 368969 h 438150"/>
              <a:gd name="connsiteX6" fmla="*/ 2616237 w 2680131"/>
              <a:gd name="connsiteY6" fmla="*/ 438150 h 438150"/>
              <a:gd name="connsiteX7" fmla="*/ 269543 w 2680131"/>
              <a:gd name="connsiteY7" fmla="*/ 438150 h 438150"/>
              <a:gd name="connsiteX8" fmla="*/ 0 w 2680131"/>
              <a:gd name="connsiteY8"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131" h="438150">
                <a:moveTo>
                  <a:pt x="0" y="0"/>
                </a:moveTo>
                <a:lnTo>
                  <a:pt x="546583" y="0"/>
                </a:lnTo>
                <a:cubicBezTo>
                  <a:pt x="1164881" y="0"/>
                  <a:pt x="1760716" y="0"/>
                  <a:pt x="2266700" y="0"/>
                </a:cubicBezTo>
                <a:cubicBezTo>
                  <a:pt x="2308043" y="0"/>
                  <a:pt x="2345627" y="15374"/>
                  <a:pt x="2371937" y="42278"/>
                </a:cubicBezTo>
                <a:cubicBezTo>
                  <a:pt x="2661339" y="322848"/>
                  <a:pt x="2661339" y="322848"/>
                  <a:pt x="2661339" y="322848"/>
                </a:cubicBezTo>
                <a:cubicBezTo>
                  <a:pt x="2672614" y="334378"/>
                  <a:pt x="2680131" y="342065"/>
                  <a:pt x="2680131" y="368969"/>
                </a:cubicBezTo>
                <a:cubicBezTo>
                  <a:pt x="2680131" y="395873"/>
                  <a:pt x="2650063" y="438150"/>
                  <a:pt x="2616237" y="438150"/>
                </a:cubicBezTo>
                <a:cubicBezTo>
                  <a:pt x="1939713" y="438150"/>
                  <a:pt x="1104393" y="438150"/>
                  <a:pt x="269543" y="438150"/>
                </a:cubicBezTo>
                <a:lnTo>
                  <a:pt x="0" y="438150"/>
                </a:lnTo>
                <a:close/>
              </a:path>
            </a:pathLst>
          </a:custGeom>
          <a:solidFill>
            <a:srgbClr val="0070C0"/>
          </a:solidFill>
          <a:ln w="19050">
            <a:solidFill>
              <a:schemeClr val="accent1"/>
            </a:solidFill>
          </a:ln>
          <a:effectLst>
            <a:outerShdw blurRad="203200" dist="38100" dir="5400000" sx="90000" sy="-19000"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r>
              <a:rPr lang="zh-CN" altLang="en-US" dirty="0">
                <a:latin typeface="DFKai-SB" panose="03000509000000000000" pitchFamily="65" charset="-120"/>
                <a:ea typeface="DFKai-SB" panose="03000509000000000000" pitchFamily="65" charset="-120"/>
                <a:sym typeface="+mn-ea"/>
              </a:rPr>
              <a:t>联系我们</a:t>
            </a:r>
            <a:endParaRPr lang="zh-CN" altLang="en-US" dirty="0">
              <a:solidFill>
                <a:schemeClr val="bg1"/>
              </a:solidFill>
              <a:latin typeface="DFKai-SB" panose="03000509000000000000" pitchFamily="65" charset="-120"/>
              <a:ea typeface="DFKai-SB" panose="03000509000000000000" pitchFamily="65" charset="-120"/>
              <a:sym typeface="+mn-ea"/>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par>
                          <p:cTn id="15" fill="hold">
                            <p:stCondLst>
                              <p:cond delay="500"/>
                            </p:stCondLst>
                            <p:childTnLst>
                              <p:par>
                                <p:cTn id="16" presetID="10" presetClass="entr" presetSubtype="0" fill="hold" grpId="0" nodeType="afterEffect">
                                  <p:stCondLst>
                                    <p:cond delay="0"/>
                                  </p:stCondLst>
                                  <p:iterate type="lt">
                                    <p:tmPct val="10000"/>
                                  </p:iterate>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30"/>
                                        </p:tgtEl>
                                        <p:attrNameLst>
                                          <p:attrName>style.visibility</p:attrName>
                                        </p:attrNameLst>
                                      </p:cBhvr>
                                      <p:to>
                                        <p:strVal val="visible"/>
                                      </p:to>
                                    </p:set>
                                    <p:animEffect transition="in" filter="fade">
                                      <p:cBhvr>
                                        <p:cTn id="24" dur="300"/>
                                        <p:tgtEl>
                                          <p:spTgt spid="30"/>
                                        </p:tgtEl>
                                      </p:cBhvr>
                                    </p:animEffect>
                                  </p:childTnLst>
                                </p:cTn>
                              </p:par>
                              <p:par>
                                <p:cTn id="25" presetID="10" presetClass="entr" presetSubtype="0" fill="hold" grpId="0" nodeType="withEffect">
                                  <p:stCondLst>
                                    <p:cond delay="0"/>
                                  </p:stCondLst>
                                  <p:iterate type="lt">
                                    <p:tmPct val="10000"/>
                                  </p:iterate>
                                  <p:childTnLst>
                                    <p:set>
                                      <p:cBhvr>
                                        <p:cTn id="26" dur="1" fill="hold">
                                          <p:stCondLst>
                                            <p:cond delay="0"/>
                                          </p:stCondLst>
                                        </p:cTn>
                                        <p:tgtEl>
                                          <p:spTgt spid="31"/>
                                        </p:tgtEl>
                                        <p:attrNameLst>
                                          <p:attrName>style.visibility</p:attrName>
                                        </p:attrNameLst>
                                      </p:cBhvr>
                                      <p:to>
                                        <p:strVal val="visible"/>
                                      </p:to>
                                    </p:set>
                                    <p:animEffect transition="in" filter="fade">
                                      <p:cBhvr>
                                        <p:cTn id="27" dur="300"/>
                                        <p:tgtEl>
                                          <p:spTgt spid="31"/>
                                        </p:tgtEl>
                                      </p:cBhvr>
                                    </p:animEffect>
                                  </p:childTnLst>
                                </p:cTn>
                              </p:par>
                            </p:childTnLst>
                          </p:cTn>
                        </p:par>
                        <p:par>
                          <p:cTn id="28" fill="hold">
                            <p:stCondLst>
                              <p:cond delay="1550"/>
                            </p:stCondLst>
                            <p:childTnLst>
                              <p:par>
                                <p:cTn id="29" presetID="2" presetClass="entr" presetSubtype="8" decel="10000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1000" fill="hold"/>
                                        <p:tgtEl>
                                          <p:spTgt spid="4"/>
                                        </p:tgtEl>
                                        <p:attrNameLst>
                                          <p:attrName>ppt_x</p:attrName>
                                        </p:attrNameLst>
                                      </p:cBhvr>
                                      <p:tavLst>
                                        <p:tav tm="0">
                                          <p:val>
                                            <p:strVal val="0-#ppt_w/2"/>
                                          </p:val>
                                        </p:tav>
                                        <p:tav tm="100000">
                                          <p:val>
                                            <p:strVal val="#ppt_x"/>
                                          </p:val>
                                        </p:tav>
                                      </p:tavLst>
                                    </p:anim>
                                    <p:anim calcmode="lin" valueType="num">
                                      <p:cBhvr additive="base">
                                        <p:cTn id="3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7" grpId="0" bldLvl="0" animBg="1"/>
      <p:bldP spid="28" grpId="0" bldLvl="0" animBg="1"/>
      <p:bldP spid="30" grpId="0"/>
      <p:bldP spid="31" grpId="0"/>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图片 60"/>
          <p:cNvPicPr>
            <a:picLocks noChangeAspect="1"/>
          </p:cNvPicPr>
          <p:nvPr/>
        </p:nvPicPr>
        <p:blipFill>
          <a:blip r:embed="rId1"/>
          <a:stretch>
            <a:fillRect/>
          </a:stretch>
        </p:blipFill>
        <p:spPr>
          <a:xfrm>
            <a:off x="5258514" y="997527"/>
            <a:ext cx="6475402" cy="5117952"/>
          </a:xfrm>
          <a:prstGeom prst="rect">
            <a:avLst/>
          </a:prstGeom>
        </p:spPr>
      </p:pic>
      <p:sp>
        <p:nvSpPr>
          <p:cNvPr id="6" name="任意多边形 5"/>
          <p:cNvSpPr/>
          <p:nvPr/>
        </p:nvSpPr>
        <p:spPr bwMode="auto">
          <a:xfrm>
            <a:off x="370875" y="372575"/>
            <a:ext cx="1687663" cy="523875"/>
          </a:xfrm>
          <a:custGeom>
            <a:avLst/>
            <a:gdLst>
              <a:gd name="connsiteX0" fmla="*/ 0 w 2680131"/>
              <a:gd name="connsiteY0" fmla="*/ 0 h 438150"/>
              <a:gd name="connsiteX1" fmla="*/ 546583 w 2680131"/>
              <a:gd name="connsiteY1" fmla="*/ 0 h 438150"/>
              <a:gd name="connsiteX2" fmla="*/ 2266700 w 2680131"/>
              <a:gd name="connsiteY2" fmla="*/ 0 h 438150"/>
              <a:gd name="connsiteX3" fmla="*/ 2371937 w 2680131"/>
              <a:gd name="connsiteY3" fmla="*/ 42278 h 438150"/>
              <a:gd name="connsiteX4" fmla="*/ 2661339 w 2680131"/>
              <a:gd name="connsiteY4" fmla="*/ 322848 h 438150"/>
              <a:gd name="connsiteX5" fmla="*/ 2680131 w 2680131"/>
              <a:gd name="connsiteY5" fmla="*/ 368969 h 438150"/>
              <a:gd name="connsiteX6" fmla="*/ 2616237 w 2680131"/>
              <a:gd name="connsiteY6" fmla="*/ 438150 h 438150"/>
              <a:gd name="connsiteX7" fmla="*/ 269543 w 2680131"/>
              <a:gd name="connsiteY7" fmla="*/ 438150 h 438150"/>
              <a:gd name="connsiteX8" fmla="*/ 0 w 2680131"/>
              <a:gd name="connsiteY8"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131" h="438150">
                <a:moveTo>
                  <a:pt x="0" y="0"/>
                </a:moveTo>
                <a:lnTo>
                  <a:pt x="546583" y="0"/>
                </a:lnTo>
                <a:cubicBezTo>
                  <a:pt x="1164881" y="0"/>
                  <a:pt x="1760716" y="0"/>
                  <a:pt x="2266700" y="0"/>
                </a:cubicBezTo>
                <a:cubicBezTo>
                  <a:pt x="2308043" y="0"/>
                  <a:pt x="2345627" y="15374"/>
                  <a:pt x="2371937" y="42278"/>
                </a:cubicBezTo>
                <a:cubicBezTo>
                  <a:pt x="2661339" y="322848"/>
                  <a:pt x="2661339" y="322848"/>
                  <a:pt x="2661339" y="322848"/>
                </a:cubicBezTo>
                <a:cubicBezTo>
                  <a:pt x="2672614" y="334378"/>
                  <a:pt x="2680131" y="342065"/>
                  <a:pt x="2680131" y="368969"/>
                </a:cubicBezTo>
                <a:cubicBezTo>
                  <a:pt x="2680131" y="395873"/>
                  <a:pt x="2650063" y="438150"/>
                  <a:pt x="2616237" y="438150"/>
                </a:cubicBezTo>
                <a:cubicBezTo>
                  <a:pt x="1939713" y="438150"/>
                  <a:pt x="1104393" y="438150"/>
                  <a:pt x="269543" y="438150"/>
                </a:cubicBezTo>
                <a:lnTo>
                  <a:pt x="0" y="438150"/>
                </a:lnTo>
                <a:close/>
              </a:path>
            </a:pathLst>
          </a:custGeom>
          <a:solidFill>
            <a:srgbClr val="0070C0"/>
          </a:solidFill>
          <a:ln w="19050">
            <a:solidFill>
              <a:schemeClr val="accent1"/>
            </a:solidFill>
          </a:ln>
          <a:effectLst>
            <a:outerShdw blurRad="203200" dist="38100" dir="5400000" sx="90000" sy="-19000"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r>
              <a:rPr lang="zh-CN" altLang="en-US" sz="2400" dirty="0">
                <a:solidFill>
                  <a:schemeClr val="bg1"/>
                </a:solidFill>
                <a:latin typeface="微软雅黑" panose="020B0503020204020204" charset="-122"/>
              </a:rPr>
              <a:t>设备方案</a:t>
            </a:r>
            <a:endParaRPr lang="zh-CN" altLang="en-US" sz="2400" dirty="0">
              <a:solidFill>
                <a:schemeClr val="bg1"/>
              </a:solidFill>
              <a:latin typeface="微软雅黑" panose="020B0503020204020204" charset="-122"/>
            </a:endParaRPr>
          </a:p>
        </p:txBody>
      </p:sp>
      <p:sp>
        <p:nvSpPr>
          <p:cNvPr id="7" name="矩形: 圆角 6"/>
          <p:cNvSpPr/>
          <p:nvPr/>
        </p:nvSpPr>
        <p:spPr>
          <a:xfrm>
            <a:off x="12898558" y="2022155"/>
            <a:ext cx="1367472" cy="3133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控制柜</a:t>
            </a:r>
            <a:endParaRPr lang="zh-CN" altLang="en-US" dirty="0">
              <a:solidFill>
                <a:schemeClr val="tx1"/>
              </a:solidFill>
            </a:endParaRPr>
          </a:p>
        </p:txBody>
      </p:sp>
      <p:cxnSp>
        <p:nvCxnSpPr>
          <p:cNvPr id="9" name="直接箭头连接符 8"/>
          <p:cNvCxnSpPr>
            <a:stCxn id="7" idx="2"/>
          </p:cNvCxnSpPr>
          <p:nvPr/>
        </p:nvCxnSpPr>
        <p:spPr>
          <a:xfrm flipH="1">
            <a:off x="13268503" y="2335481"/>
            <a:ext cx="313791" cy="626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28992" y="1081945"/>
            <a:ext cx="4974848" cy="2031325"/>
          </a:xfrm>
          <a:prstGeom prst="rect">
            <a:avLst/>
          </a:prstGeom>
          <a:noFill/>
        </p:spPr>
        <p:txBody>
          <a:bodyPr wrap="square" rtlCol="0">
            <a:spAutoFit/>
          </a:bodyPr>
          <a:lstStyle/>
          <a:p>
            <a:r>
              <a:rPr lang="zh-CN" altLang="en-US" dirty="0"/>
              <a:t>       设备采用动龙门双驱布局方案，工件无需运动，更适用于大板类工件加工。</a:t>
            </a:r>
            <a:endParaRPr lang="en-US" altLang="zh-CN" dirty="0"/>
          </a:p>
          <a:p>
            <a:r>
              <a:rPr lang="zh-CN" altLang="en-US" dirty="0"/>
              <a:t>       设备完成上料及装夹后，</a:t>
            </a:r>
            <a:r>
              <a:rPr lang="en-US" altLang="zh-CN" dirty="0"/>
              <a:t>3D</a:t>
            </a:r>
            <a:r>
              <a:rPr lang="zh-CN" altLang="en-US" dirty="0"/>
              <a:t>扫描仪获取工件表面三维空间数据，并通过算法转换为加工参数（轨迹、主轴转速、进给速度等）。</a:t>
            </a:r>
            <a:endParaRPr lang="en-US" altLang="zh-CN" dirty="0"/>
          </a:p>
          <a:p>
            <a:r>
              <a:rPr lang="en-US" altLang="zh-CN" dirty="0"/>
              <a:t>       </a:t>
            </a:r>
            <a:r>
              <a:rPr lang="zh-CN" altLang="en-US" dirty="0"/>
              <a:t>设备具备加工切屑收集装置，自动排出至后方收集箱内。</a:t>
            </a:r>
            <a:endParaRPr lang="en-US" altLang="zh-CN" dirty="0"/>
          </a:p>
        </p:txBody>
      </p:sp>
      <p:sp>
        <p:nvSpPr>
          <p:cNvPr id="30" name="矩形: 圆角 29"/>
          <p:cNvSpPr/>
          <p:nvPr/>
        </p:nvSpPr>
        <p:spPr>
          <a:xfrm>
            <a:off x="9656361" y="1081945"/>
            <a:ext cx="1604996" cy="3133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3D</a:t>
            </a:r>
            <a:r>
              <a:rPr lang="zh-CN" altLang="en-US" dirty="0">
                <a:solidFill>
                  <a:schemeClr val="tx1"/>
                </a:solidFill>
              </a:rPr>
              <a:t>相机</a:t>
            </a:r>
            <a:endParaRPr lang="zh-CN" altLang="en-US" dirty="0">
              <a:solidFill>
                <a:schemeClr val="tx1"/>
              </a:solidFill>
            </a:endParaRPr>
          </a:p>
        </p:txBody>
      </p:sp>
      <p:cxnSp>
        <p:nvCxnSpPr>
          <p:cNvPr id="31" name="直接箭头连接符 30"/>
          <p:cNvCxnSpPr>
            <a:stCxn id="30" idx="2"/>
          </p:cNvCxnSpPr>
          <p:nvPr/>
        </p:nvCxnSpPr>
        <p:spPr>
          <a:xfrm flipH="1">
            <a:off x="8496215" y="1395271"/>
            <a:ext cx="1962644" cy="489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圆角 31"/>
          <p:cNvSpPr/>
          <p:nvPr/>
        </p:nvSpPr>
        <p:spPr>
          <a:xfrm>
            <a:off x="10433862" y="1607923"/>
            <a:ext cx="1367472" cy="3133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控制柜</a:t>
            </a:r>
            <a:endParaRPr lang="zh-CN" altLang="en-US" dirty="0">
              <a:solidFill>
                <a:schemeClr val="tx1"/>
              </a:solidFill>
            </a:endParaRPr>
          </a:p>
        </p:txBody>
      </p:sp>
      <p:cxnSp>
        <p:nvCxnSpPr>
          <p:cNvPr id="33" name="直接箭头连接符 32"/>
          <p:cNvCxnSpPr>
            <a:stCxn id="32" idx="2"/>
          </p:cNvCxnSpPr>
          <p:nvPr/>
        </p:nvCxnSpPr>
        <p:spPr>
          <a:xfrm flipH="1">
            <a:off x="10831205" y="1921249"/>
            <a:ext cx="286393" cy="1507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圆角 33"/>
          <p:cNvSpPr/>
          <p:nvPr/>
        </p:nvSpPr>
        <p:spPr>
          <a:xfrm>
            <a:off x="9223513" y="5917575"/>
            <a:ext cx="1449277" cy="3133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设备基座</a:t>
            </a:r>
            <a:endParaRPr lang="zh-CN" altLang="en-US" dirty="0">
              <a:solidFill>
                <a:schemeClr val="tx1"/>
              </a:solidFill>
            </a:endParaRPr>
          </a:p>
        </p:txBody>
      </p:sp>
      <p:cxnSp>
        <p:nvCxnSpPr>
          <p:cNvPr id="36" name="直接箭头连接符 35"/>
          <p:cNvCxnSpPr>
            <a:stCxn id="34" idx="0"/>
          </p:cNvCxnSpPr>
          <p:nvPr/>
        </p:nvCxnSpPr>
        <p:spPr>
          <a:xfrm flipH="1" flipV="1">
            <a:off x="8421960" y="5340803"/>
            <a:ext cx="1526192" cy="5767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箭头: 右 39"/>
          <p:cNvSpPr/>
          <p:nvPr/>
        </p:nvSpPr>
        <p:spPr>
          <a:xfrm rot="12189138">
            <a:off x="8356684" y="3432146"/>
            <a:ext cx="1272488" cy="230561"/>
          </a:xfrm>
          <a:prstGeom prst="rightArrow">
            <a:avLst>
              <a:gd name="adj1" fmla="val 50000"/>
              <a:gd name="adj2" fmla="val 9077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箭头: 右 40"/>
          <p:cNvSpPr/>
          <p:nvPr/>
        </p:nvSpPr>
        <p:spPr>
          <a:xfrm rot="10215119">
            <a:off x="7150476" y="3303506"/>
            <a:ext cx="721855" cy="230561"/>
          </a:xfrm>
          <a:prstGeom prst="rightArrow">
            <a:avLst>
              <a:gd name="adj1" fmla="val 50000"/>
              <a:gd name="adj2" fmla="val 89010"/>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矩形: 圆角 41"/>
          <p:cNvSpPr/>
          <p:nvPr/>
        </p:nvSpPr>
        <p:spPr>
          <a:xfrm>
            <a:off x="9656361" y="2343843"/>
            <a:ext cx="1157414" cy="3133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夹具台面</a:t>
            </a:r>
            <a:endParaRPr lang="zh-CN" altLang="en-US" dirty="0">
              <a:solidFill>
                <a:schemeClr val="tx1"/>
              </a:solidFill>
            </a:endParaRPr>
          </a:p>
        </p:txBody>
      </p:sp>
      <p:cxnSp>
        <p:nvCxnSpPr>
          <p:cNvPr id="43" name="直接箭头连接符 42"/>
          <p:cNvCxnSpPr>
            <a:stCxn id="42" idx="1"/>
          </p:cNvCxnSpPr>
          <p:nvPr/>
        </p:nvCxnSpPr>
        <p:spPr>
          <a:xfrm flipH="1">
            <a:off x="8832594" y="2500506"/>
            <a:ext cx="823767" cy="2009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箭头: 右 43"/>
          <p:cNvSpPr/>
          <p:nvPr/>
        </p:nvSpPr>
        <p:spPr>
          <a:xfrm rot="16200000">
            <a:off x="8069409" y="2493408"/>
            <a:ext cx="633149" cy="220463"/>
          </a:xfrm>
          <a:prstGeom prst="rightArrow">
            <a:avLst>
              <a:gd name="adj1" fmla="val 50000"/>
              <a:gd name="adj2" fmla="val 68786"/>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圆角 44"/>
          <p:cNvSpPr/>
          <p:nvPr/>
        </p:nvSpPr>
        <p:spPr>
          <a:xfrm>
            <a:off x="5497933" y="995907"/>
            <a:ext cx="1879187" cy="62537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机械主轴</a:t>
            </a:r>
            <a:endParaRPr lang="en-US" altLang="zh-CN" dirty="0">
              <a:solidFill>
                <a:schemeClr val="tx1"/>
              </a:solidFill>
            </a:endParaRPr>
          </a:p>
          <a:p>
            <a:pPr algn="ctr"/>
            <a:r>
              <a:rPr lang="en-US" altLang="zh-CN" dirty="0">
                <a:solidFill>
                  <a:schemeClr val="tx1"/>
                </a:solidFill>
              </a:rPr>
              <a:t>BT40</a:t>
            </a:r>
            <a:r>
              <a:rPr lang="zh-CN" altLang="en-US" dirty="0">
                <a:solidFill>
                  <a:schemeClr val="tx1"/>
                </a:solidFill>
              </a:rPr>
              <a:t>刀柄</a:t>
            </a:r>
            <a:r>
              <a:rPr lang="en-US" altLang="zh-CN" dirty="0">
                <a:solidFill>
                  <a:schemeClr val="tx1"/>
                </a:solidFill>
              </a:rPr>
              <a:t>/</a:t>
            </a:r>
            <a:r>
              <a:rPr lang="zh-CN" altLang="en-US" dirty="0">
                <a:solidFill>
                  <a:schemeClr val="tx1"/>
                </a:solidFill>
              </a:rPr>
              <a:t>风冷</a:t>
            </a:r>
            <a:endParaRPr lang="zh-CN" altLang="en-US" dirty="0">
              <a:solidFill>
                <a:schemeClr val="tx1"/>
              </a:solidFill>
            </a:endParaRPr>
          </a:p>
        </p:txBody>
      </p:sp>
      <p:cxnSp>
        <p:nvCxnSpPr>
          <p:cNvPr id="46" name="直接箭头连接符 45"/>
          <p:cNvCxnSpPr/>
          <p:nvPr/>
        </p:nvCxnSpPr>
        <p:spPr>
          <a:xfrm>
            <a:off x="6861627" y="1621283"/>
            <a:ext cx="1412163" cy="2373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6593132" y="3281250"/>
            <a:ext cx="489594" cy="369332"/>
          </a:xfrm>
          <a:prstGeom prst="rect">
            <a:avLst/>
          </a:prstGeom>
          <a:solidFill>
            <a:srgbClr val="FFC000"/>
          </a:solidFill>
        </p:spPr>
        <p:txBody>
          <a:bodyPr wrap="square" rtlCol="0">
            <a:spAutoFit/>
          </a:bodyPr>
          <a:lstStyle/>
          <a:p>
            <a:r>
              <a:rPr lang="en-US" altLang="zh-CN" dirty="0"/>
              <a:t>+Y</a:t>
            </a:r>
            <a:endParaRPr lang="zh-CN" altLang="en-US" dirty="0"/>
          </a:p>
        </p:txBody>
      </p:sp>
      <p:sp>
        <p:nvSpPr>
          <p:cNvPr id="48" name="文本框 47"/>
          <p:cNvSpPr txBox="1"/>
          <p:nvPr/>
        </p:nvSpPr>
        <p:spPr>
          <a:xfrm>
            <a:off x="8791073" y="2954622"/>
            <a:ext cx="489594" cy="369332"/>
          </a:xfrm>
          <a:prstGeom prst="rect">
            <a:avLst/>
          </a:prstGeom>
          <a:solidFill>
            <a:srgbClr val="FFC000"/>
          </a:solidFill>
        </p:spPr>
        <p:txBody>
          <a:bodyPr wrap="square" rtlCol="0">
            <a:spAutoFit/>
          </a:bodyPr>
          <a:lstStyle/>
          <a:p>
            <a:r>
              <a:rPr lang="en-US" altLang="zh-CN" dirty="0"/>
              <a:t>+X</a:t>
            </a:r>
            <a:endParaRPr lang="zh-CN" altLang="en-US" dirty="0"/>
          </a:p>
        </p:txBody>
      </p:sp>
      <p:sp>
        <p:nvSpPr>
          <p:cNvPr id="49" name="文本框 48"/>
          <p:cNvSpPr txBox="1"/>
          <p:nvPr/>
        </p:nvSpPr>
        <p:spPr>
          <a:xfrm>
            <a:off x="7776236" y="1974510"/>
            <a:ext cx="489594" cy="369332"/>
          </a:xfrm>
          <a:prstGeom prst="rect">
            <a:avLst/>
          </a:prstGeom>
          <a:solidFill>
            <a:srgbClr val="FFC000"/>
          </a:solidFill>
        </p:spPr>
        <p:txBody>
          <a:bodyPr wrap="square" rtlCol="0">
            <a:spAutoFit/>
          </a:bodyPr>
          <a:lstStyle/>
          <a:p>
            <a:r>
              <a:rPr lang="en-US" altLang="zh-CN" dirty="0"/>
              <a:t>+Z</a:t>
            </a:r>
            <a:endParaRPr lang="zh-CN" altLang="en-US" dirty="0"/>
          </a:p>
        </p:txBody>
      </p:sp>
      <p:pic>
        <p:nvPicPr>
          <p:cNvPr id="50" name="图片 49"/>
          <p:cNvPicPr>
            <a:picLocks noChangeAspect="1"/>
          </p:cNvPicPr>
          <p:nvPr/>
        </p:nvPicPr>
        <p:blipFill>
          <a:blip r:embed="rId2"/>
          <a:stretch>
            <a:fillRect/>
          </a:stretch>
        </p:blipFill>
        <p:spPr>
          <a:xfrm>
            <a:off x="3232169" y="3678582"/>
            <a:ext cx="1960694" cy="2076029"/>
          </a:xfrm>
          <a:prstGeom prst="rect">
            <a:avLst/>
          </a:prstGeom>
        </p:spPr>
      </p:pic>
      <p:sp>
        <p:nvSpPr>
          <p:cNvPr id="51" name="文本框 50"/>
          <p:cNvSpPr txBox="1"/>
          <p:nvPr/>
        </p:nvSpPr>
        <p:spPr>
          <a:xfrm>
            <a:off x="168641" y="3678582"/>
            <a:ext cx="3439750" cy="830997"/>
          </a:xfrm>
          <a:prstGeom prst="rect">
            <a:avLst/>
          </a:prstGeom>
          <a:noFill/>
        </p:spPr>
        <p:txBody>
          <a:bodyPr wrap="square" rtlCol="0">
            <a:spAutoFit/>
          </a:bodyPr>
          <a:lstStyle/>
          <a:p>
            <a:r>
              <a:rPr lang="zh-CN" altLang="en-US" sz="1600" dirty="0"/>
              <a:t>配套刀具刀柄规格：</a:t>
            </a:r>
            <a:r>
              <a:rPr lang="en-US" altLang="zh-CN" sz="1600" dirty="0"/>
              <a:t>BT40</a:t>
            </a:r>
            <a:r>
              <a:rPr lang="zh-CN" altLang="en-US" sz="1600" dirty="0"/>
              <a:t>；</a:t>
            </a:r>
            <a:endParaRPr lang="en-US" altLang="zh-CN" sz="1600" dirty="0"/>
          </a:p>
          <a:p>
            <a:r>
              <a:rPr lang="zh-CN" altLang="en-US" sz="1600" dirty="0"/>
              <a:t>刀具直径：</a:t>
            </a:r>
            <a:r>
              <a:rPr lang="en-US" altLang="zh-CN" sz="1600" dirty="0"/>
              <a:t>80mm</a:t>
            </a:r>
            <a:r>
              <a:rPr lang="zh-CN" altLang="en-US" sz="1600" dirty="0"/>
              <a:t>盘刀；</a:t>
            </a:r>
            <a:endParaRPr lang="en-US" altLang="zh-CN" sz="1600" dirty="0"/>
          </a:p>
          <a:p>
            <a:r>
              <a:rPr lang="zh-CN" altLang="en-US" sz="1600" dirty="0"/>
              <a:t>刀具长度：</a:t>
            </a:r>
            <a:r>
              <a:rPr lang="en-US" altLang="zh-CN" sz="1600" dirty="0"/>
              <a:t>80mm</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5"/>
          <p:cNvSpPr/>
          <p:nvPr/>
        </p:nvSpPr>
        <p:spPr bwMode="auto">
          <a:xfrm>
            <a:off x="370875" y="372575"/>
            <a:ext cx="2116952" cy="523875"/>
          </a:xfrm>
          <a:custGeom>
            <a:avLst/>
            <a:gdLst>
              <a:gd name="connsiteX0" fmla="*/ 0 w 2680131"/>
              <a:gd name="connsiteY0" fmla="*/ 0 h 438150"/>
              <a:gd name="connsiteX1" fmla="*/ 546583 w 2680131"/>
              <a:gd name="connsiteY1" fmla="*/ 0 h 438150"/>
              <a:gd name="connsiteX2" fmla="*/ 2266700 w 2680131"/>
              <a:gd name="connsiteY2" fmla="*/ 0 h 438150"/>
              <a:gd name="connsiteX3" fmla="*/ 2371937 w 2680131"/>
              <a:gd name="connsiteY3" fmla="*/ 42278 h 438150"/>
              <a:gd name="connsiteX4" fmla="*/ 2661339 w 2680131"/>
              <a:gd name="connsiteY4" fmla="*/ 322848 h 438150"/>
              <a:gd name="connsiteX5" fmla="*/ 2680131 w 2680131"/>
              <a:gd name="connsiteY5" fmla="*/ 368969 h 438150"/>
              <a:gd name="connsiteX6" fmla="*/ 2616237 w 2680131"/>
              <a:gd name="connsiteY6" fmla="*/ 438150 h 438150"/>
              <a:gd name="connsiteX7" fmla="*/ 269543 w 2680131"/>
              <a:gd name="connsiteY7" fmla="*/ 438150 h 438150"/>
              <a:gd name="connsiteX8" fmla="*/ 0 w 2680131"/>
              <a:gd name="connsiteY8"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131" h="438150">
                <a:moveTo>
                  <a:pt x="0" y="0"/>
                </a:moveTo>
                <a:lnTo>
                  <a:pt x="546583" y="0"/>
                </a:lnTo>
                <a:cubicBezTo>
                  <a:pt x="1164881" y="0"/>
                  <a:pt x="1760716" y="0"/>
                  <a:pt x="2266700" y="0"/>
                </a:cubicBezTo>
                <a:cubicBezTo>
                  <a:pt x="2308043" y="0"/>
                  <a:pt x="2345627" y="15374"/>
                  <a:pt x="2371937" y="42278"/>
                </a:cubicBezTo>
                <a:cubicBezTo>
                  <a:pt x="2661339" y="322848"/>
                  <a:pt x="2661339" y="322848"/>
                  <a:pt x="2661339" y="322848"/>
                </a:cubicBezTo>
                <a:cubicBezTo>
                  <a:pt x="2672614" y="334378"/>
                  <a:pt x="2680131" y="342065"/>
                  <a:pt x="2680131" y="368969"/>
                </a:cubicBezTo>
                <a:cubicBezTo>
                  <a:pt x="2680131" y="395873"/>
                  <a:pt x="2650063" y="438150"/>
                  <a:pt x="2616237" y="438150"/>
                </a:cubicBezTo>
                <a:cubicBezTo>
                  <a:pt x="1939713" y="438150"/>
                  <a:pt x="1104393" y="438150"/>
                  <a:pt x="269543" y="438150"/>
                </a:cubicBezTo>
                <a:lnTo>
                  <a:pt x="0" y="438150"/>
                </a:lnTo>
                <a:close/>
              </a:path>
            </a:pathLst>
          </a:custGeom>
          <a:solidFill>
            <a:srgbClr val="0070C0"/>
          </a:solidFill>
          <a:ln w="19050">
            <a:solidFill>
              <a:schemeClr val="accent1"/>
            </a:solidFill>
          </a:ln>
          <a:effectLst>
            <a:outerShdw blurRad="203200" dist="38100" dir="5400000" sx="90000" sy="-19000"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r>
              <a:rPr lang="zh-CN" altLang="en-US" sz="2400" dirty="0">
                <a:solidFill>
                  <a:schemeClr val="bg1"/>
                </a:solidFill>
                <a:latin typeface="微软雅黑" panose="020B0503020204020204" charset="-122"/>
              </a:rPr>
              <a:t>设备功能介绍</a:t>
            </a:r>
            <a:endParaRPr lang="zh-CN" altLang="en-US" sz="2400" dirty="0">
              <a:solidFill>
                <a:schemeClr val="bg1"/>
              </a:solidFill>
              <a:latin typeface="微软雅黑" panose="020B0503020204020204" charset="-122"/>
            </a:endParaRPr>
          </a:p>
        </p:txBody>
      </p:sp>
      <p:sp>
        <p:nvSpPr>
          <p:cNvPr id="4" name="文本框 3"/>
          <p:cNvSpPr txBox="1"/>
          <p:nvPr/>
        </p:nvSpPr>
        <p:spPr>
          <a:xfrm>
            <a:off x="568409" y="1181771"/>
            <a:ext cx="10758618" cy="2862322"/>
          </a:xfrm>
          <a:prstGeom prst="rect">
            <a:avLst/>
          </a:prstGeom>
          <a:noFill/>
        </p:spPr>
        <p:txBody>
          <a:bodyPr wrap="square">
            <a:spAutoFit/>
          </a:bodyPr>
          <a:lstStyle/>
          <a:p>
            <a:r>
              <a:rPr lang="zh-CN" altLang="en-US" dirty="0"/>
              <a:t>1、本设备是集机、电、气等先进技术于一体的机械加工设备，主要用于铜粒子板的加工。</a:t>
            </a:r>
            <a:endParaRPr lang="zh-CN" altLang="en-US" dirty="0"/>
          </a:p>
          <a:p>
            <a:r>
              <a:rPr lang="zh-CN" altLang="en-US" dirty="0"/>
              <a:t>该机床可实现立式钻铣头横向运动（X 轴）、纵向运动（Y 轴）、垂直运动（Z 轴）的三轴联动。</a:t>
            </a:r>
            <a:endParaRPr lang="zh-CN" altLang="en-US" dirty="0"/>
          </a:p>
          <a:p>
            <a:r>
              <a:rPr lang="zh-CN" altLang="en-US" dirty="0"/>
              <a:t>2、设备配置适用于该铜板的加工。可安装不小于 80mm 的专用加工刀具，可以满足在切削深度 5mm 情况下，切削平移速度不小于 10mm/S（0.6m/min）。在切削深度 2mm 情况下，切削平移速度不小于 20-30mm/s(1.2-1.8m/min)；</a:t>
            </a:r>
            <a:endParaRPr lang="zh-CN" altLang="en-US" dirty="0"/>
          </a:p>
          <a:p>
            <a:r>
              <a:rPr lang="zh-CN" altLang="en-US" dirty="0"/>
              <a:t>3、机床配置有刀具的冷却及铜屑回收装置。设计高效的废料收集装置，确保废料能够迅速、有序地被收集和处理，维护生产环境整洁；</a:t>
            </a:r>
            <a:endParaRPr lang="zh-CN" altLang="en-US" dirty="0"/>
          </a:p>
          <a:p>
            <a:r>
              <a:rPr lang="zh-CN" altLang="en-US" dirty="0"/>
              <a:t>4、机床需设计一套适用于该产品加工的定位工装，设计可靠的压紧机构以保证产品的位置偏差值和平整度满足加工要求。</a:t>
            </a:r>
            <a:endParaRPr lang="zh-CN" altLang="en-US" dirty="0"/>
          </a:p>
          <a:p>
            <a:r>
              <a:rPr lang="zh-CN" altLang="en-US" dirty="0"/>
              <a:t>5、机床的控制系统具备 TCP 传输功能，可以接收外部的加工路径数据，按指定的路径进行加工。</a:t>
            </a:r>
            <a:endParaRPr lang="zh-CN" altLang="en-US" dirty="0"/>
          </a:p>
        </p:txBody>
      </p:sp>
      <p:sp>
        <p:nvSpPr>
          <p:cNvPr id="6" name="文本框 5"/>
          <p:cNvSpPr txBox="1"/>
          <p:nvPr/>
        </p:nvSpPr>
        <p:spPr>
          <a:xfrm>
            <a:off x="568409" y="3982129"/>
            <a:ext cx="10157255" cy="1477328"/>
          </a:xfrm>
          <a:prstGeom prst="rect">
            <a:avLst/>
          </a:prstGeom>
          <a:noFill/>
        </p:spPr>
        <p:txBody>
          <a:bodyPr wrap="square">
            <a:spAutoFit/>
          </a:bodyPr>
          <a:lstStyle/>
          <a:p>
            <a:r>
              <a:rPr lang="en-US" altLang="zh-CN" dirty="0"/>
              <a:t>6</a:t>
            </a:r>
            <a:r>
              <a:rPr lang="zh-CN" altLang="en-US" dirty="0"/>
              <a:t>、运作流程</a:t>
            </a:r>
            <a:endParaRPr lang="zh-CN" altLang="en-US" dirty="0"/>
          </a:p>
          <a:p>
            <a:r>
              <a:rPr lang="zh-CN" altLang="en-US" dirty="0"/>
              <a:t>a.外部机械手自动更换物料。</a:t>
            </a:r>
            <a:endParaRPr lang="zh-CN" altLang="en-US" dirty="0"/>
          </a:p>
          <a:p>
            <a:r>
              <a:rPr lang="zh-CN" altLang="en-US" dirty="0"/>
              <a:t>b.相机拍照，根据相机拍照结果自动或人工手动向机台输出 工艺信息。</a:t>
            </a:r>
            <a:endParaRPr lang="zh-CN" altLang="en-US" dirty="0"/>
          </a:p>
          <a:p>
            <a:r>
              <a:rPr lang="zh-CN" altLang="en-US" dirty="0"/>
              <a:t>c.根据相机拍照结果向机台反馈 下刀点坐标、 抬刀点坐标、 工装参数。</a:t>
            </a:r>
            <a:endParaRPr lang="zh-CN" altLang="en-US" dirty="0"/>
          </a:p>
          <a:p>
            <a:r>
              <a:rPr lang="zh-CN" altLang="en-US" dirty="0"/>
              <a:t>d.机台按照相机自动或人工手动给出的工艺信息及各点位信息执行加工程序。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rcRect t="9152" r="2116"/>
          <a:stretch>
            <a:fillRect/>
          </a:stretch>
        </p:blipFill>
        <p:spPr>
          <a:xfrm>
            <a:off x="5363005" y="972065"/>
            <a:ext cx="6606745" cy="2883243"/>
          </a:xfrm>
          <a:prstGeom prst="rect">
            <a:avLst/>
          </a:prstGeom>
        </p:spPr>
      </p:pic>
      <p:sp>
        <p:nvSpPr>
          <p:cNvPr id="2" name="任意多边形 5"/>
          <p:cNvSpPr/>
          <p:nvPr/>
        </p:nvSpPr>
        <p:spPr bwMode="auto">
          <a:xfrm>
            <a:off x="370875" y="372575"/>
            <a:ext cx="2092239" cy="523875"/>
          </a:xfrm>
          <a:custGeom>
            <a:avLst/>
            <a:gdLst>
              <a:gd name="connsiteX0" fmla="*/ 0 w 2680131"/>
              <a:gd name="connsiteY0" fmla="*/ 0 h 438150"/>
              <a:gd name="connsiteX1" fmla="*/ 546583 w 2680131"/>
              <a:gd name="connsiteY1" fmla="*/ 0 h 438150"/>
              <a:gd name="connsiteX2" fmla="*/ 2266700 w 2680131"/>
              <a:gd name="connsiteY2" fmla="*/ 0 h 438150"/>
              <a:gd name="connsiteX3" fmla="*/ 2371937 w 2680131"/>
              <a:gd name="connsiteY3" fmla="*/ 42278 h 438150"/>
              <a:gd name="connsiteX4" fmla="*/ 2661339 w 2680131"/>
              <a:gd name="connsiteY4" fmla="*/ 322848 h 438150"/>
              <a:gd name="connsiteX5" fmla="*/ 2680131 w 2680131"/>
              <a:gd name="connsiteY5" fmla="*/ 368969 h 438150"/>
              <a:gd name="connsiteX6" fmla="*/ 2616237 w 2680131"/>
              <a:gd name="connsiteY6" fmla="*/ 438150 h 438150"/>
              <a:gd name="connsiteX7" fmla="*/ 269543 w 2680131"/>
              <a:gd name="connsiteY7" fmla="*/ 438150 h 438150"/>
              <a:gd name="connsiteX8" fmla="*/ 0 w 2680131"/>
              <a:gd name="connsiteY8"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131" h="438150">
                <a:moveTo>
                  <a:pt x="0" y="0"/>
                </a:moveTo>
                <a:lnTo>
                  <a:pt x="546583" y="0"/>
                </a:lnTo>
                <a:cubicBezTo>
                  <a:pt x="1164881" y="0"/>
                  <a:pt x="1760716" y="0"/>
                  <a:pt x="2266700" y="0"/>
                </a:cubicBezTo>
                <a:cubicBezTo>
                  <a:pt x="2308043" y="0"/>
                  <a:pt x="2345627" y="15374"/>
                  <a:pt x="2371937" y="42278"/>
                </a:cubicBezTo>
                <a:cubicBezTo>
                  <a:pt x="2661339" y="322848"/>
                  <a:pt x="2661339" y="322848"/>
                  <a:pt x="2661339" y="322848"/>
                </a:cubicBezTo>
                <a:cubicBezTo>
                  <a:pt x="2672614" y="334378"/>
                  <a:pt x="2680131" y="342065"/>
                  <a:pt x="2680131" y="368969"/>
                </a:cubicBezTo>
                <a:cubicBezTo>
                  <a:pt x="2680131" y="395873"/>
                  <a:pt x="2650063" y="438150"/>
                  <a:pt x="2616237" y="438150"/>
                </a:cubicBezTo>
                <a:cubicBezTo>
                  <a:pt x="1939713" y="438150"/>
                  <a:pt x="1104393" y="438150"/>
                  <a:pt x="269543" y="438150"/>
                </a:cubicBezTo>
                <a:lnTo>
                  <a:pt x="0" y="438150"/>
                </a:lnTo>
                <a:close/>
              </a:path>
            </a:pathLst>
          </a:custGeom>
          <a:solidFill>
            <a:srgbClr val="0070C0"/>
          </a:solidFill>
          <a:ln w="19050">
            <a:solidFill>
              <a:schemeClr val="accent1"/>
            </a:solidFill>
          </a:ln>
          <a:effectLst>
            <a:outerShdw blurRad="203200" dist="38100" dir="5400000" sx="90000" sy="-19000"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r>
              <a:rPr lang="zh-CN" altLang="en-US" sz="2400" dirty="0">
                <a:solidFill>
                  <a:schemeClr val="bg1"/>
                </a:solidFill>
                <a:latin typeface="微软雅黑" panose="020B0503020204020204" charset="-122"/>
              </a:rPr>
              <a:t>设备主要参数</a:t>
            </a:r>
            <a:endParaRPr lang="zh-CN" altLang="en-US" sz="2400" dirty="0">
              <a:solidFill>
                <a:schemeClr val="bg1"/>
              </a:solidFill>
              <a:latin typeface="微软雅黑" panose="020B0503020204020204" charset="-122"/>
            </a:endParaRPr>
          </a:p>
        </p:txBody>
      </p:sp>
      <p:pic>
        <p:nvPicPr>
          <p:cNvPr id="4" name="图片 3"/>
          <p:cNvPicPr>
            <a:picLocks noChangeAspect="1"/>
          </p:cNvPicPr>
          <p:nvPr/>
        </p:nvPicPr>
        <p:blipFill>
          <a:blip r:embed="rId2"/>
          <a:srcRect t="1439"/>
          <a:stretch>
            <a:fillRect/>
          </a:stretch>
        </p:blipFill>
        <p:spPr>
          <a:xfrm>
            <a:off x="370875" y="972065"/>
            <a:ext cx="4992130" cy="5179258"/>
          </a:xfrm>
          <a:prstGeom prst="rect">
            <a:avLst/>
          </a:prstGeom>
        </p:spPr>
      </p:pic>
      <p:pic>
        <p:nvPicPr>
          <p:cNvPr id="10" name="图片 9"/>
          <p:cNvPicPr>
            <a:picLocks noChangeAspect="1"/>
          </p:cNvPicPr>
          <p:nvPr/>
        </p:nvPicPr>
        <p:blipFill>
          <a:blip r:embed="rId3"/>
          <a:stretch>
            <a:fillRect/>
          </a:stretch>
        </p:blipFill>
        <p:spPr>
          <a:xfrm>
            <a:off x="5955956" y="3855308"/>
            <a:ext cx="2449790" cy="2421065"/>
          </a:xfrm>
          <a:prstGeom prst="rect">
            <a:avLst/>
          </a:prstGeom>
        </p:spPr>
      </p:pic>
      <p:pic>
        <p:nvPicPr>
          <p:cNvPr id="12" name="图片 11"/>
          <p:cNvPicPr>
            <a:picLocks noChangeAspect="1"/>
          </p:cNvPicPr>
          <p:nvPr/>
        </p:nvPicPr>
        <p:blipFill>
          <a:blip r:embed="rId4"/>
          <a:stretch>
            <a:fillRect/>
          </a:stretch>
        </p:blipFill>
        <p:spPr>
          <a:xfrm>
            <a:off x="8998697" y="3894767"/>
            <a:ext cx="2668415" cy="23816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09787" y="1239571"/>
            <a:ext cx="7863839" cy="4227485"/>
          </a:xfrm>
          <a:prstGeom prst="rect">
            <a:avLst/>
          </a:prstGeom>
        </p:spPr>
      </p:pic>
      <p:sp>
        <p:nvSpPr>
          <p:cNvPr id="6" name="任意多边形 5"/>
          <p:cNvSpPr/>
          <p:nvPr/>
        </p:nvSpPr>
        <p:spPr bwMode="auto">
          <a:xfrm>
            <a:off x="370875" y="372575"/>
            <a:ext cx="2092239" cy="523875"/>
          </a:xfrm>
          <a:custGeom>
            <a:avLst/>
            <a:gdLst>
              <a:gd name="connsiteX0" fmla="*/ 0 w 2680131"/>
              <a:gd name="connsiteY0" fmla="*/ 0 h 438150"/>
              <a:gd name="connsiteX1" fmla="*/ 546583 w 2680131"/>
              <a:gd name="connsiteY1" fmla="*/ 0 h 438150"/>
              <a:gd name="connsiteX2" fmla="*/ 2266700 w 2680131"/>
              <a:gd name="connsiteY2" fmla="*/ 0 h 438150"/>
              <a:gd name="connsiteX3" fmla="*/ 2371937 w 2680131"/>
              <a:gd name="connsiteY3" fmla="*/ 42278 h 438150"/>
              <a:gd name="connsiteX4" fmla="*/ 2661339 w 2680131"/>
              <a:gd name="connsiteY4" fmla="*/ 322848 h 438150"/>
              <a:gd name="connsiteX5" fmla="*/ 2680131 w 2680131"/>
              <a:gd name="connsiteY5" fmla="*/ 368969 h 438150"/>
              <a:gd name="connsiteX6" fmla="*/ 2616237 w 2680131"/>
              <a:gd name="connsiteY6" fmla="*/ 438150 h 438150"/>
              <a:gd name="connsiteX7" fmla="*/ 269543 w 2680131"/>
              <a:gd name="connsiteY7" fmla="*/ 438150 h 438150"/>
              <a:gd name="connsiteX8" fmla="*/ 0 w 2680131"/>
              <a:gd name="connsiteY8"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131" h="438150">
                <a:moveTo>
                  <a:pt x="0" y="0"/>
                </a:moveTo>
                <a:lnTo>
                  <a:pt x="546583" y="0"/>
                </a:lnTo>
                <a:cubicBezTo>
                  <a:pt x="1164881" y="0"/>
                  <a:pt x="1760716" y="0"/>
                  <a:pt x="2266700" y="0"/>
                </a:cubicBezTo>
                <a:cubicBezTo>
                  <a:pt x="2308043" y="0"/>
                  <a:pt x="2345627" y="15374"/>
                  <a:pt x="2371937" y="42278"/>
                </a:cubicBezTo>
                <a:cubicBezTo>
                  <a:pt x="2661339" y="322848"/>
                  <a:pt x="2661339" y="322848"/>
                  <a:pt x="2661339" y="322848"/>
                </a:cubicBezTo>
                <a:cubicBezTo>
                  <a:pt x="2672614" y="334378"/>
                  <a:pt x="2680131" y="342065"/>
                  <a:pt x="2680131" y="368969"/>
                </a:cubicBezTo>
                <a:cubicBezTo>
                  <a:pt x="2680131" y="395873"/>
                  <a:pt x="2650063" y="438150"/>
                  <a:pt x="2616237" y="438150"/>
                </a:cubicBezTo>
                <a:cubicBezTo>
                  <a:pt x="1939713" y="438150"/>
                  <a:pt x="1104393" y="438150"/>
                  <a:pt x="269543" y="438150"/>
                </a:cubicBezTo>
                <a:lnTo>
                  <a:pt x="0" y="438150"/>
                </a:lnTo>
                <a:close/>
              </a:path>
            </a:pathLst>
          </a:custGeom>
          <a:solidFill>
            <a:srgbClr val="0070C0"/>
          </a:solidFill>
          <a:ln w="19050">
            <a:solidFill>
              <a:schemeClr val="accent1"/>
            </a:solidFill>
          </a:ln>
          <a:effectLst>
            <a:outerShdw blurRad="203200" dist="38100" dir="5400000" sx="90000" sy="-19000"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r>
              <a:rPr lang="zh-CN" altLang="en-US" sz="2400" dirty="0">
                <a:solidFill>
                  <a:schemeClr val="bg1"/>
                </a:solidFill>
                <a:latin typeface="微软雅黑" panose="020B0503020204020204" charset="-122"/>
              </a:rPr>
              <a:t>定制夹具参数</a:t>
            </a:r>
            <a:endParaRPr lang="zh-CN" altLang="en-US" sz="2400" dirty="0">
              <a:solidFill>
                <a:schemeClr val="bg1"/>
              </a:solidFill>
              <a:latin typeface="微软雅黑" panose="020B050302020402020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t="3852" r="8261" b="8358"/>
          <a:stretch>
            <a:fillRect/>
          </a:stretch>
        </p:blipFill>
        <p:spPr>
          <a:xfrm>
            <a:off x="7913265" y="2118668"/>
            <a:ext cx="4168948" cy="26206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19201" y="1622573"/>
            <a:ext cx="9263364" cy="1633248"/>
            <a:chOff x="1219201" y="3005895"/>
            <a:chExt cx="9263364" cy="1633248"/>
          </a:xfrm>
        </p:grpSpPr>
        <p:sp>
          <p:nvSpPr>
            <p:cNvPr id="4" name="矩形: 圆角 3"/>
            <p:cNvSpPr/>
            <p:nvPr/>
          </p:nvSpPr>
          <p:spPr>
            <a:xfrm>
              <a:off x="1219201" y="3008032"/>
              <a:ext cx="1261828" cy="61546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人工</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自动</a:t>
              </a:r>
              <a:endParaRPr lang="en-US" altLang="zh-CN" dirty="0">
                <a:solidFill>
                  <a:schemeClr val="tx1"/>
                </a:solidFill>
                <a:latin typeface="Times New Roman" panose="02020603050405020304" pitchFamily="18" charset="0"/>
                <a:cs typeface="Times New Roman" panose="02020603050405020304" pitchFamily="18" charset="0"/>
              </a:endParaRPr>
            </a:p>
            <a:p>
              <a:pPr algn="ctr"/>
              <a:r>
                <a:rPr lang="zh-CN" altLang="en-US" dirty="0">
                  <a:solidFill>
                    <a:schemeClr val="tx1"/>
                  </a:solidFill>
                  <a:latin typeface="Times New Roman" panose="02020603050405020304" pitchFamily="18" charset="0"/>
                  <a:cs typeface="Times New Roman" panose="02020603050405020304" pitchFamily="18" charset="0"/>
                </a:rPr>
                <a:t>上料</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 name="矩形: 圆角 4"/>
            <p:cNvSpPr/>
            <p:nvPr/>
          </p:nvSpPr>
          <p:spPr>
            <a:xfrm>
              <a:off x="2947821" y="3008031"/>
              <a:ext cx="1261827" cy="61546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3D</a:t>
              </a:r>
              <a:r>
                <a:rPr lang="zh-CN" altLang="en-US" dirty="0">
                  <a:solidFill>
                    <a:schemeClr val="tx1"/>
                  </a:solidFill>
                  <a:latin typeface="Times New Roman" panose="02020603050405020304" pitchFamily="18" charset="0"/>
                  <a:cs typeface="Times New Roman" panose="02020603050405020304" pitchFamily="18" charset="0"/>
                </a:rPr>
                <a:t>相机</a:t>
              </a:r>
              <a:endParaRPr lang="en-US" altLang="zh-CN" dirty="0">
                <a:solidFill>
                  <a:schemeClr val="tx1"/>
                </a:solidFill>
                <a:latin typeface="Times New Roman" panose="02020603050405020304" pitchFamily="18" charset="0"/>
                <a:cs typeface="Times New Roman" panose="02020603050405020304" pitchFamily="18" charset="0"/>
              </a:endParaRPr>
            </a:p>
            <a:p>
              <a:pPr algn="ctr"/>
              <a:r>
                <a:rPr lang="zh-CN" altLang="en-US" dirty="0">
                  <a:solidFill>
                    <a:schemeClr val="tx1"/>
                  </a:solidFill>
                  <a:latin typeface="Times New Roman" panose="02020603050405020304" pitchFamily="18" charset="0"/>
                  <a:cs typeface="Times New Roman" panose="02020603050405020304" pitchFamily="18" charset="0"/>
                </a:rPr>
                <a:t>采集数据</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7" name="矩形: 圆角 6"/>
            <p:cNvSpPr/>
            <p:nvPr/>
          </p:nvSpPr>
          <p:spPr>
            <a:xfrm>
              <a:off x="4676442" y="3005895"/>
              <a:ext cx="2122943" cy="61546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视觉系统输出</a:t>
              </a:r>
              <a:endParaRPr lang="en-US" altLang="zh-CN" dirty="0">
                <a:solidFill>
                  <a:schemeClr val="tx1"/>
                </a:solidFill>
                <a:latin typeface="Times New Roman" panose="02020603050405020304" pitchFamily="18" charset="0"/>
                <a:cs typeface="Times New Roman" panose="02020603050405020304" pitchFamily="18" charset="0"/>
              </a:endParaRPr>
            </a:p>
            <a:p>
              <a:pPr algn="ctr"/>
              <a:r>
                <a:rPr lang="zh-CN" altLang="en-US" dirty="0">
                  <a:solidFill>
                    <a:schemeClr val="tx1"/>
                  </a:solidFill>
                  <a:latin typeface="Times New Roman" panose="02020603050405020304" pitchFamily="18" charset="0"/>
                  <a:cs typeface="Times New Roman" panose="02020603050405020304" pitchFamily="18" charset="0"/>
                </a:rPr>
                <a:t>加工路径参数</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9" name="矩形: 圆角 8"/>
            <p:cNvSpPr/>
            <p:nvPr/>
          </p:nvSpPr>
          <p:spPr>
            <a:xfrm>
              <a:off x="7266179" y="3005895"/>
              <a:ext cx="1487763" cy="61546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机床设备</a:t>
              </a:r>
              <a:endParaRPr lang="en-US" altLang="zh-CN" dirty="0">
                <a:solidFill>
                  <a:schemeClr val="tx1"/>
                </a:solidFill>
                <a:latin typeface="Times New Roman" panose="02020603050405020304" pitchFamily="18" charset="0"/>
                <a:cs typeface="Times New Roman" panose="02020603050405020304" pitchFamily="18" charset="0"/>
              </a:endParaRPr>
            </a:p>
            <a:p>
              <a:pPr algn="ctr"/>
              <a:r>
                <a:rPr lang="zh-CN" altLang="en-US" dirty="0">
                  <a:solidFill>
                    <a:schemeClr val="tx1"/>
                  </a:solidFill>
                  <a:latin typeface="Times New Roman" panose="02020603050405020304" pitchFamily="18" charset="0"/>
                  <a:cs typeface="Times New Roman" panose="02020603050405020304" pitchFamily="18" charset="0"/>
                </a:rPr>
                <a:t>铣削加工</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0" name="矩形: 圆角 9"/>
            <p:cNvSpPr/>
            <p:nvPr/>
          </p:nvSpPr>
          <p:spPr>
            <a:xfrm>
              <a:off x="9220736" y="3005895"/>
              <a:ext cx="1261828" cy="61546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人工</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自动</a:t>
              </a:r>
              <a:endParaRPr lang="en-US" altLang="zh-CN" dirty="0">
                <a:solidFill>
                  <a:schemeClr val="tx1"/>
                </a:solidFill>
                <a:latin typeface="Times New Roman" panose="02020603050405020304" pitchFamily="18" charset="0"/>
                <a:cs typeface="Times New Roman" panose="02020603050405020304" pitchFamily="18" charset="0"/>
              </a:endParaRPr>
            </a:p>
            <a:p>
              <a:pPr algn="ctr"/>
              <a:r>
                <a:rPr lang="zh-CN" altLang="en-US" dirty="0">
                  <a:solidFill>
                    <a:schemeClr val="tx1"/>
                  </a:solidFill>
                  <a:latin typeface="Times New Roman" panose="02020603050405020304" pitchFamily="18" charset="0"/>
                  <a:cs typeface="Times New Roman" panose="02020603050405020304" pitchFamily="18" charset="0"/>
                </a:rPr>
                <a:t>下料</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1" name="直接箭头连接符 10"/>
            <p:cNvCxnSpPr>
              <a:stCxn id="4" idx="3"/>
              <a:endCxn id="5" idx="1"/>
            </p:cNvCxnSpPr>
            <p:nvPr/>
          </p:nvCxnSpPr>
          <p:spPr>
            <a:xfrm flipV="1">
              <a:off x="2481029" y="3315763"/>
              <a:ext cx="46679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3"/>
              <a:endCxn id="7" idx="1"/>
            </p:cNvCxnSpPr>
            <p:nvPr/>
          </p:nvCxnSpPr>
          <p:spPr>
            <a:xfrm flipV="1">
              <a:off x="4209648" y="3313627"/>
              <a:ext cx="466794" cy="2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a:endCxn id="9" idx="1"/>
            </p:cNvCxnSpPr>
            <p:nvPr/>
          </p:nvCxnSpPr>
          <p:spPr>
            <a:xfrm>
              <a:off x="6799385" y="3313627"/>
              <a:ext cx="4667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3"/>
              <a:endCxn id="10" idx="1"/>
            </p:cNvCxnSpPr>
            <p:nvPr/>
          </p:nvCxnSpPr>
          <p:spPr>
            <a:xfrm>
              <a:off x="8753942" y="3313627"/>
              <a:ext cx="4667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圆角 14"/>
            <p:cNvSpPr/>
            <p:nvPr/>
          </p:nvSpPr>
          <p:spPr>
            <a:xfrm>
              <a:off x="9220737" y="4023680"/>
              <a:ext cx="1261828" cy="61546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铜屑收集</a:t>
              </a:r>
              <a:endParaRPr lang="en-US" altLang="zh-CN" dirty="0">
                <a:solidFill>
                  <a:schemeClr val="tx1"/>
                </a:solidFill>
                <a:latin typeface="Times New Roman" panose="02020603050405020304" pitchFamily="18" charset="0"/>
                <a:cs typeface="Times New Roman" panose="02020603050405020304" pitchFamily="18" charset="0"/>
              </a:endParaRPr>
            </a:p>
          </p:txBody>
        </p:sp>
        <p:cxnSp>
          <p:nvCxnSpPr>
            <p:cNvPr id="16" name="连接符: 肘形 15"/>
            <p:cNvCxnSpPr>
              <a:stCxn id="9" idx="2"/>
              <a:endCxn id="15" idx="1"/>
            </p:cNvCxnSpPr>
            <p:nvPr/>
          </p:nvCxnSpPr>
          <p:spPr>
            <a:xfrm rot="16200000" flipH="1">
              <a:off x="8260372" y="3371047"/>
              <a:ext cx="710054" cy="12106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cxnSp>
        <p:nvCxnSpPr>
          <p:cNvPr id="17" name="连接符: 肘形 16"/>
          <p:cNvCxnSpPr>
            <a:stCxn id="10" idx="0"/>
            <a:endCxn id="4" idx="0"/>
          </p:cNvCxnSpPr>
          <p:nvPr/>
        </p:nvCxnSpPr>
        <p:spPr>
          <a:xfrm rot="16200000" flipH="1" flipV="1">
            <a:off x="5849814" y="-2377127"/>
            <a:ext cx="2137" cy="8001535"/>
          </a:xfrm>
          <a:prstGeom prst="bentConnector3">
            <a:avLst>
              <a:gd name="adj1" fmla="val -22880206"/>
            </a:avLst>
          </a:prstGeom>
          <a:ln>
            <a:tailEnd type="triangle"/>
          </a:ln>
        </p:spPr>
        <p:style>
          <a:lnRef idx="1">
            <a:schemeClr val="dk1"/>
          </a:lnRef>
          <a:fillRef idx="0">
            <a:schemeClr val="dk1"/>
          </a:fillRef>
          <a:effectRef idx="0">
            <a:schemeClr val="dk1"/>
          </a:effectRef>
          <a:fontRef idx="minor">
            <a:schemeClr val="tx1"/>
          </a:fontRef>
        </p:style>
      </p:cxnSp>
      <p:sp>
        <p:nvSpPr>
          <p:cNvPr id="18" name="任意多边形 5"/>
          <p:cNvSpPr/>
          <p:nvPr/>
        </p:nvSpPr>
        <p:spPr bwMode="auto">
          <a:xfrm>
            <a:off x="370875" y="372575"/>
            <a:ext cx="1687663" cy="523875"/>
          </a:xfrm>
          <a:custGeom>
            <a:avLst/>
            <a:gdLst>
              <a:gd name="connsiteX0" fmla="*/ 0 w 2680131"/>
              <a:gd name="connsiteY0" fmla="*/ 0 h 438150"/>
              <a:gd name="connsiteX1" fmla="*/ 546583 w 2680131"/>
              <a:gd name="connsiteY1" fmla="*/ 0 h 438150"/>
              <a:gd name="connsiteX2" fmla="*/ 2266700 w 2680131"/>
              <a:gd name="connsiteY2" fmla="*/ 0 h 438150"/>
              <a:gd name="connsiteX3" fmla="*/ 2371937 w 2680131"/>
              <a:gd name="connsiteY3" fmla="*/ 42278 h 438150"/>
              <a:gd name="connsiteX4" fmla="*/ 2661339 w 2680131"/>
              <a:gd name="connsiteY4" fmla="*/ 322848 h 438150"/>
              <a:gd name="connsiteX5" fmla="*/ 2680131 w 2680131"/>
              <a:gd name="connsiteY5" fmla="*/ 368969 h 438150"/>
              <a:gd name="connsiteX6" fmla="*/ 2616237 w 2680131"/>
              <a:gd name="connsiteY6" fmla="*/ 438150 h 438150"/>
              <a:gd name="connsiteX7" fmla="*/ 269543 w 2680131"/>
              <a:gd name="connsiteY7" fmla="*/ 438150 h 438150"/>
              <a:gd name="connsiteX8" fmla="*/ 0 w 2680131"/>
              <a:gd name="connsiteY8"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131" h="438150">
                <a:moveTo>
                  <a:pt x="0" y="0"/>
                </a:moveTo>
                <a:lnTo>
                  <a:pt x="546583" y="0"/>
                </a:lnTo>
                <a:cubicBezTo>
                  <a:pt x="1164881" y="0"/>
                  <a:pt x="1760716" y="0"/>
                  <a:pt x="2266700" y="0"/>
                </a:cubicBezTo>
                <a:cubicBezTo>
                  <a:pt x="2308043" y="0"/>
                  <a:pt x="2345627" y="15374"/>
                  <a:pt x="2371937" y="42278"/>
                </a:cubicBezTo>
                <a:cubicBezTo>
                  <a:pt x="2661339" y="322848"/>
                  <a:pt x="2661339" y="322848"/>
                  <a:pt x="2661339" y="322848"/>
                </a:cubicBezTo>
                <a:cubicBezTo>
                  <a:pt x="2672614" y="334378"/>
                  <a:pt x="2680131" y="342065"/>
                  <a:pt x="2680131" y="368969"/>
                </a:cubicBezTo>
                <a:cubicBezTo>
                  <a:pt x="2680131" y="395873"/>
                  <a:pt x="2650063" y="438150"/>
                  <a:pt x="2616237" y="438150"/>
                </a:cubicBezTo>
                <a:cubicBezTo>
                  <a:pt x="1939713" y="438150"/>
                  <a:pt x="1104393" y="438150"/>
                  <a:pt x="269543" y="438150"/>
                </a:cubicBezTo>
                <a:lnTo>
                  <a:pt x="0" y="438150"/>
                </a:lnTo>
                <a:close/>
              </a:path>
            </a:pathLst>
          </a:custGeom>
          <a:solidFill>
            <a:srgbClr val="0070C0"/>
          </a:solidFill>
          <a:ln w="19050">
            <a:solidFill>
              <a:schemeClr val="accent1"/>
            </a:solidFill>
          </a:ln>
          <a:effectLst>
            <a:outerShdw blurRad="203200" dist="38100" dir="5400000" sx="90000" sy="-19000"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r>
              <a:rPr lang="zh-CN" altLang="en-US" sz="2400" dirty="0">
                <a:solidFill>
                  <a:schemeClr val="bg1"/>
                </a:solidFill>
                <a:latin typeface="微软雅黑" panose="020B0503020204020204" charset="-122"/>
              </a:rPr>
              <a:t>工作流程</a:t>
            </a:r>
            <a:endParaRPr lang="zh-CN" altLang="en-US" sz="2400" dirty="0">
              <a:solidFill>
                <a:schemeClr val="bg1"/>
              </a:solidFill>
              <a:latin typeface="微软雅黑" panose="020B0503020204020204" charset="-122"/>
            </a:endParaRPr>
          </a:p>
        </p:txBody>
      </p:sp>
      <p:sp>
        <p:nvSpPr>
          <p:cNvPr id="20" name="文本框 19"/>
          <p:cNvSpPr txBox="1"/>
          <p:nvPr/>
        </p:nvSpPr>
        <p:spPr>
          <a:xfrm>
            <a:off x="1126836" y="4463894"/>
            <a:ext cx="9713102" cy="923330"/>
          </a:xfrm>
          <a:prstGeom prst="rect">
            <a:avLst/>
          </a:prstGeom>
          <a:noFill/>
        </p:spPr>
        <p:txBody>
          <a:bodyPr wrap="square">
            <a:spAutoFit/>
          </a:bodyPr>
          <a:lstStyle/>
          <a:p>
            <a:r>
              <a:rPr lang="zh-CN" altLang="en-US" dirty="0"/>
              <a:t>      铜粒子板上料至固定位置，夹紧固定后，通过 3D 相机拍照后，根据粒子分布，自动进行路径规划，视觉系统将加工路径数据发送给机床，引导刀具进行铣削加工。并对铣削出的铜屑进行收集。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0-#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1335" y="885998"/>
            <a:ext cx="5319891" cy="1077218"/>
          </a:xfrm>
          <a:prstGeom prst="rect">
            <a:avLst/>
          </a:prstGeom>
          <a:noFill/>
        </p:spPr>
        <p:txBody>
          <a:bodyPr wrap="square" rtlCol="0">
            <a:spAutoFit/>
          </a:bodyPr>
          <a:lstStyle/>
          <a:p>
            <a:r>
              <a:rPr lang="zh-CN" altLang="en-US" sz="1600" dirty="0"/>
              <a:t>相机安装高度：</a:t>
            </a:r>
            <a:r>
              <a:rPr lang="en-US" altLang="zh-CN" sz="1600" dirty="0"/>
              <a:t>1750mm</a:t>
            </a:r>
            <a:r>
              <a:rPr lang="zh-CN" altLang="en-US" sz="1600" dirty="0"/>
              <a:t>（距离台面）</a:t>
            </a:r>
            <a:endParaRPr lang="en-US" altLang="zh-CN" sz="1600" dirty="0"/>
          </a:p>
          <a:p>
            <a:r>
              <a:rPr lang="zh-CN" altLang="en-US" sz="1600" dirty="0"/>
              <a:t>相机扫描视野：</a:t>
            </a:r>
            <a:r>
              <a:rPr lang="en-US" altLang="zh-CN" sz="1600" dirty="0"/>
              <a:t>1150mm×1450mm</a:t>
            </a:r>
            <a:r>
              <a:rPr lang="zh-CN" altLang="en-US" sz="1600" dirty="0"/>
              <a:t>；</a:t>
            </a:r>
            <a:endParaRPr lang="en-US" altLang="zh-CN" sz="1600" dirty="0"/>
          </a:p>
          <a:p>
            <a:r>
              <a:rPr lang="zh-CN" altLang="en-US" sz="1600" dirty="0"/>
              <a:t>工件尺寸：</a:t>
            </a:r>
            <a:r>
              <a:rPr lang="en-US" altLang="zh-CN" sz="1600" dirty="0"/>
              <a:t>1000mm×1300mm</a:t>
            </a:r>
            <a:r>
              <a:rPr lang="zh-CN" altLang="en-US" sz="1600" dirty="0"/>
              <a:t>；</a:t>
            </a:r>
            <a:endParaRPr lang="en-US" altLang="zh-CN" sz="1600" dirty="0"/>
          </a:p>
          <a:p>
            <a:r>
              <a:rPr lang="zh-CN" altLang="en-US" sz="1600" dirty="0"/>
              <a:t>安装要求：</a:t>
            </a:r>
            <a:r>
              <a:rPr lang="en-US" altLang="zh-CN" sz="1600" dirty="0"/>
              <a:t>3D</a:t>
            </a:r>
            <a:r>
              <a:rPr lang="zh-CN" altLang="en-US" sz="1600" dirty="0"/>
              <a:t>相机扫描工作台面高度误差小于</a:t>
            </a:r>
            <a:r>
              <a:rPr lang="en-US" altLang="zh-CN" sz="1600" dirty="0"/>
              <a:t>±0.5mm</a:t>
            </a:r>
            <a:r>
              <a:rPr lang="zh-CN" altLang="en-US" sz="1600" dirty="0"/>
              <a:t>；</a:t>
            </a:r>
            <a:endParaRPr lang="en-US" altLang="zh-CN" sz="1600" dirty="0"/>
          </a:p>
        </p:txBody>
      </p:sp>
      <p:grpSp>
        <p:nvGrpSpPr>
          <p:cNvPr id="3" name="组合 2"/>
          <p:cNvGrpSpPr/>
          <p:nvPr/>
        </p:nvGrpSpPr>
        <p:grpSpPr>
          <a:xfrm>
            <a:off x="7446361" y="813266"/>
            <a:ext cx="3845075" cy="3373386"/>
            <a:chOff x="6895935" y="1066936"/>
            <a:chExt cx="4864542" cy="4724128"/>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40000"/>
                      </a14:imgEffect>
                    </a14:imgLayer>
                  </a14:imgProps>
                </a:ext>
              </a:extLst>
            </a:blip>
            <a:stretch>
              <a:fillRect/>
            </a:stretch>
          </p:blipFill>
          <p:spPr>
            <a:xfrm>
              <a:off x="6895935" y="1066936"/>
              <a:ext cx="3801127" cy="4724128"/>
            </a:xfrm>
            <a:prstGeom prst="rect">
              <a:avLst/>
            </a:prstGeom>
          </p:spPr>
        </p:pic>
        <p:sp>
          <p:nvSpPr>
            <p:cNvPr id="5" name="矩形: 圆角 4"/>
            <p:cNvSpPr/>
            <p:nvPr/>
          </p:nvSpPr>
          <p:spPr>
            <a:xfrm>
              <a:off x="10845952" y="3496939"/>
              <a:ext cx="914525" cy="32209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工件</a:t>
              </a:r>
              <a:endParaRPr lang="zh-CN" altLang="en-US" dirty="0">
                <a:solidFill>
                  <a:schemeClr val="tx1"/>
                </a:solidFill>
              </a:endParaRPr>
            </a:p>
          </p:txBody>
        </p:sp>
        <p:cxnSp>
          <p:nvCxnSpPr>
            <p:cNvPr id="6" name="直接箭头连接符 5"/>
            <p:cNvCxnSpPr>
              <a:stCxn id="5" idx="1"/>
            </p:cNvCxnSpPr>
            <p:nvPr/>
          </p:nvCxnSpPr>
          <p:spPr>
            <a:xfrm flipH="1">
              <a:off x="9438143" y="3657985"/>
              <a:ext cx="1407809" cy="747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矩形: 圆角 6"/>
            <p:cNvSpPr/>
            <p:nvPr/>
          </p:nvSpPr>
          <p:spPr>
            <a:xfrm>
              <a:off x="10459612" y="2658206"/>
              <a:ext cx="989056" cy="34876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视野</a:t>
              </a:r>
              <a:endParaRPr lang="zh-CN" altLang="en-US" dirty="0">
                <a:solidFill>
                  <a:schemeClr val="tx1"/>
                </a:solidFill>
              </a:endParaRPr>
            </a:p>
          </p:txBody>
        </p:sp>
        <p:cxnSp>
          <p:nvCxnSpPr>
            <p:cNvPr id="8" name="直接箭头连接符 7"/>
            <p:cNvCxnSpPr>
              <a:stCxn id="7" idx="1"/>
            </p:cNvCxnSpPr>
            <p:nvPr/>
          </p:nvCxnSpPr>
          <p:spPr>
            <a:xfrm flipH="1">
              <a:off x="9278283" y="2832586"/>
              <a:ext cx="1181329" cy="3666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矩形: 圆角 8"/>
            <p:cNvSpPr/>
            <p:nvPr/>
          </p:nvSpPr>
          <p:spPr>
            <a:xfrm>
              <a:off x="9924379" y="1233319"/>
              <a:ext cx="1314997" cy="34876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3D</a:t>
              </a:r>
              <a:r>
                <a:rPr lang="zh-CN" altLang="en-US" dirty="0">
                  <a:solidFill>
                    <a:schemeClr val="tx1"/>
                  </a:solidFill>
                </a:rPr>
                <a:t>相机</a:t>
              </a:r>
              <a:endParaRPr lang="zh-CN" altLang="en-US" dirty="0">
                <a:solidFill>
                  <a:schemeClr val="tx1"/>
                </a:solidFill>
              </a:endParaRPr>
            </a:p>
          </p:txBody>
        </p:sp>
        <p:cxnSp>
          <p:nvCxnSpPr>
            <p:cNvPr id="10" name="直接箭头连接符 9"/>
            <p:cNvCxnSpPr>
              <a:stCxn id="9" idx="1"/>
            </p:cNvCxnSpPr>
            <p:nvPr/>
          </p:nvCxnSpPr>
          <p:spPr>
            <a:xfrm flipH="1">
              <a:off x="8996930" y="1407699"/>
              <a:ext cx="927450" cy="440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1" name="组合 10"/>
          <p:cNvGrpSpPr/>
          <p:nvPr/>
        </p:nvGrpSpPr>
        <p:grpSpPr>
          <a:xfrm>
            <a:off x="413945" y="2271233"/>
            <a:ext cx="5543091" cy="1950274"/>
            <a:chOff x="442073" y="2715733"/>
            <a:chExt cx="5543091" cy="1950274"/>
          </a:xfrm>
        </p:grpSpPr>
        <p:sp>
          <p:nvSpPr>
            <p:cNvPr id="12" name="矩形 11"/>
            <p:cNvSpPr/>
            <p:nvPr/>
          </p:nvSpPr>
          <p:spPr>
            <a:xfrm>
              <a:off x="1761844" y="3291890"/>
              <a:ext cx="3876305" cy="55631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3" name="任意多边形: 形状 12"/>
            <p:cNvSpPr/>
            <p:nvPr/>
          </p:nvSpPr>
          <p:spPr>
            <a:xfrm>
              <a:off x="1761844" y="3306188"/>
              <a:ext cx="3876305" cy="542013"/>
            </a:xfrm>
            <a:custGeom>
              <a:avLst/>
              <a:gdLst>
                <a:gd name="connsiteX0" fmla="*/ 341606 w 5759384"/>
                <a:gd name="connsiteY0" fmla="*/ 173598 h 210635"/>
                <a:gd name="connsiteX1" fmla="*/ 475888 w 5759384"/>
                <a:gd name="connsiteY1" fmla="*/ 116049 h 210635"/>
                <a:gd name="connsiteX2" fmla="*/ 654932 w 5759384"/>
                <a:gd name="connsiteY2" fmla="*/ 167204 h 210635"/>
                <a:gd name="connsiteX3" fmla="*/ 955469 w 5759384"/>
                <a:gd name="connsiteY3" fmla="*/ 116049 h 210635"/>
                <a:gd name="connsiteX4" fmla="*/ 1428655 w 5759384"/>
                <a:gd name="connsiteY4" fmla="*/ 949 h 210635"/>
                <a:gd name="connsiteX5" fmla="*/ 1773953 w 5759384"/>
                <a:gd name="connsiteY5" fmla="*/ 64893 h 210635"/>
                <a:gd name="connsiteX6" fmla="*/ 2093673 w 5759384"/>
                <a:gd name="connsiteY6" fmla="*/ 128837 h 210635"/>
                <a:gd name="connsiteX7" fmla="*/ 2598831 w 5759384"/>
                <a:gd name="connsiteY7" fmla="*/ 135232 h 210635"/>
                <a:gd name="connsiteX8" fmla="*/ 2784269 w 5759384"/>
                <a:gd name="connsiteY8" fmla="*/ 96865 h 210635"/>
                <a:gd name="connsiteX9" fmla="*/ 3180722 w 5759384"/>
                <a:gd name="connsiteY9" fmla="*/ 20133 h 210635"/>
                <a:gd name="connsiteX10" fmla="*/ 3832951 w 5759384"/>
                <a:gd name="connsiteY10" fmla="*/ 109654 h 210635"/>
                <a:gd name="connsiteX11" fmla="*/ 4235799 w 5759384"/>
                <a:gd name="connsiteY11" fmla="*/ 122443 h 210635"/>
                <a:gd name="connsiteX12" fmla="*/ 4804901 w 5759384"/>
                <a:gd name="connsiteY12" fmla="*/ 64893 h 210635"/>
                <a:gd name="connsiteX13" fmla="*/ 5182171 w 5759384"/>
                <a:gd name="connsiteY13" fmla="*/ 52105 h 210635"/>
                <a:gd name="connsiteX14" fmla="*/ 5374003 w 5759384"/>
                <a:gd name="connsiteY14" fmla="*/ 103260 h 210635"/>
                <a:gd name="connsiteX15" fmla="*/ 5380397 w 5759384"/>
                <a:gd name="connsiteY15" fmla="*/ 205570 h 210635"/>
                <a:gd name="connsiteX16" fmla="*/ 341606 w 5759384"/>
                <a:gd name="connsiteY16" fmla="*/ 173598 h 210635"/>
                <a:gd name="connsiteX0-1" fmla="*/ 342333 w 5760111"/>
                <a:gd name="connsiteY0-2" fmla="*/ 173598 h 210635"/>
                <a:gd name="connsiteX1-3" fmla="*/ 476615 w 5760111"/>
                <a:gd name="connsiteY1-4" fmla="*/ 116049 h 210635"/>
                <a:gd name="connsiteX2-5" fmla="*/ 677585 w 5760111"/>
                <a:gd name="connsiteY2-6" fmla="*/ 96185 h 210635"/>
                <a:gd name="connsiteX3-7" fmla="*/ 956196 w 5760111"/>
                <a:gd name="connsiteY3-8" fmla="*/ 116049 h 210635"/>
                <a:gd name="connsiteX4-9" fmla="*/ 1429382 w 5760111"/>
                <a:gd name="connsiteY4-10" fmla="*/ 949 h 210635"/>
                <a:gd name="connsiteX5-11" fmla="*/ 1774680 w 5760111"/>
                <a:gd name="connsiteY5-12" fmla="*/ 64893 h 210635"/>
                <a:gd name="connsiteX6-13" fmla="*/ 2094400 w 5760111"/>
                <a:gd name="connsiteY6-14" fmla="*/ 128837 h 210635"/>
                <a:gd name="connsiteX7-15" fmla="*/ 2599558 w 5760111"/>
                <a:gd name="connsiteY7-16" fmla="*/ 135232 h 210635"/>
                <a:gd name="connsiteX8-17" fmla="*/ 2784996 w 5760111"/>
                <a:gd name="connsiteY8-18" fmla="*/ 96865 h 210635"/>
                <a:gd name="connsiteX9-19" fmla="*/ 3181449 w 5760111"/>
                <a:gd name="connsiteY9-20" fmla="*/ 20133 h 210635"/>
                <a:gd name="connsiteX10-21" fmla="*/ 3833678 w 5760111"/>
                <a:gd name="connsiteY10-22" fmla="*/ 109654 h 210635"/>
                <a:gd name="connsiteX11-23" fmla="*/ 4236526 w 5760111"/>
                <a:gd name="connsiteY11-24" fmla="*/ 122443 h 210635"/>
                <a:gd name="connsiteX12-25" fmla="*/ 4805628 w 5760111"/>
                <a:gd name="connsiteY12-26" fmla="*/ 64893 h 210635"/>
                <a:gd name="connsiteX13-27" fmla="*/ 5182898 w 5760111"/>
                <a:gd name="connsiteY13-28" fmla="*/ 52105 h 210635"/>
                <a:gd name="connsiteX14-29" fmla="*/ 5374730 w 5760111"/>
                <a:gd name="connsiteY14-30" fmla="*/ 103260 h 210635"/>
                <a:gd name="connsiteX15-31" fmla="*/ 5381124 w 5760111"/>
                <a:gd name="connsiteY15-32" fmla="*/ 205570 h 210635"/>
                <a:gd name="connsiteX16-33" fmla="*/ 342333 w 5760111"/>
                <a:gd name="connsiteY16-34" fmla="*/ 173598 h 210635"/>
                <a:gd name="connsiteX0-35" fmla="*/ 390144 w 5807922"/>
                <a:gd name="connsiteY0-36" fmla="*/ 173598 h 211696"/>
                <a:gd name="connsiteX1-37" fmla="*/ 378249 w 5807922"/>
                <a:gd name="connsiteY1-38" fmla="*/ 57943 h 211696"/>
                <a:gd name="connsiteX2-39" fmla="*/ 725396 w 5807922"/>
                <a:gd name="connsiteY2-40" fmla="*/ 96185 h 211696"/>
                <a:gd name="connsiteX3-41" fmla="*/ 1004007 w 5807922"/>
                <a:gd name="connsiteY3-42" fmla="*/ 116049 h 211696"/>
                <a:gd name="connsiteX4-43" fmla="*/ 1477193 w 5807922"/>
                <a:gd name="connsiteY4-44" fmla="*/ 949 h 211696"/>
                <a:gd name="connsiteX5-45" fmla="*/ 1822491 w 5807922"/>
                <a:gd name="connsiteY5-46" fmla="*/ 64893 h 211696"/>
                <a:gd name="connsiteX6-47" fmla="*/ 2142211 w 5807922"/>
                <a:gd name="connsiteY6-48" fmla="*/ 128837 h 211696"/>
                <a:gd name="connsiteX7-49" fmla="*/ 2647369 w 5807922"/>
                <a:gd name="connsiteY7-50" fmla="*/ 135232 h 211696"/>
                <a:gd name="connsiteX8-51" fmla="*/ 2832807 w 5807922"/>
                <a:gd name="connsiteY8-52" fmla="*/ 96865 h 211696"/>
                <a:gd name="connsiteX9-53" fmla="*/ 3229260 w 5807922"/>
                <a:gd name="connsiteY9-54" fmla="*/ 20133 h 211696"/>
                <a:gd name="connsiteX10-55" fmla="*/ 3881489 w 5807922"/>
                <a:gd name="connsiteY10-56" fmla="*/ 109654 h 211696"/>
                <a:gd name="connsiteX11-57" fmla="*/ 4284337 w 5807922"/>
                <a:gd name="connsiteY11-58" fmla="*/ 122443 h 211696"/>
                <a:gd name="connsiteX12-59" fmla="*/ 4853439 w 5807922"/>
                <a:gd name="connsiteY12-60" fmla="*/ 64893 h 211696"/>
                <a:gd name="connsiteX13-61" fmla="*/ 5230709 w 5807922"/>
                <a:gd name="connsiteY13-62" fmla="*/ 52105 h 211696"/>
                <a:gd name="connsiteX14-63" fmla="*/ 5422541 w 5807922"/>
                <a:gd name="connsiteY14-64" fmla="*/ 103260 h 211696"/>
                <a:gd name="connsiteX15-65" fmla="*/ 5428935 w 5807922"/>
                <a:gd name="connsiteY15-66" fmla="*/ 205570 h 211696"/>
                <a:gd name="connsiteX16-67" fmla="*/ 390144 w 5807922"/>
                <a:gd name="connsiteY16-68" fmla="*/ 173598 h 211696"/>
                <a:gd name="connsiteX0-69" fmla="*/ 390144 w 5807922"/>
                <a:gd name="connsiteY0-70" fmla="*/ 173598 h 211696"/>
                <a:gd name="connsiteX1-71" fmla="*/ 378249 w 5807922"/>
                <a:gd name="connsiteY1-72" fmla="*/ 57943 h 211696"/>
                <a:gd name="connsiteX2-73" fmla="*/ 725396 w 5807922"/>
                <a:gd name="connsiteY2-74" fmla="*/ 96185 h 211696"/>
                <a:gd name="connsiteX3-75" fmla="*/ 1004007 w 5807922"/>
                <a:gd name="connsiteY3-76" fmla="*/ 116049 h 211696"/>
                <a:gd name="connsiteX4-77" fmla="*/ 1477193 w 5807922"/>
                <a:gd name="connsiteY4-78" fmla="*/ 949 h 211696"/>
                <a:gd name="connsiteX5-79" fmla="*/ 1822491 w 5807922"/>
                <a:gd name="connsiteY5-80" fmla="*/ 64893 h 211696"/>
                <a:gd name="connsiteX6-81" fmla="*/ 2142211 w 5807922"/>
                <a:gd name="connsiteY6-82" fmla="*/ 128837 h 211696"/>
                <a:gd name="connsiteX7-83" fmla="*/ 2486574 w 5807922"/>
                <a:gd name="connsiteY7-84" fmla="*/ 90038 h 211696"/>
                <a:gd name="connsiteX8-85" fmla="*/ 2832807 w 5807922"/>
                <a:gd name="connsiteY8-86" fmla="*/ 96865 h 211696"/>
                <a:gd name="connsiteX9-87" fmla="*/ 3229260 w 5807922"/>
                <a:gd name="connsiteY9-88" fmla="*/ 20133 h 211696"/>
                <a:gd name="connsiteX10-89" fmla="*/ 3881489 w 5807922"/>
                <a:gd name="connsiteY10-90" fmla="*/ 109654 h 211696"/>
                <a:gd name="connsiteX11-91" fmla="*/ 4284337 w 5807922"/>
                <a:gd name="connsiteY11-92" fmla="*/ 122443 h 211696"/>
                <a:gd name="connsiteX12-93" fmla="*/ 4853439 w 5807922"/>
                <a:gd name="connsiteY12-94" fmla="*/ 64893 h 211696"/>
                <a:gd name="connsiteX13-95" fmla="*/ 5230709 w 5807922"/>
                <a:gd name="connsiteY13-96" fmla="*/ 52105 h 211696"/>
                <a:gd name="connsiteX14-97" fmla="*/ 5422541 w 5807922"/>
                <a:gd name="connsiteY14-98" fmla="*/ 103260 h 211696"/>
                <a:gd name="connsiteX15-99" fmla="*/ 5428935 w 5807922"/>
                <a:gd name="connsiteY15-100" fmla="*/ 205570 h 211696"/>
                <a:gd name="connsiteX16-101" fmla="*/ 390144 w 5807922"/>
                <a:gd name="connsiteY16-102" fmla="*/ 173598 h 211696"/>
                <a:gd name="connsiteX0-103" fmla="*/ 390144 w 5807922"/>
                <a:gd name="connsiteY0-104" fmla="*/ 173598 h 211696"/>
                <a:gd name="connsiteX1-105" fmla="*/ 378249 w 5807922"/>
                <a:gd name="connsiteY1-106" fmla="*/ 57943 h 211696"/>
                <a:gd name="connsiteX2-107" fmla="*/ 725396 w 5807922"/>
                <a:gd name="connsiteY2-108" fmla="*/ 96185 h 211696"/>
                <a:gd name="connsiteX3-109" fmla="*/ 1004007 w 5807922"/>
                <a:gd name="connsiteY3-110" fmla="*/ 116049 h 211696"/>
                <a:gd name="connsiteX4-111" fmla="*/ 1477193 w 5807922"/>
                <a:gd name="connsiteY4-112" fmla="*/ 949 h 211696"/>
                <a:gd name="connsiteX5-113" fmla="*/ 1822491 w 5807922"/>
                <a:gd name="connsiteY5-114" fmla="*/ 64893 h 211696"/>
                <a:gd name="connsiteX6-115" fmla="*/ 2142211 w 5807922"/>
                <a:gd name="connsiteY6-116" fmla="*/ 128837 h 211696"/>
                <a:gd name="connsiteX7-117" fmla="*/ 2486574 w 5807922"/>
                <a:gd name="connsiteY7-118" fmla="*/ 90038 h 211696"/>
                <a:gd name="connsiteX8-119" fmla="*/ 2832807 w 5807922"/>
                <a:gd name="connsiteY8-120" fmla="*/ 96865 h 211696"/>
                <a:gd name="connsiteX9-121" fmla="*/ 3229260 w 5807922"/>
                <a:gd name="connsiteY9-122" fmla="*/ 20133 h 211696"/>
                <a:gd name="connsiteX10-123" fmla="*/ 3881489 w 5807922"/>
                <a:gd name="connsiteY10-124" fmla="*/ 109654 h 211696"/>
                <a:gd name="connsiteX11-125" fmla="*/ 4284337 w 5807922"/>
                <a:gd name="connsiteY11-126" fmla="*/ 122443 h 211696"/>
                <a:gd name="connsiteX12-127" fmla="*/ 4853439 w 5807922"/>
                <a:gd name="connsiteY12-128" fmla="*/ 64893 h 211696"/>
                <a:gd name="connsiteX13-129" fmla="*/ 5113767 w 5807922"/>
                <a:gd name="connsiteY13-130" fmla="*/ 136036 h 211696"/>
                <a:gd name="connsiteX14-131" fmla="*/ 5422541 w 5807922"/>
                <a:gd name="connsiteY14-132" fmla="*/ 103260 h 211696"/>
                <a:gd name="connsiteX15-133" fmla="*/ 5428935 w 5807922"/>
                <a:gd name="connsiteY15-134" fmla="*/ 205570 h 211696"/>
                <a:gd name="connsiteX16-135" fmla="*/ 390144 w 5807922"/>
                <a:gd name="connsiteY16-136" fmla="*/ 173598 h 211696"/>
                <a:gd name="connsiteX0-137" fmla="*/ 390144 w 5807922"/>
                <a:gd name="connsiteY0-138" fmla="*/ 173598 h 211696"/>
                <a:gd name="connsiteX1-139" fmla="*/ 378249 w 5807922"/>
                <a:gd name="connsiteY1-140" fmla="*/ 57943 h 211696"/>
                <a:gd name="connsiteX2-141" fmla="*/ 725396 w 5807922"/>
                <a:gd name="connsiteY2-142" fmla="*/ 96185 h 211696"/>
                <a:gd name="connsiteX3-143" fmla="*/ 1004007 w 5807922"/>
                <a:gd name="connsiteY3-144" fmla="*/ 116049 h 211696"/>
                <a:gd name="connsiteX4-145" fmla="*/ 1477193 w 5807922"/>
                <a:gd name="connsiteY4-146" fmla="*/ 949 h 211696"/>
                <a:gd name="connsiteX5-147" fmla="*/ 1822491 w 5807922"/>
                <a:gd name="connsiteY5-148" fmla="*/ 64893 h 211696"/>
                <a:gd name="connsiteX6-149" fmla="*/ 2142211 w 5807922"/>
                <a:gd name="connsiteY6-150" fmla="*/ 128837 h 211696"/>
                <a:gd name="connsiteX7-151" fmla="*/ 2486574 w 5807922"/>
                <a:gd name="connsiteY7-152" fmla="*/ 90038 h 211696"/>
                <a:gd name="connsiteX8-153" fmla="*/ 2832807 w 5807922"/>
                <a:gd name="connsiteY8-154" fmla="*/ 96865 h 211696"/>
                <a:gd name="connsiteX9-155" fmla="*/ 3229260 w 5807922"/>
                <a:gd name="connsiteY9-156" fmla="*/ 20133 h 211696"/>
                <a:gd name="connsiteX10-157" fmla="*/ 3881489 w 5807922"/>
                <a:gd name="connsiteY10-158" fmla="*/ 109654 h 211696"/>
                <a:gd name="connsiteX11-159" fmla="*/ 4284337 w 5807922"/>
                <a:gd name="connsiteY11-160" fmla="*/ 122443 h 211696"/>
                <a:gd name="connsiteX12-161" fmla="*/ 4670718 w 5807922"/>
                <a:gd name="connsiteY12-162" fmla="*/ 106859 h 211696"/>
                <a:gd name="connsiteX13-163" fmla="*/ 5113767 w 5807922"/>
                <a:gd name="connsiteY13-164" fmla="*/ 136036 h 211696"/>
                <a:gd name="connsiteX14-165" fmla="*/ 5422541 w 5807922"/>
                <a:gd name="connsiteY14-166" fmla="*/ 103260 h 211696"/>
                <a:gd name="connsiteX15-167" fmla="*/ 5428935 w 5807922"/>
                <a:gd name="connsiteY15-168" fmla="*/ 205570 h 211696"/>
                <a:gd name="connsiteX16-169" fmla="*/ 390144 w 5807922"/>
                <a:gd name="connsiteY16-170" fmla="*/ 173598 h 211696"/>
                <a:gd name="connsiteX0-171" fmla="*/ 390144 w 5807449"/>
                <a:gd name="connsiteY0-172" fmla="*/ 173598 h 205570"/>
                <a:gd name="connsiteX1-173" fmla="*/ 378249 w 5807449"/>
                <a:gd name="connsiteY1-174" fmla="*/ 57943 h 205570"/>
                <a:gd name="connsiteX2-175" fmla="*/ 725396 w 5807449"/>
                <a:gd name="connsiteY2-176" fmla="*/ 96185 h 205570"/>
                <a:gd name="connsiteX3-177" fmla="*/ 1004007 w 5807449"/>
                <a:gd name="connsiteY3-178" fmla="*/ 116049 h 205570"/>
                <a:gd name="connsiteX4-179" fmla="*/ 1477193 w 5807449"/>
                <a:gd name="connsiteY4-180" fmla="*/ 949 h 205570"/>
                <a:gd name="connsiteX5-181" fmla="*/ 1822491 w 5807449"/>
                <a:gd name="connsiteY5-182" fmla="*/ 64893 h 205570"/>
                <a:gd name="connsiteX6-183" fmla="*/ 2142211 w 5807449"/>
                <a:gd name="connsiteY6-184" fmla="*/ 128837 h 205570"/>
                <a:gd name="connsiteX7-185" fmla="*/ 2486574 w 5807449"/>
                <a:gd name="connsiteY7-186" fmla="*/ 90038 h 205570"/>
                <a:gd name="connsiteX8-187" fmla="*/ 2832807 w 5807449"/>
                <a:gd name="connsiteY8-188" fmla="*/ 96865 h 205570"/>
                <a:gd name="connsiteX9-189" fmla="*/ 3229260 w 5807449"/>
                <a:gd name="connsiteY9-190" fmla="*/ 20133 h 205570"/>
                <a:gd name="connsiteX10-191" fmla="*/ 3881489 w 5807449"/>
                <a:gd name="connsiteY10-192" fmla="*/ 109654 h 205570"/>
                <a:gd name="connsiteX11-193" fmla="*/ 4284337 w 5807449"/>
                <a:gd name="connsiteY11-194" fmla="*/ 122443 h 205570"/>
                <a:gd name="connsiteX12-195" fmla="*/ 4670718 w 5807449"/>
                <a:gd name="connsiteY12-196" fmla="*/ 106859 h 205570"/>
                <a:gd name="connsiteX13-197" fmla="*/ 5113767 w 5807449"/>
                <a:gd name="connsiteY13-198" fmla="*/ 136036 h 205570"/>
                <a:gd name="connsiteX14-199" fmla="*/ 5422542 w 5807449"/>
                <a:gd name="connsiteY14-200" fmla="*/ 141998 h 205570"/>
                <a:gd name="connsiteX15-201" fmla="*/ 5428935 w 5807449"/>
                <a:gd name="connsiteY15-202" fmla="*/ 205570 h 205570"/>
                <a:gd name="connsiteX16-203" fmla="*/ 390144 w 5807449"/>
                <a:gd name="connsiteY16-204" fmla="*/ 173598 h 205570"/>
                <a:gd name="connsiteX0-205" fmla="*/ 390144 w 5807449"/>
                <a:gd name="connsiteY0-206" fmla="*/ 173598 h 205570"/>
                <a:gd name="connsiteX1-207" fmla="*/ 378249 w 5807449"/>
                <a:gd name="connsiteY1-208" fmla="*/ 57943 h 205570"/>
                <a:gd name="connsiteX2-209" fmla="*/ 725396 w 5807449"/>
                <a:gd name="connsiteY2-210" fmla="*/ 96185 h 205570"/>
                <a:gd name="connsiteX3-211" fmla="*/ 1004007 w 5807449"/>
                <a:gd name="connsiteY3-212" fmla="*/ 116049 h 205570"/>
                <a:gd name="connsiteX4-213" fmla="*/ 1477193 w 5807449"/>
                <a:gd name="connsiteY4-214" fmla="*/ 949 h 205570"/>
                <a:gd name="connsiteX5-215" fmla="*/ 1822491 w 5807449"/>
                <a:gd name="connsiteY5-216" fmla="*/ 64893 h 205570"/>
                <a:gd name="connsiteX6-217" fmla="*/ 2142211 w 5807449"/>
                <a:gd name="connsiteY6-218" fmla="*/ 128837 h 205570"/>
                <a:gd name="connsiteX7-219" fmla="*/ 2486574 w 5807449"/>
                <a:gd name="connsiteY7-220" fmla="*/ 90038 h 205570"/>
                <a:gd name="connsiteX8-221" fmla="*/ 2832807 w 5807449"/>
                <a:gd name="connsiteY8-222" fmla="*/ 96865 h 205570"/>
                <a:gd name="connsiteX9-223" fmla="*/ 3302349 w 5807449"/>
                <a:gd name="connsiteY9-224" fmla="*/ 78240 h 205570"/>
                <a:gd name="connsiteX10-225" fmla="*/ 3881489 w 5807449"/>
                <a:gd name="connsiteY10-226" fmla="*/ 109654 h 205570"/>
                <a:gd name="connsiteX11-227" fmla="*/ 4284337 w 5807449"/>
                <a:gd name="connsiteY11-228" fmla="*/ 122443 h 205570"/>
                <a:gd name="connsiteX12-229" fmla="*/ 4670718 w 5807449"/>
                <a:gd name="connsiteY12-230" fmla="*/ 106859 h 205570"/>
                <a:gd name="connsiteX13-231" fmla="*/ 5113767 w 5807449"/>
                <a:gd name="connsiteY13-232" fmla="*/ 136036 h 205570"/>
                <a:gd name="connsiteX14-233" fmla="*/ 5422542 w 5807449"/>
                <a:gd name="connsiteY14-234" fmla="*/ 141998 h 205570"/>
                <a:gd name="connsiteX15-235" fmla="*/ 5428935 w 5807449"/>
                <a:gd name="connsiteY15-236" fmla="*/ 205570 h 205570"/>
                <a:gd name="connsiteX16-237" fmla="*/ 390144 w 5807449"/>
                <a:gd name="connsiteY16-238" fmla="*/ 173598 h 205570"/>
                <a:gd name="connsiteX0-239" fmla="*/ 390144 w 5807449"/>
                <a:gd name="connsiteY0-240" fmla="*/ 173734 h 205706"/>
                <a:gd name="connsiteX1-241" fmla="*/ 378249 w 5807449"/>
                <a:gd name="connsiteY1-242" fmla="*/ 58079 h 205706"/>
                <a:gd name="connsiteX2-243" fmla="*/ 725396 w 5807449"/>
                <a:gd name="connsiteY2-244" fmla="*/ 96321 h 205706"/>
                <a:gd name="connsiteX3-245" fmla="*/ 1004007 w 5807449"/>
                <a:gd name="connsiteY3-246" fmla="*/ 116185 h 205706"/>
                <a:gd name="connsiteX4-247" fmla="*/ 1477193 w 5807449"/>
                <a:gd name="connsiteY4-248" fmla="*/ 1085 h 205706"/>
                <a:gd name="connsiteX5-249" fmla="*/ 1822491 w 5807449"/>
                <a:gd name="connsiteY5-250" fmla="*/ 65029 h 205706"/>
                <a:gd name="connsiteX6-251" fmla="*/ 2142211 w 5807449"/>
                <a:gd name="connsiteY6-252" fmla="*/ 174166 h 205706"/>
                <a:gd name="connsiteX7-253" fmla="*/ 2486574 w 5807449"/>
                <a:gd name="connsiteY7-254" fmla="*/ 90174 h 205706"/>
                <a:gd name="connsiteX8-255" fmla="*/ 2832807 w 5807449"/>
                <a:gd name="connsiteY8-256" fmla="*/ 97001 h 205706"/>
                <a:gd name="connsiteX9-257" fmla="*/ 3302349 w 5807449"/>
                <a:gd name="connsiteY9-258" fmla="*/ 78376 h 205706"/>
                <a:gd name="connsiteX10-259" fmla="*/ 3881489 w 5807449"/>
                <a:gd name="connsiteY10-260" fmla="*/ 109790 h 205706"/>
                <a:gd name="connsiteX11-261" fmla="*/ 4284337 w 5807449"/>
                <a:gd name="connsiteY11-262" fmla="*/ 122579 h 205706"/>
                <a:gd name="connsiteX12-263" fmla="*/ 4670718 w 5807449"/>
                <a:gd name="connsiteY12-264" fmla="*/ 106995 h 205706"/>
                <a:gd name="connsiteX13-265" fmla="*/ 5113767 w 5807449"/>
                <a:gd name="connsiteY13-266" fmla="*/ 136172 h 205706"/>
                <a:gd name="connsiteX14-267" fmla="*/ 5422542 w 5807449"/>
                <a:gd name="connsiteY14-268" fmla="*/ 142134 h 205706"/>
                <a:gd name="connsiteX15-269" fmla="*/ 5428935 w 5807449"/>
                <a:gd name="connsiteY15-270" fmla="*/ 205706 h 205706"/>
                <a:gd name="connsiteX16-271" fmla="*/ 390144 w 5807449"/>
                <a:gd name="connsiteY16-272" fmla="*/ 173734 h 205706"/>
                <a:gd name="connsiteX0-273" fmla="*/ 390144 w 5807449"/>
                <a:gd name="connsiteY0-274" fmla="*/ 173634 h 205606"/>
                <a:gd name="connsiteX1-275" fmla="*/ 378249 w 5807449"/>
                <a:gd name="connsiteY1-276" fmla="*/ 57979 h 205606"/>
                <a:gd name="connsiteX2-277" fmla="*/ 725396 w 5807449"/>
                <a:gd name="connsiteY2-278" fmla="*/ 96221 h 205606"/>
                <a:gd name="connsiteX3-279" fmla="*/ 1004007 w 5807449"/>
                <a:gd name="connsiteY3-280" fmla="*/ 116085 h 205606"/>
                <a:gd name="connsiteX4-281" fmla="*/ 1477193 w 5807449"/>
                <a:gd name="connsiteY4-282" fmla="*/ 985 h 205606"/>
                <a:gd name="connsiteX5-283" fmla="*/ 1822491 w 5807449"/>
                <a:gd name="connsiteY5-284" fmla="*/ 64929 h 205606"/>
                <a:gd name="connsiteX6-285" fmla="*/ 2132630 w 5807449"/>
                <a:gd name="connsiteY6-286" fmla="*/ 141784 h 205606"/>
                <a:gd name="connsiteX7-287" fmla="*/ 2486574 w 5807449"/>
                <a:gd name="connsiteY7-288" fmla="*/ 90074 h 205606"/>
                <a:gd name="connsiteX8-289" fmla="*/ 2832807 w 5807449"/>
                <a:gd name="connsiteY8-290" fmla="*/ 96901 h 205606"/>
                <a:gd name="connsiteX9-291" fmla="*/ 3302349 w 5807449"/>
                <a:gd name="connsiteY9-292" fmla="*/ 78276 h 205606"/>
                <a:gd name="connsiteX10-293" fmla="*/ 3881489 w 5807449"/>
                <a:gd name="connsiteY10-294" fmla="*/ 109690 h 205606"/>
                <a:gd name="connsiteX11-295" fmla="*/ 4284337 w 5807449"/>
                <a:gd name="connsiteY11-296" fmla="*/ 122479 h 205606"/>
                <a:gd name="connsiteX12-297" fmla="*/ 4670718 w 5807449"/>
                <a:gd name="connsiteY12-298" fmla="*/ 106895 h 205606"/>
                <a:gd name="connsiteX13-299" fmla="*/ 5113767 w 5807449"/>
                <a:gd name="connsiteY13-300" fmla="*/ 136072 h 205606"/>
                <a:gd name="connsiteX14-301" fmla="*/ 5422542 w 5807449"/>
                <a:gd name="connsiteY14-302" fmla="*/ 142034 h 205606"/>
                <a:gd name="connsiteX15-303" fmla="*/ 5428935 w 5807449"/>
                <a:gd name="connsiteY15-304" fmla="*/ 205606 h 205606"/>
                <a:gd name="connsiteX16-305" fmla="*/ 390144 w 5807449"/>
                <a:gd name="connsiteY16-306" fmla="*/ 173634 h 205606"/>
                <a:gd name="connsiteX0-307" fmla="*/ 390144 w 5807449"/>
                <a:gd name="connsiteY0-308" fmla="*/ 241656 h 273628"/>
                <a:gd name="connsiteX1-309" fmla="*/ 378249 w 5807449"/>
                <a:gd name="connsiteY1-310" fmla="*/ 126001 h 273628"/>
                <a:gd name="connsiteX2-311" fmla="*/ 725396 w 5807449"/>
                <a:gd name="connsiteY2-312" fmla="*/ 164243 h 273628"/>
                <a:gd name="connsiteX3-313" fmla="*/ 1004007 w 5807449"/>
                <a:gd name="connsiteY3-314" fmla="*/ 184107 h 273628"/>
                <a:gd name="connsiteX4-315" fmla="*/ 1502165 w 5807449"/>
                <a:gd name="connsiteY4-316" fmla="*/ 485 h 273628"/>
                <a:gd name="connsiteX5-317" fmla="*/ 1822491 w 5807449"/>
                <a:gd name="connsiteY5-318" fmla="*/ 132951 h 273628"/>
                <a:gd name="connsiteX6-319" fmla="*/ 2132630 w 5807449"/>
                <a:gd name="connsiteY6-320" fmla="*/ 209806 h 273628"/>
                <a:gd name="connsiteX7-321" fmla="*/ 2486574 w 5807449"/>
                <a:gd name="connsiteY7-322" fmla="*/ 158096 h 273628"/>
                <a:gd name="connsiteX8-323" fmla="*/ 2832807 w 5807449"/>
                <a:gd name="connsiteY8-324" fmla="*/ 164923 h 273628"/>
                <a:gd name="connsiteX9-325" fmla="*/ 3302349 w 5807449"/>
                <a:gd name="connsiteY9-326" fmla="*/ 146298 h 273628"/>
                <a:gd name="connsiteX10-327" fmla="*/ 3881489 w 5807449"/>
                <a:gd name="connsiteY10-328" fmla="*/ 177712 h 273628"/>
                <a:gd name="connsiteX11-329" fmla="*/ 4284337 w 5807449"/>
                <a:gd name="connsiteY11-330" fmla="*/ 190501 h 273628"/>
                <a:gd name="connsiteX12-331" fmla="*/ 4670718 w 5807449"/>
                <a:gd name="connsiteY12-332" fmla="*/ 174917 h 273628"/>
                <a:gd name="connsiteX13-333" fmla="*/ 5113767 w 5807449"/>
                <a:gd name="connsiteY13-334" fmla="*/ 204094 h 273628"/>
                <a:gd name="connsiteX14-335" fmla="*/ 5422542 w 5807449"/>
                <a:gd name="connsiteY14-336" fmla="*/ 210056 h 273628"/>
                <a:gd name="connsiteX15-337" fmla="*/ 5428935 w 5807449"/>
                <a:gd name="connsiteY15-338" fmla="*/ 273628 h 273628"/>
                <a:gd name="connsiteX16-339" fmla="*/ 390144 w 5807449"/>
                <a:gd name="connsiteY16-340" fmla="*/ 241656 h 27362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5807449" h="273628">
                  <a:moveTo>
                    <a:pt x="390144" y="241656"/>
                  </a:moveTo>
                  <a:cubicBezTo>
                    <a:pt x="-451637" y="217052"/>
                    <a:pt x="322374" y="138903"/>
                    <a:pt x="378249" y="126001"/>
                  </a:cubicBezTo>
                  <a:cubicBezTo>
                    <a:pt x="434124" y="113099"/>
                    <a:pt x="621103" y="154559"/>
                    <a:pt x="725396" y="164243"/>
                  </a:cubicBezTo>
                  <a:cubicBezTo>
                    <a:pt x="829689" y="173927"/>
                    <a:pt x="874546" y="211400"/>
                    <a:pt x="1004007" y="184107"/>
                  </a:cubicBezTo>
                  <a:cubicBezTo>
                    <a:pt x="1133468" y="156814"/>
                    <a:pt x="1365751" y="9011"/>
                    <a:pt x="1502165" y="485"/>
                  </a:cubicBezTo>
                  <a:cubicBezTo>
                    <a:pt x="1638579" y="-8041"/>
                    <a:pt x="1717414" y="98064"/>
                    <a:pt x="1822491" y="132951"/>
                  </a:cubicBezTo>
                  <a:cubicBezTo>
                    <a:pt x="1927569" y="167838"/>
                    <a:pt x="2021950" y="205615"/>
                    <a:pt x="2132630" y="209806"/>
                  </a:cubicBezTo>
                  <a:cubicBezTo>
                    <a:pt x="2243310" y="213997"/>
                    <a:pt x="2369878" y="165576"/>
                    <a:pt x="2486574" y="158096"/>
                  </a:cubicBezTo>
                  <a:cubicBezTo>
                    <a:pt x="2603270" y="150616"/>
                    <a:pt x="2696845" y="166889"/>
                    <a:pt x="2832807" y="164923"/>
                  </a:cubicBezTo>
                  <a:cubicBezTo>
                    <a:pt x="2968769" y="162957"/>
                    <a:pt x="3127569" y="144166"/>
                    <a:pt x="3302349" y="146298"/>
                  </a:cubicBezTo>
                  <a:cubicBezTo>
                    <a:pt x="3477129" y="148429"/>
                    <a:pt x="3717824" y="170345"/>
                    <a:pt x="3881489" y="177712"/>
                  </a:cubicBezTo>
                  <a:cubicBezTo>
                    <a:pt x="4045154" y="185079"/>
                    <a:pt x="4152799" y="190967"/>
                    <a:pt x="4284337" y="190501"/>
                  </a:cubicBezTo>
                  <a:cubicBezTo>
                    <a:pt x="4415875" y="190035"/>
                    <a:pt x="4532480" y="172652"/>
                    <a:pt x="4670718" y="174917"/>
                  </a:cubicBezTo>
                  <a:cubicBezTo>
                    <a:pt x="4808956" y="177182"/>
                    <a:pt x="4988463" y="198238"/>
                    <a:pt x="5113767" y="204094"/>
                  </a:cubicBezTo>
                  <a:cubicBezTo>
                    <a:pt x="5239071" y="209950"/>
                    <a:pt x="5389504" y="184478"/>
                    <a:pt x="5422542" y="210056"/>
                  </a:cubicBezTo>
                  <a:cubicBezTo>
                    <a:pt x="5455580" y="235633"/>
                    <a:pt x="6267668" y="268361"/>
                    <a:pt x="5428935" y="273628"/>
                  </a:cubicBezTo>
                  <a:lnTo>
                    <a:pt x="390144" y="241656"/>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761844" y="3722715"/>
              <a:ext cx="3876305" cy="12868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026899" y="4296675"/>
              <a:ext cx="2282997" cy="369332"/>
            </a:xfrm>
            <a:prstGeom prst="rect">
              <a:avLst/>
            </a:prstGeom>
            <a:noFill/>
          </p:spPr>
          <p:txBody>
            <a:bodyPr wrap="none" rtlCol="0">
              <a:spAutoFit/>
            </a:bodyPr>
            <a:lstStyle/>
            <a:p>
              <a:r>
                <a:rPr lang="zh-CN" altLang="en-US" dirty="0"/>
                <a:t>扫描结果的剖面示意</a:t>
              </a:r>
              <a:endParaRPr lang="zh-CN" altLang="en-US" dirty="0"/>
            </a:p>
          </p:txBody>
        </p:sp>
        <p:cxnSp>
          <p:nvCxnSpPr>
            <p:cNvPr id="16" name="直接连接符 15"/>
            <p:cNvCxnSpPr/>
            <p:nvPr/>
          </p:nvCxnSpPr>
          <p:spPr>
            <a:xfrm flipH="1">
              <a:off x="447242" y="3799846"/>
              <a:ext cx="129037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761845" y="3810265"/>
              <a:ext cx="3876305" cy="407271"/>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矩形 17"/>
            <p:cNvSpPr/>
            <p:nvPr/>
          </p:nvSpPr>
          <p:spPr>
            <a:xfrm>
              <a:off x="1761841" y="2764944"/>
              <a:ext cx="398814" cy="18669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2160655" y="2717556"/>
              <a:ext cx="954107" cy="276999"/>
            </a:xfrm>
            <a:prstGeom prst="rect">
              <a:avLst/>
            </a:prstGeom>
            <a:noFill/>
          </p:spPr>
          <p:txBody>
            <a:bodyPr wrap="none" rtlCol="0">
              <a:spAutoFit/>
            </a:bodyPr>
            <a:lstStyle/>
            <a:p>
              <a:r>
                <a:rPr lang="zh-CN" altLang="en-US" sz="1200" dirty="0"/>
                <a:t>待切削部分</a:t>
              </a:r>
              <a:endParaRPr lang="zh-CN" altLang="en-US" sz="1200" dirty="0"/>
            </a:p>
          </p:txBody>
        </p:sp>
        <p:sp>
          <p:nvSpPr>
            <p:cNvPr id="20" name="矩形 19"/>
            <p:cNvSpPr/>
            <p:nvPr/>
          </p:nvSpPr>
          <p:spPr>
            <a:xfrm>
              <a:off x="3106700" y="2764944"/>
              <a:ext cx="398815" cy="186692"/>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文本框 20"/>
            <p:cNvSpPr txBox="1"/>
            <p:nvPr/>
          </p:nvSpPr>
          <p:spPr>
            <a:xfrm>
              <a:off x="3514551" y="2715735"/>
              <a:ext cx="800219" cy="276999"/>
            </a:xfrm>
            <a:prstGeom prst="rect">
              <a:avLst/>
            </a:prstGeom>
            <a:noFill/>
          </p:spPr>
          <p:txBody>
            <a:bodyPr wrap="none" rtlCol="0">
              <a:spAutoFit/>
            </a:bodyPr>
            <a:lstStyle/>
            <a:p>
              <a:r>
                <a:rPr lang="zh-CN" altLang="en-US" sz="1200" dirty="0"/>
                <a:t>保留部分</a:t>
              </a:r>
              <a:endParaRPr lang="zh-CN" altLang="en-US" sz="1200" dirty="0"/>
            </a:p>
          </p:txBody>
        </p:sp>
        <p:sp>
          <p:nvSpPr>
            <p:cNvPr id="22" name="矩形 21"/>
            <p:cNvSpPr/>
            <p:nvPr/>
          </p:nvSpPr>
          <p:spPr>
            <a:xfrm>
              <a:off x="4293860" y="2766012"/>
              <a:ext cx="390753" cy="17644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3" name="文本框 22"/>
            <p:cNvSpPr txBox="1"/>
            <p:nvPr/>
          </p:nvSpPr>
          <p:spPr>
            <a:xfrm>
              <a:off x="4698512" y="2715733"/>
              <a:ext cx="954107" cy="276999"/>
            </a:xfrm>
            <a:prstGeom prst="rect">
              <a:avLst/>
            </a:prstGeom>
            <a:noFill/>
          </p:spPr>
          <p:txBody>
            <a:bodyPr wrap="none" rtlCol="0">
              <a:spAutoFit/>
            </a:bodyPr>
            <a:lstStyle/>
            <a:p>
              <a:r>
                <a:rPr lang="zh-CN" altLang="en-US" sz="1200" dirty="0"/>
                <a:t>非切削部分</a:t>
              </a:r>
              <a:endParaRPr lang="zh-CN" altLang="en-US" sz="1200" dirty="0"/>
            </a:p>
          </p:txBody>
        </p:sp>
        <p:cxnSp>
          <p:nvCxnSpPr>
            <p:cNvPr id="24" name="直接连接符 23"/>
            <p:cNvCxnSpPr/>
            <p:nvPr/>
          </p:nvCxnSpPr>
          <p:spPr>
            <a:xfrm flipH="1">
              <a:off x="471754" y="3291890"/>
              <a:ext cx="129037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761844" y="3383144"/>
              <a:ext cx="3876305"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761843" y="3468203"/>
              <a:ext cx="3876305"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761842" y="3553262"/>
              <a:ext cx="3876305"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761841" y="3638321"/>
              <a:ext cx="3876305"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761841" y="3723381"/>
              <a:ext cx="3876305"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47242" y="4228782"/>
              <a:ext cx="5537922" cy="0"/>
            </a:xfrm>
            <a:prstGeom prst="line">
              <a:avLst/>
            </a:prstGeom>
            <a:ln w="38100"/>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442073" y="3019501"/>
              <a:ext cx="1261884" cy="276999"/>
            </a:xfrm>
            <a:prstGeom prst="rect">
              <a:avLst/>
            </a:prstGeom>
            <a:noFill/>
          </p:spPr>
          <p:txBody>
            <a:bodyPr wrap="none" rtlCol="0">
              <a:spAutoFit/>
            </a:bodyPr>
            <a:lstStyle/>
            <a:p>
              <a:r>
                <a:rPr lang="zh-CN" altLang="en-US" sz="1200" dirty="0"/>
                <a:t>加工区域最高点</a:t>
              </a:r>
              <a:endParaRPr lang="zh-CN" altLang="en-US" sz="1200" dirty="0"/>
            </a:p>
          </p:txBody>
        </p:sp>
        <p:sp>
          <p:nvSpPr>
            <p:cNvPr id="32" name="文本框 31"/>
            <p:cNvSpPr txBox="1"/>
            <p:nvPr/>
          </p:nvSpPr>
          <p:spPr>
            <a:xfrm>
              <a:off x="471754" y="3915593"/>
              <a:ext cx="954107" cy="276999"/>
            </a:xfrm>
            <a:prstGeom prst="rect">
              <a:avLst/>
            </a:prstGeom>
            <a:noFill/>
          </p:spPr>
          <p:txBody>
            <a:bodyPr wrap="none" rtlCol="0">
              <a:spAutoFit/>
            </a:bodyPr>
            <a:lstStyle/>
            <a:p>
              <a:r>
                <a:rPr lang="zh-CN" altLang="en-US" sz="1200" dirty="0"/>
                <a:t>工件基准面</a:t>
              </a:r>
              <a:endParaRPr lang="zh-CN" altLang="en-US" sz="1200" dirty="0"/>
            </a:p>
          </p:txBody>
        </p:sp>
        <p:sp>
          <p:nvSpPr>
            <p:cNvPr id="33" name="文本框 32"/>
            <p:cNvSpPr txBox="1"/>
            <p:nvPr/>
          </p:nvSpPr>
          <p:spPr>
            <a:xfrm>
              <a:off x="442073" y="3495760"/>
              <a:ext cx="1261884" cy="276999"/>
            </a:xfrm>
            <a:prstGeom prst="rect">
              <a:avLst/>
            </a:prstGeom>
            <a:noFill/>
          </p:spPr>
          <p:txBody>
            <a:bodyPr wrap="none" rtlCol="0">
              <a:spAutoFit/>
            </a:bodyPr>
            <a:lstStyle/>
            <a:p>
              <a:r>
                <a:rPr lang="zh-CN" altLang="en-US" sz="1200" dirty="0"/>
                <a:t>加工区域最低点</a:t>
              </a:r>
              <a:endParaRPr lang="zh-CN" altLang="en-US" sz="1200" dirty="0"/>
            </a:p>
          </p:txBody>
        </p:sp>
      </p:grpSp>
      <p:sp>
        <p:nvSpPr>
          <p:cNvPr id="34" name="文本框 33"/>
          <p:cNvSpPr txBox="1"/>
          <p:nvPr/>
        </p:nvSpPr>
        <p:spPr>
          <a:xfrm>
            <a:off x="82659" y="4045654"/>
            <a:ext cx="5960790" cy="2308324"/>
          </a:xfrm>
          <a:prstGeom prst="rect">
            <a:avLst/>
          </a:prstGeom>
          <a:noFill/>
        </p:spPr>
        <p:txBody>
          <a:bodyPr wrap="square" rtlCol="0">
            <a:spAutoFit/>
          </a:bodyPr>
          <a:lstStyle>
            <a:defPPr>
              <a:defRPr lang="zh-CN"/>
            </a:defPPr>
            <a:lvl1pPr>
              <a:defRPr sz="1600"/>
            </a:lvl1pPr>
          </a:lstStyle>
          <a:p>
            <a:r>
              <a:rPr lang="zh-CN" altLang="en-US" dirty="0"/>
              <a:t>处理逻辑：</a:t>
            </a:r>
            <a:endParaRPr lang="en-US" altLang="zh-CN" dirty="0"/>
          </a:p>
          <a:p>
            <a:r>
              <a:rPr lang="zh-CN" altLang="en-US" dirty="0"/>
              <a:t>①扫描表面形貌获得空间数据；</a:t>
            </a:r>
            <a:endParaRPr lang="en-US" altLang="zh-CN" dirty="0"/>
          </a:p>
          <a:p>
            <a:r>
              <a:rPr lang="zh-CN" altLang="en-US" dirty="0"/>
              <a:t>②根据需求判定待切削部分；</a:t>
            </a:r>
            <a:endParaRPr lang="en-US" altLang="zh-CN" dirty="0"/>
          </a:p>
          <a:p>
            <a:r>
              <a:rPr lang="zh-CN" altLang="en-US" dirty="0"/>
              <a:t>③将待切削部分转换为多个加工路径（分层、分区、分段、最终得到多个单步路径）；</a:t>
            </a:r>
            <a:endParaRPr lang="en-US" altLang="zh-CN" dirty="0"/>
          </a:p>
          <a:p>
            <a:r>
              <a:rPr lang="zh-CN" altLang="en-US" dirty="0"/>
              <a:t>④根据加工路径区域的状态计算加工工艺参数（主轴转速、进给速度、）；</a:t>
            </a:r>
            <a:endParaRPr lang="en-US" altLang="zh-CN" dirty="0"/>
          </a:p>
          <a:p>
            <a:r>
              <a:rPr lang="zh-CN" altLang="en-US" dirty="0"/>
              <a:t>⑤将加工路径、加工工艺参数整理形成数据包，按通讯协议发送至机床，机床按加工文件进行加工。</a:t>
            </a:r>
            <a:endParaRPr lang="zh-CN" altLang="en-US" dirty="0"/>
          </a:p>
        </p:txBody>
      </p:sp>
      <p:graphicFrame>
        <p:nvGraphicFramePr>
          <p:cNvPr id="35" name="表格 34"/>
          <p:cNvGraphicFramePr>
            <a:graphicFrameLocks noGrp="1"/>
          </p:cNvGraphicFramePr>
          <p:nvPr/>
        </p:nvGraphicFramePr>
        <p:xfrm>
          <a:off x="10032349" y="4233270"/>
          <a:ext cx="1694388" cy="1950720"/>
        </p:xfrm>
        <a:graphic>
          <a:graphicData uri="http://schemas.openxmlformats.org/drawingml/2006/table">
            <a:tbl>
              <a:tblPr firstRow="1" bandRow="1">
                <a:tableStyleId>{5C22544A-7EE6-4342-B048-85BDC9FD1C3A}</a:tableStyleId>
              </a:tblPr>
              <a:tblGrid>
                <a:gridCol w="847194"/>
                <a:gridCol w="847194"/>
              </a:tblGrid>
              <a:tr h="0">
                <a:tc gridSpan="2">
                  <a:txBody>
                    <a:bodyPr/>
                    <a:lstStyle/>
                    <a:p>
                      <a:pPr algn="ctr"/>
                      <a:r>
                        <a:rPr lang="zh-CN" altLang="en-US" sz="1000" dirty="0">
                          <a:solidFill>
                            <a:schemeClr val="tx1"/>
                          </a:solidFill>
                        </a:rPr>
                        <a:t>加工路径</a:t>
                      </a:r>
                      <a:r>
                        <a:rPr lang="en-US" altLang="zh-CN" sz="1000" dirty="0">
                          <a:solidFill>
                            <a:schemeClr val="tx1"/>
                          </a:solidFill>
                        </a:rPr>
                        <a:t>1</a:t>
                      </a:r>
                      <a:r>
                        <a:rPr lang="zh-CN" altLang="en-US" sz="1000" dirty="0">
                          <a:solidFill>
                            <a:schemeClr val="tx1"/>
                          </a:solidFill>
                        </a:rPr>
                        <a:t>（例）</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98100">
                <a:tc>
                  <a:txBody>
                    <a:bodyPr/>
                    <a:lstStyle/>
                    <a:p>
                      <a:pPr algn="ctr"/>
                      <a:r>
                        <a:rPr lang="zh-CN" altLang="en-US" sz="1000" dirty="0">
                          <a:solidFill>
                            <a:schemeClr val="tx1"/>
                          </a:solidFill>
                        </a:rPr>
                        <a:t>参数</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CN" altLang="en-US" sz="1000" dirty="0">
                          <a:solidFill>
                            <a:schemeClr val="tx1"/>
                          </a:solidFill>
                        </a:rPr>
                        <a:t>值</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98100">
                <a:tc>
                  <a:txBody>
                    <a:bodyPr/>
                    <a:lstStyle/>
                    <a:p>
                      <a:pPr algn="ctr"/>
                      <a:r>
                        <a:rPr lang="zh-CN" altLang="en-US" sz="1000" dirty="0">
                          <a:solidFill>
                            <a:schemeClr val="tx1"/>
                          </a:solidFill>
                        </a:rPr>
                        <a:t>下刀点</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CN" altLang="en-US" sz="1000" dirty="0">
                          <a:solidFill>
                            <a:schemeClr val="tx1"/>
                          </a:solidFill>
                        </a:rPr>
                        <a:t>（坐标）</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98100">
                <a:tc>
                  <a:txBody>
                    <a:bodyPr/>
                    <a:lstStyle/>
                    <a:p>
                      <a:pPr algn="ctr"/>
                      <a:r>
                        <a:rPr lang="zh-CN" altLang="en-US" sz="1000" dirty="0">
                          <a:solidFill>
                            <a:schemeClr val="tx1"/>
                          </a:solidFill>
                        </a:rPr>
                        <a:t>抬刀点</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dirty="0">
                          <a:solidFill>
                            <a:schemeClr val="tx1"/>
                          </a:solidFill>
                        </a:rPr>
                        <a:t>（坐标）</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98100">
                <a:tc>
                  <a:txBody>
                    <a:bodyPr/>
                    <a:lstStyle/>
                    <a:p>
                      <a:pPr algn="ctr"/>
                      <a:r>
                        <a:rPr lang="zh-CN" altLang="en-US" sz="1000" dirty="0">
                          <a:solidFill>
                            <a:schemeClr val="tx1"/>
                          </a:solidFill>
                        </a:rPr>
                        <a:t>主轴转速</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000" dirty="0">
                          <a:solidFill>
                            <a:schemeClr val="tx1"/>
                          </a:solidFill>
                        </a:rPr>
                        <a:t>1000rpm</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98100">
                <a:tc>
                  <a:txBody>
                    <a:bodyPr/>
                    <a:lstStyle/>
                    <a:p>
                      <a:pPr algn="ctr"/>
                      <a:r>
                        <a:rPr lang="zh-CN" altLang="en-US" sz="1000" dirty="0">
                          <a:solidFill>
                            <a:schemeClr val="tx1"/>
                          </a:solidFill>
                        </a:rPr>
                        <a:t>进给速度</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000" dirty="0">
                          <a:solidFill>
                            <a:schemeClr val="tx1"/>
                          </a:solidFill>
                        </a:rPr>
                        <a:t>10mm/s</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98100">
                <a:tc>
                  <a:txBody>
                    <a:bodyPr/>
                    <a:lstStyle/>
                    <a:p>
                      <a:pPr algn="ctr"/>
                      <a:r>
                        <a:rPr lang="zh-CN" altLang="en-US" sz="1000" dirty="0">
                          <a:solidFill>
                            <a:schemeClr val="tx1"/>
                          </a:solidFill>
                        </a:rPr>
                        <a:t>下刀深度</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000" dirty="0">
                          <a:solidFill>
                            <a:schemeClr val="tx1"/>
                          </a:solidFill>
                        </a:rPr>
                        <a:t>1mm</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98100">
                <a:tc>
                  <a:txBody>
                    <a:bodyPr/>
                    <a:lstStyle/>
                    <a:p>
                      <a:pPr algn="ctr"/>
                      <a:r>
                        <a:rPr lang="en-US" altLang="zh-CN" sz="1000" dirty="0">
                          <a:solidFill>
                            <a:schemeClr val="tx1"/>
                          </a:solidFill>
                        </a:rPr>
                        <a:t>…</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000" dirty="0">
                          <a:solidFill>
                            <a:schemeClr val="tx1"/>
                          </a:solidFill>
                        </a:rPr>
                        <a:t>…</a:t>
                      </a:r>
                      <a:endParaRPr lang="zh-CN" altLang="en-US" sz="1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pSp>
        <p:nvGrpSpPr>
          <p:cNvPr id="36" name="组合 35"/>
          <p:cNvGrpSpPr/>
          <p:nvPr/>
        </p:nvGrpSpPr>
        <p:grpSpPr>
          <a:xfrm>
            <a:off x="6096000" y="3917243"/>
            <a:ext cx="5557427" cy="2266747"/>
            <a:chOff x="6337983" y="3560159"/>
            <a:chExt cx="5557427" cy="2266747"/>
          </a:xfrm>
        </p:grpSpPr>
        <p:sp>
          <p:nvSpPr>
            <p:cNvPr id="37" name="矩形 36"/>
            <p:cNvSpPr/>
            <p:nvPr/>
          </p:nvSpPr>
          <p:spPr>
            <a:xfrm>
              <a:off x="7688344" y="3978782"/>
              <a:ext cx="2155145" cy="184812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8" name="任意多边形: 形状 37"/>
            <p:cNvSpPr/>
            <p:nvPr/>
          </p:nvSpPr>
          <p:spPr>
            <a:xfrm>
              <a:off x="7727114" y="4009154"/>
              <a:ext cx="2090972" cy="1598602"/>
            </a:xfrm>
            <a:custGeom>
              <a:avLst/>
              <a:gdLst>
                <a:gd name="connsiteX0" fmla="*/ 0 w 2135732"/>
                <a:gd name="connsiteY0" fmla="*/ 1585813 h 1598602"/>
                <a:gd name="connsiteX1" fmla="*/ 1023105 w 2135732"/>
                <a:gd name="connsiteY1" fmla="*/ 1598602 h 1598602"/>
                <a:gd name="connsiteX2" fmla="*/ 991133 w 2135732"/>
                <a:gd name="connsiteY2" fmla="*/ 613863 h 1598602"/>
                <a:gd name="connsiteX3" fmla="*/ 2122943 w 2135732"/>
                <a:gd name="connsiteY3" fmla="*/ 601075 h 1598602"/>
                <a:gd name="connsiteX4" fmla="*/ 2135732 w 2135732"/>
                <a:gd name="connsiteY4" fmla="*/ 0 h 1598602"/>
                <a:gd name="connsiteX5" fmla="*/ 51156 w 2135732"/>
                <a:gd name="connsiteY5" fmla="*/ 0 h 1598602"/>
                <a:gd name="connsiteX6" fmla="*/ 0 w 2135732"/>
                <a:gd name="connsiteY6" fmla="*/ 1585813 h 1598602"/>
                <a:gd name="connsiteX0-1" fmla="*/ 0 w 2135732"/>
                <a:gd name="connsiteY0-2" fmla="*/ 1585813 h 1598602"/>
                <a:gd name="connsiteX1-3" fmla="*/ 1023105 w 2135732"/>
                <a:gd name="connsiteY1-4" fmla="*/ 1598602 h 1598602"/>
                <a:gd name="connsiteX2-5" fmla="*/ 1048682 w 2135732"/>
                <a:gd name="connsiteY2-6" fmla="*/ 620257 h 1598602"/>
                <a:gd name="connsiteX3-7" fmla="*/ 2122943 w 2135732"/>
                <a:gd name="connsiteY3-8" fmla="*/ 601075 h 1598602"/>
                <a:gd name="connsiteX4-9" fmla="*/ 2135732 w 2135732"/>
                <a:gd name="connsiteY4-10" fmla="*/ 0 h 1598602"/>
                <a:gd name="connsiteX5-11" fmla="*/ 51156 w 2135732"/>
                <a:gd name="connsiteY5-12" fmla="*/ 0 h 1598602"/>
                <a:gd name="connsiteX6-13" fmla="*/ 0 w 2135732"/>
                <a:gd name="connsiteY6-14" fmla="*/ 1585813 h 1598602"/>
                <a:gd name="connsiteX0-15" fmla="*/ 0 w 2090972"/>
                <a:gd name="connsiteY0-16" fmla="*/ 1579418 h 1598602"/>
                <a:gd name="connsiteX1-17" fmla="*/ 978345 w 2090972"/>
                <a:gd name="connsiteY1-18" fmla="*/ 1598602 h 1598602"/>
                <a:gd name="connsiteX2-19" fmla="*/ 1003922 w 2090972"/>
                <a:gd name="connsiteY2-20" fmla="*/ 620257 h 1598602"/>
                <a:gd name="connsiteX3-21" fmla="*/ 2078183 w 2090972"/>
                <a:gd name="connsiteY3-22" fmla="*/ 601075 h 1598602"/>
                <a:gd name="connsiteX4-23" fmla="*/ 2090972 w 2090972"/>
                <a:gd name="connsiteY4-24" fmla="*/ 0 h 1598602"/>
                <a:gd name="connsiteX5-25" fmla="*/ 6396 w 2090972"/>
                <a:gd name="connsiteY5-26" fmla="*/ 0 h 1598602"/>
                <a:gd name="connsiteX6-27" fmla="*/ 0 w 2090972"/>
                <a:gd name="connsiteY6-28" fmla="*/ 1579418 h 15986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90972" h="1598602">
                  <a:moveTo>
                    <a:pt x="0" y="1579418"/>
                  </a:moveTo>
                  <a:lnTo>
                    <a:pt x="978345" y="1598602"/>
                  </a:lnTo>
                  <a:lnTo>
                    <a:pt x="1003922" y="620257"/>
                  </a:lnTo>
                  <a:lnTo>
                    <a:pt x="2078183" y="601075"/>
                  </a:lnTo>
                  <a:lnTo>
                    <a:pt x="2090972" y="0"/>
                  </a:lnTo>
                  <a:lnTo>
                    <a:pt x="6396" y="0"/>
                  </a:lnTo>
                  <a:lnTo>
                    <a:pt x="0" y="1579418"/>
                  </a:ln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39" name="直接箭头连接符 38"/>
            <p:cNvCxnSpPr/>
            <p:nvPr/>
          </p:nvCxnSpPr>
          <p:spPr>
            <a:xfrm>
              <a:off x="7899765" y="4156636"/>
              <a:ext cx="1784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a:off x="9683805" y="4216615"/>
              <a:ext cx="0" cy="271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7909599" y="4435689"/>
              <a:ext cx="16742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p:nvPr/>
          </p:nvCxnSpPr>
          <p:spPr>
            <a:xfrm>
              <a:off x="7909599" y="4562808"/>
              <a:ext cx="0" cy="917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p:nvPr/>
          </p:nvCxnSpPr>
          <p:spPr>
            <a:xfrm>
              <a:off x="7959447" y="5479868"/>
              <a:ext cx="240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flipV="1">
              <a:off x="8234647" y="4704770"/>
              <a:ext cx="0" cy="775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p:nvPr/>
          </p:nvCxnSpPr>
          <p:spPr>
            <a:xfrm>
              <a:off x="8307940" y="4704770"/>
              <a:ext cx="2888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p:nvPr/>
          </p:nvCxnSpPr>
          <p:spPr>
            <a:xfrm>
              <a:off x="8596753" y="4785916"/>
              <a:ext cx="0" cy="708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矩形: 圆角 46"/>
            <p:cNvSpPr/>
            <p:nvPr/>
          </p:nvSpPr>
          <p:spPr>
            <a:xfrm>
              <a:off x="6339294" y="5057837"/>
              <a:ext cx="1245258" cy="29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待加工区域</a:t>
              </a:r>
              <a:endParaRPr lang="zh-CN" altLang="en-US" sz="1400" dirty="0"/>
            </a:p>
          </p:txBody>
        </p:sp>
        <p:cxnSp>
          <p:nvCxnSpPr>
            <p:cNvPr id="48" name="直接箭头连接符 47"/>
            <p:cNvCxnSpPr>
              <a:stCxn id="47" idx="3"/>
            </p:cNvCxnSpPr>
            <p:nvPr/>
          </p:nvCxnSpPr>
          <p:spPr>
            <a:xfrm flipV="1">
              <a:off x="7584552" y="5057837"/>
              <a:ext cx="258837" cy="14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圆角 48"/>
            <p:cNvSpPr/>
            <p:nvPr/>
          </p:nvSpPr>
          <p:spPr>
            <a:xfrm>
              <a:off x="6337983" y="4077689"/>
              <a:ext cx="1245258" cy="29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加工路径</a:t>
              </a:r>
              <a:endParaRPr lang="zh-CN" altLang="en-US" sz="1400" dirty="0"/>
            </a:p>
          </p:txBody>
        </p:sp>
        <p:cxnSp>
          <p:nvCxnSpPr>
            <p:cNvPr id="50" name="直接箭头连接符 49"/>
            <p:cNvCxnSpPr>
              <a:stCxn id="49" idx="3"/>
            </p:cNvCxnSpPr>
            <p:nvPr/>
          </p:nvCxnSpPr>
          <p:spPr>
            <a:xfrm flipV="1">
              <a:off x="7583241" y="4156636"/>
              <a:ext cx="316524" cy="69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圆角 50"/>
            <p:cNvSpPr/>
            <p:nvPr/>
          </p:nvSpPr>
          <p:spPr>
            <a:xfrm>
              <a:off x="10477346" y="3560159"/>
              <a:ext cx="1418064" cy="29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路径工艺参数</a:t>
              </a:r>
              <a:endParaRPr lang="zh-CN" altLang="en-US" sz="1400" dirty="0"/>
            </a:p>
          </p:txBody>
        </p:sp>
        <p:cxnSp>
          <p:nvCxnSpPr>
            <p:cNvPr id="52" name="直接箭头连接符 51"/>
            <p:cNvCxnSpPr>
              <a:stCxn id="51" idx="2"/>
              <a:endCxn id="35" idx="0"/>
            </p:cNvCxnSpPr>
            <p:nvPr/>
          </p:nvCxnSpPr>
          <p:spPr>
            <a:xfrm flipH="1">
              <a:off x="11121526" y="3856223"/>
              <a:ext cx="64852" cy="19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8" name="任意多边形 5"/>
          <p:cNvSpPr/>
          <p:nvPr/>
        </p:nvSpPr>
        <p:spPr bwMode="auto">
          <a:xfrm>
            <a:off x="246650" y="378043"/>
            <a:ext cx="2858357" cy="523875"/>
          </a:xfrm>
          <a:custGeom>
            <a:avLst/>
            <a:gdLst>
              <a:gd name="connsiteX0" fmla="*/ 0 w 2680131"/>
              <a:gd name="connsiteY0" fmla="*/ 0 h 438150"/>
              <a:gd name="connsiteX1" fmla="*/ 546583 w 2680131"/>
              <a:gd name="connsiteY1" fmla="*/ 0 h 438150"/>
              <a:gd name="connsiteX2" fmla="*/ 2266700 w 2680131"/>
              <a:gd name="connsiteY2" fmla="*/ 0 h 438150"/>
              <a:gd name="connsiteX3" fmla="*/ 2371937 w 2680131"/>
              <a:gd name="connsiteY3" fmla="*/ 42278 h 438150"/>
              <a:gd name="connsiteX4" fmla="*/ 2661339 w 2680131"/>
              <a:gd name="connsiteY4" fmla="*/ 322848 h 438150"/>
              <a:gd name="connsiteX5" fmla="*/ 2680131 w 2680131"/>
              <a:gd name="connsiteY5" fmla="*/ 368969 h 438150"/>
              <a:gd name="connsiteX6" fmla="*/ 2616237 w 2680131"/>
              <a:gd name="connsiteY6" fmla="*/ 438150 h 438150"/>
              <a:gd name="connsiteX7" fmla="*/ 269543 w 2680131"/>
              <a:gd name="connsiteY7" fmla="*/ 438150 h 438150"/>
              <a:gd name="connsiteX8" fmla="*/ 0 w 2680131"/>
              <a:gd name="connsiteY8"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131" h="438150">
                <a:moveTo>
                  <a:pt x="0" y="0"/>
                </a:moveTo>
                <a:lnTo>
                  <a:pt x="546583" y="0"/>
                </a:lnTo>
                <a:cubicBezTo>
                  <a:pt x="1164881" y="0"/>
                  <a:pt x="1760716" y="0"/>
                  <a:pt x="2266700" y="0"/>
                </a:cubicBezTo>
                <a:cubicBezTo>
                  <a:pt x="2308043" y="0"/>
                  <a:pt x="2345627" y="15374"/>
                  <a:pt x="2371937" y="42278"/>
                </a:cubicBezTo>
                <a:cubicBezTo>
                  <a:pt x="2661339" y="322848"/>
                  <a:pt x="2661339" y="322848"/>
                  <a:pt x="2661339" y="322848"/>
                </a:cubicBezTo>
                <a:cubicBezTo>
                  <a:pt x="2672614" y="334378"/>
                  <a:pt x="2680131" y="342065"/>
                  <a:pt x="2680131" y="368969"/>
                </a:cubicBezTo>
                <a:cubicBezTo>
                  <a:pt x="2680131" y="395873"/>
                  <a:pt x="2650063" y="438150"/>
                  <a:pt x="2616237" y="438150"/>
                </a:cubicBezTo>
                <a:cubicBezTo>
                  <a:pt x="1939713" y="438150"/>
                  <a:pt x="1104393" y="438150"/>
                  <a:pt x="269543" y="438150"/>
                </a:cubicBezTo>
                <a:lnTo>
                  <a:pt x="0" y="438150"/>
                </a:lnTo>
                <a:close/>
              </a:path>
            </a:pathLst>
          </a:custGeom>
          <a:solidFill>
            <a:srgbClr val="0070C0"/>
          </a:solidFill>
          <a:ln w="19050">
            <a:solidFill>
              <a:schemeClr val="accent1"/>
            </a:solidFill>
          </a:ln>
          <a:effectLst>
            <a:outerShdw blurRad="203200" dist="38100" dir="5400000" sx="90000" sy="-19000"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r>
              <a:rPr lang="en-US" altLang="zh-CN" sz="2400" dirty="0">
                <a:solidFill>
                  <a:schemeClr val="bg1"/>
                </a:solidFill>
                <a:latin typeface="微软雅黑" panose="020B0503020204020204" charset="-122"/>
              </a:rPr>
              <a:t>3D</a:t>
            </a:r>
            <a:r>
              <a:rPr lang="zh-CN" altLang="en-US" sz="2400" dirty="0">
                <a:solidFill>
                  <a:schemeClr val="bg1"/>
                </a:solidFill>
                <a:latin typeface="微软雅黑" panose="020B0503020204020204" charset="-122"/>
              </a:rPr>
              <a:t>引导加工方案</a:t>
            </a:r>
            <a:endParaRPr lang="zh-CN" altLang="en-US" sz="2400" dirty="0">
              <a:solidFill>
                <a:schemeClr val="bg1"/>
              </a:solidFill>
              <a:latin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1000" fill="hold"/>
                                        <p:tgtEl>
                                          <p:spTgt spid="58"/>
                                        </p:tgtEl>
                                        <p:attrNameLst>
                                          <p:attrName>ppt_x</p:attrName>
                                        </p:attrNameLst>
                                      </p:cBhvr>
                                      <p:tavLst>
                                        <p:tav tm="0">
                                          <p:val>
                                            <p:strVal val="0-#ppt_w/2"/>
                                          </p:val>
                                        </p:tav>
                                        <p:tav tm="100000">
                                          <p:val>
                                            <p:strVal val="#ppt_x"/>
                                          </p:val>
                                        </p:tav>
                                      </p:tavLst>
                                    </p:anim>
                                    <p:anim calcmode="lin" valueType="num">
                                      <p:cBhvr additive="base">
                                        <p:cTn id="8" dur="10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卷形: 垂直 1"/>
          <p:cNvSpPr/>
          <p:nvPr/>
        </p:nvSpPr>
        <p:spPr>
          <a:xfrm>
            <a:off x="4251626" y="3816119"/>
            <a:ext cx="3349600" cy="2017353"/>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CN" sz="1050" dirty="0">
                <a:solidFill>
                  <a:srgbClr val="FFFF00"/>
                </a:solidFill>
              </a:rPr>
              <a:t>M03 /</a:t>
            </a:r>
            <a:r>
              <a:rPr lang="zh-CN" altLang="en-US" sz="1050" dirty="0">
                <a:solidFill>
                  <a:srgbClr val="FFFF00"/>
                </a:solidFill>
              </a:rPr>
              <a:t>主轴启动</a:t>
            </a:r>
            <a:endParaRPr lang="en-US" altLang="zh-CN" sz="1050" dirty="0">
              <a:solidFill>
                <a:srgbClr val="FFFF00"/>
              </a:solidFill>
            </a:endParaRPr>
          </a:p>
          <a:p>
            <a:r>
              <a:rPr lang="en-US" altLang="zh-CN" sz="1050" dirty="0">
                <a:solidFill>
                  <a:srgbClr val="FFFF00"/>
                </a:solidFill>
              </a:rPr>
              <a:t>G00 X12.5 Y2.28 Z0 /</a:t>
            </a:r>
            <a:r>
              <a:rPr lang="zh-CN" altLang="en-US" sz="1050" dirty="0">
                <a:solidFill>
                  <a:srgbClr val="FFFF00"/>
                </a:solidFill>
              </a:rPr>
              <a:t>快速移动（下刀点）</a:t>
            </a:r>
            <a:endParaRPr lang="en-US" altLang="zh-CN" sz="1050" dirty="0">
              <a:solidFill>
                <a:srgbClr val="FFFF00"/>
              </a:solidFill>
            </a:endParaRPr>
          </a:p>
          <a:p>
            <a:r>
              <a:rPr lang="en-US" altLang="zh-CN" sz="1050" dirty="0">
                <a:solidFill>
                  <a:srgbClr val="FFFF00"/>
                </a:solidFill>
              </a:rPr>
              <a:t>G01 X56 S1000 F300 /</a:t>
            </a:r>
            <a:r>
              <a:rPr lang="zh-CN" altLang="en-US" sz="1050" dirty="0">
                <a:solidFill>
                  <a:srgbClr val="FFFF00"/>
                </a:solidFill>
              </a:rPr>
              <a:t>直线切削（抬刀点）</a:t>
            </a:r>
            <a:endParaRPr lang="en-US" altLang="zh-CN" sz="1050" dirty="0">
              <a:solidFill>
                <a:srgbClr val="FFFF00"/>
              </a:solidFill>
            </a:endParaRPr>
          </a:p>
          <a:p>
            <a:r>
              <a:rPr lang="en-US" altLang="zh-CN" sz="1050" dirty="0">
                <a:solidFill>
                  <a:srgbClr val="FFFF00"/>
                </a:solidFill>
              </a:rPr>
              <a:t>G00 X12.5 Y2.28 Z0 /</a:t>
            </a:r>
            <a:r>
              <a:rPr lang="zh-CN" altLang="en-US" sz="1050" dirty="0">
                <a:solidFill>
                  <a:srgbClr val="FFFF00"/>
                </a:solidFill>
              </a:rPr>
              <a:t>快速移动（下刀点）</a:t>
            </a:r>
            <a:endParaRPr lang="en-US" altLang="zh-CN" sz="1050" dirty="0">
              <a:solidFill>
                <a:srgbClr val="FFFF00"/>
              </a:solidFill>
            </a:endParaRPr>
          </a:p>
          <a:p>
            <a:r>
              <a:rPr lang="en-US" altLang="zh-CN" sz="1050" dirty="0">
                <a:solidFill>
                  <a:srgbClr val="FFFF00"/>
                </a:solidFill>
              </a:rPr>
              <a:t>G01 X56 S1000 F300 /</a:t>
            </a:r>
            <a:r>
              <a:rPr lang="zh-CN" altLang="en-US" sz="1050" dirty="0">
                <a:solidFill>
                  <a:srgbClr val="FFFF00"/>
                </a:solidFill>
              </a:rPr>
              <a:t>直线切削（抬刀点）</a:t>
            </a:r>
            <a:endParaRPr lang="en-US" altLang="zh-CN" sz="1050" dirty="0">
              <a:solidFill>
                <a:srgbClr val="FFFF00"/>
              </a:solidFill>
            </a:endParaRPr>
          </a:p>
          <a:p>
            <a:r>
              <a:rPr lang="en-US" altLang="zh-CN" sz="1050" dirty="0">
                <a:solidFill>
                  <a:srgbClr val="FFFF00"/>
                </a:solidFill>
              </a:rPr>
              <a:t>G00 X12.5 Y2.28 Z0 /</a:t>
            </a:r>
            <a:r>
              <a:rPr lang="zh-CN" altLang="en-US" sz="1050" dirty="0">
                <a:solidFill>
                  <a:srgbClr val="FFFF00"/>
                </a:solidFill>
              </a:rPr>
              <a:t>快速移动（下刀点）</a:t>
            </a:r>
            <a:endParaRPr lang="en-US" altLang="zh-CN" sz="1050" dirty="0">
              <a:solidFill>
                <a:srgbClr val="FFFF00"/>
              </a:solidFill>
            </a:endParaRPr>
          </a:p>
          <a:p>
            <a:r>
              <a:rPr lang="en-US" altLang="zh-CN" sz="1050" dirty="0">
                <a:solidFill>
                  <a:srgbClr val="FFFF00"/>
                </a:solidFill>
              </a:rPr>
              <a:t>G01 X56 S1000 F300 /</a:t>
            </a:r>
            <a:r>
              <a:rPr lang="zh-CN" altLang="en-US" sz="1050" dirty="0">
                <a:solidFill>
                  <a:srgbClr val="FFFF00"/>
                </a:solidFill>
              </a:rPr>
              <a:t>直线切削（抬刀点）</a:t>
            </a:r>
            <a:endParaRPr lang="en-US" altLang="zh-CN" sz="1050" dirty="0">
              <a:solidFill>
                <a:srgbClr val="FFFF00"/>
              </a:solidFill>
            </a:endParaRPr>
          </a:p>
          <a:p>
            <a:r>
              <a:rPr lang="en-US" altLang="zh-CN" sz="1050" dirty="0">
                <a:solidFill>
                  <a:srgbClr val="FFFF00"/>
                </a:solidFill>
              </a:rPr>
              <a:t>…</a:t>
            </a:r>
            <a:endParaRPr lang="en-US" altLang="zh-CN" sz="1050" dirty="0">
              <a:solidFill>
                <a:srgbClr val="FFFF00"/>
              </a:solidFill>
            </a:endParaRPr>
          </a:p>
          <a:p>
            <a:r>
              <a:rPr lang="en-US" altLang="zh-CN" sz="1050" dirty="0">
                <a:solidFill>
                  <a:srgbClr val="FFFF00"/>
                </a:solidFill>
              </a:rPr>
              <a:t>M00 /</a:t>
            </a:r>
            <a:r>
              <a:rPr lang="zh-CN" altLang="en-US" sz="1050" dirty="0">
                <a:solidFill>
                  <a:srgbClr val="FFFF00"/>
                </a:solidFill>
              </a:rPr>
              <a:t>结束</a:t>
            </a:r>
            <a:endParaRPr lang="en-US" altLang="zh-CN" sz="1050" dirty="0">
              <a:solidFill>
                <a:srgbClr val="FFFF00"/>
              </a:solidFill>
            </a:endParaRPr>
          </a:p>
          <a:p>
            <a:pPr algn="ctr"/>
            <a:endParaRPr lang="zh-CN" altLang="en-US" dirty="0"/>
          </a:p>
        </p:txBody>
      </p:sp>
      <p:sp>
        <p:nvSpPr>
          <p:cNvPr id="3" name="矩形 2"/>
          <p:cNvSpPr/>
          <p:nvPr/>
        </p:nvSpPr>
        <p:spPr>
          <a:xfrm>
            <a:off x="4531954" y="3364757"/>
            <a:ext cx="2648644" cy="3912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动作指令文件（样板）</a:t>
            </a:r>
            <a:endParaRPr lang="zh-CN" altLang="en-US" dirty="0"/>
          </a:p>
        </p:txBody>
      </p:sp>
      <p:sp>
        <p:nvSpPr>
          <p:cNvPr id="4" name="矩形: 圆角 3"/>
          <p:cNvSpPr/>
          <p:nvPr/>
        </p:nvSpPr>
        <p:spPr>
          <a:xfrm>
            <a:off x="1479644" y="1551810"/>
            <a:ext cx="2162522" cy="1648589"/>
          </a:xfrm>
          <a:prstGeom prst="roundRect">
            <a:avLst>
              <a:gd name="adj" fmla="val 816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dirty="0"/>
              <a:t>相机采集</a:t>
            </a:r>
            <a:endParaRPr lang="en-US" altLang="zh-CN" dirty="0"/>
          </a:p>
          <a:p>
            <a:pPr algn="ctr"/>
            <a:r>
              <a:rPr lang="zh-CN" altLang="en-US" dirty="0"/>
              <a:t>路径规划</a:t>
            </a:r>
            <a:endParaRPr lang="en-US" altLang="zh-CN" dirty="0"/>
          </a:p>
          <a:p>
            <a:pPr algn="ctr"/>
            <a:r>
              <a:rPr lang="zh-CN" altLang="en-US" dirty="0"/>
              <a:t>工艺参数</a:t>
            </a:r>
            <a:endParaRPr lang="en-US" altLang="zh-CN" dirty="0"/>
          </a:p>
          <a:p>
            <a:pPr algn="ctr"/>
            <a:r>
              <a:rPr lang="en-US" altLang="zh-CN" dirty="0"/>
              <a:t>…</a:t>
            </a:r>
            <a:endParaRPr lang="en-US" altLang="zh-CN" dirty="0"/>
          </a:p>
        </p:txBody>
      </p:sp>
      <p:sp>
        <p:nvSpPr>
          <p:cNvPr id="5" name="矩形: 圆角 4"/>
          <p:cNvSpPr/>
          <p:nvPr/>
        </p:nvSpPr>
        <p:spPr>
          <a:xfrm>
            <a:off x="1479644" y="1094610"/>
            <a:ext cx="2162522" cy="397129"/>
          </a:xfrm>
          <a:prstGeom prst="roundRect">
            <a:avLst>
              <a:gd name="adj" fmla="val 27941"/>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dirty="0"/>
              <a:t>视觉软件系统</a:t>
            </a:r>
            <a:endParaRPr lang="zh-CN" altLang="en-US" dirty="0"/>
          </a:p>
        </p:txBody>
      </p:sp>
      <p:sp>
        <p:nvSpPr>
          <p:cNvPr id="6" name="矩形: 圆角 5"/>
          <p:cNvSpPr/>
          <p:nvPr/>
        </p:nvSpPr>
        <p:spPr>
          <a:xfrm>
            <a:off x="8476416" y="1551810"/>
            <a:ext cx="2162522" cy="1648589"/>
          </a:xfrm>
          <a:prstGeom prst="roundRect">
            <a:avLst>
              <a:gd name="adj" fmla="val 8165"/>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执行加工动作</a:t>
            </a:r>
            <a:endParaRPr lang="zh-CN" altLang="en-US" dirty="0"/>
          </a:p>
        </p:txBody>
      </p:sp>
      <p:sp>
        <p:nvSpPr>
          <p:cNvPr id="7" name="矩形: 圆角 6"/>
          <p:cNvSpPr/>
          <p:nvPr/>
        </p:nvSpPr>
        <p:spPr>
          <a:xfrm>
            <a:off x="8476416" y="1094610"/>
            <a:ext cx="2162522" cy="397129"/>
          </a:xfrm>
          <a:prstGeom prst="roundRect">
            <a:avLst>
              <a:gd name="adj" fmla="val 41386"/>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设备</a:t>
            </a:r>
            <a:endParaRPr lang="zh-CN" altLang="en-US" dirty="0"/>
          </a:p>
        </p:txBody>
      </p:sp>
      <p:sp>
        <p:nvSpPr>
          <p:cNvPr id="8" name="矩形: 圆角 7"/>
          <p:cNvSpPr/>
          <p:nvPr/>
        </p:nvSpPr>
        <p:spPr>
          <a:xfrm>
            <a:off x="981145" y="4343400"/>
            <a:ext cx="2661021" cy="11163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根据通讯协议将路径规划逐条转换为动作指令</a:t>
            </a:r>
            <a:br>
              <a:rPr lang="en-US" altLang="zh-CN" dirty="0"/>
            </a:br>
            <a:r>
              <a:rPr lang="zh-CN" altLang="en-US" dirty="0"/>
              <a:t>（详情见通讯协议文档）</a:t>
            </a:r>
            <a:endParaRPr lang="zh-CN" altLang="en-US" dirty="0"/>
          </a:p>
        </p:txBody>
      </p:sp>
      <p:sp>
        <p:nvSpPr>
          <p:cNvPr id="9" name="箭头: 下 8"/>
          <p:cNvSpPr/>
          <p:nvPr/>
        </p:nvSpPr>
        <p:spPr>
          <a:xfrm>
            <a:off x="2323961" y="3364758"/>
            <a:ext cx="473887" cy="7825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p:cNvSpPr/>
          <p:nvPr/>
        </p:nvSpPr>
        <p:spPr>
          <a:xfrm>
            <a:off x="3784415" y="4571166"/>
            <a:ext cx="607376" cy="3270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p:cNvSpPr/>
          <p:nvPr/>
        </p:nvSpPr>
        <p:spPr>
          <a:xfrm>
            <a:off x="7601226" y="4571166"/>
            <a:ext cx="673006" cy="3270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a:off x="8476416" y="4343400"/>
            <a:ext cx="2162522" cy="7825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运动控制</a:t>
            </a:r>
            <a:endParaRPr lang="zh-CN" altLang="en-US" dirty="0"/>
          </a:p>
        </p:txBody>
      </p:sp>
      <p:sp>
        <p:nvSpPr>
          <p:cNvPr id="13" name="矩形: 圆角 12"/>
          <p:cNvSpPr/>
          <p:nvPr/>
        </p:nvSpPr>
        <p:spPr>
          <a:xfrm>
            <a:off x="4827854" y="1447518"/>
            <a:ext cx="2162522" cy="84098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手动编程</a:t>
            </a:r>
            <a:endParaRPr lang="zh-CN" altLang="en-US" dirty="0"/>
          </a:p>
        </p:txBody>
      </p:sp>
      <p:sp>
        <p:nvSpPr>
          <p:cNvPr id="14" name="箭头: 下 13"/>
          <p:cNvSpPr/>
          <p:nvPr/>
        </p:nvSpPr>
        <p:spPr>
          <a:xfrm>
            <a:off x="5672172" y="2417819"/>
            <a:ext cx="473887" cy="7825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箭头: 下 14"/>
          <p:cNvSpPr/>
          <p:nvPr/>
        </p:nvSpPr>
        <p:spPr>
          <a:xfrm rot="10800000">
            <a:off x="9320733" y="3380609"/>
            <a:ext cx="473887" cy="7825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5"/>
          <p:cNvSpPr/>
          <p:nvPr/>
        </p:nvSpPr>
        <p:spPr bwMode="auto">
          <a:xfrm>
            <a:off x="246650" y="378043"/>
            <a:ext cx="2858357" cy="523875"/>
          </a:xfrm>
          <a:custGeom>
            <a:avLst/>
            <a:gdLst>
              <a:gd name="connsiteX0" fmla="*/ 0 w 2680131"/>
              <a:gd name="connsiteY0" fmla="*/ 0 h 438150"/>
              <a:gd name="connsiteX1" fmla="*/ 546583 w 2680131"/>
              <a:gd name="connsiteY1" fmla="*/ 0 h 438150"/>
              <a:gd name="connsiteX2" fmla="*/ 2266700 w 2680131"/>
              <a:gd name="connsiteY2" fmla="*/ 0 h 438150"/>
              <a:gd name="connsiteX3" fmla="*/ 2371937 w 2680131"/>
              <a:gd name="connsiteY3" fmla="*/ 42278 h 438150"/>
              <a:gd name="connsiteX4" fmla="*/ 2661339 w 2680131"/>
              <a:gd name="connsiteY4" fmla="*/ 322848 h 438150"/>
              <a:gd name="connsiteX5" fmla="*/ 2680131 w 2680131"/>
              <a:gd name="connsiteY5" fmla="*/ 368969 h 438150"/>
              <a:gd name="connsiteX6" fmla="*/ 2616237 w 2680131"/>
              <a:gd name="connsiteY6" fmla="*/ 438150 h 438150"/>
              <a:gd name="connsiteX7" fmla="*/ 269543 w 2680131"/>
              <a:gd name="connsiteY7" fmla="*/ 438150 h 438150"/>
              <a:gd name="connsiteX8" fmla="*/ 0 w 2680131"/>
              <a:gd name="connsiteY8"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131" h="438150">
                <a:moveTo>
                  <a:pt x="0" y="0"/>
                </a:moveTo>
                <a:lnTo>
                  <a:pt x="546583" y="0"/>
                </a:lnTo>
                <a:cubicBezTo>
                  <a:pt x="1164881" y="0"/>
                  <a:pt x="1760716" y="0"/>
                  <a:pt x="2266700" y="0"/>
                </a:cubicBezTo>
                <a:cubicBezTo>
                  <a:pt x="2308043" y="0"/>
                  <a:pt x="2345627" y="15374"/>
                  <a:pt x="2371937" y="42278"/>
                </a:cubicBezTo>
                <a:cubicBezTo>
                  <a:pt x="2661339" y="322848"/>
                  <a:pt x="2661339" y="322848"/>
                  <a:pt x="2661339" y="322848"/>
                </a:cubicBezTo>
                <a:cubicBezTo>
                  <a:pt x="2672614" y="334378"/>
                  <a:pt x="2680131" y="342065"/>
                  <a:pt x="2680131" y="368969"/>
                </a:cubicBezTo>
                <a:cubicBezTo>
                  <a:pt x="2680131" y="395873"/>
                  <a:pt x="2650063" y="438150"/>
                  <a:pt x="2616237" y="438150"/>
                </a:cubicBezTo>
                <a:cubicBezTo>
                  <a:pt x="1939713" y="438150"/>
                  <a:pt x="1104393" y="438150"/>
                  <a:pt x="269543" y="438150"/>
                </a:cubicBezTo>
                <a:lnTo>
                  <a:pt x="0" y="438150"/>
                </a:lnTo>
                <a:close/>
              </a:path>
            </a:pathLst>
          </a:custGeom>
          <a:solidFill>
            <a:srgbClr val="0070C0"/>
          </a:solidFill>
          <a:ln w="19050">
            <a:solidFill>
              <a:schemeClr val="accent1"/>
            </a:solidFill>
          </a:ln>
          <a:effectLst>
            <a:outerShdw blurRad="203200" dist="38100" dir="5400000" sx="90000" sy="-19000"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r>
              <a:rPr lang="zh-CN" altLang="en-US" sz="2400" dirty="0">
                <a:solidFill>
                  <a:schemeClr val="bg1"/>
                </a:solidFill>
                <a:latin typeface="微软雅黑" panose="020B0503020204020204" charset="-122"/>
              </a:rPr>
              <a:t>控制系统通讯方案</a:t>
            </a:r>
            <a:endParaRPr lang="zh-CN" altLang="en-US" sz="2400" dirty="0">
              <a:solidFill>
                <a:schemeClr val="bg1"/>
              </a:solidFill>
              <a:latin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0-#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5"/>
          <p:cNvSpPr/>
          <p:nvPr/>
        </p:nvSpPr>
        <p:spPr bwMode="auto">
          <a:xfrm>
            <a:off x="370875" y="372575"/>
            <a:ext cx="1687663" cy="523875"/>
          </a:xfrm>
          <a:custGeom>
            <a:avLst/>
            <a:gdLst>
              <a:gd name="connsiteX0" fmla="*/ 0 w 2680131"/>
              <a:gd name="connsiteY0" fmla="*/ 0 h 438150"/>
              <a:gd name="connsiteX1" fmla="*/ 546583 w 2680131"/>
              <a:gd name="connsiteY1" fmla="*/ 0 h 438150"/>
              <a:gd name="connsiteX2" fmla="*/ 2266700 w 2680131"/>
              <a:gd name="connsiteY2" fmla="*/ 0 h 438150"/>
              <a:gd name="connsiteX3" fmla="*/ 2371937 w 2680131"/>
              <a:gd name="connsiteY3" fmla="*/ 42278 h 438150"/>
              <a:gd name="connsiteX4" fmla="*/ 2661339 w 2680131"/>
              <a:gd name="connsiteY4" fmla="*/ 322848 h 438150"/>
              <a:gd name="connsiteX5" fmla="*/ 2680131 w 2680131"/>
              <a:gd name="connsiteY5" fmla="*/ 368969 h 438150"/>
              <a:gd name="connsiteX6" fmla="*/ 2616237 w 2680131"/>
              <a:gd name="connsiteY6" fmla="*/ 438150 h 438150"/>
              <a:gd name="connsiteX7" fmla="*/ 269543 w 2680131"/>
              <a:gd name="connsiteY7" fmla="*/ 438150 h 438150"/>
              <a:gd name="connsiteX8" fmla="*/ 0 w 2680131"/>
              <a:gd name="connsiteY8"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131" h="438150">
                <a:moveTo>
                  <a:pt x="0" y="0"/>
                </a:moveTo>
                <a:lnTo>
                  <a:pt x="546583" y="0"/>
                </a:lnTo>
                <a:cubicBezTo>
                  <a:pt x="1164881" y="0"/>
                  <a:pt x="1760716" y="0"/>
                  <a:pt x="2266700" y="0"/>
                </a:cubicBezTo>
                <a:cubicBezTo>
                  <a:pt x="2308043" y="0"/>
                  <a:pt x="2345627" y="15374"/>
                  <a:pt x="2371937" y="42278"/>
                </a:cubicBezTo>
                <a:cubicBezTo>
                  <a:pt x="2661339" y="322848"/>
                  <a:pt x="2661339" y="322848"/>
                  <a:pt x="2661339" y="322848"/>
                </a:cubicBezTo>
                <a:cubicBezTo>
                  <a:pt x="2672614" y="334378"/>
                  <a:pt x="2680131" y="342065"/>
                  <a:pt x="2680131" y="368969"/>
                </a:cubicBezTo>
                <a:cubicBezTo>
                  <a:pt x="2680131" y="395873"/>
                  <a:pt x="2650063" y="438150"/>
                  <a:pt x="2616237" y="438150"/>
                </a:cubicBezTo>
                <a:cubicBezTo>
                  <a:pt x="1939713" y="438150"/>
                  <a:pt x="1104393" y="438150"/>
                  <a:pt x="269543" y="438150"/>
                </a:cubicBezTo>
                <a:lnTo>
                  <a:pt x="0" y="438150"/>
                </a:lnTo>
                <a:close/>
              </a:path>
            </a:pathLst>
          </a:custGeom>
          <a:solidFill>
            <a:srgbClr val="0070C0"/>
          </a:solidFill>
          <a:ln w="19050">
            <a:solidFill>
              <a:schemeClr val="accent1"/>
            </a:solidFill>
          </a:ln>
          <a:effectLst>
            <a:outerShdw blurRad="203200" dist="38100" dir="5400000" sx="90000" sy="-19000"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r>
              <a:rPr lang="zh-CN" altLang="en-US" sz="2400" dirty="0">
                <a:solidFill>
                  <a:schemeClr val="bg1"/>
                </a:solidFill>
                <a:latin typeface="微软雅黑" panose="020B0503020204020204" charset="-122"/>
              </a:rPr>
              <a:t>进度推进</a:t>
            </a:r>
            <a:endParaRPr lang="zh-CN" altLang="en-US" sz="2400" dirty="0">
              <a:solidFill>
                <a:schemeClr val="bg1"/>
              </a:solidFill>
              <a:latin typeface="微软雅黑" panose="020B0503020204020204" charset="-122"/>
            </a:endParaRPr>
          </a:p>
        </p:txBody>
      </p:sp>
      <p:pic>
        <p:nvPicPr>
          <p:cNvPr id="4" name="图片 3"/>
          <p:cNvPicPr>
            <a:picLocks noChangeAspect="1"/>
          </p:cNvPicPr>
          <p:nvPr/>
        </p:nvPicPr>
        <p:blipFill>
          <a:blip r:embed="rId1"/>
          <a:stretch>
            <a:fillRect/>
          </a:stretch>
        </p:blipFill>
        <p:spPr>
          <a:xfrm>
            <a:off x="111211" y="1159948"/>
            <a:ext cx="11969578" cy="2682497"/>
          </a:xfrm>
          <a:prstGeom prst="rect">
            <a:avLst/>
          </a:prstGeom>
        </p:spPr>
      </p:pic>
      <p:sp>
        <p:nvSpPr>
          <p:cNvPr id="5" name="文本框 4"/>
          <p:cNvSpPr txBox="1"/>
          <p:nvPr/>
        </p:nvSpPr>
        <p:spPr>
          <a:xfrm>
            <a:off x="541949" y="4356803"/>
            <a:ext cx="9713102" cy="369332"/>
          </a:xfrm>
          <a:prstGeom prst="rect">
            <a:avLst/>
          </a:prstGeom>
          <a:noFill/>
        </p:spPr>
        <p:txBody>
          <a:bodyPr wrap="square">
            <a:spAutoFit/>
          </a:bodyPr>
          <a:lstStyle/>
          <a:p>
            <a:r>
              <a:rPr lang="zh-CN" altLang="en-US" dirty="0"/>
              <a:t>      目前进度推进正常，由于铸件货期较长，</a:t>
            </a:r>
            <a:r>
              <a:rPr lang="en-US" altLang="zh-CN" dirty="0"/>
              <a:t>4</a:t>
            </a:r>
            <a:r>
              <a:rPr lang="zh-CN" altLang="en-US" dirty="0"/>
              <a:t>月中旬物料可全部到齐，开始组装调试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tags/tag1.xml><?xml version="1.0" encoding="utf-8"?>
<p:tagLst xmlns:p="http://schemas.openxmlformats.org/presentationml/2006/main">
  <p:tag name="KSO_WPP_MARK_KEY" val="e4b68004-c477-4b85-9489-0a6a69f58aca"/>
  <p:tag name="COMMONDATA" val="eyJoZGlkIjoiZDM0NjRlYjY0YjA1NTMxZmU0Zjc1MjBhZTkxZmFhNTg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1954</Words>
  <Application>WPS 演示</Application>
  <PresentationFormat>宽屏</PresentationFormat>
  <Paragraphs>214</Paragraphs>
  <Slides>12</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vt:i4>
      </vt:variant>
    </vt:vector>
  </HeadingPairs>
  <TitlesOfParts>
    <vt:vector size="31" baseType="lpstr">
      <vt:lpstr>Arial</vt:lpstr>
      <vt:lpstr>宋体</vt:lpstr>
      <vt:lpstr>Wingdings</vt:lpstr>
      <vt:lpstr>楷体</vt:lpstr>
      <vt:lpstr>Source Han Sans Light</vt:lpstr>
      <vt:lpstr>DFKai-SB</vt:lpstr>
      <vt:lpstr>MingLiU-ExtB</vt:lpstr>
      <vt:lpstr>仿宋</vt:lpstr>
      <vt:lpstr>微软雅黑</vt:lpstr>
      <vt:lpstr>Times New Roman</vt:lpstr>
      <vt:lpstr>Calibri</vt:lpstr>
      <vt:lpstr>Lato Light</vt:lpstr>
      <vt:lpstr>华文仿宋</vt:lpstr>
      <vt:lpstr>等线 Light</vt:lpstr>
      <vt:lpstr>Arial Unicode MS</vt:lpstr>
      <vt:lpstr>Calibri Light</vt:lpstr>
      <vt:lpstr>等线</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商务演示</dc:title>
  <dc:creator>nicangel</dc:creator>
  <cp:lastModifiedBy></cp:lastModifiedBy>
  <cp:revision>787</cp:revision>
  <cp:lastPrinted>2017-04-14T03:14:00Z</cp:lastPrinted>
  <dcterms:created xsi:type="dcterms:W3CDTF">2016-05-10T04:37:00Z</dcterms:created>
  <dcterms:modified xsi:type="dcterms:W3CDTF">2025-03-27T14:18:57Z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7E5D05C7559F4289AFCFEB2589912299_12</vt:lpwstr>
  </property>
</Properties>
</file>