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1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ADF7B-A1CE-4494-BEFC-82D4B9C0161B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65BFE-3735-476F-B31D-1E33574558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6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5BFE-3735-476F-B31D-1E33574558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5BFE-3735-476F-B31D-1E33574558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1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5BFE-3735-476F-B31D-1E33574558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1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65BFE-3735-476F-B31D-1E33574558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aft/raft" TargetMode="External"/><Relationship Id="rId2" Type="http://schemas.openxmlformats.org/officeDocument/2006/relationships/hyperlink" Target="https://ramcloud.stanford.edu/wiki/download/attachments/11370504/raf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ftconsensus.github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333/dir/assig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weed-fs/" TargetMode="External"/><Relationship Id="rId7" Type="http://schemas.openxmlformats.org/officeDocument/2006/relationships/hyperlink" Target="http://raftconsensus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raft/raft" TargetMode="External"/><Relationship Id="rId5" Type="http://schemas.openxmlformats.org/officeDocument/2006/relationships/hyperlink" Target="https://ramcloud.stanford.edu/wiki/download/attachments/11370504/raft.pdf" TargetMode="External"/><Relationship Id="rId4" Type="http://schemas.openxmlformats.org/officeDocument/2006/relationships/hyperlink" Target="https://groups.google.com/foru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Weed-fs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smtClean="0"/>
              <a:t>VS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57516" y="5406315"/>
            <a:ext cx="244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Volume index File</a:t>
            </a:r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1763688" y="2170452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2674508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Map 1</a:t>
            </a: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1763688" y="3178564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Map </a:t>
            </a:r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1763688" y="3682620"/>
            <a:ext cx="129614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Map</a:t>
            </a:r>
            <a:r>
              <a:rPr lang="zh-CN" altLang="en-US" sz="2000" smtClean="0"/>
              <a:t> </a:t>
            </a:r>
            <a:r>
              <a:rPr lang="en-US" altLang="zh-CN" sz="2000" smtClean="0"/>
              <a:t>3</a:t>
            </a:r>
          </a:p>
        </p:txBody>
      </p:sp>
      <p:sp>
        <p:nvSpPr>
          <p:cNvPr id="4" name="流程图: 文档 3"/>
          <p:cNvSpPr/>
          <p:nvPr/>
        </p:nvSpPr>
        <p:spPr>
          <a:xfrm>
            <a:off x="1763688" y="4184504"/>
            <a:ext cx="1296144" cy="61264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76056" y="2492896"/>
            <a:ext cx="1656184" cy="607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Key [8]</a:t>
            </a:r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5076056" y="3068960"/>
            <a:ext cx="1656184" cy="607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Offset [4]</a:t>
            </a:r>
            <a:endParaRPr lang="zh-CN" altLang="en-US" b="1"/>
          </a:p>
        </p:txBody>
      </p:sp>
      <p:sp>
        <p:nvSpPr>
          <p:cNvPr id="12" name="矩形 11"/>
          <p:cNvSpPr/>
          <p:nvPr/>
        </p:nvSpPr>
        <p:spPr>
          <a:xfrm>
            <a:off x="5076056" y="3666805"/>
            <a:ext cx="1656184" cy="607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Size [4]</a:t>
            </a:r>
            <a:endParaRPr lang="zh-CN" altLang="en-US" b="1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059832" y="2492896"/>
            <a:ext cx="2016224" cy="6856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59832" y="3676653"/>
            <a:ext cx="2016224" cy="59784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7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/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07288" cy="5141168"/>
          </a:xfrm>
        </p:spPr>
        <p:txBody>
          <a:bodyPr>
            <a:normAutofit lnSpcReduction="10000"/>
          </a:bodyPr>
          <a:lstStyle/>
          <a:p>
            <a:pPr marL="514350" indent="-457200"/>
            <a:r>
              <a:rPr lang="en-US" altLang="zh-CN" sz="2800" smtClean="0"/>
              <a:t>Raft</a:t>
            </a:r>
            <a:r>
              <a:rPr lang="zh-CN" altLang="en-US" sz="2800" smtClean="0"/>
              <a:t>协议</a:t>
            </a:r>
            <a:endParaRPr lang="en-US" altLang="zh-CN" sz="2800" smtClean="0"/>
          </a:p>
          <a:p>
            <a:pPr marL="457200" lvl="1" indent="0">
              <a:buNone/>
            </a:pPr>
            <a:endParaRPr lang="en-US" altLang="zh-CN" sz="2400" smtClean="0"/>
          </a:p>
          <a:p>
            <a:pPr marL="514350" indent="-457200"/>
            <a:r>
              <a:rPr lang="zh-CN" altLang="en-US" sz="2800" smtClean="0"/>
              <a:t>存储拓扑</a:t>
            </a:r>
            <a:endParaRPr lang="en-US" altLang="zh-CN" sz="28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分配算法</a:t>
            </a:r>
            <a:endParaRPr lang="en-US" altLang="zh-CN" sz="28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存储空间回收</a:t>
            </a:r>
            <a:endParaRPr lang="en-US" altLang="zh-CN" sz="2800" smtClean="0"/>
          </a:p>
          <a:p>
            <a:pPr marL="514350" indent="-457200"/>
            <a:endParaRPr lang="en-US" altLang="zh-CN" sz="2800"/>
          </a:p>
          <a:p>
            <a:pPr marL="514350" indent="-457200"/>
            <a:r>
              <a:rPr lang="zh-CN" altLang="en-US" sz="2800" smtClean="0"/>
              <a:t>复制协议</a:t>
            </a:r>
            <a:endParaRPr lang="en-US" altLang="zh-CN" sz="2800" smtClean="0"/>
          </a:p>
          <a:p>
            <a:pPr marL="514350" indent="-457200"/>
            <a:endParaRPr lang="en-US" altLang="zh-CN" sz="2800"/>
          </a:p>
          <a:p>
            <a:pPr marL="514350" indent="-457200"/>
            <a:r>
              <a:rPr lang="zh-CN" altLang="en-US" sz="2800"/>
              <a:t>其他</a:t>
            </a:r>
            <a:endParaRPr lang="en-US" altLang="zh-CN" sz="2800" smtClean="0"/>
          </a:p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5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MDS</a:t>
            </a:r>
            <a:r>
              <a:rPr lang="zh-CN" altLang="en-US" sz="3600" smtClean="0"/>
              <a:t>高可用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07288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smtClean="0"/>
          </a:p>
          <a:p>
            <a:pPr marL="514350" indent="-457200"/>
            <a:r>
              <a:rPr lang="en-US" altLang="zh-CN" sz="2800" smtClean="0"/>
              <a:t>Weed-fs</a:t>
            </a:r>
            <a:r>
              <a:rPr lang="zh-CN" altLang="en-US" sz="2800" smtClean="0"/>
              <a:t>使用</a:t>
            </a:r>
            <a:r>
              <a:rPr lang="en-US" altLang="zh-CN" sz="2800" smtClean="0"/>
              <a:t>Raft</a:t>
            </a:r>
            <a:r>
              <a:rPr lang="zh-CN" altLang="en-US" sz="2800" smtClean="0"/>
              <a:t>协议实现</a:t>
            </a:r>
            <a:r>
              <a:rPr lang="en-US" altLang="zh-CN" sz="2800" smtClean="0"/>
              <a:t>MDS</a:t>
            </a:r>
            <a:r>
              <a:rPr lang="zh-CN" altLang="en-US" sz="2800" smtClean="0"/>
              <a:t>高可用</a:t>
            </a:r>
            <a:endParaRPr lang="en-US" altLang="zh-CN" sz="2800" smtClean="0"/>
          </a:p>
          <a:p>
            <a:pPr marL="514350" indent="-457200"/>
            <a:endParaRPr lang="en-US" altLang="zh-CN" sz="2800" smtClean="0"/>
          </a:p>
          <a:p>
            <a:pPr marL="914400" lvl="1" indent="-457200"/>
            <a:r>
              <a:rPr lang="en-US" altLang="zh-CN" sz="2400">
                <a:hlinkClick r:id="rId2"/>
              </a:rPr>
              <a:t>https</a:t>
            </a:r>
            <a:r>
              <a:rPr lang="en-US" altLang="zh-CN" sz="2400">
                <a:hlinkClick r:id="rId2"/>
              </a:rPr>
              <a:t>://</a:t>
            </a:r>
            <a:r>
              <a:rPr lang="en-US" altLang="zh-CN" sz="2400" smtClean="0">
                <a:hlinkClick r:id="rId2"/>
              </a:rPr>
              <a:t>ramcloud.stanford.edu/wiki/download/attachments/11370504/raft.pdf</a:t>
            </a:r>
            <a:endParaRPr lang="en-US" altLang="zh-CN" sz="2400" smtClean="0"/>
          </a:p>
          <a:p>
            <a:pPr marL="914400" lvl="1" indent="-457200"/>
            <a:endParaRPr lang="en-US" altLang="zh-CN" sz="2400" smtClean="0"/>
          </a:p>
          <a:p>
            <a:pPr marL="914400" lvl="1" indent="-457200"/>
            <a:r>
              <a:rPr lang="en-US" altLang="zh-CN" sz="2400">
                <a:hlinkClick r:id="rId3"/>
              </a:rPr>
              <a:t>https</a:t>
            </a:r>
            <a:r>
              <a:rPr lang="en-US" altLang="zh-CN" sz="2400">
                <a:hlinkClick r:id="rId3"/>
              </a:rPr>
              <a:t>://</a:t>
            </a:r>
            <a:r>
              <a:rPr lang="en-US" altLang="zh-CN" sz="2400" smtClean="0">
                <a:hlinkClick r:id="rId3"/>
              </a:rPr>
              <a:t>github.com/goraft/raft</a:t>
            </a:r>
            <a:endParaRPr lang="en-US" altLang="zh-CN" sz="2400" smtClean="0"/>
          </a:p>
          <a:p>
            <a:pPr marL="914400" lvl="1" indent="-457200"/>
            <a:endParaRPr lang="en-US" altLang="zh-CN" sz="2400" smtClean="0"/>
          </a:p>
          <a:p>
            <a:pPr marL="914400" lvl="1" indent="-457200"/>
            <a:r>
              <a:rPr lang="en-US" altLang="zh-CN" sz="2400">
                <a:hlinkClick r:id="rId4"/>
              </a:rPr>
              <a:t>http://raftconsensus.github.io/</a:t>
            </a:r>
            <a:endParaRPr lang="en-US" altLang="zh-CN" sz="2400" smtClean="0"/>
          </a:p>
          <a:p>
            <a:pPr marL="57150" indent="0">
              <a:buNone/>
            </a:pPr>
            <a:endParaRPr lang="en-US" altLang="zh-CN" sz="2800"/>
          </a:p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4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存储拓扑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07288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smtClean="0"/>
          </a:p>
          <a:p>
            <a:pPr marL="514350" indent="-457200"/>
            <a:r>
              <a:rPr lang="en-US" altLang="zh-CN" sz="2800" smtClean="0"/>
              <a:t>Weed-fs</a:t>
            </a:r>
            <a:r>
              <a:rPr lang="zh-CN" altLang="en-US" sz="2800" smtClean="0"/>
              <a:t>自上而下定义了存储系统拓扑</a:t>
            </a:r>
            <a:endParaRPr lang="en-US" altLang="zh-CN" sz="2800" smtClean="0"/>
          </a:p>
          <a:p>
            <a:pPr marL="914400" lvl="1" indent="-457200"/>
            <a:r>
              <a:rPr lang="en-US" altLang="zh-CN" sz="2400" smtClean="0"/>
              <a:t>DataCenter</a:t>
            </a:r>
          </a:p>
          <a:p>
            <a:pPr marL="914400" lvl="1" indent="-457200"/>
            <a:r>
              <a:rPr lang="en-US" altLang="zh-CN" sz="2400" smtClean="0"/>
              <a:t>Rack</a:t>
            </a:r>
          </a:p>
          <a:p>
            <a:pPr marL="914400" lvl="1" indent="-457200"/>
            <a:r>
              <a:rPr lang="en-US" altLang="zh-CN" sz="2400"/>
              <a:t>DataNode</a:t>
            </a:r>
            <a:endParaRPr lang="en-US" altLang="zh-CN" sz="2400" smtClean="0"/>
          </a:p>
          <a:p>
            <a:pPr marL="914400" lvl="1" indent="-457200"/>
            <a:endParaRPr lang="en-US" altLang="zh-CN" sz="24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用户可通过配置文件设置拓扑</a:t>
            </a:r>
            <a:endParaRPr lang="en-US" altLang="zh-CN" sz="2800"/>
          </a:p>
          <a:p>
            <a:pPr marL="514350" indent="-457200"/>
            <a:endParaRPr lang="en-US" altLang="zh-CN" sz="2800"/>
          </a:p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1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存储拓扑</a:t>
            </a:r>
            <a:endParaRPr lang="zh-CN" altLang="en-US" sz="3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56740" cy="46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73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分配策略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smtClean="0"/>
          </a:p>
          <a:p>
            <a:pPr marL="514350" indent="-457200"/>
            <a:r>
              <a:rPr lang="en-US" altLang="zh-CN" sz="2800" smtClean="0"/>
              <a:t>Weed-fs</a:t>
            </a:r>
            <a:r>
              <a:rPr lang="zh-CN" altLang="en-US" sz="2800" smtClean="0"/>
              <a:t>支持多种存储策略，可灵活设置</a:t>
            </a:r>
            <a:endParaRPr lang="en-US" altLang="zh-CN" sz="2800" smtClean="0"/>
          </a:p>
          <a:p>
            <a:pPr marL="914400" lvl="1" indent="-457200"/>
            <a:r>
              <a:rPr lang="en-US" altLang="zh-CN" sz="2400" u="sng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altLang="zh-CN" sz="2400" u="sng">
                <a:solidFill>
                  <a:schemeClr val="accent1"/>
                </a:solidFill>
                <a:hlinkClick r:id="rId2"/>
              </a:rPr>
              <a:t>localhost:9333/dir/assign</a:t>
            </a:r>
            <a:r>
              <a:rPr lang="en-US" altLang="zh-CN" sz="2400" u="sng">
                <a:solidFill>
                  <a:schemeClr val="accent1"/>
                </a:solidFill>
              </a:rPr>
              <a:t>?replication=001</a:t>
            </a:r>
            <a:r>
              <a:rPr lang="en-US" altLang="zh-CN" sz="2400" u="sng">
                <a:solidFill>
                  <a:schemeClr val="accent1"/>
                </a:solidFill>
              </a:rPr>
              <a:t>? </a:t>
            </a:r>
            <a:r>
              <a:rPr lang="en-US" altLang="zh-CN" sz="2400" u="sng" smtClean="0">
                <a:solidFill>
                  <a:schemeClr val="accent1"/>
                </a:solidFill>
              </a:rPr>
              <a:t>dataCenter=dc1?collection=hello</a:t>
            </a:r>
            <a:endParaRPr lang="en-US" altLang="zh-CN" sz="2400" u="sng">
              <a:solidFill>
                <a:schemeClr val="accent1"/>
              </a:solidFill>
            </a:endParaRPr>
          </a:p>
          <a:p>
            <a:pPr marL="914400" lvl="1" indent="-457200"/>
            <a:endParaRPr lang="en-US" altLang="zh-CN" sz="2400" smtClean="0"/>
          </a:p>
          <a:p>
            <a:pPr marL="914400" lvl="1" indent="-457200"/>
            <a:r>
              <a:rPr lang="en-US" altLang="zh-CN" sz="2400"/>
              <a:t>r</a:t>
            </a:r>
            <a:r>
              <a:rPr lang="en-US" altLang="zh-CN" sz="2400" smtClean="0"/>
              <a:t>eplication </a:t>
            </a:r>
            <a:r>
              <a:rPr lang="zh-CN" altLang="en-US" sz="2400" smtClean="0"/>
              <a:t>参数可指定副本放置策略，</a:t>
            </a:r>
            <a:r>
              <a:rPr lang="en-US" altLang="zh-CN" sz="2400" smtClean="0"/>
              <a:t>dataCenter</a:t>
            </a:r>
            <a:r>
              <a:rPr lang="zh-CN" altLang="en-US" sz="2400" smtClean="0"/>
              <a:t>可指定主副本存放位置，</a:t>
            </a:r>
            <a:r>
              <a:rPr lang="en-US" altLang="zh-CN" sz="2400" smtClean="0"/>
              <a:t>collection</a:t>
            </a:r>
            <a:r>
              <a:rPr lang="zh-CN" altLang="en-US" sz="2400" smtClean="0"/>
              <a:t>可指定从某个特定组进行分配，类似</a:t>
            </a:r>
            <a:r>
              <a:rPr lang="en-US" altLang="zh-CN" sz="2400" smtClean="0"/>
              <a:t>Nefs</a:t>
            </a:r>
            <a:r>
              <a:rPr lang="zh-CN" altLang="en-US" sz="2400" smtClean="0"/>
              <a:t>存储池 </a:t>
            </a:r>
            <a:r>
              <a:rPr lang="en-US" altLang="zh-CN" sz="2400" smtClean="0"/>
              <a:t>……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 sz="2400" smtClean="0"/>
          </a:p>
          <a:p>
            <a:pPr marL="457200" lvl="1" indent="0">
              <a:buNone/>
            </a:pPr>
            <a:endParaRPr lang="en-US" altLang="zh-CN" sz="2400"/>
          </a:p>
          <a:p>
            <a:pPr marL="514350" indent="-457200"/>
            <a:r>
              <a:rPr lang="zh-CN" altLang="en-US" sz="2800"/>
              <a:t>当前</a:t>
            </a:r>
            <a:r>
              <a:rPr lang="zh-CN" altLang="en-US" sz="2800" smtClean="0"/>
              <a:t>支持</a:t>
            </a:r>
            <a:r>
              <a:rPr lang="en-US" altLang="zh-CN" sz="2800" smtClean="0"/>
              <a:t>9</a:t>
            </a:r>
            <a:r>
              <a:rPr lang="zh-CN" altLang="en-US" sz="2800" smtClean="0"/>
              <a:t>种副本存放策略</a:t>
            </a:r>
            <a:endParaRPr lang="en-US" altLang="zh-CN" sz="2800"/>
          </a:p>
          <a:p>
            <a:pPr marL="514350" indent="-457200"/>
            <a:endParaRPr lang="en-US" altLang="zh-CN" sz="2800"/>
          </a:p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8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分配策略</a:t>
            </a:r>
            <a:endParaRPr lang="zh-CN" alt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6" y="2132856"/>
            <a:ext cx="8769202" cy="327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9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复制策略</a:t>
            </a:r>
            <a:endParaRPr lang="zh-CN" altLang="en-US" sz="36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6007"/>
            <a:ext cx="7128792" cy="50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95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空间回收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smtClean="0"/>
          </a:p>
          <a:p>
            <a:pPr marL="514350" indent="-457200"/>
            <a:r>
              <a:rPr lang="en-US" altLang="zh-CN" sz="2800" smtClean="0"/>
              <a:t>MDS</a:t>
            </a:r>
            <a:r>
              <a:rPr lang="zh-CN" altLang="en-US" sz="2800" smtClean="0"/>
              <a:t>每隔</a:t>
            </a:r>
            <a:r>
              <a:rPr lang="en-US" altLang="zh-CN" sz="2800" smtClean="0"/>
              <a:t>15</a:t>
            </a:r>
            <a:r>
              <a:rPr lang="zh-CN" altLang="en-US" sz="2800" smtClean="0"/>
              <a:t>分钟启动一次</a:t>
            </a:r>
            <a:r>
              <a:rPr lang="en-US" altLang="zh-CN" sz="2800" smtClean="0"/>
              <a:t>volume</a:t>
            </a:r>
            <a:r>
              <a:rPr lang="zh-CN" altLang="en-US" sz="2800" smtClean="0"/>
              <a:t>检查和回收</a:t>
            </a:r>
            <a:endParaRPr lang="en-US" altLang="zh-CN" sz="2400" smtClean="0"/>
          </a:p>
          <a:p>
            <a:pPr marL="457200" lvl="1" indent="0">
              <a:buNone/>
            </a:pPr>
            <a:endParaRPr lang="en-US" altLang="zh-CN" sz="2400"/>
          </a:p>
          <a:p>
            <a:pPr marL="514350" indent="-457200"/>
            <a:r>
              <a:rPr lang="zh-CN" altLang="en-US" sz="2800" smtClean="0"/>
              <a:t>回收步骤：</a:t>
            </a:r>
            <a:endParaRPr lang="en-US" altLang="zh-CN" sz="2800" smtClean="0"/>
          </a:p>
          <a:p>
            <a:pPr marL="914400" lvl="1" indent="-457200"/>
            <a:r>
              <a:rPr lang="zh-CN" altLang="en-US" sz="2400" smtClean="0"/>
              <a:t>询问</a:t>
            </a:r>
            <a:r>
              <a:rPr lang="en-US" altLang="zh-CN" sz="2400" smtClean="0"/>
              <a:t>VS</a:t>
            </a:r>
            <a:r>
              <a:rPr lang="zh-CN" altLang="en-US" sz="2400" smtClean="0"/>
              <a:t>某个</a:t>
            </a:r>
            <a:r>
              <a:rPr lang="en-US" altLang="zh-CN" sz="2400" smtClean="0"/>
              <a:t>volume</a:t>
            </a:r>
            <a:r>
              <a:rPr lang="zh-CN" altLang="en-US" sz="2400" smtClean="0"/>
              <a:t>是否可被回收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如果条件满足，执行回收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回收完成后，</a:t>
            </a:r>
            <a:r>
              <a:rPr lang="en-US" altLang="zh-CN" sz="2400" smtClean="0"/>
              <a:t>commit</a:t>
            </a:r>
            <a:endParaRPr lang="en-US" altLang="zh-CN" sz="2400"/>
          </a:p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4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其他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400" smtClean="0"/>
          </a:p>
          <a:p>
            <a:pPr marL="457200" lvl="1" indent="0">
              <a:buNone/>
            </a:pPr>
            <a:endParaRPr lang="en-US" altLang="zh-CN" sz="2400"/>
          </a:p>
          <a:p>
            <a:pPr marL="514350" indent="-457200"/>
            <a:r>
              <a:rPr lang="zh-CN" altLang="en-US" sz="2800" smtClean="0"/>
              <a:t>通信协议</a:t>
            </a:r>
            <a:r>
              <a:rPr lang="en-US" altLang="zh-CN" sz="2800" smtClean="0"/>
              <a:t>http</a:t>
            </a:r>
          </a:p>
          <a:p>
            <a:pPr marL="514350" indent="-457200"/>
            <a:r>
              <a:rPr lang="en-US" altLang="zh-CN" sz="2800" smtClean="0"/>
              <a:t>……</a:t>
            </a:r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7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Weed-fs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介绍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架构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特点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对比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8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/>
              <a:t>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41168"/>
          </a:xfrm>
        </p:spPr>
        <p:txBody>
          <a:bodyPr>
            <a:normAutofit fontScale="92500" lnSpcReduction="10000"/>
          </a:bodyPr>
          <a:lstStyle/>
          <a:p>
            <a:pPr marL="514350" indent="-457200"/>
            <a:r>
              <a:rPr lang="zh-CN" altLang="en-US" smtClean="0"/>
              <a:t>实现</a:t>
            </a:r>
            <a:endParaRPr lang="en-US" altLang="zh-CN" smtClean="0"/>
          </a:p>
          <a:p>
            <a:pPr marL="914400" lvl="1" indent="-457200"/>
            <a:r>
              <a:rPr lang="en-US" altLang="zh-CN" sz="2400" smtClean="0"/>
              <a:t>Nefs</a:t>
            </a:r>
            <a:r>
              <a:rPr lang="zh-CN" altLang="en-US" sz="2400" smtClean="0"/>
              <a:t>的</a:t>
            </a:r>
            <a:r>
              <a:rPr lang="en-US" altLang="zh-CN" sz="2400" smtClean="0"/>
              <a:t>MDS</a:t>
            </a:r>
            <a:r>
              <a:rPr lang="zh-CN" altLang="en-US" sz="2400" smtClean="0"/>
              <a:t>有状态，而</a:t>
            </a:r>
            <a:r>
              <a:rPr lang="en-US" altLang="zh-CN" sz="2400" smtClean="0"/>
              <a:t>weedfs</a:t>
            </a:r>
            <a:r>
              <a:rPr lang="zh-CN" altLang="en-US" sz="2400" smtClean="0"/>
              <a:t>不持久化</a:t>
            </a:r>
            <a:r>
              <a:rPr lang="en-US" altLang="zh-CN" sz="2400" smtClean="0"/>
              <a:t>DN</a:t>
            </a:r>
            <a:r>
              <a:rPr lang="zh-CN" altLang="en-US" sz="2400" smtClean="0"/>
              <a:t>信息</a:t>
            </a:r>
            <a:endParaRPr lang="en-US" altLang="zh-CN" sz="2400" smtClean="0"/>
          </a:p>
          <a:p>
            <a:pPr marL="914400" lvl="1" indent="-457200"/>
            <a:r>
              <a:rPr lang="en-US" altLang="zh-CN" sz="2400" smtClean="0"/>
              <a:t>Weedfs</a:t>
            </a:r>
            <a:r>
              <a:rPr lang="zh-CN" altLang="en-US" sz="2400" smtClean="0"/>
              <a:t>从实现上考虑而简化了部分设计，如复制协议</a:t>
            </a:r>
            <a:endParaRPr lang="en-US" altLang="zh-CN" sz="2400" smtClean="0"/>
          </a:p>
          <a:p>
            <a:pPr marL="914400" lvl="1" indent="-457200"/>
            <a:r>
              <a:rPr lang="en-US" altLang="zh-CN" sz="2400" smtClean="0"/>
              <a:t>Weedfs</a:t>
            </a:r>
            <a:r>
              <a:rPr lang="zh-CN" altLang="en-US" sz="2400" smtClean="0"/>
              <a:t>的分配策略更强大更灵活</a:t>
            </a:r>
            <a:endParaRPr lang="en-US" altLang="zh-CN" sz="2400" smtClean="0"/>
          </a:p>
          <a:p>
            <a:pPr marL="914400" lvl="1" indent="-457200"/>
            <a:endParaRPr lang="en-US" altLang="zh-CN"/>
          </a:p>
          <a:p>
            <a:pPr marL="514350" indent="-457200"/>
            <a:r>
              <a:rPr lang="zh-CN" altLang="en-US" smtClean="0"/>
              <a:t>可运维性</a:t>
            </a:r>
            <a:endParaRPr lang="en-US" altLang="zh-CN" smtClean="0"/>
          </a:p>
          <a:p>
            <a:pPr marL="914400" lvl="1" indent="-457200"/>
            <a:r>
              <a:rPr lang="en-US" altLang="zh-CN" sz="2400" smtClean="0"/>
              <a:t>Weedfs</a:t>
            </a:r>
            <a:r>
              <a:rPr lang="zh-CN" altLang="en-US" sz="2400" smtClean="0"/>
              <a:t>相对而言可运维性较差，工具少，且无数据副本完整性检测、恢复等工具</a:t>
            </a:r>
            <a:endParaRPr lang="en-US" altLang="zh-CN" sz="2400" smtClean="0"/>
          </a:p>
          <a:p>
            <a:pPr marL="914400" lvl="1" indent="-457200"/>
            <a:r>
              <a:rPr lang="en-US" altLang="zh-CN" sz="2400" smtClean="0"/>
              <a:t>Nefs</a:t>
            </a:r>
            <a:r>
              <a:rPr lang="zh-CN" altLang="en-US" sz="2400" smtClean="0"/>
              <a:t>在设计时充分考虑运维简便性，如报警、管理员工具</a:t>
            </a:r>
            <a:r>
              <a:rPr lang="en-US" altLang="zh-CN" sz="2400" smtClean="0"/>
              <a:t>….</a:t>
            </a:r>
          </a:p>
          <a:p>
            <a:pPr marL="514350" indent="-457200"/>
            <a:endParaRPr lang="en-US" altLang="zh-CN" smtClean="0"/>
          </a:p>
          <a:p>
            <a:pPr marL="514350" indent="-457200"/>
            <a:r>
              <a:rPr lang="zh-CN" altLang="en-US" smtClean="0"/>
              <a:t>性能</a:t>
            </a:r>
            <a:endParaRPr lang="en-US" altLang="zh-CN" smtClean="0"/>
          </a:p>
          <a:p>
            <a:pPr marL="914400" lvl="1" indent="-457200"/>
            <a:r>
              <a:rPr lang="zh-CN" altLang="en-US" sz="2400"/>
              <a:t>暂</a:t>
            </a:r>
            <a:r>
              <a:rPr lang="zh-CN" altLang="en-US" sz="2400" smtClean="0"/>
              <a:t>无</a:t>
            </a:r>
            <a:r>
              <a:rPr lang="en-US" altLang="zh-CN" sz="2400" smtClean="0"/>
              <a:t>Nefs</a:t>
            </a:r>
            <a:r>
              <a:rPr lang="zh-CN" altLang="en-US" sz="2400" smtClean="0"/>
              <a:t>性能数据</a:t>
            </a:r>
            <a:endParaRPr lang="en-US" altLang="zh-CN" sz="2400"/>
          </a:p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9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参 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507288" cy="5141168"/>
          </a:xfrm>
        </p:spPr>
        <p:txBody>
          <a:bodyPr>
            <a:normAutofit/>
          </a:bodyPr>
          <a:lstStyle/>
          <a:p>
            <a:pPr marL="514350" indent="-457200"/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600" y="1412776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>
                <a:hlinkClick r:id="rId3"/>
              </a:rPr>
              <a:t>https://code.google.com/p/weed-fs/</a:t>
            </a:r>
            <a:endParaRPr lang="en-US" altLang="zh-CN" sz="2400" smtClean="0">
              <a:hlinkClick r:id="rId4"/>
            </a:endParaRPr>
          </a:p>
          <a:p>
            <a:pPr marL="457200" indent="-457200"/>
            <a:endParaRPr lang="en-US" altLang="zh-CN" sz="2400" smtClean="0">
              <a:hlinkClick r:id="rId4"/>
            </a:endParaRPr>
          </a:p>
          <a:p>
            <a:pPr marL="457200" indent="-457200"/>
            <a:r>
              <a:rPr lang="en-US" altLang="zh-CN" sz="2400" smtClean="0">
                <a:hlinkClick r:id="rId4"/>
              </a:rPr>
              <a:t>https</a:t>
            </a:r>
            <a:r>
              <a:rPr lang="en-US" altLang="zh-CN" sz="2400">
                <a:hlinkClick r:id="rId4"/>
              </a:rPr>
              <a:t>://groups.google.com/forum/#!forum/weed-file-system</a:t>
            </a:r>
            <a:endParaRPr lang="en-US" altLang="zh-CN" sz="2400" smtClean="0">
              <a:hlinkClick r:id="rId5"/>
            </a:endParaRPr>
          </a:p>
          <a:p>
            <a:pPr marL="457200" indent="-457200"/>
            <a:endParaRPr lang="en-US" altLang="zh-CN" sz="2400" smtClean="0">
              <a:hlinkClick r:id="rId5"/>
            </a:endParaRPr>
          </a:p>
          <a:p>
            <a:pPr marL="457200" indent="-457200"/>
            <a:r>
              <a:rPr lang="en-US" altLang="zh-CN" sz="2400" smtClean="0">
                <a:hlinkClick r:id="rId5"/>
              </a:rPr>
              <a:t>https</a:t>
            </a:r>
            <a:r>
              <a:rPr lang="en-US" altLang="zh-CN" sz="2400">
                <a:hlinkClick r:id="rId5"/>
              </a:rPr>
              <a:t>://</a:t>
            </a:r>
            <a:r>
              <a:rPr lang="en-US" altLang="zh-CN" sz="2400">
                <a:hlinkClick r:id="rId5"/>
              </a:rPr>
              <a:t>ramcloud.stanford.edu/wiki/download/attachments</a:t>
            </a:r>
            <a:r>
              <a:rPr lang="en-US" altLang="zh-CN" sz="2400" smtClean="0">
                <a:hlinkClick r:id="rId5"/>
              </a:rPr>
              <a:t>/</a:t>
            </a:r>
          </a:p>
          <a:p>
            <a:pPr marL="457200" indent="-457200"/>
            <a:r>
              <a:rPr lang="en-US" altLang="zh-CN" sz="2400" smtClean="0">
                <a:hlinkClick r:id="rId5"/>
              </a:rPr>
              <a:t>11370504/raft.pdf</a:t>
            </a:r>
            <a:endParaRPr lang="en-US" altLang="zh-CN" sz="2400"/>
          </a:p>
          <a:p>
            <a:pPr marL="914400" lvl="1" indent="-457200"/>
            <a:endParaRPr lang="en-US" altLang="zh-CN" sz="2400"/>
          </a:p>
          <a:p>
            <a:pPr marL="457200" indent="-457200"/>
            <a:r>
              <a:rPr lang="en-US" altLang="zh-CN" sz="2400">
                <a:hlinkClick r:id="rId6"/>
              </a:rPr>
              <a:t>https://github.com/goraft/raft</a:t>
            </a:r>
            <a:endParaRPr lang="en-US" altLang="zh-CN" sz="2400"/>
          </a:p>
          <a:p>
            <a:pPr marL="914400" lvl="1" indent="-457200"/>
            <a:endParaRPr lang="en-US" altLang="zh-CN" sz="2400"/>
          </a:p>
          <a:p>
            <a:pPr marL="457200" indent="-457200"/>
            <a:r>
              <a:rPr lang="en-US" altLang="zh-CN" sz="2400">
                <a:hlinkClick r:id="rId7"/>
              </a:rPr>
              <a:t>http://raftconsensus.github.io/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8681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Weed-fs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介 绍</a:t>
            </a:r>
            <a:endParaRPr lang="en-US" altLang="zh-CN" b="1" smtClean="0"/>
          </a:p>
          <a:p>
            <a:endParaRPr lang="en-US" altLang="zh-CN" b="1"/>
          </a:p>
          <a:p>
            <a:pPr lvl="1">
              <a:lnSpc>
                <a:spcPct val="125000"/>
              </a:lnSpc>
            </a:pPr>
            <a:r>
              <a:rPr lang="en-US" altLang="zh-CN" smtClean="0"/>
              <a:t> Weed-fs</a:t>
            </a:r>
            <a:r>
              <a:rPr lang="zh-CN" altLang="en-US" smtClean="0"/>
              <a:t>是</a:t>
            </a:r>
            <a:r>
              <a:rPr lang="en-US" altLang="zh-CN" smtClean="0"/>
              <a:t>@</a:t>
            </a:r>
            <a:r>
              <a:rPr lang="en-US" altLang="zh-CN" i="1" smtClean="0">
                <a:solidFill>
                  <a:srgbClr val="0070C0"/>
                </a:solidFill>
              </a:rPr>
              <a:t>ChrisLu</a:t>
            </a:r>
            <a:r>
              <a:rPr lang="zh-CN" altLang="en-US" smtClean="0"/>
              <a:t>根据</a:t>
            </a:r>
            <a:r>
              <a:rPr lang="en-US" altLang="zh-CN" smtClean="0"/>
              <a:t>FaceBook</a:t>
            </a:r>
            <a:r>
              <a:rPr lang="zh-CN" altLang="en-US" smtClean="0"/>
              <a:t>的</a:t>
            </a:r>
            <a:r>
              <a:rPr lang="en-US" altLang="zh-CN"/>
              <a:t>H</a:t>
            </a:r>
            <a:r>
              <a:rPr lang="en-US" altLang="zh-CN" smtClean="0"/>
              <a:t>ayStack</a:t>
            </a:r>
            <a:r>
              <a:rPr lang="zh-CN" altLang="en-US" smtClean="0"/>
              <a:t>论 </a:t>
            </a:r>
            <a:endParaRPr lang="en-US" altLang="zh-CN" smtClean="0"/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zh-CN" altLang="en-US" smtClean="0"/>
              <a:t>文实现的开源分布式小文件存储系统</a:t>
            </a:r>
            <a:endParaRPr lang="en-US" altLang="zh-CN" smtClean="0"/>
          </a:p>
          <a:p>
            <a:pPr lvl="1">
              <a:lnSpc>
                <a:spcPct val="125000"/>
              </a:lnSpc>
            </a:pPr>
            <a:r>
              <a:rPr lang="en-US" altLang="zh-CN" smtClean="0"/>
              <a:t> </a:t>
            </a:r>
            <a:r>
              <a:rPr lang="zh-CN" altLang="en-US" smtClean="0"/>
              <a:t>使用</a:t>
            </a:r>
            <a:r>
              <a:rPr lang="en-US" altLang="zh-CN" smtClean="0"/>
              <a:t>Golang</a:t>
            </a:r>
            <a:r>
              <a:rPr lang="zh-CN" altLang="en-US" smtClean="0"/>
              <a:t>开发，节点间通信使用</a:t>
            </a:r>
            <a:r>
              <a:rPr lang="en-US" altLang="zh-CN" smtClean="0"/>
              <a:t>http</a:t>
            </a:r>
            <a:r>
              <a:rPr lang="zh-CN" altLang="en-US" smtClean="0"/>
              <a:t>协议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2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Weed-fs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架构</a:t>
            </a:r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pPr marL="457200" lvl="1" indent="0">
              <a:buNone/>
            </a:pPr>
            <a:endParaRPr lang="en-US" altLang="zh-CN" b="1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en-US" altLang="zh-CN" b="1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pPr marL="457200" lvl="1" indent="0">
              <a:buNone/>
            </a:pPr>
            <a:endParaRPr lang="en-US" altLang="zh-CN" b="1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662239" y="1772816"/>
            <a:ext cx="530352" cy="4572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5405175" y="1772816"/>
            <a:ext cx="530352" cy="457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5003088" y="1207999"/>
            <a:ext cx="530352" cy="4572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965015" y="1052736"/>
            <a:ext cx="2621187" cy="144016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547712" y="4869160"/>
            <a:ext cx="1705336" cy="10562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柱形 13"/>
          <p:cNvSpPr/>
          <p:nvPr/>
        </p:nvSpPr>
        <p:spPr>
          <a:xfrm>
            <a:off x="3472388" y="5565418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柱形 14"/>
          <p:cNvSpPr/>
          <p:nvPr/>
        </p:nvSpPr>
        <p:spPr>
          <a:xfrm>
            <a:off x="2761017" y="5565417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3472388" y="5133371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2761017" y="5133370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514783" y="4869161"/>
            <a:ext cx="1705336" cy="10562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5439459" y="5565419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/>
        </p:nvSpPr>
        <p:spPr>
          <a:xfrm>
            <a:off x="4728088" y="5565418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柱形 20"/>
          <p:cNvSpPr/>
          <p:nvPr/>
        </p:nvSpPr>
        <p:spPr>
          <a:xfrm>
            <a:off x="5439459" y="5133372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柱形 21"/>
          <p:cNvSpPr/>
          <p:nvPr/>
        </p:nvSpPr>
        <p:spPr>
          <a:xfrm>
            <a:off x="4728088" y="5133371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08151" y="4869161"/>
            <a:ext cx="1705336" cy="10562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柱形 23"/>
          <p:cNvSpPr/>
          <p:nvPr/>
        </p:nvSpPr>
        <p:spPr>
          <a:xfrm>
            <a:off x="7432827" y="5565419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>
            <a:off x="6721456" y="5565418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7432827" y="5133372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柱形 26"/>
          <p:cNvSpPr/>
          <p:nvPr/>
        </p:nvSpPr>
        <p:spPr>
          <a:xfrm>
            <a:off x="6721456" y="5133371"/>
            <a:ext cx="587491" cy="297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笑脸 27"/>
          <p:cNvSpPr/>
          <p:nvPr/>
        </p:nvSpPr>
        <p:spPr>
          <a:xfrm>
            <a:off x="467544" y="1581944"/>
            <a:ext cx="770384" cy="64807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笑脸 28"/>
          <p:cNvSpPr/>
          <p:nvPr/>
        </p:nvSpPr>
        <p:spPr>
          <a:xfrm>
            <a:off x="565176" y="3140968"/>
            <a:ext cx="770384" cy="64807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433306" y="1844824"/>
            <a:ext cx="20996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433306" y="3537012"/>
            <a:ext cx="1621456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604975" y="2780928"/>
            <a:ext cx="1416858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367451" y="2780928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35527" y="2780928"/>
            <a:ext cx="137342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3472388" y="2636912"/>
            <a:ext cx="1455027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5519852" y="2764408"/>
            <a:ext cx="13588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6026950" y="2636912"/>
            <a:ext cx="1405878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1433306" y="2001416"/>
            <a:ext cx="2039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 flipV="1">
            <a:off x="1335560" y="3681028"/>
            <a:ext cx="1549336" cy="9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6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/>
            <a:r>
              <a:rPr lang="en-US" altLang="zh-CN" sz="2800" smtClean="0"/>
              <a:t>Weed-fs</a:t>
            </a:r>
            <a:r>
              <a:rPr lang="zh-CN" altLang="en-US" sz="2800" smtClean="0"/>
              <a:t>存储节点</a:t>
            </a:r>
            <a:endParaRPr lang="en-US" altLang="zh-CN" sz="2800" smtClean="0"/>
          </a:p>
          <a:p>
            <a:pPr marL="514350" indent="-457200"/>
            <a:endParaRPr lang="en-US" altLang="zh-CN" sz="2800" smtClean="0"/>
          </a:p>
          <a:p>
            <a:pPr marL="514350" indent="-457200"/>
            <a:r>
              <a:rPr lang="zh-CN" altLang="en-US" sz="2800" smtClean="0"/>
              <a:t>主要功能</a:t>
            </a:r>
            <a:endParaRPr lang="en-US" altLang="zh-CN" sz="2800" smtClean="0"/>
          </a:p>
          <a:p>
            <a:pPr marL="914400" lvl="1" indent="-457200"/>
            <a:r>
              <a:rPr lang="zh-CN" altLang="en-US" sz="2400" smtClean="0"/>
              <a:t>存储节点状态跟踪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系统存储空间管理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客户端分配写句柄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其他，如存储空间回收等</a:t>
            </a:r>
            <a:endParaRPr lang="en-US" altLang="zh-CN" sz="24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特性</a:t>
            </a:r>
            <a:endParaRPr lang="en-US" altLang="zh-CN" sz="2800" smtClean="0"/>
          </a:p>
          <a:p>
            <a:pPr marL="914400" lvl="1" indent="-457200"/>
            <a:r>
              <a:rPr lang="zh-CN" altLang="en-US" sz="2400"/>
              <a:t>高可用</a:t>
            </a:r>
            <a:endParaRPr lang="en-US" altLang="zh-CN" sz="240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25760"/>
            <a:ext cx="8229600" cy="1143000"/>
          </a:xfrm>
        </p:spPr>
        <p:txBody>
          <a:bodyPr/>
          <a:lstStyle/>
          <a:p>
            <a:r>
              <a:rPr lang="en-US" altLang="zh-CN" smtClean="0"/>
              <a:t>MDS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07288" cy="5141168"/>
          </a:xfrm>
        </p:spPr>
        <p:txBody>
          <a:bodyPr>
            <a:normAutofit/>
          </a:bodyPr>
          <a:lstStyle/>
          <a:p>
            <a:pPr marL="514350" indent="-457200"/>
            <a:r>
              <a:rPr lang="zh-CN" altLang="en-US" sz="2800" smtClean="0"/>
              <a:t>存储节点跟踪</a:t>
            </a:r>
            <a:endParaRPr lang="en-US" altLang="zh-CN" sz="2800" smtClean="0"/>
          </a:p>
          <a:p>
            <a:pPr marL="914400" lvl="1" indent="-457200"/>
            <a:r>
              <a:rPr lang="en-US" altLang="zh-CN" sz="2400" smtClean="0"/>
              <a:t>MDS</a:t>
            </a:r>
            <a:r>
              <a:rPr lang="zh-CN" altLang="en-US" sz="2400" smtClean="0"/>
              <a:t>与</a:t>
            </a:r>
            <a:r>
              <a:rPr lang="en-US" altLang="zh-CN" sz="2400" smtClean="0"/>
              <a:t>DN</a:t>
            </a:r>
            <a:r>
              <a:rPr lang="zh-CN" altLang="en-US" sz="2400" smtClean="0"/>
              <a:t>保持心跳，超过</a:t>
            </a:r>
            <a:r>
              <a:rPr lang="en-US" altLang="zh-CN" sz="2400" smtClean="0"/>
              <a:t>N</a:t>
            </a:r>
            <a:r>
              <a:rPr lang="zh-CN" altLang="en-US" sz="2400" smtClean="0"/>
              <a:t>次无心跳判定</a:t>
            </a:r>
            <a:r>
              <a:rPr lang="en-US" altLang="zh-CN" sz="2400" smtClean="0"/>
              <a:t>DN</a:t>
            </a:r>
            <a:r>
              <a:rPr lang="zh-CN" altLang="en-US" sz="2400" smtClean="0"/>
              <a:t>死亡</a:t>
            </a:r>
            <a:endParaRPr lang="en-US" altLang="zh-CN" sz="2400" smtClean="0"/>
          </a:p>
          <a:p>
            <a:pPr marL="914400" lvl="1" indent="-457200"/>
            <a:endParaRPr lang="en-US" altLang="zh-CN" sz="2400" smtClean="0"/>
          </a:p>
          <a:p>
            <a:pPr marL="514350" indent="-457200"/>
            <a:r>
              <a:rPr lang="zh-CN" altLang="en-US" sz="2800" smtClean="0"/>
              <a:t>存储空间管理</a:t>
            </a:r>
            <a:endParaRPr lang="en-US" altLang="zh-CN" sz="2800" smtClean="0"/>
          </a:p>
          <a:p>
            <a:pPr marL="914400" lvl="1" indent="-457200"/>
            <a:r>
              <a:rPr lang="en-US" altLang="zh-CN" sz="2400" smtClean="0"/>
              <a:t>track</a:t>
            </a:r>
            <a:r>
              <a:rPr lang="zh-CN" altLang="en-US" sz="2400" smtClean="0"/>
              <a:t>所有</a:t>
            </a:r>
            <a:r>
              <a:rPr lang="en-US" altLang="zh-CN" sz="2400" smtClean="0"/>
              <a:t>volume</a:t>
            </a:r>
            <a:r>
              <a:rPr lang="zh-CN" altLang="en-US" sz="2400" smtClean="0"/>
              <a:t>状态</a:t>
            </a:r>
            <a:r>
              <a:rPr lang="zh-CN" altLang="en-US" sz="2400"/>
              <a:t>，</a:t>
            </a:r>
            <a:r>
              <a:rPr lang="zh-CN" altLang="en-US" sz="2400" smtClean="0"/>
              <a:t>负责</a:t>
            </a:r>
            <a:r>
              <a:rPr lang="en-US" altLang="zh-CN" sz="2400" smtClean="0"/>
              <a:t>volume</a:t>
            </a:r>
            <a:r>
              <a:rPr lang="zh-CN" altLang="en-US" sz="2400" smtClean="0"/>
              <a:t>分配、创建等</a:t>
            </a:r>
            <a:endParaRPr lang="en-US" altLang="zh-CN" sz="24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分配写句柄</a:t>
            </a:r>
            <a:endParaRPr lang="en-US" altLang="zh-CN" sz="2800" smtClean="0"/>
          </a:p>
          <a:p>
            <a:pPr marL="914400" lvl="1" indent="-457200"/>
            <a:r>
              <a:rPr lang="zh-CN" altLang="en-US" sz="2400" smtClean="0"/>
              <a:t>分配</a:t>
            </a:r>
            <a:r>
              <a:rPr lang="en-US" altLang="zh-CN" sz="2400" smtClean="0"/>
              <a:t>volume&amp;fileid</a:t>
            </a:r>
            <a:r>
              <a:rPr lang="zh-CN" altLang="en-US" sz="2400" smtClean="0"/>
              <a:t>，后面描述</a:t>
            </a:r>
            <a:endParaRPr lang="en-US" altLang="zh-CN" sz="24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高可用</a:t>
            </a:r>
            <a:endParaRPr lang="en-US" altLang="zh-CN" sz="2800" smtClean="0"/>
          </a:p>
          <a:p>
            <a:pPr marL="914400" lvl="1" indent="-457200"/>
            <a:r>
              <a:rPr lang="zh-CN" altLang="en-US" sz="2400" smtClean="0"/>
              <a:t>采用</a:t>
            </a:r>
            <a:r>
              <a:rPr lang="en-US" altLang="zh-CN" sz="2400" smtClean="0"/>
              <a:t>raft</a:t>
            </a:r>
            <a:r>
              <a:rPr lang="zh-CN" altLang="en-US" sz="2400" smtClean="0"/>
              <a:t>协议</a:t>
            </a:r>
            <a:endParaRPr lang="en-US" altLang="zh-CN" sz="3000" smtClean="0"/>
          </a:p>
          <a:p>
            <a:pPr marL="457200" lvl="1" indent="0">
              <a:lnSpc>
                <a:spcPct val="125000"/>
              </a:lnSpc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/>
            <a:r>
              <a:rPr lang="en-US" altLang="zh-CN" sz="2800" smtClean="0"/>
              <a:t>Weed-fs</a:t>
            </a:r>
            <a:r>
              <a:rPr lang="zh-CN" altLang="en-US" sz="2800"/>
              <a:t>存储</a:t>
            </a:r>
            <a:r>
              <a:rPr lang="zh-CN" altLang="en-US" sz="2800" smtClean="0"/>
              <a:t>节点</a:t>
            </a:r>
            <a:endParaRPr lang="en-US" altLang="zh-CN" sz="2800" smtClean="0"/>
          </a:p>
          <a:p>
            <a:pPr marL="514350" indent="-457200"/>
            <a:endParaRPr lang="en-US" altLang="zh-CN" sz="2800" smtClean="0"/>
          </a:p>
          <a:p>
            <a:pPr marL="514350" indent="-457200"/>
            <a:r>
              <a:rPr lang="zh-CN" altLang="en-US" sz="2800" smtClean="0"/>
              <a:t>主要功能</a:t>
            </a:r>
            <a:endParaRPr lang="en-US" altLang="zh-CN" sz="2800" smtClean="0"/>
          </a:p>
          <a:p>
            <a:pPr marL="914400" lvl="1" indent="-457200"/>
            <a:r>
              <a:rPr lang="zh-CN" altLang="en-US" sz="2400" smtClean="0"/>
              <a:t>数据文件</a:t>
            </a:r>
            <a:r>
              <a:rPr lang="en-US" altLang="zh-CN" sz="2400" smtClean="0"/>
              <a:t>(volume)</a:t>
            </a:r>
            <a:r>
              <a:rPr lang="zh-CN" altLang="en-US" sz="2400" smtClean="0"/>
              <a:t>管理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客户端读、写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其他，如存储空间回收等</a:t>
            </a:r>
            <a:endParaRPr lang="en-US" altLang="zh-CN" sz="2400" smtClean="0"/>
          </a:p>
          <a:p>
            <a:pPr marL="914400" lvl="1" indent="-457200"/>
            <a:endParaRPr lang="en-US" altLang="zh-CN" sz="2400"/>
          </a:p>
          <a:p>
            <a:pPr marL="514350" indent="-457200"/>
            <a:r>
              <a:rPr lang="zh-CN" altLang="en-US" sz="2800" smtClean="0"/>
              <a:t>特性</a:t>
            </a:r>
            <a:endParaRPr lang="en-US" altLang="zh-CN" sz="2800" smtClean="0"/>
          </a:p>
          <a:p>
            <a:pPr marL="914400" lvl="1" indent="-457200"/>
            <a:r>
              <a:rPr lang="zh-CN" altLang="en-US" sz="2400"/>
              <a:t>小</a:t>
            </a:r>
            <a:r>
              <a:rPr lang="zh-CN" altLang="en-US" sz="2400" smtClean="0"/>
              <a:t>文件合并存储</a:t>
            </a:r>
            <a:endParaRPr lang="en-US" altLang="zh-CN" sz="2400" smtClean="0"/>
          </a:p>
          <a:p>
            <a:pPr marL="914400" lvl="1" indent="-457200"/>
            <a:r>
              <a:rPr lang="zh-CN" altLang="en-US" sz="2400" smtClean="0"/>
              <a:t>缓存所有小文件元数据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0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smtClean="0"/>
              <a:t>VS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34" y="1052736"/>
            <a:ext cx="6492234" cy="4261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3636" y="5867980"/>
            <a:ext cx="253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HayStack Data File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57705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432</Words>
  <Application>Microsoft Office PowerPoint</Application>
  <PresentationFormat>全屏显示(4:3)</PresentationFormat>
  <Paragraphs>154</Paragraphs>
  <Slides>21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Weed-fs</vt:lpstr>
      <vt:lpstr>Weed-fs</vt:lpstr>
      <vt:lpstr>Weed-fs</vt:lpstr>
      <vt:lpstr>Weed-fs</vt:lpstr>
      <vt:lpstr>PowerPoint 演示文稿</vt:lpstr>
      <vt:lpstr>MDS</vt:lpstr>
      <vt:lpstr>MDS</vt:lpstr>
      <vt:lpstr>VS</vt:lpstr>
      <vt:lpstr>VS</vt:lpstr>
      <vt:lpstr>VS</vt:lpstr>
      <vt:lpstr>特性</vt:lpstr>
      <vt:lpstr>MDS高可用</vt:lpstr>
      <vt:lpstr>存储拓扑</vt:lpstr>
      <vt:lpstr>存储拓扑</vt:lpstr>
      <vt:lpstr>分配策略</vt:lpstr>
      <vt:lpstr>分配策略</vt:lpstr>
      <vt:lpstr>复制策略</vt:lpstr>
      <vt:lpstr>空间回收</vt:lpstr>
      <vt:lpstr>其他</vt:lpstr>
      <vt:lpstr>对比</vt:lpstr>
      <vt:lpstr>参 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Weed-fs</dc:title>
  <dc:creator>tmac</dc:creator>
  <cp:lastModifiedBy>tmac</cp:lastModifiedBy>
  <cp:revision>34</cp:revision>
  <dcterms:created xsi:type="dcterms:W3CDTF">2014-07-16T05:35:08Z</dcterms:created>
  <dcterms:modified xsi:type="dcterms:W3CDTF">2014-07-17T00:59:36Z</dcterms:modified>
</cp:coreProperties>
</file>