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2"/>
  </p:notesMasterIdLst>
  <p:sldIdLst>
    <p:sldId id="277" r:id="rId2"/>
    <p:sldId id="271" r:id="rId3"/>
    <p:sldId id="258" r:id="rId4"/>
    <p:sldId id="315" r:id="rId5"/>
    <p:sldId id="316" r:id="rId6"/>
    <p:sldId id="306" r:id="rId7"/>
    <p:sldId id="317" r:id="rId8"/>
    <p:sldId id="307" r:id="rId9"/>
    <p:sldId id="318" r:id="rId10"/>
    <p:sldId id="304" r:id="rId11"/>
    <p:sldId id="319" r:id="rId12"/>
    <p:sldId id="320" r:id="rId13"/>
    <p:sldId id="308" r:id="rId14"/>
    <p:sldId id="310" r:id="rId15"/>
    <p:sldId id="311" r:id="rId16"/>
    <p:sldId id="321" r:id="rId17"/>
    <p:sldId id="309" r:id="rId18"/>
    <p:sldId id="293" r:id="rId19"/>
    <p:sldId id="313" r:id="rId20"/>
    <p:sldId id="298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9A641-2668-42C8-8D76-00814E88F13F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21A6F-5752-4940-A6D1-711B8C391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75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027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99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038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391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65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063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698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864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271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是否周末，是否工作日，是否工作日第一天，最后一天，是否放假第一天，是否放假最后一天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初预测指标以外的特征，比如预测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PM25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时，加入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PM10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的特征，发现只加入最后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天的数据比较好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29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560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95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246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00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24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119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184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495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442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322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3B68C-3BF8-4176-978D-090CD1606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1716E1-63A8-415A-8FCF-23417CFE5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671F78-C6DD-470A-BB56-A8E62882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38426C-5EA8-4452-A0D3-EB6A4E5A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3DA399-FA32-450E-9083-9AE2C40B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9E9-78CA-4F83-8088-6A9DD9030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81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35903-DAD3-4B7F-BDF8-2871F799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955449-1562-493F-B7EC-5F9E5F2E9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D8DB43-939F-48E0-A638-63FD2EA0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9CE241-8B80-43CD-B596-55D827AE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233CE1-5453-4709-BA1B-9828BA5C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9E9-78CA-4F83-8088-6A9DD9030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42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6BB527B-BBB2-44D0-BE67-E3915B021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A3CD99-24E4-49E4-A7A6-B7774A0D7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49E93D-665A-4591-BF85-4B0E39BD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3F6348-F93D-4387-A59C-8088355C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05E82D-50E6-460A-917C-FE92B4AE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9E9-78CA-4F83-8088-6A9DD9030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706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9037" y="520815"/>
            <a:ext cx="2743200" cy="365125"/>
          </a:xfrm>
        </p:spPr>
        <p:txBody>
          <a:bodyPr/>
          <a:lstStyle>
            <a:lvl1pPr>
              <a:defRPr sz="5400"/>
            </a:lvl1pPr>
          </a:lstStyle>
          <a:p>
            <a:fld id="{DD1C1C49-4F1C-4FE7-A102-521248C79C8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00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283ED5-0EFE-45B8-90E0-10D7B51F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4D5CD0-8165-4595-9846-5B5C934C7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98FA2E-E810-4D0C-8F92-FE5E3808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4913CA-BFA8-4ABD-ADCB-35F093CA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C3F4B1-314E-4EF5-A996-EAAD9A7A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9E9-78CA-4F83-8088-6A9DD9030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38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C10B78-BF6D-469D-AE01-287DE3DF8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CC5B69-30E2-408D-8C35-401F15806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A5CB13-92D9-4970-B061-20E9E239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F147D8-5903-4831-AF08-8239867D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6312A9-EC2D-4C36-829E-AAF2E552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9E9-78CA-4F83-8088-6A9DD9030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C07AB0-E6EC-4A8C-8DB2-FA7A6803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A52ED5-8088-408C-B1FC-BAB30F1E7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DFC297-E6D3-4343-AFAB-0EFAE006C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F2384A-9745-4EDB-9634-495F40E3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9B27DA-7C26-456D-8A31-F6A28947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66B44A-0C31-4BD2-9BDC-F6251D30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9E9-78CA-4F83-8088-6A9DD9030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30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D1560-A926-4E66-A808-61DD524B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5B5F51-2756-4285-A372-360B18A6F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B63FCC-D558-4251-83A5-74D00EBD6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947FD8-2E73-4A6E-A413-D729A4897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8A6DC11-90DF-48E6-8448-FF89E8CFC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12BC5F9-B2AF-422B-A758-23B62CEB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52AC0DF-1666-438C-8138-52DBCD51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2F838CC-71FD-4F67-A4F6-EB2D75C3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9E9-78CA-4F83-8088-6A9DD9030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97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5A4D-DA25-4E33-8EA9-887B3589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3C9BE09-E1EC-402D-90D4-7EF89781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997597C-1025-4BB3-B016-867C7D44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BDA64E-1439-4FC9-B827-2F1ADD4A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9E9-78CA-4F83-8088-6A9DD9030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31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FE2D308-96DF-4E17-A4C2-489BC9B4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F05C93F-ABE5-4A29-B022-4555FDEB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8C1F32-78E1-42CF-B82B-8270CB72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9E9-78CA-4F83-8088-6A9DD9030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6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7F6B6-87DD-4649-B6A2-3AC75567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4571DB-9CC4-4E5C-8E79-B7C30093E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B84F22-4ABF-4EFA-AE00-8E8D528A5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6961A5-C1A8-4C50-9511-5A12E794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6BF32D-7A50-4286-9C4B-F325FA4F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71FBFD-1709-4CD5-A182-D3FD4463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9E9-78CA-4F83-8088-6A9DD9030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55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F6027C-A29A-4C95-BAE1-2F1880BD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2A411D-1272-4442-A1B3-8C293685F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A8C534-E31F-43EA-9BB4-FBE469133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DAC9C8-830F-47AC-B3C7-6077337B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6997F1-3787-44E4-8989-755D727E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DEC3C9-E607-4483-8D0E-F474D358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9E9-78CA-4F83-8088-6A9DD9030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95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153C0B4-858E-40B9-A51D-C7C4089A6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946A7D-28EA-413B-8107-855ECBA3F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CB7A52-DFBC-4493-AFDA-C5BB188F1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EE95B9-3135-4761-82D2-D55986D32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57D4D7-A2FF-4A87-B80D-0C63DF806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479E9-78CA-4F83-8088-6A9DD9030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81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0292" y="2510757"/>
            <a:ext cx="9655728" cy="923330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sym typeface="Arial"/>
              </a:rPr>
              <a:t>KDD CUP 2018 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300CFA-1A6A-4D76-860A-899BB1E29C4B}"/>
              </a:ext>
            </a:extLst>
          </p:cNvPr>
          <p:cNvSpPr/>
          <p:nvPr/>
        </p:nvSpPr>
        <p:spPr>
          <a:xfrm>
            <a:off x="2726423" y="4063377"/>
            <a:ext cx="6400798" cy="58105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Arial"/>
                <a:sym typeface="Arial"/>
              </a:rPr>
              <a:t>Air Quality Prediction</a:t>
            </a:r>
            <a:endParaRPr lang="zh-CN" altLang="en-US" sz="2400" b="0" dirty="0">
              <a:solidFill>
                <a:schemeClr val="bg1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C23E139E-6490-4619-BC23-1278360B5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256" y="4950086"/>
            <a:ext cx="26816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M10615030	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朱信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5C28C4B-295F-427E-97BE-5B976946F29D}"/>
              </a:ext>
            </a:extLst>
          </p:cNvPr>
          <p:cNvCxnSpPr/>
          <p:nvPr/>
        </p:nvCxnSpPr>
        <p:spPr>
          <a:xfrm flipH="1">
            <a:off x="3675005" y="5057807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C2FDB96-8147-4A79-9269-76F1E31F645A}"/>
              </a:ext>
            </a:extLst>
          </p:cNvPr>
          <p:cNvCxnSpPr/>
          <p:nvPr/>
        </p:nvCxnSpPr>
        <p:spPr>
          <a:xfrm>
            <a:off x="7203396" y="5057807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F0AE1546-F1A7-4AD3-A1CF-E0FC1F37E09A}"/>
              </a:ext>
            </a:extLst>
          </p:cNvPr>
          <p:cNvSpPr/>
          <p:nvPr/>
        </p:nvSpPr>
        <p:spPr>
          <a:xfrm rot="4499273">
            <a:off x="1511166" y="231006"/>
            <a:ext cx="1607419" cy="1385706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99" name="等腰三角形 198">
            <a:extLst>
              <a:ext uri="{FF2B5EF4-FFF2-40B4-BE49-F238E27FC236}">
                <a16:creationId xmlns:a16="http://schemas.microsoft.com/office/drawing/2014/main" id="{E119EE2D-2DDC-4BDC-8023-53213D15A010}"/>
              </a:ext>
            </a:extLst>
          </p:cNvPr>
          <p:cNvSpPr/>
          <p:nvPr/>
        </p:nvSpPr>
        <p:spPr>
          <a:xfrm rot="18665383">
            <a:off x="10422453" y="4319379"/>
            <a:ext cx="1463240" cy="126141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00" name="等腰三角形 199">
            <a:extLst>
              <a:ext uri="{FF2B5EF4-FFF2-40B4-BE49-F238E27FC236}">
                <a16:creationId xmlns:a16="http://schemas.microsoft.com/office/drawing/2014/main" id="{5C186AE1-013F-4ACB-9141-5EB620591E71}"/>
              </a:ext>
            </a:extLst>
          </p:cNvPr>
          <p:cNvSpPr/>
          <p:nvPr/>
        </p:nvSpPr>
        <p:spPr>
          <a:xfrm rot="961450">
            <a:off x="11233554" y="6038168"/>
            <a:ext cx="798333" cy="688218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01" name="等腰三角形 200">
            <a:extLst>
              <a:ext uri="{FF2B5EF4-FFF2-40B4-BE49-F238E27FC236}">
                <a16:creationId xmlns:a16="http://schemas.microsoft.com/office/drawing/2014/main" id="{6E2EAD45-83C8-4B49-A507-241CE4DE8969}"/>
              </a:ext>
            </a:extLst>
          </p:cNvPr>
          <p:cNvSpPr/>
          <p:nvPr/>
        </p:nvSpPr>
        <p:spPr>
          <a:xfrm rot="7947741">
            <a:off x="400932" y="1199831"/>
            <a:ext cx="1209165" cy="104238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10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22" grpId="0"/>
      <p:bldP spid="2" grpId="0" animBg="1"/>
      <p:bldP spid="199" grpId="0" animBg="1"/>
      <p:bldP spid="200" grpId="0" animBg="1"/>
      <p:bldP spid="20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3FBDF21B-9D35-413C-A547-D20525ECEB8E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DC7C896-4DCE-4A8D-A24F-0F3EB6D013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1D5447C-8AFB-4D12-9F13-11D462FF9456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zh-TW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sym typeface="Arial"/>
                </a:rPr>
                <a:t>資料分析與前處理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sym typeface="Arial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83A32E7-9670-4852-B784-0C9F67E6A79B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FD2230F-9F75-4326-A760-9310FC451E1A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F1CE37C-B900-44E3-B4D4-6858375DA006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94B8396-F214-4729-ADA9-C80E10C658B3}"/>
              </a:ext>
            </a:extLst>
          </p:cNvPr>
          <p:cNvCxnSpPr>
            <a:cxnSpLocks/>
          </p:cNvCxnSpPr>
          <p:nvPr/>
        </p:nvCxnSpPr>
        <p:spPr bwMode="auto">
          <a:xfrm>
            <a:off x="4842602" y="3804972"/>
            <a:ext cx="1" cy="123255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DB045269-8D54-49C3-B95C-AABEF19E5E59}"/>
              </a:ext>
            </a:extLst>
          </p:cNvPr>
          <p:cNvCxnSpPr>
            <a:cxnSpLocks/>
          </p:cNvCxnSpPr>
          <p:nvPr/>
        </p:nvCxnSpPr>
        <p:spPr bwMode="auto">
          <a:xfrm>
            <a:off x="4837229" y="2586688"/>
            <a:ext cx="1" cy="12182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六边形 60">
            <a:extLst>
              <a:ext uri="{FF2B5EF4-FFF2-40B4-BE49-F238E27FC236}">
                <a16:creationId xmlns:a16="http://schemas.microsoft.com/office/drawing/2014/main" id="{4C3015D1-23A3-4927-93F7-99C0F1DE528D}"/>
              </a:ext>
            </a:extLst>
          </p:cNvPr>
          <p:cNvSpPr/>
          <p:nvPr/>
        </p:nvSpPr>
        <p:spPr bwMode="auto">
          <a:xfrm>
            <a:off x="4478434" y="2092693"/>
            <a:ext cx="717594" cy="597978"/>
          </a:xfrm>
          <a:prstGeom prst="hexagon">
            <a:avLst/>
          </a:prstGeom>
          <a:solidFill>
            <a:srgbClr val="3148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6564" tIns="28282" rIns="56564" bIns="28282" numCol="1" rtlCol="0" anchor="t" anchorCtr="0" compatLnSpc="1"/>
          <a:lstStyle/>
          <a:p>
            <a:pPr algn="ctr" defTabSz="565309"/>
            <a:endParaRPr lang="zh-CN" altLang="en-US" sz="1073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2" name="TextBox 14">
            <a:extLst>
              <a:ext uri="{FF2B5EF4-FFF2-40B4-BE49-F238E27FC236}">
                <a16:creationId xmlns:a16="http://schemas.microsoft.com/office/drawing/2014/main" id="{933E2678-8973-4DF1-BA3A-6A55D7D7A5D9}"/>
              </a:ext>
            </a:extLst>
          </p:cNvPr>
          <p:cNvSpPr txBox="1"/>
          <p:nvPr/>
        </p:nvSpPr>
        <p:spPr>
          <a:xfrm>
            <a:off x="4641222" y="2207878"/>
            <a:ext cx="386201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3" name="六边形 62">
            <a:extLst>
              <a:ext uri="{FF2B5EF4-FFF2-40B4-BE49-F238E27FC236}">
                <a16:creationId xmlns:a16="http://schemas.microsoft.com/office/drawing/2014/main" id="{959A83E2-23FA-4F64-9C2C-D03F5DE86D08}"/>
              </a:ext>
            </a:extLst>
          </p:cNvPr>
          <p:cNvSpPr/>
          <p:nvPr/>
        </p:nvSpPr>
        <p:spPr bwMode="auto">
          <a:xfrm>
            <a:off x="4478434" y="3290796"/>
            <a:ext cx="717594" cy="597978"/>
          </a:xfrm>
          <a:prstGeom prst="hexagon">
            <a:avLst/>
          </a:prstGeom>
          <a:solidFill>
            <a:srgbClr val="3148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6564" tIns="28282" rIns="56564" bIns="28282" numCol="1" rtlCol="0" anchor="t" anchorCtr="0" compatLnSpc="1"/>
          <a:lstStyle/>
          <a:p>
            <a:pPr defTabSz="565309"/>
            <a:endParaRPr lang="zh-CN" altLang="en-US" sz="1073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4" name="TextBox 16">
            <a:extLst>
              <a:ext uri="{FF2B5EF4-FFF2-40B4-BE49-F238E27FC236}">
                <a16:creationId xmlns:a16="http://schemas.microsoft.com/office/drawing/2014/main" id="{7E223AE7-8B49-4F1A-ADB4-B7DC8B22E82A}"/>
              </a:ext>
            </a:extLst>
          </p:cNvPr>
          <p:cNvSpPr txBox="1"/>
          <p:nvPr/>
        </p:nvSpPr>
        <p:spPr>
          <a:xfrm>
            <a:off x="4640140" y="3405981"/>
            <a:ext cx="3862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5" name="六边形 64">
            <a:extLst>
              <a:ext uri="{FF2B5EF4-FFF2-40B4-BE49-F238E27FC236}">
                <a16:creationId xmlns:a16="http://schemas.microsoft.com/office/drawing/2014/main" id="{80B9223B-EF01-4036-A710-CE1F69004679}"/>
              </a:ext>
            </a:extLst>
          </p:cNvPr>
          <p:cNvSpPr/>
          <p:nvPr/>
        </p:nvSpPr>
        <p:spPr bwMode="auto">
          <a:xfrm>
            <a:off x="4478434" y="4521667"/>
            <a:ext cx="717594" cy="597978"/>
          </a:xfrm>
          <a:prstGeom prst="hexagon">
            <a:avLst/>
          </a:prstGeom>
          <a:solidFill>
            <a:srgbClr val="3148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6564" tIns="28282" rIns="56564" bIns="28282" numCol="1" rtlCol="0" anchor="t" anchorCtr="0" compatLnSpc="1"/>
          <a:lstStyle/>
          <a:p>
            <a:pPr defTabSz="565309"/>
            <a:endParaRPr lang="zh-CN" altLang="en-US" sz="1073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6" name="TextBox 18">
            <a:extLst>
              <a:ext uri="{FF2B5EF4-FFF2-40B4-BE49-F238E27FC236}">
                <a16:creationId xmlns:a16="http://schemas.microsoft.com/office/drawing/2014/main" id="{00D0C5EC-417F-4912-865E-F5C6792BAA6D}"/>
              </a:ext>
            </a:extLst>
          </p:cNvPr>
          <p:cNvSpPr txBox="1"/>
          <p:nvPr/>
        </p:nvSpPr>
        <p:spPr>
          <a:xfrm>
            <a:off x="4640140" y="4636852"/>
            <a:ext cx="3862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8000DD2-1460-4567-8D55-65104C601268}"/>
              </a:ext>
            </a:extLst>
          </p:cNvPr>
          <p:cNvSpPr/>
          <p:nvPr/>
        </p:nvSpPr>
        <p:spPr>
          <a:xfrm>
            <a:off x="5635300" y="3273317"/>
            <a:ext cx="1904621" cy="334115"/>
          </a:xfrm>
          <a:prstGeom prst="rect">
            <a:avLst/>
          </a:prstGeom>
          <a:noFill/>
          <a:ln>
            <a:noFill/>
          </a:ln>
        </p:spPr>
        <p:txBody>
          <a:bodyPr wrap="square" lIns="56564" tIns="28282" rIns="56564" bIns="28282">
            <a:spAutoFit/>
          </a:bodyPr>
          <a:lstStyle/>
          <a:p>
            <a:r>
              <a:rPr lang="zh-TW" altLang="en-US" b="1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資料缺失</a:t>
            </a:r>
            <a:endParaRPr lang="zh-CN" altLang="en-US" b="1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009821D-D595-46A9-9B32-04394103FAD6}"/>
              </a:ext>
            </a:extLst>
          </p:cNvPr>
          <p:cNvSpPr/>
          <p:nvPr/>
        </p:nvSpPr>
        <p:spPr>
          <a:xfrm>
            <a:off x="5635297" y="4714917"/>
            <a:ext cx="4465019" cy="918891"/>
          </a:xfrm>
          <a:prstGeom prst="rect">
            <a:avLst/>
          </a:prstGeom>
          <a:noFill/>
          <a:ln>
            <a:noFill/>
          </a:ln>
        </p:spPr>
        <p:txBody>
          <a:bodyPr wrap="square" lIns="56564" tIns="28282" rIns="56564" bIns="28282">
            <a:spAutoFit/>
          </a:bodyPr>
          <a:lstStyle/>
          <a:p>
            <a:r>
              <a:rPr lang="zh-TW" altLang="en-US" sz="14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填充時間</a:t>
            </a:r>
            <a:endParaRPr lang="en-US" altLang="zh-TW" sz="14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zh-TW" altLang="en-US" sz="14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時間內的資料以同測站內插法補齊</a:t>
            </a:r>
            <a:endParaRPr lang="en-US" altLang="zh-TW" sz="14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endParaRPr lang="en-US" altLang="zh-CN" sz="14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zh-TW" altLang="en-US" sz="14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時間間距超過五小時則不補資料</a:t>
            </a:r>
            <a:endParaRPr lang="zh-CN" altLang="en-US" sz="14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D36973E-B87A-44AD-962B-FA41E2BA7769}"/>
              </a:ext>
            </a:extLst>
          </p:cNvPr>
          <p:cNvSpPr/>
          <p:nvPr/>
        </p:nvSpPr>
        <p:spPr>
          <a:xfrm>
            <a:off x="5635298" y="2104917"/>
            <a:ext cx="2213130" cy="334115"/>
          </a:xfrm>
          <a:prstGeom prst="rect">
            <a:avLst/>
          </a:prstGeom>
          <a:noFill/>
          <a:ln>
            <a:noFill/>
          </a:ln>
        </p:spPr>
        <p:txBody>
          <a:bodyPr wrap="square" lIns="56564" tIns="28282" rIns="56564" bIns="28282">
            <a:spAutoFit/>
          </a:bodyPr>
          <a:lstStyle/>
          <a:p>
            <a:r>
              <a:rPr lang="zh-TW" altLang="en-US" b="1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資料欄位不同</a:t>
            </a:r>
            <a:endParaRPr lang="zh-CN" altLang="en-US" b="1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263B0C8-6FC5-4F9E-A0D2-73C60CF90881}"/>
              </a:ext>
            </a:extLst>
          </p:cNvPr>
          <p:cNvSpPr/>
          <p:nvPr/>
        </p:nvSpPr>
        <p:spPr>
          <a:xfrm>
            <a:off x="5635297" y="3600550"/>
            <a:ext cx="4465019" cy="703447"/>
          </a:xfrm>
          <a:prstGeom prst="rect">
            <a:avLst/>
          </a:prstGeom>
          <a:noFill/>
          <a:ln>
            <a:noFill/>
          </a:ln>
        </p:spPr>
        <p:txBody>
          <a:bodyPr wrap="square" lIns="56564" tIns="28282" rIns="56564" bIns="28282">
            <a:spAutoFit/>
          </a:bodyPr>
          <a:lstStyle/>
          <a:p>
            <a:r>
              <a:rPr lang="zh-TW" altLang="en-US" sz="14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資料填充</a:t>
            </a:r>
            <a:endParaRPr lang="en-US" altLang="zh-TW" sz="14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zh-TW" altLang="en-US" sz="14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填充同時間，最相近的測站資料</a:t>
            </a:r>
            <a:endParaRPr lang="en-US" altLang="zh-TW" sz="14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zh-TW" altLang="en-US" sz="14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仍缺則補</a:t>
            </a:r>
            <a:r>
              <a:rPr lang="en-US" altLang="zh-TW" sz="14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0</a:t>
            </a:r>
            <a:r>
              <a:rPr lang="zh-TW" altLang="en-US" sz="14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，天氣資料則是補離測站最近網格資料</a:t>
            </a:r>
            <a:endParaRPr lang="en-US" altLang="zh-TW" sz="14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3822588-2E71-4051-82E9-117BD54733D0}"/>
              </a:ext>
            </a:extLst>
          </p:cNvPr>
          <p:cNvSpPr/>
          <p:nvPr/>
        </p:nvSpPr>
        <p:spPr>
          <a:xfrm>
            <a:off x="5635300" y="4402042"/>
            <a:ext cx="1904621" cy="334115"/>
          </a:xfrm>
          <a:prstGeom prst="rect">
            <a:avLst/>
          </a:prstGeom>
          <a:noFill/>
          <a:ln>
            <a:noFill/>
          </a:ln>
        </p:spPr>
        <p:txBody>
          <a:bodyPr wrap="square" lIns="56564" tIns="28282" rIns="56564" bIns="28282">
            <a:spAutoFit/>
          </a:bodyPr>
          <a:lstStyle/>
          <a:p>
            <a:r>
              <a:rPr lang="zh-TW" altLang="en-US" b="1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時間缺失</a:t>
            </a:r>
            <a:endParaRPr lang="zh-CN" altLang="en-US" b="1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75" name="TextBox 32">
            <a:extLst>
              <a:ext uri="{FF2B5EF4-FFF2-40B4-BE49-F238E27FC236}">
                <a16:creationId xmlns:a16="http://schemas.microsoft.com/office/drawing/2014/main" id="{12B08B2D-D7C7-461E-8065-8CB112EDB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294" y="2476768"/>
            <a:ext cx="44650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1400" b="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統整所有資料欄位名稱、刪除無用欄位（</a:t>
            </a:r>
            <a:r>
              <a:rPr lang="en-US" altLang="zh-TW" sz="1400" b="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id</a:t>
            </a:r>
            <a:r>
              <a:rPr lang="zh-TW" altLang="en-US" sz="1400" b="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）、把歷史資料與即時資料結合。</a:t>
            </a:r>
            <a:endParaRPr lang="zh-CN" altLang="en-US" sz="1400" b="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88" name="Rectangle 49">
            <a:extLst>
              <a:ext uri="{FF2B5EF4-FFF2-40B4-BE49-F238E27FC236}">
                <a16:creationId xmlns:a16="http://schemas.microsoft.com/office/drawing/2014/main" id="{A134E4A3-74D2-4AAC-917C-D676CAC26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434" y="1399795"/>
            <a:ext cx="39517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空汙資料遇到的問題</a:t>
            </a:r>
            <a:r>
              <a:rPr lang="zh-CN" altLang="en-US" sz="2400" b="1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：</a:t>
            </a:r>
          </a:p>
        </p:txBody>
      </p:sp>
      <p:pic>
        <p:nvPicPr>
          <p:cNvPr id="4098" name="Picture 2" descr="ãåé¡ãçåçæå°çµæ">
            <a:extLst>
              <a:ext uri="{FF2B5EF4-FFF2-40B4-BE49-F238E27FC236}">
                <a16:creationId xmlns:a16="http://schemas.microsoft.com/office/drawing/2014/main" id="{E40C871E-2A95-4B80-AA02-2AB8492C0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03" y="173210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9B1DADC-1FE6-4BE8-B9A4-5D677E1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C49-4F1C-4FE7-A102-521248C79C8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34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28078 " pathEditMode="relative" rAng="0" ptsTypes="AA">
                                      <p:cBhvr>
                                        <p:cTn id="23" dur="50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5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-0.28078 " pathEditMode="relative" rAng="0" ptsTypes="AA">
                                      <p:cBhvr>
                                        <p:cTn id="46" dur="5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5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00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ldLvl="0" animBg="1"/>
      <p:bldP spid="62" grpId="0"/>
      <p:bldP spid="63" grpId="0" bldLvl="0" animBg="1"/>
      <p:bldP spid="63" grpId="1" bldLvl="0" animBg="1"/>
      <p:bldP spid="64" grpId="0"/>
      <p:bldP spid="65" grpId="0" bldLvl="0" animBg="1"/>
      <p:bldP spid="65" grpId="1" bldLvl="0" animBg="1"/>
      <p:bldP spid="66" grpId="0"/>
      <p:bldP spid="68" grpId="0"/>
      <p:bldP spid="69" grpId="0"/>
      <p:bldP spid="70" grpId="0"/>
      <p:bldP spid="71" grpId="0"/>
      <p:bldP spid="72" grpId="0"/>
      <p:bldP spid="75" grpId="0"/>
      <p:bldP spid="8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>
            <a:extLst>
              <a:ext uri="{FF2B5EF4-FFF2-40B4-BE49-F238E27FC236}">
                <a16:creationId xmlns:a16="http://schemas.microsoft.com/office/drawing/2014/main" id="{05CF3D74-F56B-4FE2-9AEE-2985B3B2F2FD}"/>
              </a:ext>
            </a:extLst>
          </p:cNvPr>
          <p:cNvGrpSpPr/>
          <p:nvPr/>
        </p:nvGrpSpPr>
        <p:grpSpPr>
          <a:xfrm>
            <a:off x="955560" y="631406"/>
            <a:ext cx="9792765" cy="5411678"/>
            <a:chOff x="635480" y="981075"/>
            <a:chExt cx="9792765" cy="5411678"/>
          </a:xfrm>
        </p:grpSpPr>
        <p:sp>
          <p:nvSpPr>
            <p:cNvPr id="92" name="Oval 3">
              <a:extLst>
                <a:ext uri="{FF2B5EF4-FFF2-40B4-BE49-F238E27FC236}">
                  <a16:creationId xmlns:a16="http://schemas.microsoft.com/office/drawing/2014/main" id="{93BC5FC4-2990-4769-BE4D-1049E497F5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600000">
              <a:off x="5883063" y="2170191"/>
              <a:ext cx="3825729" cy="3821787"/>
            </a:xfrm>
            <a:prstGeom prst="ellipse">
              <a:avLst/>
            </a:prstGeom>
            <a:noFill/>
            <a:ln w="9525">
              <a:solidFill>
                <a:srgbClr val="314865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3" name="Oval 4">
              <a:extLst>
                <a:ext uri="{FF2B5EF4-FFF2-40B4-BE49-F238E27FC236}">
                  <a16:creationId xmlns:a16="http://schemas.microsoft.com/office/drawing/2014/main" id="{55EA4004-9157-4D2A-BB6C-5A197BBB1B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600000">
              <a:off x="1790185" y="2144878"/>
              <a:ext cx="3825728" cy="3821787"/>
            </a:xfrm>
            <a:prstGeom prst="ellipse">
              <a:avLst/>
            </a:prstGeom>
            <a:noFill/>
            <a:ln w="9525">
              <a:solidFill>
                <a:srgbClr val="314865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4" name="Rectangle 10">
              <a:extLst>
                <a:ext uri="{FF2B5EF4-FFF2-40B4-BE49-F238E27FC236}">
                  <a16:creationId xmlns:a16="http://schemas.microsoft.com/office/drawing/2014/main" id="{09372DD6-97C4-475A-A8D1-2DB85D943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313" y="981075"/>
              <a:ext cx="2201862" cy="769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Char char="Ø"/>
              </a:pPr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24B1D3C7-5194-43EE-8627-4CABCCDBD679}"/>
                </a:ext>
              </a:extLst>
            </p:cNvPr>
            <p:cNvGrpSpPr/>
            <p:nvPr/>
          </p:nvGrpSpPr>
          <p:grpSpPr>
            <a:xfrm>
              <a:off x="635480" y="1369141"/>
              <a:ext cx="9792765" cy="5023612"/>
              <a:chOff x="1847851" y="1196976"/>
              <a:chExt cx="8064499" cy="4137025"/>
            </a:xfrm>
          </p:grpSpPr>
          <p:sp>
            <p:nvSpPr>
              <p:cNvPr id="96" name="Line 5">
                <a:extLst>
                  <a:ext uri="{FF2B5EF4-FFF2-40B4-BE49-F238E27FC236}">
                    <a16:creationId xmlns:a16="http://schemas.microsoft.com/office/drawing/2014/main" id="{1EA5DA79-A684-45EE-89D2-461B6C550D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35363" y="3482975"/>
                <a:ext cx="1712912" cy="0"/>
              </a:xfrm>
              <a:prstGeom prst="line">
                <a:avLst/>
              </a:prstGeom>
              <a:noFill/>
              <a:ln w="19050">
                <a:solidFill>
                  <a:srgbClr val="314865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7" name="Line 6">
                <a:extLst>
                  <a:ext uri="{FF2B5EF4-FFF2-40B4-BE49-F238E27FC236}">
                    <a16:creationId xmlns:a16="http://schemas.microsoft.com/office/drawing/2014/main" id="{48B923E4-7474-4A30-B0F8-74A92ED49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8001" y="3482975"/>
                <a:ext cx="1712913" cy="0"/>
              </a:xfrm>
              <a:prstGeom prst="line">
                <a:avLst/>
              </a:prstGeom>
              <a:noFill/>
              <a:ln w="19050">
                <a:solidFill>
                  <a:srgbClr val="314865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8" name="Rectangle 7">
                <a:extLst>
                  <a:ext uri="{FF2B5EF4-FFF2-40B4-BE49-F238E27FC236}">
                    <a16:creationId xmlns:a16="http://schemas.microsoft.com/office/drawing/2014/main" id="{77886E2C-6076-4148-96A5-F9BB96606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3363" y="3597550"/>
                <a:ext cx="2303463" cy="1223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TW" altLang="en-US" sz="16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全使用原始資料，獲得稍佳成績（</a:t>
                </a:r>
                <a:r>
                  <a:rPr lang="en-US" altLang="zh-TW" sz="16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0.4~0.65</a:t>
                </a:r>
                <a:r>
                  <a:rPr lang="zh-TW" altLang="en-US" sz="16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）</a:t>
                </a:r>
                <a:endParaRPr lang="zh-CN" altLang="en-US" sz="16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9" name="Rectangle 8">
                <a:extLst>
                  <a:ext uri="{FF2B5EF4-FFF2-40B4-BE49-F238E27FC236}">
                    <a16:creationId xmlns:a16="http://schemas.microsoft.com/office/drawing/2014/main" id="{9526A231-FCFA-4AEC-B3CD-08E8AE18D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6823" y="2208213"/>
                <a:ext cx="2376487" cy="1130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TW" altLang="en-US" sz="16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只取空汙資料：</a:t>
                </a:r>
                <a:endParaRPr lang="en-US" altLang="zh-TW" sz="16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  <a:p>
                <a:pPr eaLnBrk="1" hangingPunct="1"/>
                <a:endParaRPr lang="en-US" altLang="zh-CN" sz="16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  <a:p>
                <a:pPr eaLnBrk="1" hangingPunct="1"/>
                <a:r>
                  <a:rPr lang="pl-PL" altLang="zh-CN" sz="16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PM2.5</a:t>
                </a:r>
                <a:r>
                  <a:rPr lang="zh-TW" altLang="en-US" sz="16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、</a:t>
                </a:r>
                <a:r>
                  <a:rPr lang="pl-PL" altLang="zh-CN" sz="16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PM10</a:t>
                </a:r>
                <a:r>
                  <a:rPr lang="zh-TW" altLang="en-US" sz="16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、</a:t>
                </a:r>
                <a:r>
                  <a:rPr lang="pl-PL" altLang="zh-CN" sz="16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NO2</a:t>
                </a:r>
                <a:r>
                  <a:rPr lang="zh-TW" altLang="en-US" sz="16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、</a:t>
                </a:r>
                <a:r>
                  <a:rPr lang="pl-PL" altLang="zh-CN" sz="16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CO </a:t>
                </a:r>
                <a:r>
                  <a:rPr lang="zh-TW" altLang="en-US" sz="16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、</a:t>
                </a:r>
                <a:r>
                  <a:rPr lang="pl-PL" altLang="zh-CN" sz="16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O3</a:t>
                </a:r>
                <a:r>
                  <a:rPr lang="zh-TW" altLang="en-US" sz="16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、</a:t>
                </a:r>
                <a:r>
                  <a:rPr lang="pl-PL" altLang="zh-CN" sz="16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SO2</a:t>
                </a:r>
              </a:p>
              <a:p>
                <a:pPr eaLnBrk="1" hangingPunct="1"/>
                <a:endParaRPr lang="zh-CN" altLang="en-US" sz="16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0" name="Rectangle 9">
                <a:extLst>
                  <a:ext uri="{FF2B5EF4-FFF2-40B4-BE49-F238E27FC236}">
                    <a16:creationId xmlns:a16="http://schemas.microsoft.com/office/drawing/2014/main" id="{CDF030DE-9DB3-41B7-9B03-BAF8689DE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7801" y="2060575"/>
                <a:ext cx="2201863" cy="1277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Char char="Ø"/>
                </a:pPr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1" name="Rectangle 10">
                <a:extLst>
                  <a:ext uri="{FF2B5EF4-FFF2-40B4-BE49-F238E27FC236}">
                    <a16:creationId xmlns:a16="http://schemas.microsoft.com/office/drawing/2014/main" id="{367A6D4D-1D36-491D-8C0B-3C9ECC835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0826" y="3573464"/>
                <a:ext cx="2201863" cy="769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Char char="Ø"/>
                </a:pPr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2" name="Oval 11">
                <a:extLst>
                  <a:ext uri="{FF2B5EF4-FFF2-40B4-BE49-F238E27FC236}">
                    <a16:creationId xmlns:a16="http://schemas.microsoft.com/office/drawing/2014/main" id="{D14EE694-2CE3-4251-B135-1C45B10DC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1513" y="5037139"/>
                <a:ext cx="2520950" cy="249237"/>
              </a:xfrm>
              <a:prstGeom prst="ellipse">
                <a:avLst/>
              </a:prstGeom>
              <a:gradFill rotWithShape="1">
                <a:gsLst>
                  <a:gs pos="0">
                    <a:schemeClr val="tx1">
                      <a:alpha val="39998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3" name="Oval 12">
                <a:extLst>
                  <a:ext uri="{FF2B5EF4-FFF2-40B4-BE49-F238E27FC236}">
                    <a16:creationId xmlns:a16="http://schemas.microsoft.com/office/drawing/2014/main" id="{787AC09F-6D4C-417F-81FF-AE0C41C55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5084764"/>
                <a:ext cx="2520950" cy="249237"/>
              </a:xfrm>
              <a:prstGeom prst="ellipse">
                <a:avLst/>
              </a:prstGeom>
              <a:gradFill rotWithShape="1">
                <a:gsLst>
                  <a:gs pos="0">
                    <a:schemeClr val="tx1">
                      <a:alpha val="39998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0">
                  <a:latin typeface="Arial"/>
                  <a:ea typeface="微软雅黑"/>
                  <a:sym typeface="Arial"/>
                </a:endParaRPr>
              </a:p>
            </p:txBody>
          </p:sp>
          <p:grpSp>
            <p:nvGrpSpPr>
              <p:cNvPr id="104" name="Group 14">
                <a:extLst>
                  <a:ext uri="{FF2B5EF4-FFF2-40B4-BE49-F238E27FC236}">
                    <a16:creationId xmlns:a16="http://schemas.microsoft.com/office/drawing/2014/main" id="{78E9AB0D-BBC0-4888-B81E-EF67368F4F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1875" y="2879725"/>
                <a:ext cx="1201738" cy="1125538"/>
                <a:chOff x="0" y="0"/>
                <a:chExt cx="1042" cy="1019"/>
              </a:xfrm>
            </p:grpSpPr>
            <p:pic>
              <p:nvPicPr>
                <p:cNvPr id="117" name="Picture 15" descr="circuler_1">
                  <a:extLst>
                    <a:ext uri="{FF2B5EF4-FFF2-40B4-BE49-F238E27FC236}">
                      <a16:creationId xmlns:a16="http://schemas.microsoft.com/office/drawing/2014/main" id="{96B4DA90-CC91-45B2-B182-B0CC0A9EFE7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042" cy="10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8" name="Oval 16">
                  <a:extLst>
                    <a:ext uri="{FF2B5EF4-FFF2-40B4-BE49-F238E27FC236}">
                      <a16:creationId xmlns:a16="http://schemas.microsoft.com/office/drawing/2014/main" id="{DB314EF1-B55B-41B9-A169-5B578DA34A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35" cy="1019"/>
                </a:xfrm>
                <a:prstGeom prst="ellipse">
                  <a:avLst/>
                </a:prstGeom>
                <a:solidFill>
                  <a:srgbClr val="314865"/>
                </a:soli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algn="l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algn="l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algn="l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algn="l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0">
                    <a:latin typeface="Arial"/>
                    <a:ea typeface="微软雅黑"/>
                    <a:sym typeface="Arial"/>
                  </a:endParaRPr>
                </a:p>
              </p:txBody>
            </p:sp>
          </p:grp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316CD62B-7C24-4754-BA32-1CF7BB872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9339" y="3097214"/>
                <a:ext cx="1171575" cy="769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TW" altLang="en-US" sz="3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空汙</a:t>
                </a:r>
                <a:endParaRPr lang="zh-CN" altLang="en-US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endParaRPr>
              </a:p>
            </p:txBody>
          </p:sp>
          <p:grpSp>
            <p:nvGrpSpPr>
              <p:cNvPr id="106" name="Group 20">
                <a:extLst>
                  <a:ext uri="{FF2B5EF4-FFF2-40B4-BE49-F238E27FC236}">
                    <a16:creationId xmlns:a16="http://schemas.microsoft.com/office/drawing/2014/main" id="{DF9CE854-BFBE-4F92-8720-023F7BCFBA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88388" y="2852738"/>
                <a:ext cx="1223962" cy="1223962"/>
                <a:chOff x="0" y="0"/>
                <a:chExt cx="1042" cy="1019"/>
              </a:xfrm>
            </p:grpSpPr>
            <p:pic>
              <p:nvPicPr>
                <p:cNvPr id="115" name="Picture 21" descr="circuler_1">
                  <a:extLst>
                    <a:ext uri="{FF2B5EF4-FFF2-40B4-BE49-F238E27FC236}">
                      <a16:creationId xmlns:a16="http://schemas.microsoft.com/office/drawing/2014/main" id="{A2674FDE-4E71-454D-A834-51FE54C273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042" cy="10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6" name="Oval 22">
                  <a:extLst>
                    <a:ext uri="{FF2B5EF4-FFF2-40B4-BE49-F238E27FC236}">
                      <a16:creationId xmlns:a16="http://schemas.microsoft.com/office/drawing/2014/main" id="{9C871B96-9EC9-4952-B375-0AC925F495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35" cy="1019"/>
                </a:xfrm>
                <a:prstGeom prst="ellipse">
                  <a:avLst/>
                </a:prstGeom>
                <a:solidFill>
                  <a:srgbClr val="314865"/>
                </a:soli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algn="l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algn="l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algn="l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algn="l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0" dirty="0">
                    <a:latin typeface="Arial"/>
                    <a:ea typeface="微软雅黑"/>
                    <a:sym typeface="Arial"/>
                  </a:endParaRPr>
                </a:p>
              </p:txBody>
            </p:sp>
          </p:grpSp>
          <p:sp>
            <p:nvSpPr>
              <p:cNvPr id="107" name="Rectangle 24">
                <a:extLst>
                  <a:ext uri="{FF2B5EF4-FFF2-40B4-BE49-F238E27FC236}">
                    <a16:creationId xmlns:a16="http://schemas.microsoft.com/office/drawing/2014/main" id="{440D4DC1-3B56-4227-8468-1FD579B72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4414" y="3097214"/>
                <a:ext cx="1171575" cy="769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   </a:t>
                </a:r>
                <a:r>
                  <a:rPr lang="zh-TW" altLang="en-US" sz="3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調整</a:t>
                </a:r>
                <a:endParaRPr lang="zh-CN" altLang="en-US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endParaRPr>
              </a:p>
            </p:txBody>
          </p:sp>
          <p:grpSp>
            <p:nvGrpSpPr>
              <p:cNvPr id="108" name="Group 26">
                <a:extLst>
                  <a:ext uri="{FF2B5EF4-FFF2-40B4-BE49-F238E27FC236}">
                    <a16:creationId xmlns:a16="http://schemas.microsoft.com/office/drawing/2014/main" id="{6404284D-E3D3-4479-B2A7-84B7618A16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72101" y="2762251"/>
                <a:ext cx="1444625" cy="1412875"/>
                <a:chOff x="0" y="0"/>
                <a:chExt cx="1042" cy="1019"/>
              </a:xfrm>
            </p:grpSpPr>
            <p:pic>
              <p:nvPicPr>
                <p:cNvPr id="113" name="Picture 27" descr="circuler_1">
                  <a:extLst>
                    <a:ext uri="{FF2B5EF4-FFF2-40B4-BE49-F238E27FC236}">
                      <a16:creationId xmlns:a16="http://schemas.microsoft.com/office/drawing/2014/main" id="{E5E830C1-A513-4D44-918A-C71AF540D1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042" cy="10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4" name="Oval 28">
                  <a:extLst>
                    <a:ext uri="{FF2B5EF4-FFF2-40B4-BE49-F238E27FC236}">
                      <a16:creationId xmlns:a16="http://schemas.microsoft.com/office/drawing/2014/main" id="{1AC75ABB-3D50-4D4C-8F0E-F4607326BF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35" cy="1019"/>
                </a:xfrm>
                <a:prstGeom prst="ellipse">
                  <a:avLst/>
                </a:prstGeom>
                <a:solidFill>
                  <a:srgbClr val="314865"/>
                </a:soli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algn="l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algn="l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algn="l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algn="l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endParaRPr>
                </a:p>
              </p:txBody>
            </p:sp>
          </p:grpSp>
          <p:sp>
            <p:nvSpPr>
              <p:cNvPr id="109" name="Rectangle 30">
                <a:extLst>
                  <a:ext uri="{FF2B5EF4-FFF2-40B4-BE49-F238E27FC236}">
                    <a16:creationId xmlns:a16="http://schemas.microsoft.com/office/drawing/2014/main" id="{9DE03091-F0D9-4FE6-A5D6-2AFF433FC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1326" y="3097214"/>
                <a:ext cx="1171575" cy="769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TW" altLang="en-US" sz="3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氣象</a:t>
                </a:r>
                <a:endParaRPr lang="zh-CN" altLang="en-US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0" name="Text Box 34">
                <a:extLst>
                  <a:ext uri="{FF2B5EF4-FFF2-40B4-BE49-F238E27FC236}">
                    <a16:creationId xmlns:a16="http://schemas.microsoft.com/office/drawing/2014/main" id="{B5CD1429-0119-4C8B-8019-11188F0482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7851" y="1196976"/>
                <a:ext cx="3743325" cy="304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TW" altLang="en-US" b="1" dirty="0">
                    <a:solidFill>
                      <a:srgbClr val="314865"/>
                    </a:solidFill>
                    <a:latin typeface="Arial"/>
                    <a:ea typeface="微软雅黑"/>
                    <a:sym typeface="Arial"/>
                  </a:rPr>
                  <a:t>特徵選取</a:t>
                </a:r>
                <a:endParaRPr lang="zh-CN" altLang="en-US" b="1" dirty="0">
                  <a:solidFill>
                    <a:srgbClr val="314865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1" name="Rectangle 8">
                <a:extLst>
                  <a:ext uri="{FF2B5EF4-FFF2-40B4-BE49-F238E27FC236}">
                    <a16:creationId xmlns:a16="http://schemas.microsoft.com/office/drawing/2014/main" id="{032E6AD8-64BB-477B-85C1-B2DA1391F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176" y="3860800"/>
                <a:ext cx="2201863" cy="769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TW" altLang="en-US" sz="16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結果不盡理想（</a:t>
                </a:r>
                <a:r>
                  <a:rPr lang="en-US" altLang="zh-TW" sz="16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0.7</a:t>
                </a:r>
                <a:r>
                  <a:rPr lang="zh-TW" altLang="en-US" sz="16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上下）</a:t>
                </a:r>
                <a:endParaRPr lang="zh-CN" altLang="en-US" sz="16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2" name="Rectangle 8">
                <a:extLst>
                  <a:ext uri="{FF2B5EF4-FFF2-40B4-BE49-F238E27FC236}">
                    <a16:creationId xmlns:a16="http://schemas.microsoft.com/office/drawing/2014/main" id="{C9601318-F565-4733-974A-0E2B89D26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0826" y="2276475"/>
                <a:ext cx="2350871" cy="769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TW" altLang="en-US" sz="16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氣象資料：</a:t>
                </a:r>
                <a:endParaRPr lang="en-US" altLang="zh-CN" sz="16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  <a:p>
                <a:pPr eaLnBrk="1" hangingPunct="1"/>
                <a:r>
                  <a:rPr lang="en-US" altLang="zh-CN" sz="16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Weather</a:t>
                </a:r>
                <a:r>
                  <a:rPr lang="zh-TW" altLang="en-US" sz="16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、</a:t>
                </a:r>
                <a:r>
                  <a:rPr lang="en-US" altLang="zh-CN" sz="16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temperature</a:t>
                </a:r>
                <a:r>
                  <a:rPr lang="zh-TW" altLang="en-US" sz="16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、</a:t>
                </a:r>
                <a:r>
                  <a:rPr lang="en-US" altLang="zh-CN" sz="16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pressure</a:t>
                </a:r>
                <a:r>
                  <a:rPr lang="zh-TW" altLang="en-US" sz="16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、</a:t>
                </a:r>
                <a:r>
                  <a:rPr lang="en-US" altLang="zh-CN" sz="16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humidity</a:t>
                </a:r>
                <a:r>
                  <a:rPr lang="zh-TW" altLang="en-US" sz="16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、</a:t>
                </a:r>
                <a:r>
                  <a:rPr lang="en-US" altLang="zh-CN" sz="1600" b="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wind_speed</a:t>
                </a:r>
                <a:r>
                  <a:rPr lang="zh-TW" altLang="en-US" sz="16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、</a:t>
                </a:r>
                <a:r>
                  <a:rPr lang="en-US" altLang="zh-CN" sz="1600" b="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wind_direction</a:t>
                </a:r>
                <a:endParaRPr lang="zh-CN" altLang="en-US" sz="16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895331FA-892F-4E8D-836E-7233557AE85A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3CF56402-9EE1-48C2-B84D-66A9A6D591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0F4BF20F-32BC-47C0-A72F-9062E5A596FC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zh-TW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sym typeface="Arial"/>
                </a:rPr>
                <a:t>資料分析與前處理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sym typeface="Arial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E365A983-A60A-41CA-A6B7-F9E5445D9A15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E9E322F1-844A-4841-ADBB-DF5708BDE4AE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309EC954-2B69-4E41-A9FF-BBD675DB7D56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65BA9BE-8D73-49E6-9162-45ADC547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C49-4F1C-4FE7-A102-521248C79C8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7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空心弧 36">
            <a:extLst>
              <a:ext uri="{FF2B5EF4-FFF2-40B4-BE49-F238E27FC236}">
                <a16:creationId xmlns:a16="http://schemas.microsoft.com/office/drawing/2014/main" id="{B3F43884-8474-4D1F-B844-6A57151614CE}"/>
              </a:ext>
            </a:extLst>
          </p:cNvPr>
          <p:cNvSpPr/>
          <p:nvPr/>
        </p:nvSpPr>
        <p:spPr>
          <a:xfrm rot="5400000">
            <a:off x="4314948" y="2660215"/>
            <a:ext cx="1781052" cy="1781052"/>
          </a:xfrm>
          <a:prstGeom prst="blockArc">
            <a:avLst>
              <a:gd name="adj1" fmla="val 10800000"/>
              <a:gd name="adj2" fmla="val 95469"/>
              <a:gd name="adj3" fmla="val 23519"/>
            </a:avLst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>
              <a:solidFill>
                <a:schemeClr val="tx2">
                  <a:lumMod val="75000"/>
                </a:schemeClr>
              </a:solidFill>
              <a:latin typeface="Arial"/>
              <a:ea typeface="微软雅黑"/>
              <a:cs typeface="Arial" panose="020B0604020202020204" pitchFamily="34" charset="0"/>
              <a:sym typeface="Arial"/>
            </a:endParaRPr>
          </a:p>
        </p:txBody>
      </p:sp>
      <p:sp>
        <p:nvSpPr>
          <p:cNvPr id="39" name="空心弧 38">
            <a:extLst>
              <a:ext uri="{FF2B5EF4-FFF2-40B4-BE49-F238E27FC236}">
                <a16:creationId xmlns:a16="http://schemas.microsoft.com/office/drawing/2014/main" id="{6E58D754-F436-4D48-A7FB-FEC47E060368}"/>
              </a:ext>
            </a:extLst>
          </p:cNvPr>
          <p:cNvSpPr/>
          <p:nvPr/>
        </p:nvSpPr>
        <p:spPr>
          <a:xfrm rot="16200000" flipH="1">
            <a:off x="6202718" y="2660215"/>
            <a:ext cx="1781052" cy="1781052"/>
          </a:xfrm>
          <a:prstGeom prst="blockArc">
            <a:avLst>
              <a:gd name="adj1" fmla="val 10800000"/>
              <a:gd name="adj2" fmla="val 95469"/>
              <a:gd name="adj3" fmla="val 2351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>
              <a:solidFill>
                <a:schemeClr val="tx2">
                  <a:lumMod val="75000"/>
                </a:schemeClr>
              </a:solidFill>
              <a:latin typeface="Arial"/>
              <a:ea typeface="微软雅黑"/>
              <a:cs typeface="Arial" panose="020B0604020202020204" pitchFamily="34" charset="0"/>
              <a:sym typeface="Arial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E5046C7-EBC9-4E60-ADC7-11F5095D245C}"/>
              </a:ext>
            </a:extLst>
          </p:cNvPr>
          <p:cNvSpPr txBox="1"/>
          <p:nvPr/>
        </p:nvSpPr>
        <p:spPr>
          <a:xfrm>
            <a:off x="7506448" y="2847988"/>
            <a:ext cx="2007477" cy="646323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eaLnBrk="0" hangingPunct="0">
              <a:defRPr/>
            </a:pPr>
            <a:r>
              <a:rPr lang="zh-TW" altLang="en-US" sz="3600" b="1" dirty="0">
                <a:solidFill>
                  <a:srgbClr val="314865"/>
                </a:solidFill>
                <a:latin typeface="Arial"/>
                <a:ea typeface="微软雅黑"/>
                <a:cs typeface="Arial" pitchFamily="34" charset="0"/>
                <a:sym typeface="Arial"/>
              </a:rPr>
              <a:t>測試集</a:t>
            </a:r>
            <a:endParaRPr lang="zh-CN" altLang="en-US" sz="3600" b="1" dirty="0">
              <a:solidFill>
                <a:srgbClr val="314865"/>
              </a:solidFill>
              <a:latin typeface="Arial"/>
              <a:ea typeface="微软雅黑"/>
              <a:cs typeface="Arial" pitchFamily="34" charset="0"/>
              <a:sym typeface="Arial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25BE7E5-FA83-4A91-8705-0C5EB5FA5670}"/>
              </a:ext>
            </a:extLst>
          </p:cNvPr>
          <p:cNvSpPr txBox="1"/>
          <p:nvPr/>
        </p:nvSpPr>
        <p:spPr>
          <a:xfrm>
            <a:off x="7506448" y="3550740"/>
            <a:ext cx="3704435" cy="830989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r>
              <a:rPr lang="zh-TW" altLang="en-US" sz="240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所有時間大於</a:t>
            </a:r>
            <a:endParaRPr lang="en-US" altLang="zh-TW" sz="2400" dirty="0">
              <a:solidFill>
                <a:schemeClr val="bg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TW" sz="240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2018/04/01</a:t>
            </a:r>
            <a:r>
              <a:rPr lang="zh-TW" altLang="en-US" sz="240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的資料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Arial"/>
              <a:ea typeface="微软雅黑"/>
              <a:cs typeface="Arial" panose="020B0604020202020204" pitchFamily="34" charset="0"/>
              <a:sym typeface="Arial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8F68D17-316F-40B0-8343-5C8FF5CB1AA5}"/>
              </a:ext>
            </a:extLst>
          </p:cNvPr>
          <p:cNvSpPr txBox="1"/>
          <p:nvPr/>
        </p:nvSpPr>
        <p:spPr>
          <a:xfrm>
            <a:off x="2719778" y="2847988"/>
            <a:ext cx="2007477" cy="646323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r" eaLnBrk="0" hangingPunct="0">
              <a:defRPr/>
            </a:pPr>
            <a:r>
              <a:rPr lang="zh-TW" altLang="en-US" sz="3600" b="1" dirty="0">
                <a:solidFill>
                  <a:srgbClr val="314865"/>
                </a:solidFill>
                <a:latin typeface="Arial"/>
                <a:ea typeface="微软雅黑"/>
                <a:cs typeface="Arial" pitchFamily="34" charset="0"/>
                <a:sym typeface="Arial"/>
              </a:rPr>
              <a:t>訓練集</a:t>
            </a:r>
            <a:endParaRPr lang="zh-CN" altLang="en-US" sz="3600" b="1" dirty="0">
              <a:solidFill>
                <a:srgbClr val="314865"/>
              </a:solidFill>
              <a:latin typeface="Arial"/>
              <a:ea typeface="微软雅黑"/>
              <a:cs typeface="Arial" pitchFamily="34" charset="0"/>
              <a:sym typeface="Arial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2B27B23-E97C-44F3-936F-3D8E1E383912}"/>
              </a:ext>
            </a:extLst>
          </p:cNvPr>
          <p:cNvSpPr txBox="1"/>
          <p:nvPr/>
        </p:nvSpPr>
        <p:spPr>
          <a:xfrm>
            <a:off x="1047516" y="3613119"/>
            <a:ext cx="3704435" cy="830989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r"/>
            <a:r>
              <a:rPr lang="zh-TW" altLang="en-US" sz="240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所有時間小於</a:t>
            </a:r>
            <a:endParaRPr lang="en-US" altLang="zh-TW" sz="2400" dirty="0">
              <a:solidFill>
                <a:schemeClr val="bg2">
                  <a:lumMod val="50000"/>
                </a:schemeClr>
              </a:solidFill>
              <a:latin typeface="Arial"/>
              <a:ea typeface="微软雅黑"/>
              <a:cs typeface="Arial" panose="020B0604020202020204" pitchFamily="34" charset="0"/>
              <a:sym typeface="Arial"/>
            </a:endParaRPr>
          </a:p>
          <a:p>
            <a:pPr algn="r"/>
            <a:r>
              <a:rPr lang="en-US" altLang="zh-TW" sz="240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2018/03/31</a:t>
            </a:r>
            <a:r>
              <a:rPr lang="zh-TW" altLang="en-US" sz="240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的資料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Arial"/>
              <a:ea typeface="微软雅黑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7FA0D0DB-7621-4DFD-86D2-03900D500ACE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D5AD3B36-21C9-4AFD-8CA2-76B2867A7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755B5C75-6A9C-4E11-8BB3-830D72899E46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zh-TW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sym typeface="Arial"/>
                </a:rPr>
                <a:t>資料分析與前處理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sym typeface="Arial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87D3AC6-4458-4482-9BA5-C3537AAD4682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2CE2F610-5C8D-41C7-B947-5A7606BE156E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C4BD9AE-7656-42D3-A7DD-2E36688C56EE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58EFF14-EB88-4948-8661-0F958FFB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C49-4F1C-4FE7-A102-521248C79C8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18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  <p:bldP spid="41" grpId="0"/>
      <p:bldP spid="42" grpId="0"/>
      <p:bldP spid="45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/>
                <a:ea typeface="微软雅黑"/>
                <a:cs typeface="Times New Roman" panose="02020603050405020304" pitchFamily="18" charset="0"/>
                <a:sym typeface="Arial"/>
              </a:rPr>
              <a:t>04</a:t>
            </a:r>
            <a:endParaRPr lang="zh-CN" altLang="en-US" sz="14600" b="1" dirty="0">
              <a:solidFill>
                <a:srgbClr val="314865"/>
              </a:solidFill>
              <a:latin typeface="Arial"/>
              <a:ea typeface="微软雅黑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30" name="直接连接符 29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69095" y="2643919"/>
            <a:ext cx="7186590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TW" altLang="en-US" sz="6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rPr>
              <a:t>模型與成績</a:t>
            </a:r>
            <a:endParaRPr lang="zh-CN" altLang="en-US" sz="6600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/>
              <a:ea typeface="微软雅黑"/>
              <a:sym typeface="Arial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C01247D-0162-49DD-86DF-3BC7B90EA4BC}"/>
              </a:ext>
            </a:extLst>
          </p:cNvPr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>
              <a:extLst>
                <a:ext uri="{FF2B5EF4-FFF2-40B4-BE49-F238E27FC236}">
                  <a16:creationId xmlns:a16="http://schemas.microsoft.com/office/drawing/2014/main" id="{996E1BFB-125C-45F3-AEC3-86319D368C23}"/>
                </a:ext>
              </a:extLst>
            </p:cNvPr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2" name="流程图: 终止 21">
              <a:extLst>
                <a:ext uri="{FF2B5EF4-FFF2-40B4-BE49-F238E27FC236}">
                  <a16:creationId xmlns:a16="http://schemas.microsoft.com/office/drawing/2014/main" id="{DEEDD79F-D6D2-4A19-A4F3-9B156BA42CB8}"/>
                </a:ext>
              </a:extLst>
            </p:cNvPr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流程图: 终止 22">
              <a:extLst>
                <a:ext uri="{FF2B5EF4-FFF2-40B4-BE49-F238E27FC236}">
                  <a16:creationId xmlns:a16="http://schemas.microsoft.com/office/drawing/2014/main" id="{5C74AD11-2929-4A85-9085-AB225DDC1B5C}"/>
                </a:ext>
              </a:extLst>
            </p:cNvPr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C73ADF1F-38EF-435B-AFE8-407670BA2596}"/>
              </a:ext>
            </a:extLst>
          </p:cNvPr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5033491-2A2E-4558-B98A-7C1EC7A94119}"/>
              </a:ext>
            </a:extLst>
          </p:cNvPr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6CD2184-438C-4691-8625-05EA4B15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C49-4F1C-4FE7-A102-521248C79C8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66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32" grpId="0"/>
          <p:bldP spid="24" grpId="0" animBg="1"/>
          <p:bldP spid="2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32" grpId="0"/>
          <p:bldP spid="24" grpId="0" animBg="1"/>
          <p:bldP spid="25" grpId="0" animBg="1"/>
          <p:bldP spid="17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3FBDF21B-9D35-413C-A547-D20525ECEB8E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DC7C896-4DCE-4A8D-A24F-0F3EB6D013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1D5447C-8AFB-4D12-9F13-11D462FF9456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zh-TW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sym typeface="Arial"/>
                </a:rPr>
                <a:t>模型與成績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sym typeface="Arial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83A32E7-9670-4852-B784-0C9F67E6A79B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FD2230F-9F75-4326-A760-9310FC451E1A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F1CE37C-B900-44E3-B4D4-6858375DA006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26" name="Shape 539">
            <a:extLst>
              <a:ext uri="{FF2B5EF4-FFF2-40B4-BE49-F238E27FC236}">
                <a16:creationId xmlns:a16="http://schemas.microsoft.com/office/drawing/2014/main" id="{F25AE410-CA62-42B0-9B2A-666C95A2D122}"/>
              </a:ext>
            </a:extLst>
          </p:cNvPr>
          <p:cNvSpPr>
            <a:spLocks/>
          </p:cNvSpPr>
          <p:nvPr/>
        </p:nvSpPr>
        <p:spPr bwMode="auto">
          <a:xfrm>
            <a:off x="1341437" y="983091"/>
            <a:ext cx="2527300" cy="1274763"/>
          </a:xfrm>
          <a:custGeom>
            <a:avLst/>
            <a:gdLst>
              <a:gd name="T0" fmla="*/ 5499 w 21600"/>
              <a:gd name="T1" fmla="*/ 0 h 21600"/>
              <a:gd name="T2" fmla="*/ 364703 w 21600"/>
              <a:gd name="T3" fmla="*/ 641336 h 21600"/>
              <a:gd name="T4" fmla="*/ 0 w 21600"/>
              <a:gd name="T5" fmla="*/ 1274763 h 21600"/>
              <a:gd name="T6" fmla="*/ 2169851 w 21600"/>
              <a:gd name="T7" fmla="*/ 1274763 h 21600"/>
              <a:gd name="T8" fmla="*/ 2527300 w 21600"/>
              <a:gd name="T9" fmla="*/ 647001 h 21600"/>
              <a:gd name="T10" fmla="*/ 2184593 w 21600"/>
              <a:gd name="T11" fmla="*/ 1062 h 21600"/>
              <a:gd name="T12" fmla="*/ 5499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  <a:extLst/>
        </p:spPr>
        <p:txBody>
          <a:bodyPr lIns="0" tIns="0" rIns="0" bIns="0" anchor="ctr"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7" name="Shape 542">
            <a:extLst>
              <a:ext uri="{FF2B5EF4-FFF2-40B4-BE49-F238E27FC236}">
                <a16:creationId xmlns:a16="http://schemas.microsoft.com/office/drawing/2014/main" id="{B87F7B6B-3C7E-4DEE-9D10-CE86563F1B6F}"/>
              </a:ext>
            </a:extLst>
          </p:cNvPr>
          <p:cNvSpPr>
            <a:spLocks/>
          </p:cNvSpPr>
          <p:nvPr/>
        </p:nvSpPr>
        <p:spPr bwMode="auto">
          <a:xfrm>
            <a:off x="2306637" y="1383141"/>
            <a:ext cx="563563" cy="469900"/>
          </a:xfrm>
          <a:custGeom>
            <a:avLst/>
            <a:gdLst>
              <a:gd name="T0" fmla="*/ 556675 w 21600"/>
              <a:gd name="T1" fmla="*/ 311831 h 21600"/>
              <a:gd name="T2" fmla="*/ 563563 w 21600"/>
              <a:gd name="T3" fmla="*/ 446057 h 21600"/>
              <a:gd name="T4" fmla="*/ 540316 w 21600"/>
              <a:gd name="T5" fmla="*/ 469900 h 21600"/>
              <a:gd name="T6" fmla="*/ 406078 w 21600"/>
              <a:gd name="T7" fmla="*/ 463069 h 21600"/>
              <a:gd name="T8" fmla="*/ 399608 w 21600"/>
              <a:gd name="T9" fmla="*/ 328843 h 21600"/>
              <a:gd name="T10" fmla="*/ 422620 w 21600"/>
              <a:gd name="T11" fmla="*/ 305000 h 21600"/>
              <a:gd name="T12" fmla="*/ 464131 w 21600"/>
              <a:gd name="T13" fmla="*/ 258206 h 21600"/>
              <a:gd name="T14" fmla="*/ 299341 w 21600"/>
              <a:gd name="T15" fmla="*/ 252397 h 21600"/>
              <a:gd name="T16" fmla="*/ 340590 w 21600"/>
              <a:gd name="T17" fmla="*/ 305000 h 21600"/>
              <a:gd name="T18" fmla="*/ 363837 w 21600"/>
              <a:gd name="T19" fmla="*/ 328843 h 21600"/>
              <a:gd name="T20" fmla="*/ 356949 w 21600"/>
              <a:gd name="T21" fmla="*/ 463069 h 21600"/>
              <a:gd name="T22" fmla="*/ 222894 w 21600"/>
              <a:gd name="T23" fmla="*/ 469900 h 21600"/>
              <a:gd name="T24" fmla="*/ 199647 w 21600"/>
              <a:gd name="T25" fmla="*/ 446057 h 21600"/>
              <a:gd name="T26" fmla="*/ 206483 w 21600"/>
              <a:gd name="T27" fmla="*/ 311831 h 21600"/>
              <a:gd name="T28" fmla="*/ 264144 w 21600"/>
              <a:gd name="T29" fmla="*/ 305000 h 21600"/>
              <a:gd name="T30" fmla="*/ 105825 w 21600"/>
              <a:gd name="T31" fmla="*/ 252397 h 21600"/>
              <a:gd name="T32" fmla="*/ 99693 w 21600"/>
              <a:gd name="T33" fmla="*/ 305000 h 21600"/>
              <a:gd name="T34" fmla="*/ 157954 w 21600"/>
              <a:gd name="T35" fmla="*/ 311831 h 21600"/>
              <a:gd name="T36" fmla="*/ 164790 w 21600"/>
              <a:gd name="T37" fmla="*/ 446057 h 21600"/>
              <a:gd name="T38" fmla="*/ 140943 w 21600"/>
              <a:gd name="T39" fmla="*/ 469900 h 21600"/>
              <a:gd name="T40" fmla="*/ 6836 w 21600"/>
              <a:gd name="T41" fmla="*/ 463069 h 21600"/>
              <a:gd name="T42" fmla="*/ 0 w 21600"/>
              <a:gd name="T43" fmla="*/ 328843 h 21600"/>
              <a:gd name="T44" fmla="*/ 23821 w 21600"/>
              <a:gd name="T45" fmla="*/ 305000 h 21600"/>
              <a:gd name="T46" fmla="*/ 64497 w 21600"/>
              <a:gd name="T47" fmla="*/ 258206 h 21600"/>
              <a:gd name="T48" fmla="*/ 105772 w 21600"/>
              <a:gd name="T49" fmla="*/ 217503 h 21600"/>
              <a:gd name="T50" fmla="*/ 264092 w 21600"/>
              <a:gd name="T51" fmla="*/ 164269 h 21600"/>
              <a:gd name="T52" fmla="*/ 206431 w 21600"/>
              <a:gd name="T53" fmla="*/ 157678 h 21600"/>
              <a:gd name="T54" fmla="*/ 199595 w 21600"/>
              <a:gd name="T55" fmla="*/ 23190 h 21600"/>
              <a:gd name="T56" fmla="*/ 222842 w 21600"/>
              <a:gd name="T57" fmla="*/ 0 h 21600"/>
              <a:gd name="T58" fmla="*/ 356897 w 21600"/>
              <a:gd name="T59" fmla="*/ 6831 h 21600"/>
              <a:gd name="T60" fmla="*/ 363785 w 21600"/>
              <a:gd name="T61" fmla="*/ 141057 h 21600"/>
              <a:gd name="T62" fmla="*/ 340538 w 21600"/>
              <a:gd name="T63" fmla="*/ 164269 h 21600"/>
              <a:gd name="T64" fmla="*/ 299288 w 21600"/>
              <a:gd name="T65" fmla="*/ 217503 h 21600"/>
              <a:gd name="T66" fmla="*/ 486673 w 21600"/>
              <a:gd name="T67" fmla="*/ 229272 h 21600"/>
              <a:gd name="T68" fmla="*/ 498936 w 21600"/>
              <a:gd name="T69" fmla="*/ 305000 h 2160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1600" h="21600" extrusionOk="0">
                <a:moveTo>
                  <a:pt x="20709" y="14020"/>
                </a:moveTo>
                <a:cubicBezTo>
                  <a:pt x="20951" y="14020"/>
                  <a:pt x="21162" y="14126"/>
                  <a:pt x="21336" y="14334"/>
                </a:cubicBezTo>
                <a:cubicBezTo>
                  <a:pt x="21512" y="14549"/>
                  <a:pt x="21600" y="14810"/>
                  <a:pt x="21600" y="15116"/>
                </a:cubicBezTo>
                <a:lnTo>
                  <a:pt x="21600" y="20504"/>
                </a:lnTo>
                <a:cubicBezTo>
                  <a:pt x="21600" y="20816"/>
                  <a:pt x="21512" y="21071"/>
                  <a:pt x="21336" y="21286"/>
                </a:cubicBezTo>
                <a:cubicBezTo>
                  <a:pt x="21162" y="21494"/>
                  <a:pt x="20951" y="21600"/>
                  <a:pt x="20709" y="21600"/>
                </a:cubicBezTo>
                <a:lnTo>
                  <a:pt x="16198" y="21600"/>
                </a:lnTo>
                <a:cubicBezTo>
                  <a:pt x="15941" y="21600"/>
                  <a:pt x="15730" y="21494"/>
                  <a:pt x="15564" y="21286"/>
                </a:cubicBezTo>
                <a:cubicBezTo>
                  <a:pt x="15400" y="21071"/>
                  <a:pt x="15316" y="20816"/>
                  <a:pt x="15316" y="20504"/>
                </a:cubicBezTo>
                <a:lnTo>
                  <a:pt x="15316" y="15116"/>
                </a:lnTo>
                <a:cubicBezTo>
                  <a:pt x="15316" y="14810"/>
                  <a:pt x="15400" y="14549"/>
                  <a:pt x="15571" y="14334"/>
                </a:cubicBezTo>
                <a:cubicBezTo>
                  <a:pt x="15737" y="14126"/>
                  <a:pt x="15945" y="14020"/>
                  <a:pt x="16198" y="14020"/>
                </a:cubicBezTo>
                <a:lnTo>
                  <a:pt x="17789" y="14020"/>
                </a:lnTo>
                <a:lnTo>
                  <a:pt x="17789" y="11869"/>
                </a:lnTo>
                <a:cubicBezTo>
                  <a:pt x="17789" y="11699"/>
                  <a:pt x="17708" y="11611"/>
                  <a:pt x="17544" y="11602"/>
                </a:cubicBezTo>
                <a:lnTo>
                  <a:pt x="11473" y="11602"/>
                </a:lnTo>
                <a:lnTo>
                  <a:pt x="11473" y="14020"/>
                </a:lnTo>
                <a:lnTo>
                  <a:pt x="13054" y="14020"/>
                </a:lnTo>
                <a:cubicBezTo>
                  <a:pt x="13297" y="14020"/>
                  <a:pt x="13507" y="14126"/>
                  <a:pt x="13681" y="14334"/>
                </a:cubicBezTo>
                <a:cubicBezTo>
                  <a:pt x="13857" y="14549"/>
                  <a:pt x="13945" y="14810"/>
                  <a:pt x="13945" y="15116"/>
                </a:cubicBezTo>
                <a:lnTo>
                  <a:pt x="13945" y="20504"/>
                </a:lnTo>
                <a:cubicBezTo>
                  <a:pt x="13945" y="20816"/>
                  <a:pt x="13857" y="21071"/>
                  <a:pt x="13681" y="21286"/>
                </a:cubicBezTo>
                <a:cubicBezTo>
                  <a:pt x="13507" y="21494"/>
                  <a:pt x="13297" y="21600"/>
                  <a:pt x="13054" y="21600"/>
                </a:cubicBezTo>
                <a:lnTo>
                  <a:pt x="8543" y="21600"/>
                </a:lnTo>
                <a:cubicBezTo>
                  <a:pt x="8298" y="21600"/>
                  <a:pt x="8090" y="21494"/>
                  <a:pt x="7914" y="21286"/>
                </a:cubicBezTo>
                <a:cubicBezTo>
                  <a:pt x="7740" y="21071"/>
                  <a:pt x="7652" y="20816"/>
                  <a:pt x="7652" y="20504"/>
                </a:cubicBezTo>
                <a:lnTo>
                  <a:pt x="7652" y="15116"/>
                </a:lnTo>
                <a:cubicBezTo>
                  <a:pt x="7652" y="14810"/>
                  <a:pt x="7740" y="14549"/>
                  <a:pt x="7914" y="14334"/>
                </a:cubicBezTo>
                <a:cubicBezTo>
                  <a:pt x="8090" y="14126"/>
                  <a:pt x="8298" y="14020"/>
                  <a:pt x="8543" y="14020"/>
                </a:cubicBezTo>
                <a:lnTo>
                  <a:pt x="10124" y="14020"/>
                </a:lnTo>
                <a:lnTo>
                  <a:pt x="10124" y="11602"/>
                </a:lnTo>
                <a:lnTo>
                  <a:pt x="4056" y="11602"/>
                </a:lnTo>
                <a:cubicBezTo>
                  <a:pt x="3902" y="11602"/>
                  <a:pt x="3821" y="11690"/>
                  <a:pt x="3821" y="11869"/>
                </a:cubicBezTo>
                <a:lnTo>
                  <a:pt x="3821" y="14020"/>
                </a:lnTo>
                <a:lnTo>
                  <a:pt x="5402" y="14020"/>
                </a:lnTo>
                <a:cubicBezTo>
                  <a:pt x="5662" y="14020"/>
                  <a:pt x="5875" y="14126"/>
                  <a:pt x="6054" y="14334"/>
                </a:cubicBezTo>
                <a:cubicBezTo>
                  <a:pt x="6230" y="14549"/>
                  <a:pt x="6316" y="14810"/>
                  <a:pt x="6316" y="15116"/>
                </a:cubicBezTo>
                <a:lnTo>
                  <a:pt x="6316" y="20504"/>
                </a:lnTo>
                <a:cubicBezTo>
                  <a:pt x="6316" y="20816"/>
                  <a:pt x="6230" y="21071"/>
                  <a:pt x="6054" y="21286"/>
                </a:cubicBezTo>
                <a:cubicBezTo>
                  <a:pt x="5877" y="21494"/>
                  <a:pt x="5664" y="21600"/>
                  <a:pt x="5402" y="21600"/>
                </a:cubicBezTo>
                <a:lnTo>
                  <a:pt x="913" y="21600"/>
                </a:lnTo>
                <a:cubicBezTo>
                  <a:pt x="658" y="21600"/>
                  <a:pt x="441" y="21494"/>
                  <a:pt x="262" y="21286"/>
                </a:cubicBezTo>
                <a:cubicBezTo>
                  <a:pt x="88" y="21071"/>
                  <a:pt x="0" y="20816"/>
                  <a:pt x="0" y="20504"/>
                </a:cubicBezTo>
                <a:lnTo>
                  <a:pt x="0" y="15116"/>
                </a:lnTo>
                <a:cubicBezTo>
                  <a:pt x="0" y="14810"/>
                  <a:pt x="88" y="14549"/>
                  <a:pt x="262" y="14334"/>
                </a:cubicBezTo>
                <a:cubicBezTo>
                  <a:pt x="438" y="14126"/>
                  <a:pt x="656" y="14020"/>
                  <a:pt x="913" y="14020"/>
                </a:cubicBezTo>
                <a:lnTo>
                  <a:pt x="2472" y="14020"/>
                </a:lnTo>
                <a:lnTo>
                  <a:pt x="2472" y="11869"/>
                </a:lnTo>
                <a:cubicBezTo>
                  <a:pt x="2472" y="11352"/>
                  <a:pt x="2629" y="10912"/>
                  <a:pt x="2942" y="10544"/>
                </a:cubicBezTo>
                <a:cubicBezTo>
                  <a:pt x="3253" y="10180"/>
                  <a:pt x="3623" y="9998"/>
                  <a:pt x="4054" y="9998"/>
                </a:cubicBezTo>
                <a:lnTo>
                  <a:pt x="10122" y="9998"/>
                </a:lnTo>
                <a:lnTo>
                  <a:pt x="10122" y="7551"/>
                </a:lnTo>
                <a:lnTo>
                  <a:pt x="8541" y="7551"/>
                </a:lnTo>
                <a:cubicBezTo>
                  <a:pt x="8296" y="7551"/>
                  <a:pt x="8088" y="7451"/>
                  <a:pt x="7912" y="7248"/>
                </a:cubicBezTo>
                <a:cubicBezTo>
                  <a:pt x="7738" y="7045"/>
                  <a:pt x="7650" y="6790"/>
                  <a:pt x="7650" y="6484"/>
                </a:cubicBezTo>
                <a:lnTo>
                  <a:pt x="7650" y="1066"/>
                </a:lnTo>
                <a:cubicBezTo>
                  <a:pt x="7650" y="776"/>
                  <a:pt x="7738" y="523"/>
                  <a:pt x="7912" y="314"/>
                </a:cubicBezTo>
                <a:cubicBezTo>
                  <a:pt x="8088" y="103"/>
                  <a:pt x="8296" y="0"/>
                  <a:pt x="8541" y="0"/>
                </a:cubicBezTo>
                <a:lnTo>
                  <a:pt x="13052" y="0"/>
                </a:lnTo>
                <a:cubicBezTo>
                  <a:pt x="13294" y="0"/>
                  <a:pt x="13505" y="103"/>
                  <a:pt x="13679" y="314"/>
                </a:cubicBezTo>
                <a:cubicBezTo>
                  <a:pt x="13855" y="523"/>
                  <a:pt x="13943" y="776"/>
                  <a:pt x="13943" y="1066"/>
                </a:cubicBezTo>
                <a:lnTo>
                  <a:pt x="13943" y="6484"/>
                </a:lnTo>
                <a:cubicBezTo>
                  <a:pt x="13943" y="6790"/>
                  <a:pt x="13855" y="7045"/>
                  <a:pt x="13679" y="7248"/>
                </a:cubicBezTo>
                <a:cubicBezTo>
                  <a:pt x="13505" y="7451"/>
                  <a:pt x="13294" y="7551"/>
                  <a:pt x="13052" y="7551"/>
                </a:cubicBezTo>
                <a:lnTo>
                  <a:pt x="11471" y="7551"/>
                </a:lnTo>
                <a:lnTo>
                  <a:pt x="11471" y="9998"/>
                </a:lnTo>
                <a:lnTo>
                  <a:pt x="17541" y="9998"/>
                </a:lnTo>
                <a:cubicBezTo>
                  <a:pt x="17970" y="9998"/>
                  <a:pt x="18339" y="10177"/>
                  <a:pt x="18653" y="10539"/>
                </a:cubicBezTo>
                <a:cubicBezTo>
                  <a:pt x="18966" y="10900"/>
                  <a:pt x="19123" y="11344"/>
                  <a:pt x="19123" y="11869"/>
                </a:cubicBezTo>
                <a:lnTo>
                  <a:pt x="19123" y="14020"/>
                </a:lnTo>
                <a:lnTo>
                  <a:pt x="20709" y="140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8" name="Shape 544">
            <a:extLst>
              <a:ext uri="{FF2B5EF4-FFF2-40B4-BE49-F238E27FC236}">
                <a16:creationId xmlns:a16="http://schemas.microsoft.com/office/drawing/2014/main" id="{816CAC8C-61B7-4738-8C29-DCE0E27E8AAD}"/>
              </a:ext>
            </a:extLst>
          </p:cNvPr>
          <p:cNvSpPr>
            <a:spLocks/>
          </p:cNvSpPr>
          <p:nvPr/>
        </p:nvSpPr>
        <p:spPr bwMode="auto">
          <a:xfrm>
            <a:off x="3567112" y="981504"/>
            <a:ext cx="2528888" cy="1276350"/>
          </a:xfrm>
          <a:custGeom>
            <a:avLst/>
            <a:gdLst>
              <a:gd name="T0" fmla="*/ 5503 w 21600"/>
              <a:gd name="T1" fmla="*/ 0 h 21600"/>
              <a:gd name="T2" fmla="*/ 364933 w 21600"/>
              <a:gd name="T3" fmla="*/ 642134 h 21600"/>
              <a:gd name="T4" fmla="*/ 0 w 21600"/>
              <a:gd name="T5" fmla="*/ 1276350 h 21600"/>
              <a:gd name="T6" fmla="*/ 2171214 w 21600"/>
              <a:gd name="T7" fmla="*/ 1276350 h 21600"/>
              <a:gd name="T8" fmla="*/ 2528888 w 21600"/>
              <a:gd name="T9" fmla="*/ 647807 h 21600"/>
              <a:gd name="T10" fmla="*/ 2185966 w 21600"/>
              <a:gd name="T11" fmla="*/ 1064 h 21600"/>
              <a:gd name="T12" fmla="*/ 5503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  <a:extLst/>
        </p:spPr>
        <p:txBody>
          <a:bodyPr lIns="0" tIns="0" rIns="0" bIns="0" anchor="ctr"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9" name="Shape 547">
            <a:extLst>
              <a:ext uri="{FF2B5EF4-FFF2-40B4-BE49-F238E27FC236}">
                <a16:creationId xmlns:a16="http://schemas.microsoft.com/office/drawing/2014/main" id="{9F5C83F1-0B69-4463-9CE1-9706D6E0D4B3}"/>
              </a:ext>
            </a:extLst>
          </p:cNvPr>
          <p:cNvSpPr>
            <a:spLocks/>
          </p:cNvSpPr>
          <p:nvPr/>
        </p:nvSpPr>
        <p:spPr bwMode="auto">
          <a:xfrm>
            <a:off x="4560887" y="1378379"/>
            <a:ext cx="585788" cy="487362"/>
          </a:xfrm>
          <a:custGeom>
            <a:avLst/>
            <a:gdLst>
              <a:gd name="T0" fmla="*/ 360395 w 21600"/>
              <a:gd name="T1" fmla="*/ 174435 h 21600"/>
              <a:gd name="T2" fmla="*/ 327526 w 21600"/>
              <a:gd name="T3" fmla="*/ 243681 h 21600"/>
              <a:gd name="T4" fmla="*/ 334279 w 21600"/>
              <a:gd name="T5" fmla="*/ 311077 h 21600"/>
              <a:gd name="T6" fmla="*/ 282778 w 21600"/>
              <a:gd name="T7" fmla="*/ 352119 h 21600"/>
              <a:gd name="T8" fmla="*/ 221813 w 21600"/>
              <a:gd name="T9" fmla="*/ 349186 h 21600"/>
              <a:gd name="T10" fmla="*/ 151735 w 21600"/>
              <a:gd name="T11" fmla="*/ 382308 h 21600"/>
              <a:gd name="T12" fmla="*/ 99448 w 21600"/>
              <a:gd name="T13" fmla="*/ 340838 h 21600"/>
              <a:gd name="T14" fmla="*/ 40788 w 21600"/>
              <a:gd name="T15" fmla="*/ 320260 h 21600"/>
              <a:gd name="T16" fmla="*/ 62620 w 21600"/>
              <a:gd name="T17" fmla="*/ 272359 h 21600"/>
              <a:gd name="T18" fmla="*/ 0 w 21600"/>
              <a:gd name="T19" fmla="*/ 232399 h 21600"/>
              <a:gd name="T20" fmla="*/ 51311 w 21600"/>
              <a:gd name="T21" fmla="*/ 166199 h 21600"/>
              <a:gd name="T22" fmla="*/ 39514 w 21600"/>
              <a:gd name="T23" fmla="*/ 90455 h 21600"/>
              <a:gd name="T24" fmla="*/ 97035 w 21600"/>
              <a:gd name="T25" fmla="*/ 67847 h 21600"/>
              <a:gd name="T26" fmla="*/ 148156 w 21600"/>
              <a:gd name="T27" fmla="*/ 44404 h 21600"/>
              <a:gd name="T28" fmla="*/ 219074 w 21600"/>
              <a:gd name="T29" fmla="*/ 44404 h 21600"/>
              <a:gd name="T30" fmla="*/ 286602 w 21600"/>
              <a:gd name="T31" fmla="*/ 55866 h 21600"/>
              <a:gd name="T32" fmla="*/ 333655 w 21600"/>
              <a:gd name="T33" fmla="*/ 99435 h 21600"/>
              <a:gd name="T34" fmla="*/ 183899 w 21600"/>
              <a:gd name="T35" fmla="*/ 260490 h 21600"/>
              <a:gd name="T36" fmla="*/ 234641 w 21600"/>
              <a:gd name="T37" fmla="*/ 184115 h 21600"/>
              <a:gd name="T38" fmla="*/ 128304 w 21600"/>
              <a:gd name="T39" fmla="*/ 205572 h 21600"/>
              <a:gd name="T40" fmla="*/ 555848 w 21600"/>
              <a:gd name="T41" fmla="*/ 382489 h 21600"/>
              <a:gd name="T42" fmla="*/ 564987 w 21600"/>
              <a:gd name="T43" fmla="*/ 431879 h 21600"/>
              <a:gd name="T44" fmla="*/ 520673 w 21600"/>
              <a:gd name="T45" fmla="*/ 473102 h 21600"/>
              <a:gd name="T46" fmla="*/ 471153 w 21600"/>
              <a:gd name="T47" fmla="*/ 459339 h 21600"/>
              <a:gd name="T48" fmla="*/ 443707 w 21600"/>
              <a:gd name="T49" fmla="*/ 485061 h 21600"/>
              <a:gd name="T50" fmla="*/ 402404 w 21600"/>
              <a:gd name="T51" fmla="*/ 436708 h 21600"/>
              <a:gd name="T52" fmla="*/ 354917 w 21600"/>
              <a:gd name="T53" fmla="*/ 420598 h 21600"/>
              <a:gd name="T54" fmla="*/ 340408 w 21600"/>
              <a:gd name="T55" fmla="*/ 362949 h 21600"/>
              <a:gd name="T56" fmla="*/ 373874 w 21600"/>
              <a:gd name="T57" fmla="*/ 336686 h 21600"/>
              <a:gd name="T58" fmla="*/ 361805 w 21600"/>
              <a:gd name="T59" fmla="*/ 298035 h 21600"/>
              <a:gd name="T60" fmla="*/ 406092 w 21600"/>
              <a:gd name="T61" fmla="*/ 257444 h 21600"/>
              <a:gd name="T62" fmla="*/ 454989 w 21600"/>
              <a:gd name="T63" fmla="*/ 271140 h 21600"/>
              <a:gd name="T64" fmla="*/ 482814 w 21600"/>
              <a:gd name="T65" fmla="*/ 245283 h 21600"/>
              <a:gd name="T66" fmla="*/ 524307 w 21600"/>
              <a:gd name="T67" fmla="*/ 293703 h 21600"/>
              <a:gd name="T68" fmla="*/ 575076 w 21600"/>
              <a:gd name="T69" fmla="*/ 317959 h 21600"/>
              <a:gd name="T70" fmla="*/ 572635 w 21600"/>
              <a:gd name="T71" fmla="*/ 376013 h 21600"/>
              <a:gd name="T72" fmla="*/ 549339 w 21600"/>
              <a:gd name="T73" fmla="*/ 161168 h 21600"/>
              <a:gd name="T74" fmla="*/ 536647 w 21600"/>
              <a:gd name="T75" fmla="*/ 199976 h 21600"/>
              <a:gd name="T76" fmla="*/ 495859 w 21600"/>
              <a:gd name="T77" fmla="*/ 197810 h 21600"/>
              <a:gd name="T78" fmla="*/ 466244 w 21600"/>
              <a:gd name="T79" fmla="*/ 199976 h 21600"/>
              <a:gd name="T80" fmla="*/ 425429 w 21600"/>
              <a:gd name="T81" fmla="*/ 206926 h 21600"/>
              <a:gd name="T82" fmla="*/ 408452 w 21600"/>
              <a:gd name="T83" fmla="*/ 171005 h 21600"/>
              <a:gd name="T84" fmla="*/ 365385 w 21600"/>
              <a:gd name="T85" fmla="*/ 124413 h 21600"/>
              <a:gd name="T86" fmla="*/ 394105 w 21600"/>
              <a:gd name="T87" fmla="*/ 81430 h 21600"/>
              <a:gd name="T88" fmla="*/ 392315 w 21600"/>
              <a:gd name="T89" fmla="*/ 35740 h 21600"/>
              <a:gd name="T90" fmla="*/ 442107 w 21600"/>
              <a:gd name="T91" fmla="*/ 6679 h 21600"/>
              <a:gd name="T92" fmla="*/ 476305 w 21600"/>
              <a:gd name="T93" fmla="*/ 23195 h 21600"/>
              <a:gd name="T94" fmla="*/ 498598 w 21600"/>
              <a:gd name="T95" fmla="*/ 0 h 21600"/>
              <a:gd name="T96" fmla="*/ 546844 w 21600"/>
              <a:gd name="T97" fmla="*/ 30957 h 21600"/>
              <a:gd name="T98" fmla="*/ 574425 w 21600"/>
              <a:gd name="T99" fmla="*/ 72946 h 21600"/>
              <a:gd name="T100" fmla="*/ 573204 w 21600"/>
              <a:gd name="T101" fmla="*/ 133912 h 21600"/>
              <a:gd name="T102" fmla="*/ 463234 w 21600"/>
              <a:gd name="T103" fmla="*/ 401668 h 21600"/>
              <a:gd name="T104" fmla="*/ 437578 w 21600"/>
              <a:gd name="T105" fmla="*/ 339303 h 21600"/>
              <a:gd name="T106" fmla="*/ 498977 w 21600"/>
              <a:gd name="T107" fmla="*/ 132829 h 21600"/>
              <a:gd name="T108" fmla="*/ 441836 w 21600"/>
              <a:gd name="T109" fmla="*/ 108867 h 2160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1600" h="21600" extrusionOk="0">
                <a:moveTo>
                  <a:pt x="11234" y="6152"/>
                </a:moveTo>
                <a:cubicBezTo>
                  <a:pt x="11406" y="6502"/>
                  <a:pt x="11552" y="6917"/>
                  <a:pt x="11672" y="7395"/>
                </a:cubicBezTo>
                <a:cubicBezTo>
                  <a:pt x="11747" y="7412"/>
                  <a:pt x="11886" y="7434"/>
                  <a:pt x="12089" y="7462"/>
                </a:cubicBezTo>
                <a:cubicBezTo>
                  <a:pt x="12291" y="7488"/>
                  <a:pt x="12501" y="7527"/>
                  <a:pt x="12715" y="7578"/>
                </a:cubicBezTo>
                <a:cubicBezTo>
                  <a:pt x="12929" y="7626"/>
                  <a:pt x="13120" y="7680"/>
                  <a:pt x="13289" y="7731"/>
                </a:cubicBezTo>
                <a:cubicBezTo>
                  <a:pt x="13459" y="7787"/>
                  <a:pt x="13543" y="7849"/>
                  <a:pt x="13543" y="7923"/>
                </a:cubicBezTo>
                <a:lnTo>
                  <a:pt x="13543" y="10328"/>
                </a:lnTo>
                <a:cubicBezTo>
                  <a:pt x="13543" y="10416"/>
                  <a:pt x="13459" y="10495"/>
                  <a:pt x="13289" y="10549"/>
                </a:cubicBezTo>
                <a:cubicBezTo>
                  <a:pt x="13120" y="10611"/>
                  <a:pt x="12929" y="10659"/>
                  <a:pt x="12715" y="10707"/>
                </a:cubicBezTo>
                <a:cubicBezTo>
                  <a:pt x="12501" y="10752"/>
                  <a:pt x="12289" y="10783"/>
                  <a:pt x="12077" y="10800"/>
                </a:cubicBezTo>
                <a:cubicBezTo>
                  <a:pt x="11867" y="10820"/>
                  <a:pt x="11731" y="10837"/>
                  <a:pt x="11672" y="10857"/>
                </a:cubicBezTo>
                <a:cubicBezTo>
                  <a:pt x="11566" y="11243"/>
                  <a:pt x="11430" y="11639"/>
                  <a:pt x="11255" y="12045"/>
                </a:cubicBezTo>
                <a:cubicBezTo>
                  <a:pt x="11430" y="12325"/>
                  <a:pt x="11594" y="12596"/>
                  <a:pt x="11757" y="12864"/>
                </a:cubicBezTo>
                <a:cubicBezTo>
                  <a:pt x="11919" y="13127"/>
                  <a:pt x="12100" y="13395"/>
                  <a:pt x="12303" y="13655"/>
                </a:cubicBezTo>
                <a:lnTo>
                  <a:pt x="12326" y="13787"/>
                </a:lnTo>
                <a:cubicBezTo>
                  <a:pt x="12326" y="13841"/>
                  <a:pt x="12249" y="13977"/>
                  <a:pt x="12096" y="14194"/>
                </a:cubicBezTo>
                <a:cubicBezTo>
                  <a:pt x="11940" y="14411"/>
                  <a:pt x="11762" y="14637"/>
                  <a:pt x="11559" y="14877"/>
                </a:cubicBezTo>
                <a:cubicBezTo>
                  <a:pt x="11357" y="15117"/>
                  <a:pt x="11166" y="15326"/>
                  <a:pt x="10992" y="15513"/>
                </a:cubicBezTo>
                <a:cubicBezTo>
                  <a:pt x="10813" y="15696"/>
                  <a:pt x="10702" y="15789"/>
                  <a:pt x="10658" y="15789"/>
                </a:cubicBezTo>
                <a:cubicBezTo>
                  <a:pt x="10643" y="15789"/>
                  <a:pt x="10566" y="15727"/>
                  <a:pt x="10427" y="15606"/>
                </a:cubicBezTo>
                <a:cubicBezTo>
                  <a:pt x="10288" y="15484"/>
                  <a:pt x="10135" y="15346"/>
                  <a:pt x="9966" y="15188"/>
                </a:cubicBezTo>
                <a:cubicBezTo>
                  <a:pt x="9796" y="15030"/>
                  <a:pt x="9638" y="14886"/>
                  <a:pt x="9493" y="14747"/>
                </a:cubicBezTo>
                <a:cubicBezTo>
                  <a:pt x="9344" y="14615"/>
                  <a:pt x="9250" y="14524"/>
                  <a:pt x="9205" y="14476"/>
                </a:cubicBezTo>
                <a:cubicBezTo>
                  <a:pt x="8866" y="14685"/>
                  <a:pt x="8537" y="14852"/>
                  <a:pt x="8212" y="14979"/>
                </a:cubicBezTo>
                <a:cubicBezTo>
                  <a:pt x="8212" y="15069"/>
                  <a:pt x="8200" y="15236"/>
                  <a:pt x="8179" y="15476"/>
                </a:cubicBezTo>
                <a:cubicBezTo>
                  <a:pt x="8156" y="15721"/>
                  <a:pt x="8127" y="15976"/>
                  <a:pt x="8090" y="16241"/>
                </a:cubicBezTo>
                <a:cubicBezTo>
                  <a:pt x="8052" y="16509"/>
                  <a:pt x="8005" y="16744"/>
                  <a:pt x="7948" y="16944"/>
                </a:cubicBezTo>
                <a:cubicBezTo>
                  <a:pt x="7892" y="17148"/>
                  <a:pt x="7833" y="17249"/>
                  <a:pt x="7774" y="17249"/>
                </a:cubicBezTo>
                <a:lnTo>
                  <a:pt x="5769" y="17249"/>
                </a:lnTo>
                <a:cubicBezTo>
                  <a:pt x="5708" y="17249"/>
                  <a:pt x="5651" y="17147"/>
                  <a:pt x="5595" y="16944"/>
                </a:cubicBezTo>
                <a:cubicBezTo>
                  <a:pt x="5538" y="16744"/>
                  <a:pt x="5494" y="16509"/>
                  <a:pt x="5463" y="16241"/>
                </a:cubicBezTo>
                <a:cubicBezTo>
                  <a:pt x="5435" y="15976"/>
                  <a:pt x="5406" y="15721"/>
                  <a:pt x="5385" y="15484"/>
                </a:cubicBezTo>
                <a:cubicBezTo>
                  <a:pt x="5362" y="15244"/>
                  <a:pt x="5352" y="15078"/>
                  <a:pt x="5352" y="14979"/>
                </a:cubicBezTo>
                <a:cubicBezTo>
                  <a:pt x="5013" y="14871"/>
                  <a:pt x="4682" y="14702"/>
                  <a:pt x="4359" y="14476"/>
                </a:cubicBezTo>
                <a:cubicBezTo>
                  <a:pt x="4126" y="14685"/>
                  <a:pt x="3895" y="14894"/>
                  <a:pt x="3667" y="15106"/>
                </a:cubicBezTo>
                <a:cubicBezTo>
                  <a:pt x="3439" y="15321"/>
                  <a:pt x="3213" y="15535"/>
                  <a:pt x="2996" y="15761"/>
                </a:cubicBezTo>
                <a:lnTo>
                  <a:pt x="2883" y="15789"/>
                </a:lnTo>
                <a:cubicBezTo>
                  <a:pt x="2855" y="15789"/>
                  <a:pt x="2751" y="15696"/>
                  <a:pt x="2573" y="15513"/>
                </a:cubicBezTo>
                <a:cubicBezTo>
                  <a:pt x="2396" y="15326"/>
                  <a:pt x="2212" y="15117"/>
                  <a:pt x="2022" y="14877"/>
                </a:cubicBezTo>
                <a:cubicBezTo>
                  <a:pt x="1829" y="14637"/>
                  <a:pt x="1657" y="14411"/>
                  <a:pt x="1504" y="14194"/>
                </a:cubicBezTo>
                <a:cubicBezTo>
                  <a:pt x="1349" y="13977"/>
                  <a:pt x="1273" y="13841"/>
                  <a:pt x="1273" y="13787"/>
                </a:cubicBezTo>
                <a:cubicBezTo>
                  <a:pt x="1273" y="13771"/>
                  <a:pt x="1320" y="13677"/>
                  <a:pt x="1419" y="13511"/>
                </a:cubicBezTo>
                <a:cubicBezTo>
                  <a:pt x="1516" y="13347"/>
                  <a:pt x="1629" y="13163"/>
                  <a:pt x="1751" y="12971"/>
                </a:cubicBezTo>
                <a:cubicBezTo>
                  <a:pt x="1876" y="12777"/>
                  <a:pt x="1991" y="12590"/>
                  <a:pt x="2100" y="12415"/>
                </a:cubicBezTo>
                <a:cubicBezTo>
                  <a:pt x="2210" y="12240"/>
                  <a:pt x="2278" y="12127"/>
                  <a:pt x="2309" y="12071"/>
                </a:cubicBezTo>
                <a:cubicBezTo>
                  <a:pt x="2135" y="11687"/>
                  <a:pt x="1989" y="11260"/>
                  <a:pt x="1869" y="10800"/>
                </a:cubicBezTo>
                <a:cubicBezTo>
                  <a:pt x="1794" y="10783"/>
                  <a:pt x="1655" y="10761"/>
                  <a:pt x="1452" y="10732"/>
                </a:cubicBezTo>
                <a:cubicBezTo>
                  <a:pt x="1250" y="10707"/>
                  <a:pt x="1043" y="10676"/>
                  <a:pt x="826" y="10639"/>
                </a:cubicBezTo>
                <a:cubicBezTo>
                  <a:pt x="612" y="10602"/>
                  <a:pt x="421" y="10554"/>
                  <a:pt x="252" y="10498"/>
                </a:cubicBezTo>
                <a:cubicBezTo>
                  <a:pt x="82" y="10439"/>
                  <a:pt x="0" y="10374"/>
                  <a:pt x="0" y="10300"/>
                </a:cubicBezTo>
                <a:lnTo>
                  <a:pt x="0" y="7869"/>
                </a:lnTo>
                <a:cubicBezTo>
                  <a:pt x="0" y="7798"/>
                  <a:pt x="82" y="7725"/>
                  <a:pt x="252" y="7660"/>
                </a:cubicBezTo>
                <a:cubicBezTo>
                  <a:pt x="421" y="7590"/>
                  <a:pt x="617" y="7539"/>
                  <a:pt x="838" y="7502"/>
                </a:cubicBezTo>
                <a:cubicBezTo>
                  <a:pt x="1059" y="7468"/>
                  <a:pt x="1273" y="7434"/>
                  <a:pt x="1476" y="7409"/>
                </a:cubicBezTo>
                <a:cubicBezTo>
                  <a:pt x="1678" y="7380"/>
                  <a:pt x="1817" y="7366"/>
                  <a:pt x="1892" y="7366"/>
                </a:cubicBezTo>
                <a:cubicBezTo>
                  <a:pt x="1982" y="6926"/>
                  <a:pt x="2121" y="6531"/>
                  <a:pt x="2309" y="6178"/>
                </a:cubicBezTo>
                <a:cubicBezTo>
                  <a:pt x="2135" y="5901"/>
                  <a:pt x="1965" y="5621"/>
                  <a:pt x="1796" y="5347"/>
                </a:cubicBezTo>
                <a:cubicBezTo>
                  <a:pt x="1629" y="5074"/>
                  <a:pt x="1452" y="4803"/>
                  <a:pt x="1273" y="4543"/>
                </a:cubicBezTo>
                <a:lnTo>
                  <a:pt x="1229" y="4407"/>
                </a:lnTo>
                <a:cubicBezTo>
                  <a:pt x="1229" y="4354"/>
                  <a:pt x="1304" y="4221"/>
                  <a:pt x="1457" y="4009"/>
                </a:cubicBezTo>
                <a:cubicBezTo>
                  <a:pt x="1612" y="3797"/>
                  <a:pt x="1789" y="3574"/>
                  <a:pt x="1987" y="3334"/>
                </a:cubicBezTo>
                <a:cubicBezTo>
                  <a:pt x="2187" y="3094"/>
                  <a:pt x="2375" y="2883"/>
                  <a:pt x="2551" y="2696"/>
                </a:cubicBezTo>
                <a:cubicBezTo>
                  <a:pt x="2728" y="2515"/>
                  <a:pt x="2839" y="2419"/>
                  <a:pt x="2883" y="2419"/>
                </a:cubicBezTo>
                <a:cubicBezTo>
                  <a:pt x="2900" y="2419"/>
                  <a:pt x="2975" y="2479"/>
                  <a:pt x="3114" y="2597"/>
                </a:cubicBezTo>
                <a:cubicBezTo>
                  <a:pt x="3253" y="2713"/>
                  <a:pt x="3408" y="2851"/>
                  <a:pt x="3578" y="3007"/>
                </a:cubicBezTo>
                <a:cubicBezTo>
                  <a:pt x="3745" y="3165"/>
                  <a:pt x="3907" y="3320"/>
                  <a:pt x="4060" y="3470"/>
                </a:cubicBezTo>
                <a:cubicBezTo>
                  <a:pt x="4215" y="3617"/>
                  <a:pt x="4307" y="3707"/>
                  <a:pt x="4336" y="3744"/>
                </a:cubicBezTo>
                <a:cubicBezTo>
                  <a:pt x="4660" y="3518"/>
                  <a:pt x="4999" y="3354"/>
                  <a:pt x="5352" y="3244"/>
                </a:cubicBezTo>
                <a:cubicBezTo>
                  <a:pt x="5352" y="3173"/>
                  <a:pt x="5362" y="3004"/>
                  <a:pt x="5385" y="2747"/>
                </a:cubicBezTo>
                <a:cubicBezTo>
                  <a:pt x="5406" y="2484"/>
                  <a:pt x="5435" y="2225"/>
                  <a:pt x="5463" y="1968"/>
                </a:cubicBezTo>
                <a:cubicBezTo>
                  <a:pt x="5494" y="1708"/>
                  <a:pt x="5534" y="1476"/>
                  <a:pt x="5583" y="1264"/>
                </a:cubicBezTo>
                <a:cubicBezTo>
                  <a:pt x="5630" y="1053"/>
                  <a:pt x="5694" y="948"/>
                  <a:pt x="5769" y="948"/>
                </a:cubicBezTo>
                <a:lnTo>
                  <a:pt x="7774" y="948"/>
                </a:lnTo>
                <a:cubicBezTo>
                  <a:pt x="7833" y="948"/>
                  <a:pt x="7892" y="1053"/>
                  <a:pt x="7948" y="1264"/>
                </a:cubicBezTo>
                <a:cubicBezTo>
                  <a:pt x="8005" y="1476"/>
                  <a:pt x="8047" y="1708"/>
                  <a:pt x="8078" y="1968"/>
                </a:cubicBezTo>
                <a:cubicBezTo>
                  <a:pt x="8109" y="2225"/>
                  <a:pt x="8134" y="2484"/>
                  <a:pt x="8156" y="2747"/>
                </a:cubicBezTo>
                <a:cubicBezTo>
                  <a:pt x="8179" y="3004"/>
                  <a:pt x="8198" y="3173"/>
                  <a:pt x="8212" y="3244"/>
                </a:cubicBezTo>
                <a:cubicBezTo>
                  <a:pt x="8551" y="3354"/>
                  <a:pt x="8873" y="3512"/>
                  <a:pt x="9182" y="3715"/>
                </a:cubicBezTo>
                <a:cubicBezTo>
                  <a:pt x="9415" y="3512"/>
                  <a:pt x="9650" y="3306"/>
                  <a:pt x="9886" y="3106"/>
                </a:cubicBezTo>
                <a:cubicBezTo>
                  <a:pt x="10123" y="2899"/>
                  <a:pt x="10352" y="2691"/>
                  <a:pt x="10568" y="2476"/>
                </a:cubicBezTo>
                <a:lnTo>
                  <a:pt x="10658" y="2419"/>
                </a:lnTo>
                <a:cubicBezTo>
                  <a:pt x="10688" y="2419"/>
                  <a:pt x="10792" y="2518"/>
                  <a:pt x="10968" y="2710"/>
                </a:cubicBezTo>
                <a:cubicBezTo>
                  <a:pt x="11145" y="2905"/>
                  <a:pt x="11331" y="3117"/>
                  <a:pt x="11526" y="3348"/>
                </a:cubicBezTo>
                <a:cubicBezTo>
                  <a:pt x="11721" y="3577"/>
                  <a:pt x="11900" y="3797"/>
                  <a:pt x="12060" y="4009"/>
                </a:cubicBezTo>
                <a:cubicBezTo>
                  <a:pt x="12223" y="4221"/>
                  <a:pt x="12303" y="4354"/>
                  <a:pt x="12303" y="4407"/>
                </a:cubicBezTo>
                <a:cubicBezTo>
                  <a:pt x="12303" y="4444"/>
                  <a:pt x="12253" y="4543"/>
                  <a:pt x="12152" y="4712"/>
                </a:cubicBezTo>
                <a:cubicBezTo>
                  <a:pt x="12049" y="4879"/>
                  <a:pt x="11936" y="5057"/>
                  <a:pt x="11813" y="5251"/>
                </a:cubicBezTo>
                <a:cubicBezTo>
                  <a:pt x="11689" y="5446"/>
                  <a:pt x="11568" y="5630"/>
                  <a:pt x="11453" y="5808"/>
                </a:cubicBezTo>
                <a:cubicBezTo>
                  <a:pt x="11335" y="5983"/>
                  <a:pt x="11260" y="6096"/>
                  <a:pt x="11234" y="6152"/>
                </a:cubicBezTo>
                <a:moveTo>
                  <a:pt x="6781" y="11545"/>
                </a:moveTo>
                <a:cubicBezTo>
                  <a:pt x="7061" y="11545"/>
                  <a:pt x="7322" y="11480"/>
                  <a:pt x="7570" y="11356"/>
                </a:cubicBezTo>
                <a:cubicBezTo>
                  <a:pt x="7819" y="11229"/>
                  <a:pt x="8036" y="11057"/>
                  <a:pt x="8219" y="10837"/>
                </a:cubicBezTo>
                <a:cubicBezTo>
                  <a:pt x="8403" y="10616"/>
                  <a:pt x="8546" y="10357"/>
                  <a:pt x="8652" y="10060"/>
                </a:cubicBezTo>
                <a:cubicBezTo>
                  <a:pt x="8758" y="9761"/>
                  <a:pt x="8810" y="9447"/>
                  <a:pt x="8810" y="9111"/>
                </a:cubicBezTo>
                <a:cubicBezTo>
                  <a:pt x="8810" y="8778"/>
                  <a:pt x="8758" y="8459"/>
                  <a:pt x="8652" y="8160"/>
                </a:cubicBezTo>
                <a:cubicBezTo>
                  <a:pt x="8546" y="7858"/>
                  <a:pt x="8403" y="7592"/>
                  <a:pt x="8219" y="7372"/>
                </a:cubicBezTo>
                <a:cubicBezTo>
                  <a:pt x="8036" y="7152"/>
                  <a:pt x="7819" y="6980"/>
                  <a:pt x="7570" y="6847"/>
                </a:cubicBezTo>
                <a:cubicBezTo>
                  <a:pt x="7322" y="6717"/>
                  <a:pt x="7061" y="6649"/>
                  <a:pt x="6781" y="6649"/>
                </a:cubicBezTo>
                <a:cubicBezTo>
                  <a:pt x="6211" y="6649"/>
                  <a:pt x="5727" y="6889"/>
                  <a:pt x="5329" y="7367"/>
                </a:cubicBezTo>
                <a:cubicBezTo>
                  <a:pt x="4931" y="7844"/>
                  <a:pt x="4731" y="8425"/>
                  <a:pt x="4731" y="9111"/>
                </a:cubicBezTo>
                <a:cubicBezTo>
                  <a:pt x="4731" y="9447"/>
                  <a:pt x="4785" y="9761"/>
                  <a:pt x="4896" y="10060"/>
                </a:cubicBezTo>
                <a:cubicBezTo>
                  <a:pt x="5004" y="10357"/>
                  <a:pt x="5150" y="10616"/>
                  <a:pt x="5334" y="10837"/>
                </a:cubicBezTo>
                <a:cubicBezTo>
                  <a:pt x="5517" y="11057"/>
                  <a:pt x="5736" y="11229"/>
                  <a:pt x="5988" y="11356"/>
                </a:cubicBezTo>
                <a:cubicBezTo>
                  <a:pt x="6240" y="11480"/>
                  <a:pt x="6501" y="11545"/>
                  <a:pt x="6781" y="11545"/>
                </a:cubicBezTo>
                <a:moveTo>
                  <a:pt x="20496" y="16952"/>
                </a:moveTo>
                <a:cubicBezTo>
                  <a:pt x="20428" y="17294"/>
                  <a:pt x="20341" y="17613"/>
                  <a:pt x="20235" y="17913"/>
                </a:cubicBezTo>
                <a:cubicBezTo>
                  <a:pt x="20251" y="17963"/>
                  <a:pt x="20294" y="18051"/>
                  <a:pt x="20364" y="18161"/>
                </a:cubicBezTo>
                <a:cubicBezTo>
                  <a:pt x="20437" y="18274"/>
                  <a:pt x="20508" y="18398"/>
                  <a:pt x="20574" y="18528"/>
                </a:cubicBezTo>
                <a:cubicBezTo>
                  <a:pt x="20642" y="18655"/>
                  <a:pt x="20701" y="18779"/>
                  <a:pt x="20755" y="18898"/>
                </a:cubicBezTo>
                <a:cubicBezTo>
                  <a:pt x="20807" y="19014"/>
                  <a:pt x="20833" y="19098"/>
                  <a:pt x="20833" y="19141"/>
                </a:cubicBezTo>
                <a:cubicBezTo>
                  <a:pt x="20833" y="19177"/>
                  <a:pt x="20762" y="19282"/>
                  <a:pt x="20626" y="19460"/>
                </a:cubicBezTo>
                <a:cubicBezTo>
                  <a:pt x="20487" y="19635"/>
                  <a:pt x="20324" y="19821"/>
                  <a:pt x="20141" y="20013"/>
                </a:cubicBezTo>
                <a:cubicBezTo>
                  <a:pt x="19957" y="20205"/>
                  <a:pt x="19778" y="20389"/>
                  <a:pt x="19611" y="20558"/>
                </a:cubicBezTo>
                <a:cubicBezTo>
                  <a:pt x="19442" y="20730"/>
                  <a:pt x="19333" y="20849"/>
                  <a:pt x="19289" y="20911"/>
                </a:cubicBezTo>
                <a:lnTo>
                  <a:pt x="19199" y="20968"/>
                </a:lnTo>
                <a:cubicBezTo>
                  <a:pt x="19169" y="20968"/>
                  <a:pt x="19107" y="20928"/>
                  <a:pt x="19013" y="20852"/>
                </a:cubicBezTo>
                <a:cubicBezTo>
                  <a:pt x="18919" y="20773"/>
                  <a:pt x="18823" y="20685"/>
                  <a:pt x="18726" y="20586"/>
                </a:cubicBezTo>
                <a:cubicBezTo>
                  <a:pt x="18630" y="20488"/>
                  <a:pt x="18533" y="20392"/>
                  <a:pt x="18439" y="20295"/>
                </a:cubicBezTo>
                <a:cubicBezTo>
                  <a:pt x="18345" y="20199"/>
                  <a:pt x="18284" y="20137"/>
                  <a:pt x="18253" y="20101"/>
                </a:cubicBezTo>
                <a:cubicBezTo>
                  <a:pt x="17975" y="20208"/>
                  <a:pt x="17681" y="20295"/>
                  <a:pt x="17373" y="20358"/>
                </a:cubicBezTo>
                <a:cubicBezTo>
                  <a:pt x="17359" y="20411"/>
                  <a:pt x="17323" y="20510"/>
                  <a:pt x="17274" y="20649"/>
                </a:cubicBezTo>
                <a:cubicBezTo>
                  <a:pt x="17220" y="20787"/>
                  <a:pt x="17161" y="20925"/>
                  <a:pt x="17097" y="21061"/>
                </a:cubicBezTo>
                <a:cubicBezTo>
                  <a:pt x="17034" y="21196"/>
                  <a:pt x="16973" y="21320"/>
                  <a:pt x="16911" y="21431"/>
                </a:cubicBezTo>
                <a:cubicBezTo>
                  <a:pt x="16853" y="21546"/>
                  <a:pt x="16798" y="21600"/>
                  <a:pt x="16754" y="21600"/>
                </a:cubicBezTo>
                <a:cubicBezTo>
                  <a:pt x="16709" y="21600"/>
                  <a:pt x="16577" y="21569"/>
                  <a:pt x="16361" y="21498"/>
                </a:cubicBezTo>
                <a:cubicBezTo>
                  <a:pt x="16142" y="21431"/>
                  <a:pt x="15906" y="21349"/>
                  <a:pt x="15655" y="21247"/>
                </a:cubicBezTo>
                <a:cubicBezTo>
                  <a:pt x="15405" y="21148"/>
                  <a:pt x="15179" y="21044"/>
                  <a:pt x="14979" y="20931"/>
                </a:cubicBezTo>
                <a:cubicBezTo>
                  <a:pt x="14779" y="20818"/>
                  <a:pt x="14680" y="20719"/>
                  <a:pt x="14680" y="20629"/>
                </a:cubicBezTo>
                <a:cubicBezTo>
                  <a:pt x="14680" y="20420"/>
                  <a:pt x="14699" y="20205"/>
                  <a:pt x="14737" y="19985"/>
                </a:cubicBezTo>
                <a:cubicBezTo>
                  <a:pt x="14774" y="19765"/>
                  <a:pt x="14810" y="19556"/>
                  <a:pt x="14838" y="19355"/>
                </a:cubicBezTo>
                <a:cubicBezTo>
                  <a:pt x="14718" y="19248"/>
                  <a:pt x="14612" y="19129"/>
                  <a:pt x="14518" y="18999"/>
                </a:cubicBezTo>
                <a:cubicBezTo>
                  <a:pt x="14424" y="18870"/>
                  <a:pt x="14339" y="18731"/>
                  <a:pt x="14264" y="18587"/>
                </a:cubicBezTo>
                <a:cubicBezTo>
                  <a:pt x="14092" y="18607"/>
                  <a:pt x="13920" y="18618"/>
                  <a:pt x="13750" y="18630"/>
                </a:cubicBezTo>
                <a:cubicBezTo>
                  <a:pt x="13583" y="18638"/>
                  <a:pt x="13414" y="18641"/>
                  <a:pt x="13251" y="18641"/>
                </a:cubicBezTo>
                <a:lnTo>
                  <a:pt x="13087" y="18641"/>
                </a:lnTo>
                <a:cubicBezTo>
                  <a:pt x="13037" y="18641"/>
                  <a:pt x="13007" y="18590"/>
                  <a:pt x="12990" y="18491"/>
                </a:cubicBezTo>
                <a:cubicBezTo>
                  <a:pt x="12976" y="18418"/>
                  <a:pt x="12945" y="18260"/>
                  <a:pt x="12901" y="18011"/>
                </a:cubicBezTo>
                <a:cubicBezTo>
                  <a:pt x="12856" y="17763"/>
                  <a:pt x="12804" y="17503"/>
                  <a:pt x="12748" y="17229"/>
                </a:cubicBezTo>
                <a:cubicBezTo>
                  <a:pt x="12691" y="16953"/>
                  <a:pt x="12644" y="16704"/>
                  <a:pt x="12609" y="16478"/>
                </a:cubicBezTo>
                <a:cubicBezTo>
                  <a:pt x="12569" y="16252"/>
                  <a:pt x="12552" y="16123"/>
                  <a:pt x="12552" y="16086"/>
                </a:cubicBezTo>
                <a:cubicBezTo>
                  <a:pt x="12552" y="16032"/>
                  <a:pt x="12602" y="15973"/>
                  <a:pt x="12703" y="15911"/>
                </a:cubicBezTo>
                <a:cubicBezTo>
                  <a:pt x="12804" y="15849"/>
                  <a:pt x="12922" y="15784"/>
                  <a:pt x="13054" y="15713"/>
                </a:cubicBezTo>
                <a:cubicBezTo>
                  <a:pt x="13183" y="15645"/>
                  <a:pt x="13310" y="15592"/>
                  <a:pt x="13430" y="15546"/>
                </a:cubicBezTo>
                <a:cubicBezTo>
                  <a:pt x="13550" y="15501"/>
                  <a:pt x="13633" y="15470"/>
                  <a:pt x="13677" y="15453"/>
                </a:cubicBezTo>
                <a:cubicBezTo>
                  <a:pt x="13708" y="15241"/>
                  <a:pt x="13743" y="15069"/>
                  <a:pt x="13786" y="14922"/>
                </a:cubicBezTo>
                <a:cubicBezTo>
                  <a:pt x="13826" y="14778"/>
                  <a:pt x="13885" y="14615"/>
                  <a:pt x="13960" y="14423"/>
                </a:cubicBezTo>
                <a:cubicBezTo>
                  <a:pt x="13929" y="14389"/>
                  <a:pt x="13882" y="14310"/>
                  <a:pt x="13814" y="14194"/>
                </a:cubicBezTo>
                <a:cubicBezTo>
                  <a:pt x="13746" y="14075"/>
                  <a:pt x="13677" y="13951"/>
                  <a:pt x="13604" y="13824"/>
                </a:cubicBezTo>
                <a:cubicBezTo>
                  <a:pt x="13534" y="13694"/>
                  <a:pt x="13470" y="13567"/>
                  <a:pt x="13419" y="13446"/>
                </a:cubicBezTo>
                <a:cubicBezTo>
                  <a:pt x="13367" y="13325"/>
                  <a:pt x="13341" y="13243"/>
                  <a:pt x="13341" y="13209"/>
                </a:cubicBezTo>
                <a:cubicBezTo>
                  <a:pt x="13341" y="13172"/>
                  <a:pt x="13409" y="13065"/>
                  <a:pt x="13548" y="12887"/>
                </a:cubicBezTo>
                <a:cubicBezTo>
                  <a:pt x="13687" y="12715"/>
                  <a:pt x="13849" y="12531"/>
                  <a:pt x="14033" y="12336"/>
                </a:cubicBezTo>
                <a:cubicBezTo>
                  <a:pt x="14216" y="12144"/>
                  <a:pt x="14393" y="11961"/>
                  <a:pt x="14562" y="11797"/>
                </a:cubicBezTo>
                <a:cubicBezTo>
                  <a:pt x="14732" y="11628"/>
                  <a:pt x="14838" y="11517"/>
                  <a:pt x="14883" y="11467"/>
                </a:cubicBezTo>
                <a:lnTo>
                  <a:pt x="14974" y="11410"/>
                </a:lnTo>
                <a:cubicBezTo>
                  <a:pt x="15005" y="11410"/>
                  <a:pt x="15066" y="11450"/>
                  <a:pt x="15160" y="11526"/>
                </a:cubicBezTo>
                <a:cubicBezTo>
                  <a:pt x="15254" y="11599"/>
                  <a:pt x="15349" y="11690"/>
                  <a:pt x="15447" y="11789"/>
                </a:cubicBezTo>
                <a:cubicBezTo>
                  <a:pt x="15544" y="11887"/>
                  <a:pt x="15640" y="11983"/>
                  <a:pt x="15735" y="12076"/>
                </a:cubicBezTo>
                <a:cubicBezTo>
                  <a:pt x="15829" y="12175"/>
                  <a:pt x="15890" y="12237"/>
                  <a:pt x="15920" y="12277"/>
                </a:cubicBezTo>
                <a:cubicBezTo>
                  <a:pt x="16184" y="12167"/>
                  <a:pt x="16469" y="12082"/>
                  <a:pt x="16777" y="12017"/>
                </a:cubicBezTo>
                <a:cubicBezTo>
                  <a:pt x="16791" y="11964"/>
                  <a:pt x="16827" y="11868"/>
                  <a:pt x="16878" y="11726"/>
                </a:cubicBezTo>
                <a:cubicBezTo>
                  <a:pt x="16930" y="11588"/>
                  <a:pt x="16991" y="11450"/>
                  <a:pt x="17064" y="11317"/>
                </a:cubicBezTo>
                <a:cubicBezTo>
                  <a:pt x="17135" y="11178"/>
                  <a:pt x="17201" y="11057"/>
                  <a:pt x="17262" y="10941"/>
                </a:cubicBezTo>
                <a:cubicBezTo>
                  <a:pt x="17321" y="10831"/>
                  <a:pt x="17373" y="10775"/>
                  <a:pt x="17420" y="10775"/>
                </a:cubicBezTo>
                <a:cubicBezTo>
                  <a:pt x="17448" y="10775"/>
                  <a:pt x="17575" y="10806"/>
                  <a:pt x="17803" y="10871"/>
                </a:cubicBezTo>
                <a:cubicBezTo>
                  <a:pt x="18027" y="10930"/>
                  <a:pt x="18265" y="11015"/>
                  <a:pt x="18517" y="11119"/>
                </a:cubicBezTo>
                <a:cubicBezTo>
                  <a:pt x="18768" y="11224"/>
                  <a:pt x="18997" y="11328"/>
                  <a:pt x="19199" y="11438"/>
                </a:cubicBezTo>
                <a:cubicBezTo>
                  <a:pt x="19402" y="11546"/>
                  <a:pt x="19503" y="11647"/>
                  <a:pt x="19503" y="11746"/>
                </a:cubicBezTo>
                <a:cubicBezTo>
                  <a:pt x="19503" y="11955"/>
                  <a:pt x="19482" y="12167"/>
                  <a:pt x="19442" y="12384"/>
                </a:cubicBezTo>
                <a:cubicBezTo>
                  <a:pt x="19399" y="12599"/>
                  <a:pt x="19364" y="12810"/>
                  <a:pt x="19333" y="13017"/>
                </a:cubicBezTo>
                <a:cubicBezTo>
                  <a:pt x="19453" y="13124"/>
                  <a:pt x="19562" y="13245"/>
                  <a:pt x="19656" y="13375"/>
                </a:cubicBezTo>
                <a:cubicBezTo>
                  <a:pt x="19750" y="13505"/>
                  <a:pt x="19835" y="13643"/>
                  <a:pt x="19910" y="13787"/>
                </a:cubicBezTo>
                <a:cubicBezTo>
                  <a:pt x="20096" y="13771"/>
                  <a:pt x="20282" y="13756"/>
                  <a:pt x="20466" y="13748"/>
                </a:cubicBezTo>
                <a:cubicBezTo>
                  <a:pt x="20651" y="13737"/>
                  <a:pt x="20830" y="13734"/>
                  <a:pt x="21002" y="13734"/>
                </a:cubicBezTo>
                <a:cubicBezTo>
                  <a:pt x="21061" y="13734"/>
                  <a:pt x="21129" y="13852"/>
                  <a:pt x="21205" y="14092"/>
                </a:cubicBezTo>
                <a:cubicBezTo>
                  <a:pt x="21280" y="14333"/>
                  <a:pt x="21346" y="14604"/>
                  <a:pt x="21402" y="14911"/>
                </a:cubicBezTo>
                <a:cubicBezTo>
                  <a:pt x="21459" y="15216"/>
                  <a:pt x="21506" y="15507"/>
                  <a:pt x="21544" y="15784"/>
                </a:cubicBezTo>
                <a:cubicBezTo>
                  <a:pt x="21581" y="16058"/>
                  <a:pt x="21600" y="16236"/>
                  <a:pt x="21600" y="16315"/>
                </a:cubicBezTo>
                <a:cubicBezTo>
                  <a:pt x="21600" y="16371"/>
                  <a:pt x="21548" y="16427"/>
                  <a:pt x="21447" y="16492"/>
                </a:cubicBezTo>
                <a:cubicBezTo>
                  <a:pt x="21346" y="16554"/>
                  <a:pt x="21235" y="16614"/>
                  <a:pt x="21115" y="16665"/>
                </a:cubicBezTo>
                <a:cubicBezTo>
                  <a:pt x="20995" y="16721"/>
                  <a:pt x="20873" y="16777"/>
                  <a:pt x="20748" y="16837"/>
                </a:cubicBezTo>
                <a:cubicBezTo>
                  <a:pt x="20623" y="16893"/>
                  <a:pt x="20541" y="16933"/>
                  <a:pt x="20496" y="16952"/>
                </a:cubicBezTo>
                <a:moveTo>
                  <a:pt x="20515" y="6070"/>
                </a:moveTo>
                <a:cubicBezTo>
                  <a:pt x="20416" y="6395"/>
                  <a:pt x="20301" y="6678"/>
                  <a:pt x="20164" y="6920"/>
                </a:cubicBezTo>
                <a:cubicBezTo>
                  <a:pt x="20181" y="6960"/>
                  <a:pt x="20211" y="7030"/>
                  <a:pt x="20256" y="7143"/>
                </a:cubicBezTo>
                <a:cubicBezTo>
                  <a:pt x="20301" y="7256"/>
                  <a:pt x="20353" y="7378"/>
                  <a:pt x="20409" y="7510"/>
                </a:cubicBezTo>
                <a:cubicBezTo>
                  <a:pt x="20463" y="7640"/>
                  <a:pt x="20510" y="7759"/>
                  <a:pt x="20550" y="7869"/>
                </a:cubicBezTo>
                <a:cubicBezTo>
                  <a:pt x="20586" y="7974"/>
                  <a:pt x="20604" y="8041"/>
                  <a:pt x="20604" y="8058"/>
                </a:cubicBezTo>
                <a:cubicBezTo>
                  <a:pt x="20604" y="8112"/>
                  <a:pt x="20520" y="8216"/>
                  <a:pt x="20353" y="8375"/>
                </a:cubicBezTo>
                <a:cubicBezTo>
                  <a:pt x="20183" y="8533"/>
                  <a:pt x="19995" y="8696"/>
                  <a:pt x="19788" y="8863"/>
                </a:cubicBezTo>
                <a:cubicBezTo>
                  <a:pt x="19581" y="9027"/>
                  <a:pt x="19388" y="9176"/>
                  <a:pt x="19209" y="9309"/>
                </a:cubicBezTo>
                <a:cubicBezTo>
                  <a:pt x="19027" y="9439"/>
                  <a:pt x="18931" y="9501"/>
                  <a:pt x="18914" y="9501"/>
                </a:cubicBezTo>
                <a:cubicBezTo>
                  <a:pt x="18886" y="9501"/>
                  <a:pt x="18832" y="9462"/>
                  <a:pt x="18757" y="9374"/>
                </a:cubicBezTo>
                <a:cubicBezTo>
                  <a:pt x="18684" y="9289"/>
                  <a:pt x="18601" y="9193"/>
                  <a:pt x="18514" y="9083"/>
                </a:cubicBezTo>
                <a:cubicBezTo>
                  <a:pt x="18430" y="8979"/>
                  <a:pt x="18352" y="8871"/>
                  <a:pt x="18284" y="8767"/>
                </a:cubicBezTo>
                <a:cubicBezTo>
                  <a:pt x="18215" y="8663"/>
                  <a:pt x="18168" y="8592"/>
                  <a:pt x="18138" y="8558"/>
                </a:cubicBezTo>
                <a:cubicBezTo>
                  <a:pt x="18032" y="8592"/>
                  <a:pt x="17926" y="8620"/>
                  <a:pt x="17815" y="8640"/>
                </a:cubicBezTo>
                <a:cubicBezTo>
                  <a:pt x="17707" y="8657"/>
                  <a:pt x="17596" y="8657"/>
                  <a:pt x="17483" y="8640"/>
                </a:cubicBezTo>
                <a:lnTo>
                  <a:pt x="17326" y="8640"/>
                </a:lnTo>
                <a:cubicBezTo>
                  <a:pt x="17297" y="8674"/>
                  <a:pt x="17250" y="8750"/>
                  <a:pt x="17192" y="8863"/>
                </a:cubicBezTo>
                <a:cubicBezTo>
                  <a:pt x="17130" y="8973"/>
                  <a:pt x="17067" y="9092"/>
                  <a:pt x="16994" y="9213"/>
                </a:cubicBezTo>
                <a:cubicBezTo>
                  <a:pt x="16923" y="9335"/>
                  <a:pt x="16853" y="9442"/>
                  <a:pt x="16784" y="9529"/>
                </a:cubicBezTo>
                <a:cubicBezTo>
                  <a:pt x="16718" y="9620"/>
                  <a:pt x="16669" y="9668"/>
                  <a:pt x="16638" y="9668"/>
                </a:cubicBezTo>
                <a:cubicBezTo>
                  <a:pt x="16610" y="9668"/>
                  <a:pt x="16495" y="9617"/>
                  <a:pt x="16302" y="9518"/>
                </a:cubicBezTo>
                <a:cubicBezTo>
                  <a:pt x="16106" y="9419"/>
                  <a:pt x="15902" y="9304"/>
                  <a:pt x="15687" y="9171"/>
                </a:cubicBezTo>
                <a:cubicBezTo>
                  <a:pt x="15473" y="9041"/>
                  <a:pt x="15278" y="8911"/>
                  <a:pt x="15101" y="8778"/>
                </a:cubicBezTo>
                <a:cubicBezTo>
                  <a:pt x="14925" y="8649"/>
                  <a:pt x="14835" y="8558"/>
                  <a:pt x="14835" y="8505"/>
                </a:cubicBezTo>
                <a:cubicBezTo>
                  <a:pt x="14835" y="8488"/>
                  <a:pt x="14847" y="8420"/>
                  <a:pt x="14868" y="8307"/>
                </a:cubicBezTo>
                <a:cubicBezTo>
                  <a:pt x="14892" y="8194"/>
                  <a:pt x="14923" y="8073"/>
                  <a:pt x="14960" y="7948"/>
                </a:cubicBezTo>
                <a:cubicBezTo>
                  <a:pt x="14998" y="7824"/>
                  <a:pt x="15031" y="7700"/>
                  <a:pt x="15061" y="7579"/>
                </a:cubicBezTo>
                <a:cubicBezTo>
                  <a:pt x="15092" y="7457"/>
                  <a:pt x="15113" y="7378"/>
                  <a:pt x="15130" y="7341"/>
                </a:cubicBezTo>
                <a:cubicBezTo>
                  <a:pt x="14958" y="7132"/>
                  <a:pt x="14814" y="6867"/>
                  <a:pt x="14701" y="6542"/>
                </a:cubicBezTo>
                <a:cubicBezTo>
                  <a:pt x="14303" y="6525"/>
                  <a:pt x="14021" y="6503"/>
                  <a:pt x="13856" y="6475"/>
                </a:cubicBezTo>
                <a:cubicBezTo>
                  <a:pt x="13692" y="6446"/>
                  <a:pt x="13581" y="6364"/>
                  <a:pt x="13529" y="6226"/>
                </a:cubicBezTo>
                <a:cubicBezTo>
                  <a:pt x="13477" y="6085"/>
                  <a:pt x="13459" y="5850"/>
                  <a:pt x="13473" y="5514"/>
                </a:cubicBezTo>
                <a:cubicBezTo>
                  <a:pt x="13489" y="5184"/>
                  <a:pt x="13473" y="4693"/>
                  <a:pt x="13428" y="4043"/>
                </a:cubicBezTo>
                <a:cubicBezTo>
                  <a:pt x="13428" y="3987"/>
                  <a:pt x="13475" y="3936"/>
                  <a:pt x="13569" y="3880"/>
                </a:cubicBezTo>
                <a:cubicBezTo>
                  <a:pt x="13663" y="3826"/>
                  <a:pt x="13774" y="3784"/>
                  <a:pt x="13901" y="3744"/>
                </a:cubicBezTo>
                <a:cubicBezTo>
                  <a:pt x="14028" y="3707"/>
                  <a:pt x="14155" y="3685"/>
                  <a:pt x="14280" y="3665"/>
                </a:cubicBezTo>
                <a:cubicBezTo>
                  <a:pt x="14402" y="3645"/>
                  <a:pt x="14487" y="3628"/>
                  <a:pt x="14532" y="3609"/>
                </a:cubicBezTo>
                <a:cubicBezTo>
                  <a:pt x="14607" y="3315"/>
                  <a:pt x="14722" y="3024"/>
                  <a:pt x="14880" y="2747"/>
                </a:cubicBezTo>
                <a:cubicBezTo>
                  <a:pt x="14866" y="2708"/>
                  <a:pt x="14835" y="2632"/>
                  <a:pt x="14791" y="2510"/>
                </a:cubicBezTo>
                <a:cubicBezTo>
                  <a:pt x="14746" y="2389"/>
                  <a:pt x="14699" y="2265"/>
                  <a:pt x="14650" y="2137"/>
                </a:cubicBezTo>
                <a:cubicBezTo>
                  <a:pt x="14602" y="2010"/>
                  <a:pt x="14558" y="1897"/>
                  <a:pt x="14522" y="1793"/>
                </a:cubicBezTo>
                <a:cubicBezTo>
                  <a:pt x="14482" y="1689"/>
                  <a:pt x="14466" y="1618"/>
                  <a:pt x="14466" y="1584"/>
                </a:cubicBezTo>
                <a:cubicBezTo>
                  <a:pt x="14466" y="1528"/>
                  <a:pt x="14546" y="1429"/>
                  <a:pt x="14706" y="1279"/>
                </a:cubicBezTo>
                <a:cubicBezTo>
                  <a:pt x="14868" y="1130"/>
                  <a:pt x="15052" y="971"/>
                  <a:pt x="15259" y="805"/>
                </a:cubicBezTo>
                <a:cubicBezTo>
                  <a:pt x="15464" y="641"/>
                  <a:pt x="15659" y="491"/>
                  <a:pt x="15840" y="367"/>
                </a:cubicBezTo>
                <a:cubicBezTo>
                  <a:pt x="16019" y="240"/>
                  <a:pt x="16125" y="178"/>
                  <a:pt x="16154" y="178"/>
                </a:cubicBezTo>
                <a:cubicBezTo>
                  <a:pt x="16184" y="178"/>
                  <a:pt x="16234" y="217"/>
                  <a:pt x="16302" y="296"/>
                </a:cubicBezTo>
                <a:cubicBezTo>
                  <a:pt x="16368" y="381"/>
                  <a:pt x="16445" y="477"/>
                  <a:pt x="16532" y="590"/>
                </a:cubicBezTo>
                <a:cubicBezTo>
                  <a:pt x="16620" y="700"/>
                  <a:pt x="16695" y="808"/>
                  <a:pt x="16763" y="906"/>
                </a:cubicBezTo>
                <a:cubicBezTo>
                  <a:pt x="16829" y="1005"/>
                  <a:pt x="16878" y="1073"/>
                  <a:pt x="16909" y="1110"/>
                </a:cubicBezTo>
                <a:cubicBezTo>
                  <a:pt x="17015" y="1073"/>
                  <a:pt x="17123" y="1048"/>
                  <a:pt x="17229" y="1028"/>
                </a:cubicBezTo>
                <a:cubicBezTo>
                  <a:pt x="17340" y="1008"/>
                  <a:pt x="17450" y="1008"/>
                  <a:pt x="17563" y="1028"/>
                </a:cubicBezTo>
                <a:lnTo>
                  <a:pt x="17721" y="1028"/>
                </a:lnTo>
                <a:cubicBezTo>
                  <a:pt x="17735" y="994"/>
                  <a:pt x="17778" y="918"/>
                  <a:pt x="17846" y="805"/>
                </a:cubicBezTo>
                <a:cubicBezTo>
                  <a:pt x="17912" y="692"/>
                  <a:pt x="17982" y="579"/>
                  <a:pt x="18053" y="460"/>
                </a:cubicBezTo>
                <a:cubicBezTo>
                  <a:pt x="18124" y="342"/>
                  <a:pt x="18189" y="237"/>
                  <a:pt x="18251" y="144"/>
                </a:cubicBezTo>
                <a:cubicBezTo>
                  <a:pt x="18310" y="51"/>
                  <a:pt x="18354" y="0"/>
                  <a:pt x="18385" y="0"/>
                </a:cubicBezTo>
                <a:cubicBezTo>
                  <a:pt x="18415" y="0"/>
                  <a:pt x="18528" y="54"/>
                  <a:pt x="18724" y="158"/>
                </a:cubicBezTo>
                <a:cubicBezTo>
                  <a:pt x="18919" y="260"/>
                  <a:pt x="19129" y="378"/>
                  <a:pt x="19350" y="508"/>
                </a:cubicBezTo>
                <a:cubicBezTo>
                  <a:pt x="19571" y="641"/>
                  <a:pt x="19771" y="765"/>
                  <a:pt x="19945" y="892"/>
                </a:cubicBezTo>
                <a:cubicBezTo>
                  <a:pt x="20122" y="1019"/>
                  <a:pt x="20211" y="1110"/>
                  <a:pt x="20211" y="1163"/>
                </a:cubicBezTo>
                <a:cubicBezTo>
                  <a:pt x="20211" y="1200"/>
                  <a:pt x="20197" y="1268"/>
                  <a:pt x="20164" y="1372"/>
                </a:cubicBezTo>
                <a:cubicBezTo>
                  <a:pt x="20136" y="1477"/>
                  <a:pt x="20105" y="1593"/>
                  <a:pt x="20075" y="1725"/>
                </a:cubicBezTo>
                <a:cubicBezTo>
                  <a:pt x="20047" y="1855"/>
                  <a:pt x="20014" y="1979"/>
                  <a:pt x="19981" y="2095"/>
                </a:cubicBezTo>
                <a:cubicBezTo>
                  <a:pt x="19945" y="2214"/>
                  <a:pt x="19922" y="2290"/>
                  <a:pt x="19908" y="2327"/>
                </a:cubicBezTo>
                <a:cubicBezTo>
                  <a:pt x="20058" y="2552"/>
                  <a:pt x="20204" y="2824"/>
                  <a:pt x="20345" y="3137"/>
                </a:cubicBezTo>
                <a:cubicBezTo>
                  <a:pt x="20729" y="3174"/>
                  <a:pt x="21007" y="3205"/>
                  <a:pt x="21181" y="3233"/>
                </a:cubicBezTo>
                <a:cubicBezTo>
                  <a:pt x="21353" y="3258"/>
                  <a:pt x="21461" y="3343"/>
                  <a:pt x="21506" y="3478"/>
                </a:cubicBezTo>
                <a:cubicBezTo>
                  <a:pt x="21551" y="3623"/>
                  <a:pt x="21572" y="3854"/>
                  <a:pt x="21562" y="4184"/>
                </a:cubicBezTo>
                <a:cubicBezTo>
                  <a:pt x="21555" y="4515"/>
                  <a:pt x="21567" y="4995"/>
                  <a:pt x="21598" y="5624"/>
                </a:cubicBezTo>
                <a:cubicBezTo>
                  <a:pt x="21598" y="5678"/>
                  <a:pt x="21551" y="5735"/>
                  <a:pt x="21456" y="5794"/>
                </a:cubicBezTo>
                <a:cubicBezTo>
                  <a:pt x="21362" y="5850"/>
                  <a:pt x="21254" y="5901"/>
                  <a:pt x="21136" y="5935"/>
                </a:cubicBezTo>
                <a:cubicBezTo>
                  <a:pt x="21014" y="5972"/>
                  <a:pt x="20894" y="6000"/>
                  <a:pt x="20769" y="6017"/>
                </a:cubicBezTo>
                <a:cubicBezTo>
                  <a:pt x="20647" y="6034"/>
                  <a:pt x="20560" y="6054"/>
                  <a:pt x="20515" y="6070"/>
                </a:cubicBezTo>
                <a:moveTo>
                  <a:pt x="15739" y="16167"/>
                </a:moveTo>
                <a:cubicBezTo>
                  <a:pt x="15739" y="16611"/>
                  <a:pt x="15869" y="16992"/>
                  <a:pt x="16130" y="17317"/>
                </a:cubicBezTo>
                <a:cubicBezTo>
                  <a:pt x="16389" y="17641"/>
                  <a:pt x="16704" y="17802"/>
                  <a:pt x="17081" y="17802"/>
                </a:cubicBezTo>
                <a:cubicBezTo>
                  <a:pt x="17448" y="17802"/>
                  <a:pt x="17766" y="17647"/>
                  <a:pt x="18034" y="17339"/>
                </a:cubicBezTo>
                <a:cubicBezTo>
                  <a:pt x="18300" y="17023"/>
                  <a:pt x="18434" y="16639"/>
                  <a:pt x="18434" y="16167"/>
                </a:cubicBezTo>
                <a:cubicBezTo>
                  <a:pt x="18434" y="15724"/>
                  <a:pt x="18302" y="15351"/>
                  <a:pt x="18044" y="15038"/>
                </a:cubicBezTo>
                <a:cubicBezTo>
                  <a:pt x="17785" y="14727"/>
                  <a:pt x="17465" y="14572"/>
                  <a:pt x="17081" y="14572"/>
                </a:cubicBezTo>
                <a:cubicBezTo>
                  <a:pt x="16714" y="14572"/>
                  <a:pt x="16396" y="14727"/>
                  <a:pt x="16135" y="15038"/>
                </a:cubicBezTo>
                <a:cubicBezTo>
                  <a:pt x="15869" y="15351"/>
                  <a:pt x="15739" y="15724"/>
                  <a:pt x="15739" y="16167"/>
                </a:cubicBezTo>
                <a:moveTo>
                  <a:pt x="16292" y="4825"/>
                </a:moveTo>
                <a:cubicBezTo>
                  <a:pt x="16292" y="5249"/>
                  <a:pt x="16410" y="5602"/>
                  <a:pt x="16648" y="5887"/>
                </a:cubicBezTo>
                <a:cubicBezTo>
                  <a:pt x="16883" y="6172"/>
                  <a:pt x="17173" y="6313"/>
                  <a:pt x="17509" y="6313"/>
                </a:cubicBezTo>
                <a:cubicBezTo>
                  <a:pt x="17862" y="6313"/>
                  <a:pt x="18159" y="6172"/>
                  <a:pt x="18399" y="5887"/>
                </a:cubicBezTo>
                <a:cubicBezTo>
                  <a:pt x="18639" y="5602"/>
                  <a:pt x="18759" y="5257"/>
                  <a:pt x="18759" y="4853"/>
                </a:cubicBezTo>
                <a:cubicBezTo>
                  <a:pt x="18759" y="4430"/>
                  <a:pt x="18641" y="4074"/>
                  <a:pt x="18404" y="3786"/>
                </a:cubicBezTo>
                <a:cubicBezTo>
                  <a:pt x="18168" y="3495"/>
                  <a:pt x="17876" y="3354"/>
                  <a:pt x="17530" y="3354"/>
                </a:cubicBezTo>
                <a:cubicBezTo>
                  <a:pt x="17177" y="3354"/>
                  <a:pt x="16883" y="3495"/>
                  <a:pt x="16648" y="3786"/>
                </a:cubicBezTo>
                <a:cubicBezTo>
                  <a:pt x="16408" y="4074"/>
                  <a:pt x="16292" y="4421"/>
                  <a:pt x="16292" y="4825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0" name="Shape 549">
            <a:extLst>
              <a:ext uri="{FF2B5EF4-FFF2-40B4-BE49-F238E27FC236}">
                <a16:creationId xmlns:a16="http://schemas.microsoft.com/office/drawing/2014/main" id="{D2069CB9-5071-4FEE-B604-E3C12DF136E0}"/>
              </a:ext>
            </a:extLst>
          </p:cNvPr>
          <p:cNvSpPr>
            <a:spLocks/>
          </p:cNvSpPr>
          <p:nvPr/>
        </p:nvSpPr>
        <p:spPr bwMode="auto">
          <a:xfrm>
            <a:off x="5797550" y="981504"/>
            <a:ext cx="2527300" cy="1276350"/>
          </a:xfrm>
          <a:custGeom>
            <a:avLst/>
            <a:gdLst>
              <a:gd name="T0" fmla="*/ 5499 w 21600"/>
              <a:gd name="T1" fmla="*/ 0 h 21600"/>
              <a:gd name="T2" fmla="*/ 364703 w 21600"/>
              <a:gd name="T3" fmla="*/ 642134 h 21600"/>
              <a:gd name="T4" fmla="*/ 0 w 21600"/>
              <a:gd name="T5" fmla="*/ 1276350 h 21600"/>
              <a:gd name="T6" fmla="*/ 2169851 w 21600"/>
              <a:gd name="T7" fmla="*/ 1276350 h 21600"/>
              <a:gd name="T8" fmla="*/ 2527300 w 21600"/>
              <a:gd name="T9" fmla="*/ 647807 h 21600"/>
              <a:gd name="T10" fmla="*/ 2184593 w 21600"/>
              <a:gd name="T11" fmla="*/ 1064 h 21600"/>
              <a:gd name="T12" fmla="*/ 5499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  <a:extLst/>
        </p:spPr>
        <p:txBody>
          <a:bodyPr lIns="0" tIns="0" rIns="0" bIns="0" anchor="ctr"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1" name="Shape 553">
            <a:extLst>
              <a:ext uri="{FF2B5EF4-FFF2-40B4-BE49-F238E27FC236}">
                <a16:creationId xmlns:a16="http://schemas.microsoft.com/office/drawing/2014/main" id="{970BE2C9-602A-477E-A516-8163836F80BC}"/>
              </a:ext>
            </a:extLst>
          </p:cNvPr>
          <p:cNvSpPr>
            <a:spLocks/>
          </p:cNvSpPr>
          <p:nvPr/>
        </p:nvSpPr>
        <p:spPr bwMode="auto">
          <a:xfrm>
            <a:off x="6838950" y="1365679"/>
            <a:ext cx="584200" cy="488950"/>
          </a:xfrm>
          <a:custGeom>
            <a:avLst/>
            <a:gdLst>
              <a:gd name="T0" fmla="*/ 285501 w 21600"/>
              <a:gd name="T1" fmla="*/ 3509 h 21600"/>
              <a:gd name="T2" fmla="*/ 384571 w 21600"/>
              <a:gd name="T3" fmla="*/ 37645 h 21600"/>
              <a:gd name="T4" fmla="*/ 462167 w 21600"/>
              <a:gd name="T5" fmla="*/ 118367 h 21600"/>
              <a:gd name="T6" fmla="*/ 462167 w 21600"/>
              <a:gd name="T7" fmla="*/ 230033 h 21600"/>
              <a:gd name="T8" fmla="*/ 384571 w 21600"/>
              <a:gd name="T9" fmla="*/ 310551 h 21600"/>
              <a:gd name="T10" fmla="*/ 237061 w 21600"/>
              <a:gd name="T11" fmla="*/ 348535 h 21600"/>
              <a:gd name="T12" fmla="*/ 192894 w 21600"/>
              <a:gd name="T13" fmla="*/ 345389 h 21600"/>
              <a:gd name="T14" fmla="*/ 77407 w 21600"/>
              <a:gd name="T15" fmla="*/ 395755 h 21600"/>
              <a:gd name="T16" fmla="*/ 57095 w 21600"/>
              <a:gd name="T17" fmla="*/ 394601 h 21600"/>
              <a:gd name="T18" fmla="*/ 56527 w 21600"/>
              <a:gd name="T19" fmla="*/ 381947 h 21600"/>
              <a:gd name="T20" fmla="*/ 82762 w 21600"/>
              <a:gd name="T21" fmla="*/ 348535 h 21600"/>
              <a:gd name="T22" fmla="*/ 57419 w 21600"/>
              <a:gd name="T23" fmla="*/ 287620 h 21600"/>
              <a:gd name="T24" fmla="*/ 7438 w 21600"/>
              <a:gd name="T25" fmla="*/ 217832 h 21600"/>
              <a:gd name="T26" fmla="*/ 12171 w 21600"/>
              <a:gd name="T27" fmla="*/ 118570 h 21600"/>
              <a:gd name="T28" fmla="*/ 90524 w 21600"/>
              <a:gd name="T29" fmla="*/ 37645 h 21600"/>
              <a:gd name="T30" fmla="*/ 189378 w 21600"/>
              <a:gd name="T31" fmla="*/ 3395 h 21600"/>
              <a:gd name="T32" fmla="*/ 237061 w 21600"/>
              <a:gd name="T33" fmla="*/ 48895 h 21600"/>
              <a:gd name="T34" fmla="*/ 156598 w 21600"/>
              <a:gd name="T35" fmla="*/ 61549 h 21600"/>
              <a:gd name="T36" fmla="*/ 84222 w 21600"/>
              <a:gd name="T37" fmla="*/ 101887 h 21600"/>
              <a:gd name="T38" fmla="*/ 48764 w 21600"/>
              <a:gd name="T39" fmla="*/ 174370 h 21600"/>
              <a:gd name="T40" fmla="*/ 81599 w 21600"/>
              <a:gd name="T41" fmla="*/ 243524 h 21600"/>
              <a:gd name="T42" fmla="*/ 147808 w 21600"/>
              <a:gd name="T43" fmla="*/ 286986 h 21600"/>
              <a:gd name="T44" fmla="*/ 161061 w 21600"/>
              <a:gd name="T45" fmla="*/ 308084 h 21600"/>
              <a:gd name="T46" fmla="*/ 208094 w 21600"/>
              <a:gd name="T47" fmla="*/ 297716 h 21600"/>
              <a:gd name="T48" fmla="*/ 317524 w 21600"/>
              <a:gd name="T49" fmla="*/ 286986 h 21600"/>
              <a:gd name="T50" fmla="*/ 390035 w 21600"/>
              <a:gd name="T51" fmla="*/ 246286 h 21600"/>
              <a:gd name="T52" fmla="*/ 425682 w 21600"/>
              <a:gd name="T53" fmla="*/ 174370 h 21600"/>
              <a:gd name="T54" fmla="*/ 390035 w 21600"/>
              <a:gd name="T55" fmla="*/ 101887 h 21600"/>
              <a:gd name="T56" fmla="*/ 317524 w 21600"/>
              <a:gd name="T57" fmla="*/ 61571 h 21600"/>
              <a:gd name="T58" fmla="*/ 237061 w 21600"/>
              <a:gd name="T59" fmla="*/ 48895 h 21600"/>
              <a:gd name="T60" fmla="*/ 576681 w 21600"/>
              <a:gd name="T61" fmla="*/ 309487 h 21600"/>
              <a:gd name="T62" fmla="*/ 526727 w 21600"/>
              <a:gd name="T63" fmla="*/ 379095 h 21600"/>
              <a:gd name="T64" fmla="*/ 501438 w 21600"/>
              <a:gd name="T65" fmla="*/ 440055 h 21600"/>
              <a:gd name="T66" fmla="*/ 527673 w 21600"/>
              <a:gd name="T67" fmla="*/ 473806 h 21600"/>
              <a:gd name="T68" fmla="*/ 526727 w 21600"/>
              <a:gd name="T69" fmla="*/ 486641 h 21600"/>
              <a:gd name="T70" fmla="*/ 506144 w 21600"/>
              <a:gd name="T71" fmla="*/ 487298 h 21600"/>
              <a:gd name="T72" fmla="*/ 391306 w 21600"/>
              <a:gd name="T73" fmla="*/ 436931 h 21600"/>
              <a:gd name="T74" fmla="*/ 347058 w 21600"/>
              <a:gd name="T75" fmla="*/ 440055 h 21600"/>
              <a:gd name="T76" fmla="*/ 197790 w 21600"/>
              <a:gd name="T77" fmla="*/ 400486 h 21600"/>
              <a:gd name="T78" fmla="*/ 237061 w 21600"/>
              <a:gd name="T79" fmla="*/ 397476 h 21600"/>
              <a:gd name="T80" fmla="*/ 417487 w 21600"/>
              <a:gd name="T81" fmla="*/ 348015 h 21600"/>
              <a:gd name="T82" fmla="*/ 508903 w 21600"/>
              <a:gd name="T83" fmla="*/ 244792 h 21600"/>
              <a:gd name="T84" fmla="*/ 521101 w 21600"/>
              <a:gd name="T85" fmla="*/ 148677 h 21600"/>
              <a:gd name="T86" fmla="*/ 584200 w 21600"/>
              <a:gd name="T87" fmla="*/ 265889 h 2160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1600" h="21600" extrusionOk="0">
                <a:moveTo>
                  <a:pt x="8765" y="0"/>
                </a:moveTo>
                <a:cubicBezTo>
                  <a:pt x="9365" y="0"/>
                  <a:pt x="9963" y="51"/>
                  <a:pt x="10556" y="155"/>
                </a:cubicBezTo>
                <a:cubicBezTo>
                  <a:pt x="11152" y="260"/>
                  <a:pt x="11733" y="418"/>
                  <a:pt x="12303" y="632"/>
                </a:cubicBezTo>
                <a:cubicBezTo>
                  <a:pt x="12950" y="898"/>
                  <a:pt x="13588" y="1240"/>
                  <a:pt x="14219" y="1663"/>
                </a:cubicBezTo>
                <a:cubicBezTo>
                  <a:pt x="14850" y="2087"/>
                  <a:pt x="15412" y="2598"/>
                  <a:pt x="15904" y="3199"/>
                </a:cubicBezTo>
                <a:cubicBezTo>
                  <a:pt x="16396" y="3798"/>
                  <a:pt x="16791" y="4475"/>
                  <a:pt x="17088" y="5229"/>
                </a:cubicBezTo>
                <a:cubicBezTo>
                  <a:pt x="17382" y="5989"/>
                  <a:pt x="17530" y="6813"/>
                  <a:pt x="17530" y="7703"/>
                </a:cubicBezTo>
                <a:cubicBezTo>
                  <a:pt x="17530" y="8586"/>
                  <a:pt x="17382" y="9408"/>
                  <a:pt x="17088" y="10162"/>
                </a:cubicBezTo>
                <a:cubicBezTo>
                  <a:pt x="16791" y="10921"/>
                  <a:pt x="16396" y="11596"/>
                  <a:pt x="15904" y="12186"/>
                </a:cubicBezTo>
                <a:cubicBezTo>
                  <a:pt x="15412" y="12776"/>
                  <a:pt x="14850" y="13287"/>
                  <a:pt x="14219" y="13719"/>
                </a:cubicBezTo>
                <a:cubicBezTo>
                  <a:pt x="13588" y="14152"/>
                  <a:pt x="12950" y="14499"/>
                  <a:pt x="12303" y="14758"/>
                </a:cubicBezTo>
                <a:cubicBezTo>
                  <a:pt x="11147" y="15185"/>
                  <a:pt x="9968" y="15397"/>
                  <a:pt x="8765" y="15397"/>
                </a:cubicBezTo>
                <a:cubicBezTo>
                  <a:pt x="8487" y="15397"/>
                  <a:pt x="8214" y="15382"/>
                  <a:pt x="7948" y="15354"/>
                </a:cubicBezTo>
                <a:cubicBezTo>
                  <a:pt x="7683" y="15329"/>
                  <a:pt x="7409" y="15298"/>
                  <a:pt x="7132" y="15258"/>
                </a:cubicBezTo>
                <a:cubicBezTo>
                  <a:pt x="6007" y="16294"/>
                  <a:pt x="4743" y="16995"/>
                  <a:pt x="3347" y="17353"/>
                </a:cubicBezTo>
                <a:cubicBezTo>
                  <a:pt x="3196" y="17393"/>
                  <a:pt x="3034" y="17435"/>
                  <a:pt x="2862" y="17483"/>
                </a:cubicBezTo>
                <a:cubicBezTo>
                  <a:pt x="2688" y="17534"/>
                  <a:pt x="2521" y="17559"/>
                  <a:pt x="2354" y="17559"/>
                </a:cubicBezTo>
                <a:cubicBezTo>
                  <a:pt x="2264" y="17559"/>
                  <a:pt x="2182" y="17514"/>
                  <a:pt x="2111" y="17432"/>
                </a:cubicBezTo>
                <a:cubicBezTo>
                  <a:pt x="2041" y="17342"/>
                  <a:pt x="2005" y="17238"/>
                  <a:pt x="2005" y="17110"/>
                </a:cubicBezTo>
                <a:cubicBezTo>
                  <a:pt x="2005" y="17023"/>
                  <a:pt x="2034" y="16944"/>
                  <a:pt x="2090" y="16873"/>
                </a:cubicBezTo>
                <a:cubicBezTo>
                  <a:pt x="2147" y="16808"/>
                  <a:pt x="2196" y="16746"/>
                  <a:pt x="2241" y="16693"/>
                </a:cubicBezTo>
                <a:cubicBezTo>
                  <a:pt x="2624" y="16235"/>
                  <a:pt x="2897" y="15803"/>
                  <a:pt x="3060" y="15397"/>
                </a:cubicBezTo>
                <a:cubicBezTo>
                  <a:pt x="3220" y="14987"/>
                  <a:pt x="3354" y="14465"/>
                  <a:pt x="3458" y="13813"/>
                </a:cubicBezTo>
                <a:cubicBezTo>
                  <a:pt x="2985" y="13499"/>
                  <a:pt x="2540" y="13129"/>
                  <a:pt x="2123" y="12706"/>
                </a:cubicBezTo>
                <a:cubicBezTo>
                  <a:pt x="1706" y="12279"/>
                  <a:pt x="1342" y="11811"/>
                  <a:pt x="1024" y="11300"/>
                </a:cubicBezTo>
                <a:cubicBezTo>
                  <a:pt x="711" y="10786"/>
                  <a:pt x="459" y="10229"/>
                  <a:pt x="275" y="9623"/>
                </a:cubicBezTo>
                <a:cubicBezTo>
                  <a:pt x="92" y="9021"/>
                  <a:pt x="0" y="8383"/>
                  <a:pt x="0" y="7703"/>
                </a:cubicBezTo>
                <a:cubicBezTo>
                  <a:pt x="0" y="6822"/>
                  <a:pt x="151" y="6000"/>
                  <a:pt x="450" y="5238"/>
                </a:cubicBezTo>
                <a:cubicBezTo>
                  <a:pt x="751" y="4478"/>
                  <a:pt x="1151" y="3798"/>
                  <a:pt x="1650" y="3199"/>
                </a:cubicBezTo>
                <a:cubicBezTo>
                  <a:pt x="2149" y="2598"/>
                  <a:pt x="2716" y="2087"/>
                  <a:pt x="3347" y="1663"/>
                </a:cubicBezTo>
                <a:cubicBezTo>
                  <a:pt x="3978" y="1239"/>
                  <a:pt x="4616" y="898"/>
                  <a:pt x="5261" y="632"/>
                </a:cubicBezTo>
                <a:cubicBezTo>
                  <a:pt x="5832" y="409"/>
                  <a:pt x="6412" y="249"/>
                  <a:pt x="7002" y="150"/>
                </a:cubicBezTo>
                <a:cubicBezTo>
                  <a:pt x="7591" y="48"/>
                  <a:pt x="8179" y="0"/>
                  <a:pt x="8765" y="0"/>
                </a:cubicBezTo>
                <a:moveTo>
                  <a:pt x="8765" y="2160"/>
                </a:moveTo>
                <a:cubicBezTo>
                  <a:pt x="8269" y="2160"/>
                  <a:pt x="7774" y="2202"/>
                  <a:pt x="7278" y="2282"/>
                </a:cubicBezTo>
                <a:cubicBezTo>
                  <a:pt x="6783" y="2366"/>
                  <a:pt x="6287" y="2510"/>
                  <a:pt x="5790" y="2719"/>
                </a:cubicBezTo>
                <a:cubicBezTo>
                  <a:pt x="5348" y="2877"/>
                  <a:pt x="4886" y="3112"/>
                  <a:pt x="4411" y="3419"/>
                </a:cubicBezTo>
                <a:cubicBezTo>
                  <a:pt x="3933" y="3727"/>
                  <a:pt x="3502" y="4086"/>
                  <a:pt x="3114" y="4501"/>
                </a:cubicBezTo>
                <a:cubicBezTo>
                  <a:pt x="2728" y="4916"/>
                  <a:pt x="2413" y="5390"/>
                  <a:pt x="2168" y="5927"/>
                </a:cubicBezTo>
                <a:cubicBezTo>
                  <a:pt x="1925" y="6463"/>
                  <a:pt x="1803" y="7056"/>
                  <a:pt x="1803" y="7703"/>
                </a:cubicBezTo>
                <a:cubicBezTo>
                  <a:pt x="1803" y="8355"/>
                  <a:pt x="1916" y="8925"/>
                  <a:pt x="2147" y="9422"/>
                </a:cubicBezTo>
                <a:cubicBezTo>
                  <a:pt x="2375" y="9919"/>
                  <a:pt x="2667" y="10363"/>
                  <a:pt x="3017" y="10758"/>
                </a:cubicBezTo>
                <a:cubicBezTo>
                  <a:pt x="3373" y="11156"/>
                  <a:pt x="3764" y="11509"/>
                  <a:pt x="4197" y="11811"/>
                </a:cubicBezTo>
                <a:cubicBezTo>
                  <a:pt x="4630" y="12122"/>
                  <a:pt x="5051" y="12407"/>
                  <a:pt x="5465" y="12678"/>
                </a:cubicBezTo>
                <a:lnTo>
                  <a:pt x="5239" y="14177"/>
                </a:lnTo>
                <a:cubicBezTo>
                  <a:pt x="5486" y="14019"/>
                  <a:pt x="5724" y="13827"/>
                  <a:pt x="5955" y="13610"/>
                </a:cubicBezTo>
                <a:cubicBezTo>
                  <a:pt x="6183" y="13395"/>
                  <a:pt x="6407" y="13189"/>
                  <a:pt x="6626" y="12989"/>
                </a:cubicBezTo>
                <a:cubicBezTo>
                  <a:pt x="6979" y="13042"/>
                  <a:pt x="7334" y="13099"/>
                  <a:pt x="7694" y="13152"/>
                </a:cubicBezTo>
                <a:cubicBezTo>
                  <a:pt x="8057" y="13209"/>
                  <a:pt x="8412" y="13232"/>
                  <a:pt x="8765" y="13232"/>
                </a:cubicBezTo>
                <a:cubicBezTo>
                  <a:pt x="9780" y="13232"/>
                  <a:pt x="10771" y="13048"/>
                  <a:pt x="11740" y="12678"/>
                </a:cubicBezTo>
                <a:cubicBezTo>
                  <a:pt x="12197" y="12517"/>
                  <a:pt x="12665" y="12280"/>
                  <a:pt x="13138" y="11978"/>
                </a:cubicBezTo>
                <a:cubicBezTo>
                  <a:pt x="13609" y="11670"/>
                  <a:pt x="14040" y="11306"/>
                  <a:pt x="14421" y="10880"/>
                </a:cubicBezTo>
                <a:cubicBezTo>
                  <a:pt x="14805" y="10459"/>
                  <a:pt x="15120" y="9982"/>
                  <a:pt x="15370" y="9454"/>
                </a:cubicBezTo>
                <a:cubicBezTo>
                  <a:pt x="15617" y="8929"/>
                  <a:pt x="15739" y="8344"/>
                  <a:pt x="15739" y="7703"/>
                </a:cubicBezTo>
                <a:cubicBezTo>
                  <a:pt x="15739" y="7057"/>
                  <a:pt x="15617" y="6464"/>
                  <a:pt x="15370" y="5927"/>
                </a:cubicBezTo>
                <a:cubicBezTo>
                  <a:pt x="15120" y="5391"/>
                  <a:pt x="14805" y="4916"/>
                  <a:pt x="14421" y="4501"/>
                </a:cubicBezTo>
                <a:cubicBezTo>
                  <a:pt x="14040" y="4086"/>
                  <a:pt x="13611" y="3728"/>
                  <a:pt x="13143" y="3420"/>
                </a:cubicBezTo>
                <a:cubicBezTo>
                  <a:pt x="12675" y="3112"/>
                  <a:pt x="12206" y="2878"/>
                  <a:pt x="11740" y="2720"/>
                </a:cubicBezTo>
                <a:cubicBezTo>
                  <a:pt x="11267" y="2511"/>
                  <a:pt x="10780" y="2367"/>
                  <a:pt x="10281" y="2282"/>
                </a:cubicBezTo>
                <a:cubicBezTo>
                  <a:pt x="9782" y="2202"/>
                  <a:pt x="9278" y="2160"/>
                  <a:pt x="8765" y="2160"/>
                </a:cubicBezTo>
                <a:moveTo>
                  <a:pt x="21600" y="11746"/>
                </a:moveTo>
                <a:cubicBezTo>
                  <a:pt x="21600" y="12429"/>
                  <a:pt x="21506" y="13076"/>
                  <a:pt x="21322" y="13672"/>
                </a:cubicBezTo>
                <a:cubicBezTo>
                  <a:pt x="21139" y="14273"/>
                  <a:pt x="20889" y="14829"/>
                  <a:pt x="20574" y="15340"/>
                </a:cubicBezTo>
                <a:cubicBezTo>
                  <a:pt x="20258" y="15854"/>
                  <a:pt x="19891" y="16323"/>
                  <a:pt x="19475" y="16747"/>
                </a:cubicBezTo>
                <a:cubicBezTo>
                  <a:pt x="19058" y="17173"/>
                  <a:pt x="18613" y="17543"/>
                  <a:pt x="18140" y="17856"/>
                </a:cubicBezTo>
                <a:cubicBezTo>
                  <a:pt x="18246" y="18506"/>
                  <a:pt x="18378" y="19031"/>
                  <a:pt x="18540" y="19440"/>
                </a:cubicBezTo>
                <a:cubicBezTo>
                  <a:pt x="18703" y="19841"/>
                  <a:pt x="18973" y="20276"/>
                  <a:pt x="19357" y="20736"/>
                </a:cubicBezTo>
                <a:cubicBezTo>
                  <a:pt x="19402" y="20790"/>
                  <a:pt x="19453" y="20858"/>
                  <a:pt x="19510" y="20931"/>
                </a:cubicBezTo>
                <a:cubicBezTo>
                  <a:pt x="19566" y="21007"/>
                  <a:pt x="19592" y="21092"/>
                  <a:pt x="19592" y="21182"/>
                </a:cubicBezTo>
                <a:cubicBezTo>
                  <a:pt x="19592" y="21326"/>
                  <a:pt x="19555" y="21431"/>
                  <a:pt x="19475" y="21498"/>
                </a:cubicBezTo>
                <a:cubicBezTo>
                  <a:pt x="19397" y="21569"/>
                  <a:pt x="19305" y="21600"/>
                  <a:pt x="19199" y="21600"/>
                </a:cubicBezTo>
                <a:cubicBezTo>
                  <a:pt x="19049" y="21600"/>
                  <a:pt x="18889" y="21572"/>
                  <a:pt x="18714" y="21527"/>
                </a:cubicBezTo>
                <a:cubicBezTo>
                  <a:pt x="18543" y="21473"/>
                  <a:pt x="18387" y="21433"/>
                  <a:pt x="18253" y="21397"/>
                </a:cubicBezTo>
                <a:cubicBezTo>
                  <a:pt x="16855" y="21027"/>
                  <a:pt x="15593" y="20329"/>
                  <a:pt x="14468" y="19302"/>
                </a:cubicBezTo>
                <a:cubicBezTo>
                  <a:pt x="14191" y="19338"/>
                  <a:pt x="13917" y="19369"/>
                  <a:pt x="13652" y="19395"/>
                </a:cubicBezTo>
                <a:cubicBezTo>
                  <a:pt x="13383" y="19423"/>
                  <a:pt x="13113" y="19440"/>
                  <a:pt x="12832" y="19440"/>
                </a:cubicBezTo>
                <a:cubicBezTo>
                  <a:pt x="11865" y="19440"/>
                  <a:pt x="10909" y="19293"/>
                  <a:pt x="9973" y="19002"/>
                </a:cubicBezTo>
                <a:cubicBezTo>
                  <a:pt x="9031" y="18717"/>
                  <a:pt x="8146" y="18279"/>
                  <a:pt x="7313" y="17692"/>
                </a:cubicBezTo>
                <a:lnTo>
                  <a:pt x="7617" y="17475"/>
                </a:lnTo>
                <a:cubicBezTo>
                  <a:pt x="8000" y="17531"/>
                  <a:pt x="8382" y="17559"/>
                  <a:pt x="8765" y="17559"/>
                </a:cubicBezTo>
                <a:cubicBezTo>
                  <a:pt x="10246" y="17559"/>
                  <a:pt x="11677" y="17280"/>
                  <a:pt x="13058" y="16721"/>
                </a:cubicBezTo>
                <a:cubicBezTo>
                  <a:pt x="13892" y="16388"/>
                  <a:pt x="14685" y="15936"/>
                  <a:pt x="15436" y="15374"/>
                </a:cubicBezTo>
                <a:cubicBezTo>
                  <a:pt x="16186" y="14812"/>
                  <a:pt x="16853" y="14149"/>
                  <a:pt x="17432" y="13381"/>
                </a:cubicBezTo>
                <a:cubicBezTo>
                  <a:pt x="18008" y="12618"/>
                  <a:pt x="18470" y="11760"/>
                  <a:pt x="18816" y="10814"/>
                </a:cubicBezTo>
                <a:cubicBezTo>
                  <a:pt x="19162" y="9865"/>
                  <a:pt x="19336" y="8832"/>
                  <a:pt x="19336" y="7703"/>
                </a:cubicBezTo>
                <a:cubicBezTo>
                  <a:pt x="19336" y="7333"/>
                  <a:pt x="19312" y="6957"/>
                  <a:pt x="19267" y="6568"/>
                </a:cubicBezTo>
                <a:cubicBezTo>
                  <a:pt x="19943" y="7217"/>
                  <a:pt x="20501" y="7979"/>
                  <a:pt x="20941" y="8855"/>
                </a:cubicBezTo>
                <a:cubicBezTo>
                  <a:pt x="21379" y="9727"/>
                  <a:pt x="21600" y="10693"/>
                  <a:pt x="21600" y="1174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8" name="Shape 555">
            <a:extLst>
              <a:ext uri="{FF2B5EF4-FFF2-40B4-BE49-F238E27FC236}">
                <a16:creationId xmlns:a16="http://schemas.microsoft.com/office/drawing/2014/main" id="{3DE4E267-021A-4E1C-99E1-F5ADC5525C45}"/>
              </a:ext>
            </a:extLst>
          </p:cNvPr>
          <p:cNvSpPr>
            <a:spLocks/>
          </p:cNvSpPr>
          <p:nvPr/>
        </p:nvSpPr>
        <p:spPr bwMode="auto">
          <a:xfrm>
            <a:off x="8026400" y="981504"/>
            <a:ext cx="2528887" cy="1276350"/>
          </a:xfrm>
          <a:custGeom>
            <a:avLst/>
            <a:gdLst>
              <a:gd name="T0" fmla="*/ 5503 w 21600"/>
              <a:gd name="T1" fmla="*/ 0 h 21600"/>
              <a:gd name="T2" fmla="*/ 364932 w 21600"/>
              <a:gd name="T3" fmla="*/ 642134 h 21600"/>
              <a:gd name="T4" fmla="*/ 0 w 21600"/>
              <a:gd name="T5" fmla="*/ 1276350 h 21600"/>
              <a:gd name="T6" fmla="*/ 2171213 w 21600"/>
              <a:gd name="T7" fmla="*/ 1276350 h 21600"/>
              <a:gd name="T8" fmla="*/ 2528887 w 21600"/>
              <a:gd name="T9" fmla="*/ 647807 h 21600"/>
              <a:gd name="T10" fmla="*/ 2185965 w 21600"/>
              <a:gd name="T11" fmla="*/ 1064 h 21600"/>
              <a:gd name="T12" fmla="*/ 5503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  <a:extLst/>
        </p:spPr>
        <p:txBody>
          <a:bodyPr lIns="0" tIns="0" rIns="0" bIns="0" anchor="ctr"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9" name="Shape 559">
            <a:extLst>
              <a:ext uri="{FF2B5EF4-FFF2-40B4-BE49-F238E27FC236}">
                <a16:creationId xmlns:a16="http://schemas.microsoft.com/office/drawing/2014/main" id="{8EF35E1F-D5B7-4947-B0E7-4AB333D5EC05}"/>
              </a:ext>
            </a:extLst>
          </p:cNvPr>
          <p:cNvSpPr>
            <a:spLocks/>
          </p:cNvSpPr>
          <p:nvPr/>
        </p:nvSpPr>
        <p:spPr bwMode="auto">
          <a:xfrm>
            <a:off x="9055100" y="1365679"/>
            <a:ext cx="573087" cy="479425"/>
          </a:xfrm>
          <a:custGeom>
            <a:avLst/>
            <a:gdLst>
              <a:gd name="T0" fmla="*/ 398110 w 21600"/>
              <a:gd name="T1" fmla="*/ 22617 h 21600"/>
              <a:gd name="T2" fmla="*/ 550668 w 21600"/>
              <a:gd name="T3" fmla="*/ 175878 h 21600"/>
              <a:gd name="T4" fmla="*/ 568683 w 21600"/>
              <a:gd name="T5" fmla="*/ 336219 h 21600"/>
              <a:gd name="T6" fmla="*/ 534934 w 21600"/>
              <a:gd name="T7" fmla="*/ 430661 h 21600"/>
              <a:gd name="T8" fmla="*/ 488981 w 21600"/>
              <a:gd name="T9" fmla="*/ 479425 h 21600"/>
              <a:gd name="T10" fmla="*/ 66170 w 21600"/>
              <a:gd name="T11" fmla="*/ 470547 h 21600"/>
              <a:gd name="T12" fmla="*/ 17246 w 21600"/>
              <a:gd name="T13" fmla="*/ 384850 h 21600"/>
              <a:gd name="T14" fmla="*/ 0 w 21600"/>
              <a:gd name="T15" fmla="*/ 287588 h 21600"/>
              <a:gd name="T16" fmla="*/ 83787 w 21600"/>
              <a:gd name="T17" fmla="*/ 84476 h 21600"/>
              <a:gd name="T18" fmla="*/ 286544 w 21600"/>
              <a:gd name="T19" fmla="*/ 0 h 21600"/>
              <a:gd name="T20" fmla="*/ 108833 w 21600"/>
              <a:gd name="T21" fmla="*/ 312958 h 21600"/>
              <a:gd name="T22" fmla="*/ 108701 w 21600"/>
              <a:gd name="T23" fmla="*/ 262396 h 21600"/>
              <a:gd name="T24" fmla="*/ 58397 w 21600"/>
              <a:gd name="T25" fmla="*/ 262396 h 21600"/>
              <a:gd name="T26" fmla="*/ 58397 w 21600"/>
              <a:gd name="T27" fmla="*/ 312958 h 21600"/>
              <a:gd name="T28" fmla="*/ 142953 w 21600"/>
              <a:gd name="T29" fmla="*/ 179895 h 21600"/>
              <a:gd name="T30" fmla="*/ 179249 w 21600"/>
              <a:gd name="T31" fmla="*/ 143539 h 21600"/>
              <a:gd name="T32" fmla="*/ 142953 w 21600"/>
              <a:gd name="T33" fmla="*/ 108004 h 21600"/>
              <a:gd name="T34" fmla="*/ 107295 w 21600"/>
              <a:gd name="T35" fmla="*/ 143539 h 21600"/>
              <a:gd name="T36" fmla="*/ 142953 w 21600"/>
              <a:gd name="T37" fmla="*/ 179895 h 21600"/>
              <a:gd name="T38" fmla="*/ 322972 w 21600"/>
              <a:gd name="T39" fmla="*/ 317242 h 21600"/>
              <a:gd name="T40" fmla="*/ 341252 w 21600"/>
              <a:gd name="T41" fmla="*/ 253141 h 21600"/>
              <a:gd name="T42" fmla="*/ 357410 w 21600"/>
              <a:gd name="T43" fmla="*/ 192436 h 21600"/>
              <a:gd name="T44" fmla="*/ 354996 w 21600"/>
              <a:gd name="T45" fmla="*/ 167066 h 21600"/>
              <a:gd name="T46" fmla="*/ 331807 w 21600"/>
              <a:gd name="T47" fmla="*/ 165535 h 21600"/>
              <a:gd name="T48" fmla="*/ 284050 w 21600"/>
              <a:gd name="T49" fmla="*/ 324011 h 21600"/>
              <a:gd name="T50" fmla="*/ 243111 w 21600"/>
              <a:gd name="T51" fmla="*/ 342234 h 21600"/>
              <a:gd name="T52" fmla="*/ 226502 w 21600"/>
              <a:gd name="T53" fmla="*/ 383629 h 21600"/>
              <a:gd name="T54" fmla="*/ 286544 w 21600"/>
              <a:gd name="T55" fmla="*/ 443646 h 21600"/>
              <a:gd name="T56" fmla="*/ 346585 w 21600"/>
              <a:gd name="T57" fmla="*/ 383629 h 21600"/>
              <a:gd name="T58" fmla="*/ 318249 w 21600"/>
              <a:gd name="T59" fmla="*/ 334110 h 21600"/>
              <a:gd name="T60" fmla="*/ 261259 w 21600"/>
              <a:gd name="T61" fmla="*/ 58730 h 21600"/>
              <a:gd name="T62" fmla="*/ 261259 w 21600"/>
              <a:gd name="T63" fmla="*/ 109358 h 21600"/>
              <a:gd name="T64" fmla="*/ 311828 w 21600"/>
              <a:gd name="T65" fmla="*/ 109358 h 21600"/>
              <a:gd name="T66" fmla="*/ 311828 w 21600"/>
              <a:gd name="T67" fmla="*/ 58730 h 21600"/>
              <a:gd name="T68" fmla="*/ 393838 w 21600"/>
              <a:gd name="T69" fmla="*/ 143539 h 21600"/>
              <a:gd name="T70" fmla="*/ 430134 w 21600"/>
              <a:gd name="T71" fmla="*/ 179252 h 21600"/>
              <a:gd name="T72" fmla="*/ 465792 w 21600"/>
              <a:gd name="T73" fmla="*/ 143539 h 21600"/>
              <a:gd name="T74" fmla="*/ 430134 w 21600"/>
              <a:gd name="T75" fmla="*/ 108004 h 21600"/>
              <a:gd name="T76" fmla="*/ 393838 w 21600"/>
              <a:gd name="T77" fmla="*/ 143539 h 21600"/>
              <a:gd name="T78" fmla="*/ 514690 w 21600"/>
              <a:gd name="T79" fmla="*/ 312958 h 21600"/>
              <a:gd name="T80" fmla="*/ 514690 w 21600"/>
              <a:gd name="T81" fmla="*/ 262396 h 21600"/>
              <a:gd name="T82" fmla="*/ 464254 w 21600"/>
              <a:gd name="T83" fmla="*/ 262396 h 21600"/>
              <a:gd name="T84" fmla="*/ 464254 w 21600"/>
              <a:gd name="T85" fmla="*/ 312958 h 2160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2293" y="0"/>
                  <a:pt x="13697" y="343"/>
                  <a:pt x="15005" y="1019"/>
                </a:cubicBezTo>
                <a:cubicBezTo>
                  <a:pt x="16315" y="1699"/>
                  <a:pt x="17460" y="2629"/>
                  <a:pt x="18442" y="3806"/>
                </a:cubicBezTo>
                <a:cubicBezTo>
                  <a:pt x="19421" y="4981"/>
                  <a:pt x="20194" y="6355"/>
                  <a:pt x="20755" y="7924"/>
                </a:cubicBezTo>
                <a:cubicBezTo>
                  <a:pt x="21319" y="9499"/>
                  <a:pt x="21600" y="11174"/>
                  <a:pt x="21600" y="12957"/>
                </a:cubicBezTo>
                <a:cubicBezTo>
                  <a:pt x="21600" y="13674"/>
                  <a:pt x="21545" y="14402"/>
                  <a:pt x="21434" y="15148"/>
                </a:cubicBezTo>
                <a:cubicBezTo>
                  <a:pt x="21322" y="15893"/>
                  <a:pt x="21161" y="16625"/>
                  <a:pt x="20952" y="17339"/>
                </a:cubicBezTo>
                <a:cubicBezTo>
                  <a:pt x="20741" y="18059"/>
                  <a:pt x="20477" y="18744"/>
                  <a:pt x="20162" y="19403"/>
                </a:cubicBezTo>
                <a:cubicBezTo>
                  <a:pt x="19850" y="20057"/>
                  <a:pt x="19498" y="20656"/>
                  <a:pt x="19106" y="21200"/>
                </a:cubicBezTo>
                <a:cubicBezTo>
                  <a:pt x="18931" y="21468"/>
                  <a:pt x="18703" y="21600"/>
                  <a:pt x="18430" y="21600"/>
                </a:cubicBezTo>
                <a:lnTo>
                  <a:pt x="3170" y="21600"/>
                </a:lnTo>
                <a:cubicBezTo>
                  <a:pt x="2887" y="21600"/>
                  <a:pt x="2662" y="21467"/>
                  <a:pt x="2494" y="21200"/>
                </a:cubicBezTo>
                <a:cubicBezTo>
                  <a:pt x="2088" y="20656"/>
                  <a:pt x="1730" y="20057"/>
                  <a:pt x="1426" y="19403"/>
                </a:cubicBezTo>
                <a:cubicBezTo>
                  <a:pt x="1118" y="18744"/>
                  <a:pt x="859" y="18059"/>
                  <a:pt x="650" y="17339"/>
                </a:cubicBezTo>
                <a:cubicBezTo>
                  <a:pt x="439" y="16625"/>
                  <a:pt x="278" y="15893"/>
                  <a:pt x="166" y="15148"/>
                </a:cubicBezTo>
                <a:cubicBezTo>
                  <a:pt x="55" y="14402"/>
                  <a:pt x="0" y="13673"/>
                  <a:pt x="0" y="12957"/>
                </a:cubicBezTo>
                <a:cubicBezTo>
                  <a:pt x="0" y="11163"/>
                  <a:pt x="281" y="9487"/>
                  <a:pt x="845" y="7918"/>
                </a:cubicBezTo>
                <a:cubicBezTo>
                  <a:pt x="1406" y="6354"/>
                  <a:pt x="2179" y="4981"/>
                  <a:pt x="3158" y="3806"/>
                </a:cubicBezTo>
                <a:cubicBezTo>
                  <a:pt x="4140" y="2629"/>
                  <a:pt x="5285" y="1699"/>
                  <a:pt x="6595" y="1019"/>
                </a:cubicBezTo>
                <a:cubicBezTo>
                  <a:pt x="7903" y="343"/>
                  <a:pt x="9305" y="0"/>
                  <a:pt x="10800" y="0"/>
                </a:cubicBezTo>
                <a:moveTo>
                  <a:pt x="3149" y="14572"/>
                </a:moveTo>
                <a:cubicBezTo>
                  <a:pt x="3523" y="14572"/>
                  <a:pt x="3842" y="14414"/>
                  <a:pt x="4102" y="14100"/>
                </a:cubicBezTo>
                <a:cubicBezTo>
                  <a:pt x="4361" y="13792"/>
                  <a:pt x="4493" y="13409"/>
                  <a:pt x="4493" y="12957"/>
                </a:cubicBezTo>
                <a:cubicBezTo>
                  <a:pt x="4493" y="12508"/>
                  <a:pt x="4361" y="12128"/>
                  <a:pt x="4097" y="11822"/>
                </a:cubicBezTo>
                <a:cubicBezTo>
                  <a:pt x="3833" y="11512"/>
                  <a:pt x="3516" y="11359"/>
                  <a:pt x="3149" y="11359"/>
                </a:cubicBezTo>
                <a:cubicBezTo>
                  <a:pt x="2772" y="11359"/>
                  <a:pt x="2455" y="11511"/>
                  <a:pt x="2201" y="11822"/>
                </a:cubicBezTo>
                <a:cubicBezTo>
                  <a:pt x="1944" y="12128"/>
                  <a:pt x="1814" y="12508"/>
                  <a:pt x="1814" y="12957"/>
                </a:cubicBezTo>
                <a:cubicBezTo>
                  <a:pt x="1814" y="13409"/>
                  <a:pt x="1944" y="13792"/>
                  <a:pt x="2201" y="14100"/>
                </a:cubicBezTo>
                <a:cubicBezTo>
                  <a:pt x="2455" y="14414"/>
                  <a:pt x="2772" y="14572"/>
                  <a:pt x="3149" y="14572"/>
                </a:cubicBezTo>
                <a:moveTo>
                  <a:pt x="5388" y="8105"/>
                </a:moveTo>
                <a:cubicBezTo>
                  <a:pt x="5762" y="8105"/>
                  <a:pt x="6086" y="7944"/>
                  <a:pt x="6353" y="7621"/>
                </a:cubicBezTo>
                <a:cubicBezTo>
                  <a:pt x="6622" y="7302"/>
                  <a:pt x="6756" y="6916"/>
                  <a:pt x="6756" y="6467"/>
                </a:cubicBezTo>
                <a:cubicBezTo>
                  <a:pt x="6756" y="6015"/>
                  <a:pt x="6622" y="5635"/>
                  <a:pt x="6353" y="5327"/>
                </a:cubicBezTo>
                <a:cubicBezTo>
                  <a:pt x="6086" y="5021"/>
                  <a:pt x="5762" y="4866"/>
                  <a:pt x="5388" y="4866"/>
                </a:cubicBezTo>
                <a:cubicBezTo>
                  <a:pt x="5028" y="4866"/>
                  <a:pt x="4714" y="5021"/>
                  <a:pt x="4447" y="5327"/>
                </a:cubicBezTo>
                <a:cubicBezTo>
                  <a:pt x="4178" y="5635"/>
                  <a:pt x="4044" y="6015"/>
                  <a:pt x="4044" y="6467"/>
                </a:cubicBezTo>
                <a:cubicBezTo>
                  <a:pt x="4044" y="6916"/>
                  <a:pt x="4178" y="7302"/>
                  <a:pt x="4447" y="7621"/>
                </a:cubicBezTo>
                <a:cubicBezTo>
                  <a:pt x="4714" y="7944"/>
                  <a:pt x="5028" y="8105"/>
                  <a:pt x="5388" y="8105"/>
                </a:cubicBezTo>
                <a:moveTo>
                  <a:pt x="11995" y="15053"/>
                </a:moveTo>
                <a:cubicBezTo>
                  <a:pt x="12026" y="14923"/>
                  <a:pt x="12084" y="14673"/>
                  <a:pt x="12173" y="14293"/>
                </a:cubicBezTo>
                <a:cubicBezTo>
                  <a:pt x="12262" y="13918"/>
                  <a:pt x="12365" y="13478"/>
                  <a:pt x="12482" y="12977"/>
                </a:cubicBezTo>
                <a:cubicBezTo>
                  <a:pt x="12600" y="12476"/>
                  <a:pt x="12727" y="11955"/>
                  <a:pt x="12862" y="11405"/>
                </a:cubicBezTo>
                <a:cubicBezTo>
                  <a:pt x="12996" y="10861"/>
                  <a:pt x="13114" y="10351"/>
                  <a:pt x="13212" y="9882"/>
                </a:cubicBezTo>
                <a:cubicBezTo>
                  <a:pt x="13313" y="9415"/>
                  <a:pt x="13399" y="9009"/>
                  <a:pt x="13471" y="8670"/>
                </a:cubicBezTo>
                <a:cubicBezTo>
                  <a:pt x="13543" y="8330"/>
                  <a:pt x="13579" y="8131"/>
                  <a:pt x="13579" y="8076"/>
                </a:cubicBezTo>
                <a:cubicBezTo>
                  <a:pt x="13579" y="7869"/>
                  <a:pt x="13512" y="7682"/>
                  <a:pt x="13380" y="7527"/>
                </a:cubicBezTo>
                <a:cubicBezTo>
                  <a:pt x="13246" y="7371"/>
                  <a:pt x="13090" y="7293"/>
                  <a:pt x="12914" y="7293"/>
                </a:cubicBezTo>
                <a:cubicBezTo>
                  <a:pt x="12761" y="7293"/>
                  <a:pt x="12624" y="7345"/>
                  <a:pt x="12506" y="7458"/>
                </a:cubicBezTo>
                <a:cubicBezTo>
                  <a:pt x="12386" y="7567"/>
                  <a:pt x="12305" y="7711"/>
                  <a:pt x="12259" y="7886"/>
                </a:cubicBezTo>
                <a:lnTo>
                  <a:pt x="10706" y="14598"/>
                </a:lnTo>
                <a:cubicBezTo>
                  <a:pt x="10409" y="14618"/>
                  <a:pt x="10126" y="14696"/>
                  <a:pt x="9857" y="14840"/>
                </a:cubicBezTo>
                <a:cubicBezTo>
                  <a:pt x="9590" y="14984"/>
                  <a:pt x="9358" y="15174"/>
                  <a:pt x="9163" y="15419"/>
                </a:cubicBezTo>
                <a:cubicBezTo>
                  <a:pt x="8966" y="15663"/>
                  <a:pt x="8813" y="15945"/>
                  <a:pt x="8702" y="16265"/>
                </a:cubicBezTo>
                <a:cubicBezTo>
                  <a:pt x="8592" y="16588"/>
                  <a:pt x="8537" y="16927"/>
                  <a:pt x="8537" y="17284"/>
                </a:cubicBezTo>
                <a:cubicBezTo>
                  <a:pt x="8537" y="18039"/>
                  <a:pt x="8755" y="18678"/>
                  <a:pt x="9197" y="19199"/>
                </a:cubicBezTo>
                <a:cubicBezTo>
                  <a:pt x="9638" y="19726"/>
                  <a:pt x="10171" y="19988"/>
                  <a:pt x="10800" y="19988"/>
                </a:cubicBezTo>
                <a:cubicBezTo>
                  <a:pt x="11429" y="19988"/>
                  <a:pt x="11962" y="19726"/>
                  <a:pt x="12403" y="19199"/>
                </a:cubicBezTo>
                <a:cubicBezTo>
                  <a:pt x="12842" y="18678"/>
                  <a:pt x="13063" y="18039"/>
                  <a:pt x="13063" y="17284"/>
                </a:cubicBezTo>
                <a:cubicBezTo>
                  <a:pt x="13063" y="16835"/>
                  <a:pt x="12962" y="16418"/>
                  <a:pt x="12763" y="16032"/>
                </a:cubicBezTo>
                <a:cubicBezTo>
                  <a:pt x="12564" y="15646"/>
                  <a:pt x="12307" y="15321"/>
                  <a:pt x="11995" y="15053"/>
                </a:cubicBezTo>
                <a:moveTo>
                  <a:pt x="10800" y="2177"/>
                </a:moveTo>
                <a:cubicBezTo>
                  <a:pt x="10426" y="2177"/>
                  <a:pt x="10106" y="2335"/>
                  <a:pt x="9847" y="2646"/>
                </a:cubicBezTo>
                <a:cubicBezTo>
                  <a:pt x="9586" y="2960"/>
                  <a:pt x="9456" y="3343"/>
                  <a:pt x="9456" y="3792"/>
                </a:cubicBezTo>
                <a:cubicBezTo>
                  <a:pt x="9456" y="4241"/>
                  <a:pt x="9586" y="4621"/>
                  <a:pt x="9847" y="4927"/>
                </a:cubicBezTo>
                <a:cubicBezTo>
                  <a:pt x="10106" y="5237"/>
                  <a:pt x="10426" y="5390"/>
                  <a:pt x="10800" y="5390"/>
                </a:cubicBezTo>
                <a:cubicBezTo>
                  <a:pt x="11174" y="5390"/>
                  <a:pt x="11494" y="5238"/>
                  <a:pt x="11753" y="4927"/>
                </a:cubicBezTo>
                <a:cubicBezTo>
                  <a:pt x="12014" y="4621"/>
                  <a:pt x="12144" y="4241"/>
                  <a:pt x="12144" y="3792"/>
                </a:cubicBezTo>
                <a:cubicBezTo>
                  <a:pt x="12144" y="3343"/>
                  <a:pt x="12014" y="2960"/>
                  <a:pt x="11753" y="2646"/>
                </a:cubicBezTo>
                <a:cubicBezTo>
                  <a:pt x="11494" y="2335"/>
                  <a:pt x="11174" y="2177"/>
                  <a:pt x="10800" y="2177"/>
                </a:cubicBezTo>
                <a:moveTo>
                  <a:pt x="14844" y="6467"/>
                </a:moveTo>
                <a:cubicBezTo>
                  <a:pt x="14844" y="6916"/>
                  <a:pt x="14978" y="7299"/>
                  <a:pt x="15247" y="7610"/>
                </a:cubicBezTo>
                <a:cubicBezTo>
                  <a:pt x="15514" y="7921"/>
                  <a:pt x="15835" y="8076"/>
                  <a:pt x="16212" y="8076"/>
                </a:cubicBezTo>
                <a:cubicBezTo>
                  <a:pt x="16586" y="8076"/>
                  <a:pt x="16903" y="7921"/>
                  <a:pt x="17165" y="7610"/>
                </a:cubicBezTo>
                <a:cubicBezTo>
                  <a:pt x="17426" y="7299"/>
                  <a:pt x="17556" y="6916"/>
                  <a:pt x="17556" y="6467"/>
                </a:cubicBezTo>
                <a:cubicBezTo>
                  <a:pt x="17556" y="6015"/>
                  <a:pt x="17426" y="5635"/>
                  <a:pt x="17165" y="5327"/>
                </a:cubicBezTo>
                <a:cubicBezTo>
                  <a:pt x="16903" y="5021"/>
                  <a:pt x="16586" y="4866"/>
                  <a:pt x="16212" y="4866"/>
                </a:cubicBezTo>
                <a:cubicBezTo>
                  <a:pt x="15835" y="4866"/>
                  <a:pt x="15514" y="5022"/>
                  <a:pt x="15247" y="5327"/>
                </a:cubicBezTo>
                <a:cubicBezTo>
                  <a:pt x="14978" y="5635"/>
                  <a:pt x="14844" y="6015"/>
                  <a:pt x="14844" y="6467"/>
                </a:cubicBezTo>
                <a:moveTo>
                  <a:pt x="18451" y="14572"/>
                </a:moveTo>
                <a:cubicBezTo>
                  <a:pt x="18828" y="14572"/>
                  <a:pt x="19142" y="14414"/>
                  <a:pt x="19399" y="14100"/>
                </a:cubicBezTo>
                <a:cubicBezTo>
                  <a:pt x="19656" y="13792"/>
                  <a:pt x="19786" y="13409"/>
                  <a:pt x="19786" y="12957"/>
                </a:cubicBezTo>
                <a:cubicBezTo>
                  <a:pt x="19786" y="12508"/>
                  <a:pt x="19656" y="12128"/>
                  <a:pt x="19399" y="11822"/>
                </a:cubicBezTo>
                <a:cubicBezTo>
                  <a:pt x="19142" y="11512"/>
                  <a:pt x="18828" y="11359"/>
                  <a:pt x="18451" y="11359"/>
                </a:cubicBezTo>
                <a:cubicBezTo>
                  <a:pt x="18077" y="11359"/>
                  <a:pt x="17758" y="11511"/>
                  <a:pt x="17498" y="11822"/>
                </a:cubicBezTo>
                <a:cubicBezTo>
                  <a:pt x="17237" y="12128"/>
                  <a:pt x="17107" y="12508"/>
                  <a:pt x="17107" y="12957"/>
                </a:cubicBezTo>
                <a:cubicBezTo>
                  <a:pt x="17107" y="13409"/>
                  <a:pt x="17237" y="13792"/>
                  <a:pt x="17498" y="14100"/>
                </a:cubicBezTo>
                <a:cubicBezTo>
                  <a:pt x="17758" y="14414"/>
                  <a:pt x="18077" y="14572"/>
                  <a:pt x="18451" y="1457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9D390C02-A3B2-4765-9A6F-70BDE16FC4EA}"/>
              </a:ext>
            </a:extLst>
          </p:cNvPr>
          <p:cNvSpPr txBox="1">
            <a:spLocks/>
          </p:cNvSpPr>
          <p:nvPr/>
        </p:nvSpPr>
        <p:spPr bwMode="auto">
          <a:xfrm>
            <a:off x="1550584" y="2414935"/>
            <a:ext cx="1468632" cy="4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TW" altLang="en-US" sz="2000" b="1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準備資料</a:t>
            </a:r>
            <a:endParaRPr lang="zh-CN" altLang="en-US" sz="14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5AED5706-FFD0-4FC9-A17B-D6459BA1978A}"/>
              </a:ext>
            </a:extLst>
          </p:cNvPr>
          <p:cNvSpPr txBox="1">
            <a:spLocks/>
          </p:cNvSpPr>
          <p:nvPr/>
        </p:nvSpPr>
        <p:spPr bwMode="auto">
          <a:xfrm>
            <a:off x="3345669" y="2414934"/>
            <a:ext cx="2750331" cy="4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zh-TW" altLang="en-US" sz="2000" b="1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前處理、特徵選取</a:t>
            </a:r>
            <a:endParaRPr lang="en-US" altLang="zh-TW" sz="2000" b="1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F8A3A526-B2DB-4E5C-AF34-1B8B003BC8CB}"/>
              </a:ext>
            </a:extLst>
          </p:cNvPr>
          <p:cNvSpPr txBox="1">
            <a:spLocks/>
          </p:cNvSpPr>
          <p:nvPr/>
        </p:nvSpPr>
        <p:spPr bwMode="auto">
          <a:xfrm>
            <a:off x="8689489" y="2414933"/>
            <a:ext cx="1083685" cy="4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zh-TW" altLang="en-US" sz="2000" b="1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結果</a:t>
            </a:r>
            <a:endParaRPr lang="zh-CN" altLang="en-US" sz="14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5ACA1E8-FCBF-4BCD-AFCB-0943FA5FF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887" y="3285861"/>
            <a:ext cx="2247619" cy="2628571"/>
          </a:xfrm>
          <a:prstGeom prst="rect">
            <a:avLst/>
          </a:prstGeom>
        </p:spPr>
      </p:pic>
      <p:sp>
        <p:nvSpPr>
          <p:cNvPr id="23" name="Subtitle 2">
            <a:extLst>
              <a:ext uri="{FF2B5EF4-FFF2-40B4-BE49-F238E27FC236}">
                <a16:creationId xmlns:a16="http://schemas.microsoft.com/office/drawing/2014/main" id="{54DDC2E4-84B5-4159-A9B7-4D4F84EE75B2}"/>
              </a:ext>
            </a:extLst>
          </p:cNvPr>
          <p:cNvSpPr txBox="1">
            <a:spLocks/>
          </p:cNvSpPr>
          <p:nvPr/>
        </p:nvSpPr>
        <p:spPr bwMode="auto">
          <a:xfrm>
            <a:off x="6256451" y="2426269"/>
            <a:ext cx="1353480" cy="4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zh-TW" altLang="en-US" sz="2000" b="1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模型預測</a:t>
            </a:r>
            <a:endParaRPr lang="en-US" altLang="zh-TW" sz="2000" b="1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E7781D9-D59A-4D53-94C2-515F12F5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C49-4F1C-4FE7-A102-521248C79C8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19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0" grpId="0" animBg="1"/>
      <p:bldP spid="48" grpId="0" animBg="1"/>
      <p:bldP spid="50" grpId="0"/>
      <p:bldP spid="51" grpId="0"/>
      <p:bldP spid="5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3FBDF21B-9D35-413C-A547-D20525ECEB8E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DC7C896-4DCE-4A8D-A24F-0F3EB6D013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1D5447C-8AFB-4D12-9F13-11D462FF9456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zh-TW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sym typeface="Arial"/>
                </a:rPr>
                <a:t>模型與成績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sym typeface="Arial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83A32E7-9670-4852-B784-0C9F67E6A79B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FD2230F-9F75-4326-A760-9310FC451E1A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F1CE37C-B900-44E3-B4D4-6858375DA006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27" name="任意多边形 2">
            <a:extLst>
              <a:ext uri="{FF2B5EF4-FFF2-40B4-BE49-F238E27FC236}">
                <a16:creationId xmlns:a16="http://schemas.microsoft.com/office/drawing/2014/main" id="{9A09A012-5DDB-410B-BE43-650B2D1E6A5F}"/>
              </a:ext>
            </a:extLst>
          </p:cNvPr>
          <p:cNvSpPr/>
          <p:nvPr/>
        </p:nvSpPr>
        <p:spPr>
          <a:xfrm>
            <a:off x="9761370" y="2429939"/>
            <a:ext cx="1628580" cy="2017198"/>
          </a:xfrm>
          <a:custGeom>
            <a:avLst/>
            <a:gdLst>
              <a:gd name="connsiteX0" fmla="*/ 485776 w 1468603"/>
              <a:gd name="connsiteY0" fmla="*/ 0 h 1818385"/>
              <a:gd name="connsiteX1" fmla="*/ 611480 w 1468603"/>
              <a:gd name="connsiteY1" fmla="*/ 52068 h 1818385"/>
              <a:gd name="connsiteX2" fmla="*/ 1468603 w 1468603"/>
              <a:gd name="connsiteY2" fmla="*/ 909193 h 1818385"/>
              <a:gd name="connsiteX3" fmla="*/ 611480 w 1468603"/>
              <a:gd name="connsiteY3" fmla="*/ 1766317 h 1818385"/>
              <a:gd name="connsiteX4" fmla="*/ 360072 w 1468603"/>
              <a:gd name="connsiteY4" fmla="*/ 1766317 h 1818385"/>
              <a:gd name="connsiteX5" fmla="*/ 1 w 1468603"/>
              <a:gd name="connsiteY5" fmla="*/ 1406246 h 1818385"/>
              <a:gd name="connsiteX6" fmla="*/ 439313 w 1468603"/>
              <a:gd name="connsiteY6" fmla="*/ 966934 h 1818385"/>
              <a:gd name="connsiteX7" fmla="*/ 748365 w 1468603"/>
              <a:gd name="connsiteY7" fmla="*/ 966934 h 1818385"/>
              <a:gd name="connsiteX8" fmla="*/ 748365 w 1468603"/>
              <a:gd name="connsiteY8" fmla="*/ 1092686 h 1818385"/>
              <a:gd name="connsiteX9" fmla="*/ 923154 w 1468603"/>
              <a:gd name="connsiteY9" fmla="*/ 909193 h 1818385"/>
              <a:gd name="connsiteX10" fmla="*/ 748365 w 1468603"/>
              <a:gd name="connsiteY10" fmla="*/ 725699 h 1818385"/>
              <a:gd name="connsiteX11" fmla="*/ 748365 w 1468603"/>
              <a:gd name="connsiteY11" fmla="*/ 851451 h 1818385"/>
              <a:gd name="connsiteX12" fmla="*/ 439312 w 1468603"/>
              <a:gd name="connsiteY12" fmla="*/ 851451 h 1818385"/>
              <a:gd name="connsiteX13" fmla="*/ 0 w 1468603"/>
              <a:gd name="connsiteY13" fmla="*/ 412140 h 1818385"/>
              <a:gd name="connsiteX14" fmla="*/ 360072 w 1468603"/>
              <a:gd name="connsiteY14" fmla="*/ 52068 h 1818385"/>
              <a:gd name="connsiteX15" fmla="*/ 485776 w 1468603"/>
              <a:gd name="connsiteY15" fmla="*/ 0 h 181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68603" h="1818385">
                <a:moveTo>
                  <a:pt x="485776" y="0"/>
                </a:moveTo>
                <a:cubicBezTo>
                  <a:pt x="531271" y="0"/>
                  <a:pt x="576768" y="17356"/>
                  <a:pt x="611480" y="52068"/>
                </a:cubicBezTo>
                <a:lnTo>
                  <a:pt x="1468603" y="909193"/>
                </a:lnTo>
                <a:lnTo>
                  <a:pt x="611480" y="1766317"/>
                </a:lnTo>
                <a:cubicBezTo>
                  <a:pt x="542054" y="1835742"/>
                  <a:pt x="429496" y="1835742"/>
                  <a:pt x="360072" y="1766317"/>
                </a:cubicBezTo>
                <a:lnTo>
                  <a:pt x="1" y="1406246"/>
                </a:lnTo>
                <a:lnTo>
                  <a:pt x="439313" y="966934"/>
                </a:lnTo>
                <a:lnTo>
                  <a:pt x="748365" y="966934"/>
                </a:lnTo>
                <a:lnTo>
                  <a:pt x="748365" y="1092686"/>
                </a:lnTo>
                <a:lnTo>
                  <a:pt x="923154" y="909193"/>
                </a:lnTo>
                <a:lnTo>
                  <a:pt x="748365" y="725699"/>
                </a:lnTo>
                <a:lnTo>
                  <a:pt x="748365" y="851451"/>
                </a:lnTo>
                <a:lnTo>
                  <a:pt x="439312" y="851451"/>
                </a:lnTo>
                <a:lnTo>
                  <a:pt x="0" y="412140"/>
                </a:lnTo>
                <a:lnTo>
                  <a:pt x="360072" y="52068"/>
                </a:lnTo>
                <a:cubicBezTo>
                  <a:pt x="394784" y="17356"/>
                  <a:pt x="440280" y="0"/>
                  <a:pt x="485776" y="0"/>
                </a:cubicBezTo>
                <a:close/>
              </a:path>
            </a:pathLst>
          </a:custGeom>
          <a:solidFill>
            <a:srgbClr val="31486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4" tIns="34277" rIns="68554" bIns="34277" rtlCol="0" anchor="ctr"/>
          <a:lstStyle/>
          <a:p>
            <a:pPr algn="ctr"/>
            <a:endParaRPr lang="zh-CN" altLang="en-US" sz="1900">
              <a:latin typeface="Arial"/>
              <a:ea typeface="微软雅黑"/>
              <a:sym typeface="Arial"/>
            </a:endParaRPr>
          </a:p>
        </p:txBody>
      </p:sp>
      <p:sp>
        <p:nvSpPr>
          <p:cNvPr id="28" name="任意多边形 3">
            <a:extLst>
              <a:ext uri="{FF2B5EF4-FFF2-40B4-BE49-F238E27FC236}">
                <a16:creationId xmlns:a16="http://schemas.microsoft.com/office/drawing/2014/main" id="{67C13B3A-2D25-4F68-AF1D-339534FEA242}"/>
              </a:ext>
            </a:extLst>
          </p:cNvPr>
          <p:cNvSpPr/>
          <p:nvPr/>
        </p:nvSpPr>
        <p:spPr>
          <a:xfrm>
            <a:off x="5580567" y="2429939"/>
            <a:ext cx="1628580" cy="2017198"/>
          </a:xfrm>
          <a:custGeom>
            <a:avLst/>
            <a:gdLst>
              <a:gd name="connsiteX0" fmla="*/ 485776 w 1468603"/>
              <a:gd name="connsiteY0" fmla="*/ 0 h 1818385"/>
              <a:gd name="connsiteX1" fmla="*/ 611480 w 1468603"/>
              <a:gd name="connsiteY1" fmla="*/ 52068 h 1818385"/>
              <a:gd name="connsiteX2" fmla="*/ 1468603 w 1468603"/>
              <a:gd name="connsiteY2" fmla="*/ 909193 h 1818385"/>
              <a:gd name="connsiteX3" fmla="*/ 611480 w 1468603"/>
              <a:gd name="connsiteY3" fmla="*/ 1766317 h 1818385"/>
              <a:gd name="connsiteX4" fmla="*/ 360072 w 1468603"/>
              <a:gd name="connsiteY4" fmla="*/ 1766317 h 1818385"/>
              <a:gd name="connsiteX5" fmla="*/ 1 w 1468603"/>
              <a:gd name="connsiteY5" fmla="*/ 1406246 h 1818385"/>
              <a:gd name="connsiteX6" fmla="*/ 439313 w 1468603"/>
              <a:gd name="connsiteY6" fmla="*/ 966934 h 1818385"/>
              <a:gd name="connsiteX7" fmla="*/ 748365 w 1468603"/>
              <a:gd name="connsiteY7" fmla="*/ 966934 h 1818385"/>
              <a:gd name="connsiteX8" fmla="*/ 748365 w 1468603"/>
              <a:gd name="connsiteY8" fmla="*/ 1092686 h 1818385"/>
              <a:gd name="connsiteX9" fmla="*/ 923154 w 1468603"/>
              <a:gd name="connsiteY9" fmla="*/ 909193 h 1818385"/>
              <a:gd name="connsiteX10" fmla="*/ 748365 w 1468603"/>
              <a:gd name="connsiteY10" fmla="*/ 725699 h 1818385"/>
              <a:gd name="connsiteX11" fmla="*/ 748365 w 1468603"/>
              <a:gd name="connsiteY11" fmla="*/ 851451 h 1818385"/>
              <a:gd name="connsiteX12" fmla="*/ 439312 w 1468603"/>
              <a:gd name="connsiteY12" fmla="*/ 851451 h 1818385"/>
              <a:gd name="connsiteX13" fmla="*/ 0 w 1468603"/>
              <a:gd name="connsiteY13" fmla="*/ 412140 h 1818385"/>
              <a:gd name="connsiteX14" fmla="*/ 360072 w 1468603"/>
              <a:gd name="connsiteY14" fmla="*/ 52068 h 1818385"/>
              <a:gd name="connsiteX15" fmla="*/ 485776 w 1468603"/>
              <a:gd name="connsiteY15" fmla="*/ 0 h 181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68603" h="1818385">
                <a:moveTo>
                  <a:pt x="485776" y="0"/>
                </a:moveTo>
                <a:cubicBezTo>
                  <a:pt x="531271" y="0"/>
                  <a:pt x="576768" y="17356"/>
                  <a:pt x="611480" y="52068"/>
                </a:cubicBezTo>
                <a:lnTo>
                  <a:pt x="1468603" y="909193"/>
                </a:lnTo>
                <a:lnTo>
                  <a:pt x="611480" y="1766317"/>
                </a:lnTo>
                <a:cubicBezTo>
                  <a:pt x="542054" y="1835742"/>
                  <a:pt x="429496" y="1835742"/>
                  <a:pt x="360072" y="1766317"/>
                </a:cubicBezTo>
                <a:lnTo>
                  <a:pt x="1" y="1406246"/>
                </a:lnTo>
                <a:lnTo>
                  <a:pt x="439313" y="966934"/>
                </a:lnTo>
                <a:lnTo>
                  <a:pt x="748365" y="966934"/>
                </a:lnTo>
                <a:lnTo>
                  <a:pt x="748365" y="1092686"/>
                </a:lnTo>
                <a:lnTo>
                  <a:pt x="923154" y="909193"/>
                </a:lnTo>
                <a:lnTo>
                  <a:pt x="748365" y="725699"/>
                </a:lnTo>
                <a:lnTo>
                  <a:pt x="748365" y="851451"/>
                </a:lnTo>
                <a:lnTo>
                  <a:pt x="439312" y="851451"/>
                </a:lnTo>
                <a:lnTo>
                  <a:pt x="0" y="412140"/>
                </a:lnTo>
                <a:lnTo>
                  <a:pt x="360072" y="52068"/>
                </a:lnTo>
                <a:cubicBezTo>
                  <a:pt x="394784" y="17356"/>
                  <a:pt x="440280" y="0"/>
                  <a:pt x="485776" y="0"/>
                </a:cubicBezTo>
                <a:close/>
              </a:path>
            </a:pathLst>
          </a:custGeom>
          <a:solidFill>
            <a:srgbClr val="31486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4" tIns="34277" rIns="68554" bIns="34277" rtlCol="0" anchor="ctr"/>
          <a:lstStyle/>
          <a:p>
            <a:pPr algn="ctr"/>
            <a:endParaRPr lang="zh-CN" altLang="en-US" sz="1900">
              <a:latin typeface="Arial"/>
              <a:ea typeface="微软雅黑"/>
              <a:sym typeface="Arial"/>
            </a:endParaRPr>
          </a:p>
        </p:txBody>
      </p:sp>
      <p:sp>
        <p:nvSpPr>
          <p:cNvPr id="29" name="任意多边形 4">
            <a:extLst>
              <a:ext uri="{FF2B5EF4-FFF2-40B4-BE49-F238E27FC236}">
                <a16:creationId xmlns:a16="http://schemas.microsoft.com/office/drawing/2014/main" id="{ED821FFA-F09D-410D-B753-E4E00D2C9D84}"/>
              </a:ext>
            </a:extLst>
          </p:cNvPr>
          <p:cNvSpPr/>
          <p:nvPr/>
        </p:nvSpPr>
        <p:spPr>
          <a:xfrm>
            <a:off x="1841931" y="2488585"/>
            <a:ext cx="1628580" cy="2017198"/>
          </a:xfrm>
          <a:custGeom>
            <a:avLst/>
            <a:gdLst>
              <a:gd name="connsiteX0" fmla="*/ 485776 w 1468603"/>
              <a:gd name="connsiteY0" fmla="*/ 0 h 1818385"/>
              <a:gd name="connsiteX1" fmla="*/ 611480 w 1468603"/>
              <a:gd name="connsiteY1" fmla="*/ 52068 h 1818385"/>
              <a:gd name="connsiteX2" fmla="*/ 1468603 w 1468603"/>
              <a:gd name="connsiteY2" fmla="*/ 909193 h 1818385"/>
              <a:gd name="connsiteX3" fmla="*/ 611480 w 1468603"/>
              <a:gd name="connsiteY3" fmla="*/ 1766317 h 1818385"/>
              <a:gd name="connsiteX4" fmla="*/ 360072 w 1468603"/>
              <a:gd name="connsiteY4" fmla="*/ 1766317 h 1818385"/>
              <a:gd name="connsiteX5" fmla="*/ 1 w 1468603"/>
              <a:gd name="connsiteY5" fmla="*/ 1406246 h 1818385"/>
              <a:gd name="connsiteX6" fmla="*/ 439313 w 1468603"/>
              <a:gd name="connsiteY6" fmla="*/ 966934 h 1818385"/>
              <a:gd name="connsiteX7" fmla="*/ 748365 w 1468603"/>
              <a:gd name="connsiteY7" fmla="*/ 966934 h 1818385"/>
              <a:gd name="connsiteX8" fmla="*/ 748365 w 1468603"/>
              <a:gd name="connsiteY8" fmla="*/ 1092686 h 1818385"/>
              <a:gd name="connsiteX9" fmla="*/ 923154 w 1468603"/>
              <a:gd name="connsiteY9" fmla="*/ 909193 h 1818385"/>
              <a:gd name="connsiteX10" fmla="*/ 748365 w 1468603"/>
              <a:gd name="connsiteY10" fmla="*/ 725699 h 1818385"/>
              <a:gd name="connsiteX11" fmla="*/ 748365 w 1468603"/>
              <a:gd name="connsiteY11" fmla="*/ 851451 h 1818385"/>
              <a:gd name="connsiteX12" fmla="*/ 439312 w 1468603"/>
              <a:gd name="connsiteY12" fmla="*/ 851451 h 1818385"/>
              <a:gd name="connsiteX13" fmla="*/ 0 w 1468603"/>
              <a:gd name="connsiteY13" fmla="*/ 412140 h 1818385"/>
              <a:gd name="connsiteX14" fmla="*/ 360072 w 1468603"/>
              <a:gd name="connsiteY14" fmla="*/ 52068 h 1818385"/>
              <a:gd name="connsiteX15" fmla="*/ 485776 w 1468603"/>
              <a:gd name="connsiteY15" fmla="*/ 0 h 181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68603" h="1818385">
                <a:moveTo>
                  <a:pt x="485776" y="0"/>
                </a:moveTo>
                <a:cubicBezTo>
                  <a:pt x="531271" y="0"/>
                  <a:pt x="576768" y="17356"/>
                  <a:pt x="611480" y="52068"/>
                </a:cubicBezTo>
                <a:lnTo>
                  <a:pt x="1468603" y="909193"/>
                </a:lnTo>
                <a:lnTo>
                  <a:pt x="611480" y="1766317"/>
                </a:lnTo>
                <a:cubicBezTo>
                  <a:pt x="542054" y="1835742"/>
                  <a:pt x="429496" y="1835742"/>
                  <a:pt x="360072" y="1766317"/>
                </a:cubicBezTo>
                <a:lnTo>
                  <a:pt x="1" y="1406246"/>
                </a:lnTo>
                <a:lnTo>
                  <a:pt x="439313" y="966934"/>
                </a:lnTo>
                <a:lnTo>
                  <a:pt x="748365" y="966934"/>
                </a:lnTo>
                <a:lnTo>
                  <a:pt x="748365" y="1092686"/>
                </a:lnTo>
                <a:lnTo>
                  <a:pt x="923154" y="909193"/>
                </a:lnTo>
                <a:lnTo>
                  <a:pt x="748365" y="725699"/>
                </a:lnTo>
                <a:lnTo>
                  <a:pt x="748365" y="851451"/>
                </a:lnTo>
                <a:lnTo>
                  <a:pt x="439312" y="851451"/>
                </a:lnTo>
                <a:lnTo>
                  <a:pt x="0" y="412140"/>
                </a:lnTo>
                <a:lnTo>
                  <a:pt x="360072" y="52068"/>
                </a:lnTo>
                <a:cubicBezTo>
                  <a:pt x="394784" y="17356"/>
                  <a:pt x="440280" y="0"/>
                  <a:pt x="485776" y="0"/>
                </a:cubicBezTo>
                <a:close/>
              </a:path>
            </a:pathLst>
          </a:custGeom>
          <a:solidFill>
            <a:srgbClr val="31486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4" tIns="34277" rIns="68554" bIns="34277" rtlCol="0" anchor="ctr"/>
          <a:lstStyle/>
          <a:p>
            <a:pPr algn="ctr"/>
            <a:endParaRPr lang="zh-CN" altLang="en-US" sz="1900">
              <a:latin typeface="Arial"/>
              <a:ea typeface="微软雅黑"/>
              <a:sym typeface="Arial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A1B4BEA-131C-4D04-ADEA-9C4AF9196025}"/>
              </a:ext>
            </a:extLst>
          </p:cNvPr>
          <p:cNvSpPr/>
          <p:nvPr/>
        </p:nvSpPr>
        <p:spPr>
          <a:xfrm>
            <a:off x="1984824" y="4859072"/>
            <a:ext cx="2164411" cy="315439"/>
          </a:xfrm>
          <a:prstGeom prst="rect">
            <a:avLst/>
          </a:prstGeom>
        </p:spPr>
        <p:txBody>
          <a:bodyPr wrap="square" lIns="68547" tIns="34274" rIns="68547" bIns="34274">
            <a:spAutoFit/>
          </a:bodyPr>
          <a:lstStyle/>
          <a:p>
            <a:pPr algn="l"/>
            <a:r>
              <a:rPr lang="zh-TW" altLang="en-US" sz="1600" b="1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起始</a:t>
            </a:r>
            <a:endParaRPr lang="zh-CN" altLang="en-US" sz="1600" b="1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1" name="矩形 47">
            <a:extLst>
              <a:ext uri="{FF2B5EF4-FFF2-40B4-BE49-F238E27FC236}">
                <a16:creationId xmlns:a16="http://schemas.microsoft.com/office/drawing/2014/main" id="{14479EC1-00A7-4813-88BA-81A64EBB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37" y="5915979"/>
            <a:ext cx="2614095" cy="315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7" tIns="34274" rIns="68547" bIns="3427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TW" altLang="en-US" sz="1600" b="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預測較差，調整前處理資料</a:t>
            </a:r>
            <a:endParaRPr lang="zh-CN" altLang="en-US" sz="1600" b="0" dirty="0">
              <a:solidFill>
                <a:schemeClr val="bg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28A54EB-20FB-420F-9F1F-C24CC378D5B5}"/>
              </a:ext>
            </a:extLst>
          </p:cNvPr>
          <p:cNvSpPr/>
          <p:nvPr/>
        </p:nvSpPr>
        <p:spPr>
          <a:xfrm>
            <a:off x="3986794" y="902706"/>
            <a:ext cx="1463317" cy="315439"/>
          </a:xfrm>
          <a:prstGeom prst="rect">
            <a:avLst/>
          </a:prstGeom>
        </p:spPr>
        <p:txBody>
          <a:bodyPr wrap="square" lIns="68547" tIns="34274" rIns="68547" bIns="34274">
            <a:spAutoFit/>
          </a:bodyPr>
          <a:lstStyle/>
          <a:p>
            <a:pPr algn="l"/>
            <a:r>
              <a:rPr lang="zh-TW" altLang="en-US" sz="1600" b="1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調整所選特徵</a:t>
            </a:r>
            <a:endParaRPr lang="zh-CN" altLang="en-US" sz="1600" b="1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49" name="矩形 47">
            <a:extLst>
              <a:ext uri="{FF2B5EF4-FFF2-40B4-BE49-F238E27FC236}">
                <a16:creationId xmlns:a16="http://schemas.microsoft.com/office/drawing/2014/main" id="{610FBFAE-C857-44D9-92F8-AFE24EF23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4017" y="1209913"/>
            <a:ext cx="2055031" cy="623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7" tIns="34274" rIns="68547" bIns="3427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TW" altLang="en-US" sz="1800" b="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預測較佳，但時好時壞</a:t>
            </a:r>
            <a:endParaRPr lang="zh-CN" altLang="en-US" sz="1800" b="0" dirty="0">
              <a:solidFill>
                <a:schemeClr val="bg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A3053A0-BFDD-4363-9830-CFE8AE14CC52}"/>
              </a:ext>
            </a:extLst>
          </p:cNvPr>
          <p:cNvCxnSpPr>
            <a:cxnSpLocks/>
          </p:cNvCxnSpPr>
          <p:nvPr/>
        </p:nvCxnSpPr>
        <p:spPr>
          <a:xfrm flipH="1">
            <a:off x="10462030" y="4465761"/>
            <a:ext cx="1" cy="368593"/>
          </a:xfrm>
          <a:prstGeom prst="line">
            <a:avLst/>
          </a:prstGeom>
          <a:ln w="12700">
            <a:solidFill>
              <a:schemeClr val="bg1">
                <a:lumMod val="75000"/>
                <a:alpha val="80000"/>
              </a:schemeClr>
            </a:solidFill>
            <a:prstDash val="solid"/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4B6D6B45-5D75-4355-9121-4D27F91EED37}"/>
              </a:ext>
            </a:extLst>
          </p:cNvPr>
          <p:cNvSpPr/>
          <p:nvPr/>
        </p:nvSpPr>
        <p:spPr>
          <a:xfrm>
            <a:off x="9790543" y="4909722"/>
            <a:ext cx="2046320" cy="315439"/>
          </a:xfrm>
          <a:prstGeom prst="rect">
            <a:avLst/>
          </a:prstGeom>
        </p:spPr>
        <p:txBody>
          <a:bodyPr wrap="square" lIns="68547" tIns="34274" rIns="68547" bIns="34274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隨便玩其他模型</a:t>
            </a:r>
            <a:endParaRPr lang="zh-CN" altLang="en-US" sz="1600" b="1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52" name="矩形 47">
            <a:extLst>
              <a:ext uri="{FF2B5EF4-FFF2-40B4-BE49-F238E27FC236}">
                <a16:creationId xmlns:a16="http://schemas.microsoft.com/office/drawing/2014/main" id="{ED4186D7-6456-49D8-B090-D7A026BC7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6131" y="5225161"/>
            <a:ext cx="1728946" cy="137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7" tIns="34274" rIns="68547" bIns="3427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buNone/>
            </a:pPr>
            <a:r>
              <a:rPr lang="zh-TW" altLang="en-US" sz="1800" b="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反正沒什麼機會前幾名，就多方嘗試，成績變化劇烈</a:t>
            </a:r>
            <a:endParaRPr lang="zh-CN" altLang="en-US" sz="1800" b="0" dirty="0">
              <a:solidFill>
                <a:schemeClr val="bg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55" name="圆角矩形 6">
            <a:extLst>
              <a:ext uri="{FF2B5EF4-FFF2-40B4-BE49-F238E27FC236}">
                <a16:creationId xmlns:a16="http://schemas.microsoft.com/office/drawing/2014/main" id="{0810AC2E-F9B8-47CB-9F7B-C28DB379B2A4}"/>
              </a:ext>
            </a:extLst>
          </p:cNvPr>
          <p:cNvSpPr/>
          <p:nvPr/>
        </p:nvSpPr>
        <p:spPr>
          <a:xfrm>
            <a:off x="6110606" y="1648893"/>
            <a:ext cx="362369" cy="738224"/>
          </a:xfrm>
          <a:custGeom>
            <a:avLst/>
            <a:gdLst>
              <a:gd name="connsiteX0" fmla="*/ 0 w 670708"/>
              <a:gd name="connsiteY0" fmla="*/ 112518 h 1095765"/>
              <a:gd name="connsiteX1" fmla="*/ 112518 w 670708"/>
              <a:gd name="connsiteY1" fmla="*/ 0 h 1095765"/>
              <a:gd name="connsiteX2" fmla="*/ 558190 w 670708"/>
              <a:gd name="connsiteY2" fmla="*/ 0 h 1095765"/>
              <a:gd name="connsiteX3" fmla="*/ 670708 w 670708"/>
              <a:gd name="connsiteY3" fmla="*/ 112518 h 1095765"/>
              <a:gd name="connsiteX4" fmla="*/ 670708 w 670708"/>
              <a:gd name="connsiteY4" fmla="*/ 983247 h 1095765"/>
              <a:gd name="connsiteX5" fmla="*/ 558190 w 670708"/>
              <a:gd name="connsiteY5" fmla="*/ 1095765 h 1095765"/>
              <a:gd name="connsiteX6" fmla="*/ 112518 w 670708"/>
              <a:gd name="connsiteY6" fmla="*/ 1095765 h 1095765"/>
              <a:gd name="connsiteX7" fmla="*/ 0 w 670708"/>
              <a:gd name="connsiteY7" fmla="*/ 983247 h 1095765"/>
              <a:gd name="connsiteX8" fmla="*/ 0 w 670708"/>
              <a:gd name="connsiteY8" fmla="*/ 112518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7" fmla="*/ 112518 w 670708"/>
              <a:gd name="connsiteY7" fmla="*/ 1095765 h 1095765"/>
              <a:gd name="connsiteX8" fmla="*/ 91440 w 670708"/>
              <a:gd name="connsiteY8" fmla="*/ 1074687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7" fmla="*/ 112518 w 670708"/>
              <a:gd name="connsiteY7" fmla="*/ 1095765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0" fmla="*/ 0 w 670708"/>
              <a:gd name="connsiteY0" fmla="*/ 983247 h 983247"/>
              <a:gd name="connsiteX1" fmla="*/ 0 w 670708"/>
              <a:gd name="connsiteY1" fmla="*/ 112518 h 983247"/>
              <a:gd name="connsiteX2" fmla="*/ 112518 w 670708"/>
              <a:gd name="connsiteY2" fmla="*/ 0 h 983247"/>
              <a:gd name="connsiteX3" fmla="*/ 558190 w 670708"/>
              <a:gd name="connsiteY3" fmla="*/ 0 h 983247"/>
              <a:gd name="connsiteX4" fmla="*/ 670708 w 670708"/>
              <a:gd name="connsiteY4" fmla="*/ 112518 h 983247"/>
              <a:gd name="connsiteX5" fmla="*/ 670708 w 670708"/>
              <a:gd name="connsiteY5" fmla="*/ 983247 h 983247"/>
              <a:gd name="connsiteX0" fmla="*/ 0 w 670708"/>
              <a:gd name="connsiteY0" fmla="*/ 112518 h 983247"/>
              <a:gd name="connsiteX1" fmla="*/ 112518 w 670708"/>
              <a:gd name="connsiteY1" fmla="*/ 0 h 983247"/>
              <a:gd name="connsiteX2" fmla="*/ 558190 w 670708"/>
              <a:gd name="connsiteY2" fmla="*/ 0 h 983247"/>
              <a:gd name="connsiteX3" fmla="*/ 670708 w 670708"/>
              <a:gd name="connsiteY3" fmla="*/ 112518 h 983247"/>
              <a:gd name="connsiteX4" fmla="*/ 670708 w 670708"/>
              <a:gd name="connsiteY4" fmla="*/ 983247 h 983247"/>
              <a:gd name="connsiteX0" fmla="*/ 0 w 558190"/>
              <a:gd name="connsiteY0" fmla="*/ 0 h 983247"/>
              <a:gd name="connsiteX1" fmla="*/ 445672 w 558190"/>
              <a:gd name="connsiteY1" fmla="*/ 0 h 983247"/>
              <a:gd name="connsiteX2" fmla="*/ 558190 w 558190"/>
              <a:gd name="connsiteY2" fmla="*/ 112518 h 983247"/>
              <a:gd name="connsiteX3" fmla="*/ 558190 w 558190"/>
              <a:gd name="connsiteY3" fmla="*/ 983247 h 98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190" h="983247">
                <a:moveTo>
                  <a:pt x="0" y="0"/>
                </a:moveTo>
                <a:lnTo>
                  <a:pt x="445672" y="0"/>
                </a:lnTo>
                <a:cubicBezTo>
                  <a:pt x="507814" y="0"/>
                  <a:pt x="558190" y="50376"/>
                  <a:pt x="558190" y="112518"/>
                </a:cubicBezTo>
                <a:lnTo>
                  <a:pt x="558190" y="983247"/>
                </a:lnTo>
              </a:path>
            </a:pathLst>
          </a:custGeom>
          <a:ln w="12700">
            <a:solidFill>
              <a:schemeClr val="bg1">
                <a:lumMod val="75000"/>
                <a:alpha val="80000"/>
              </a:schemeClr>
            </a:solidFill>
            <a:prstDash val="solid"/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54" tIns="34277" rIns="68554" bIns="34277" rtlCol="0" anchor="ctr"/>
          <a:lstStyle/>
          <a:p>
            <a:pPr algn="ctr"/>
            <a:endParaRPr lang="zh-CN" altLang="en-US" sz="1900" dirty="0">
              <a:latin typeface="Arial"/>
              <a:ea typeface="微软雅黑"/>
              <a:sym typeface="Arial"/>
            </a:endParaRPr>
          </a:p>
        </p:txBody>
      </p:sp>
      <p:sp>
        <p:nvSpPr>
          <p:cNvPr id="57" name="圆角矩形 6">
            <a:extLst>
              <a:ext uri="{FF2B5EF4-FFF2-40B4-BE49-F238E27FC236}">
                <a16:creationId xmlns:a16="http://schemas.microsoft.com/office/drawing/2014/main" id="{1FE9DAFB-ED55-4279-9249-530CFCE1410F}"/>
              </a:ext>
            </a:extLst>
          </p:cNvPr>
          <p:cNvSpPr/>
          <p:nvPr/>
        </p:nvSpPr>
        <p:spPr>
          <a:xfrm flipV="1">
            <a:off x="2649165" y="4579770"/>
            <a:ext cx="726488" cy="437021"/>
          </a:xfrm>
          <a:custGeom>
            <a:avLst/>
            <a:gdLst>
              <a:gd name="connsiteX0" fmla="*/ 0 w 670708"/>
              <a:gd name="connsiteY0" fmla="*/ 112518 h 1095765"/>
              <a:gd name="connsiteX1" fmla="*/ 112518 w 670708"/>
              <a:gd name="connsiteY1" fmla="*/ 0 h 1095765"/>
              <a:gd name="connsiteX2" fmla="*/ 558190 w 670708"/>
              <a:gd name="connsiteY2" fmla="*/ 0 h 1095765"/>
              <a:gd name="connsiteX3" fmla="*/ 670708 w 670708"/>
              <a:gd name="connsiteY3" fmla="*/ 112518 h 1095765"/>
              <a:gd name="connsiteX4" fmla="*/ 670708 w 670708"/>
              <a:gd name="connsiteY4" fmla="*/ 983247 h 1095765"/>
              <a:gd name="connsiteX5" fmla="*/ 558190 w 670708"/>
              <a:gd name="connsiteY5" fmla="*/ 1095765 h 1095765"/>
              <a:gd name="connsiteX6" fmla="*/ 112518 w 670708"/>
              <a:gd name="connsiteY6" fmla="*/ 1095765 h 1095765"/>
              <a:gd name="connsiteX7" fmla="*/ 0 w 670708"/>
              <a:gd name="connsiteY7" fmla="*/ 983247 h 1095765"/>
              <a:gd name="connsiteX8" fmla="*/ 0 w 670708"/>
              <a:gd name="connsiteY8" fmla="*/ 112518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7" fmla="*/ 112518 w 670708"/>
              <a:gd name="connsiteY7" fmla="*/ 1095765 h 1095765"/>
              <a:gd name="connsiteX8" fmla="*/ 91440 w 670708"/>
              <a:gd name="connsiteY8" fmla="*/ 1074687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7" fmla="*/ 112518 w 670708"/>
              <a:gd name="connsiteY7" fmla="*/ 1095765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0" fmla="*/ 0 w 670708"/>
              <a:gd name="connsiteY0" fmla="*/ 983247 h 983247"/>
              <a:gd name="connsiteX1" fmla="*/ 0 w 670708"/>
              <a:gd name="connsiteY1" fmla="*/ 112518 h 983247"/>
              <a:gd name="connsiteX2" fmla="*/ 112518 w 670708"/>
              <a:gd name="connsiteY2" fmla="*/ 0 h 983247"/>
              <a:gd name="connsiteX3" fmla="*/ 558190 w 670708"/>
              <a:gd name="connsiteY3" fmla="*/ 0 h 983247"/>
              <a:gd name="connsiteX4" fmla="*/ 670708 w 670708"/>
              <a:gd name="connsiteY4" fmla="*/ 112518 h 983247"/>
              <a:gd name="connsiteX5" fmla="*/ 670708 w 670708"/>
              <a:gd name="connsiteY5" fmla="*/ 983247 h 983247"/>
              <a:gd name="connsiteX0" fmla="*/ 0 w 670708"/>
              <a:gd name="connsiteY0" fmla="*/ 112518 h 983247"/>
              <a:gd name="connsiteX1" fmla="*/ 112518 w 670708"/>
              <a:gd name="connsiteY1" fmla="*/ 0 h 983247"/>
              <a:gd name="connsiteX2" fmla="*/ 558190 w 670708"/>
              <a:gd name="connsiteY2" fmla="*/ 0 h 983247"/>
              <a:gd name="connsiteX3" fmla="*/ 670708 w 670708"/>
              <a:gd name="connsiteY3" fmla="*/ 112518 h 983247"/>
              <a:gd name="connsiteX4" fmla="*/ 670708 w 670708"/>
              <a:gd name="connsiteY4" fmla="*/ 983247 h 983247"/>
              <a:gd name="connsiteX0" fmla="*/ 0 w 558190"/>
              <a:gd name="connsiteY0" fmla="*/ 0 h 983247"/>
              <a:gd name="connsiteX1" fmla="*/ 445672 w 558190"/>
              <a:gd name="connsiteY1" fmla="*/ 0 h 983247"/>
              <a:gd name="connsiteX2" fmla="*/ 558190 w 558190"/>
              <a:gd name="connsiteY2" fmla="*/ 112518 h 983247"/>
              <a:gd name="connsiteX3" fmla="*/ 558190 w 558190"/>
              <a:gd name="connsiteY3" fmla="*/ 983247 h 983247"/>
              <a:gd name="connsiteX0" fmla="*/ 0 w 558190"/>
              <a:gd name="connsiteY0" fmla="*/ 0 h 983247"/>
              <a:gd name="connsiteX1" fmla="*/ 445672 w 558190"/>
              <a:gd name="connsiteY1" fmla="*/ 0 h 983247"/>
              <a:gd name="connsiteX2" fmla="*/ 558190 w 558190"/>
              <a:gd name="connsiteY2" fmla="*/ 112518 h 983247"/>
              <a:gd name="connsiteX3" fmla="*/ 556463 w 558190"/>
              <a:gd name="connsiteY3" fmla="*/ 541893 h 983247"/>
              <a:gd name="connsiteX4" fmla="*/ 558190 w 558190"/>
              <a:gd name="connsiteY4" fmla="*/ 983247 h 983247"/>
              <a:gd name="connsiteX0" fmla="*/ 0 w 558190"/>
              <a:gd name="connsiteY0" fmla="*/ 0 h 541893"/>
              <a:gd name="connsiteX1" fmla="*/ 445672 w 558190"/>
              <a:gd name="connsiteY1" fmla="*/ 0 h 541893"/>
              <a:gd name="connsiteX2" fmla="*/ 558190 w 558190"/>
              <a:gd name="connsiteY2" fmla="*/ 112518 h 541893"/>
              <a:gd name="connsiteX3" fmla="*/ 556463 w 558190"/>
              <a:gd name="connsiteY3" fmla="*/ 541893 h 541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190" h="541893">
                <a:moveTo>
                  <a:pt x="0" y="0"/>
                </a:moveTo>
                <a:lnTo>
                  <a:pt x="445672" y="0"/>
                </a:lnTo>
                <a:cubicBezTo>
                  <a:pt x="507814" y="0"/>
                  <a:pt x="558190" y="50376"/>
                  <a:pt x="558190" y="112518"/>
                </a:cubicBezTo>
                <a:cubicBezTo>
                  <a:pt x="557614" y="255643"/>
                  <a:pt x="557039" y="398768"/>
                  <a:pt x="556463" y="541893"/>
                </a:cubicBezTo>
              </a:path>
            </a:pathLst>
          </a:custGeom>
          <a:ln w="12700">
            <a:solidFill>
              <a:schemeClr val="bg1">
                <a:lumMod val="75000"/>
                <a:alpha val="80000"/>
              </a:schemeClr>
            </a:solidFill>
            <a:prstDash val="solid"/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54" tIns="34277" rIns="68554" bIns="34277" rtlCol="0" anchor="ctr"/>
          <a:lstStyle/>
          <a:p>
            <a:pPr algn="ctr"/>
            <a:endParaRPr lang="zh-CN" altLang="en-US" sz="1900" dirty="0">
              <a:latin typeface="Arial"/>
              <a:ea typeface="微软雅黑"/>
              <a:sym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193BEC5-1252-4205-9C3D-0DB8BDAAE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45" y="1772037"/>
            <a:ext cx="1476887" cy="389555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EADE507-1DF6-4EDA-B236-C4AFBEAF3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288" y="1768009"/>
            <a:ext cx="1600189" cy="411159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CA57E8D-5BBE-491E-9B42-BFE7210C2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193" y="944825"/>
            <a:ext cx="2066667" cy="537142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D4C6C97-DFB6-4944-84E5-79E65E3D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C49-4F1C-4FE7-A102-521248C79C8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96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3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9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15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/>
      <p:bldP spid="31" grpId="0"/>
      <p:bldP spid="48" grpId="0"/>
      <p:bldP spid="49" grpId="0"/>
      <p:bldP spid="51" grpId="0"/>
      <p:bldP spid="52" grpId="0"/>
      <p:bldP spid="55" grpId="0" animBg="1"/>
      <p:bldP spid="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空心弧 36">
            <a:extLst>
              <a:ext uri="{FF2B5EF4-FFF2-40B4-BE49-F238E27FC236}">
                <a16:creationId xmlns:a16="http://schemas.microsoft.com/office/drawing/2014/main" id="{B3F43884-8474-4D1F-B844-6A57151614CE}"/>
              </a:ext>
            </a:extLst>
          </p:cNvPr>
          <p:cNvSpPr/>
          <p:nvPr/>
        </p:nvSpPr>
        <p:spPr>
          <a:xfrm rot="5400000">
            <a:off x="6107393" y="711999"/>
            <a:ext cx="1036232" cy="1036232"/>
          </a:xfrm>
          <a:prstGeom prst="blockArc">
            <a:avLst>
              <a:gd name="adj1" fmla="val 10800000"/>
              <a:gd name="adj2" fmla="val 95469"/>
              <a:gd name="adj3" fmla="val 23519"/>
            </a:avLst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2">
                  <a:lumMod val="75000"/>
                </a:schemeClr>
              </a:solidFill>
              <a:latin typeface="Arial"/>
              <a:ea typeface="微软雅黑"/>
              <a:cs typeface="Arial" panose="020B0604020202020204" pitchFamily="34" charset="0"/>
              <a:sym typeface="Arial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8F68D17-316F-40B0-8343-5C8FF5CB1AA5}"/>
              </a:ext>
            </a:extLst>
          </p:cNvPr>
          <p:cNvSpPr txBox="1"/>
          <p:nvPr/>
        </p:nvSpPr>
        <p:spPr>
          <a:xfrm>
            <a:off x="4924337" y="711999"/>
            <a:ext cx="1397723" cy="400101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r" eaLnBrk="0" hangingPunct="0">
              <a:defRPr/>
            </a:pPr>
            <a:r>
              <a:rPr lang="zh-TW" altLang="en-US" sz="2000" b="1" dirty="0">
                <a:solidFill>
                  <a:srgbClr val="314865"/>
                </a:solidFill>
                <a:latin typeface="Arial"/>
                <a:ea typeface="微软雅黑"/>
                <a:cs typeface="Arial" pitchFamily="34" charset="0"/>
                <a:sym typeface="Arial"/>
              </a:rPr>
              <a:t>最終成績</a:t>
            </a:r>
            <a:endParaRPr lang="zh-CN" altLang="en-US" sz="2000" b="1" dirty="0">
              <a:solidFill>
                <a:srgbClr val="314865"/>
              </a:solidFill>
              <a:latin typeface="Arial"/>
              <a:ea typeface="微软雅黑"/>
              <a:cs typeface="Arial" pitchFamily="34" charset="0"/>
              <a:sym typeface="Arial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2B27B23-E97C-44F3-936F-3D8E1E383912}"/>
              </a:ext>
            </a:extLst>
          </p:cNvPr>
          <p:cNvSpPr txBox="1"/>
          <p:nvPr/>
        </p:nvSpPr>
        <p:spPr>
          <a:xfrm>
            <a:off x="5016851" y="1385527"/>
            <a:ext cx="1212693" cy="400101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r"/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119</a:t>
            </a:r>
            <a:r>
              <a:rPr lang="zh-TW" altLang="en-US" sz="200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rPr>
              <a:t>名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Arial"/>
              <a:ea typeface="微软雅黑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7FA0D0DB-7621-4DFD-86D2-03900D500ACE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D5AD3B36-21C9-4AFD-8CA2-76B2867A7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755B5C75-6A9C-4E11-8BB3-830D72899E46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zh-TW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sym typeface="Arial"/>
                </a:rPr>
                <a:t>模型與成績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sym typeface="Arial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87D3AC6-4458-4482-9BA5-C3537AAD4682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2CE2F610-5C8D-41C7-B947-5A7606BE156E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C4BD9AE-7656-42D3-A7DD-2E36688C56EE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5D66E34A-B9DB-4A49-9FD9-3C56C6C30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15" y="1881059"/>
            <a:ext cx="8219048" cy="285714"/>
          </a:xfrm>
          <a:prstGeom prst="rect">
            <a:avLst/>
          </a:prstGeom>
        </p:spPr>
      </p:pic>
      <p:sp>
        <p:nvSpPr>
          <p:cNvPr id="15" name="空心弧 38">
            <a:extLst>
              <a:ext uri="{FF2B5EF4-FFF2-40B4-BE49-F238E27FC236}">
                <a16:creationId xmlns:a16="http://schemas.microsoft.com/office/drawing/2014/main" id="{3C01DF6E-09E8-4978-A861-E543EF0AC26F}"/>
              </a:ext>
            </a:extLst>
          </p:cNvPr>
          <p:cNvSpPr/>
          <p:nvPr/>
        </p:nvSpPr>
        <p:spPr>
          <a:xfrm rot="16200000" flipH="1">
            <a:off x="3997770" y="2550808"/>
            <a:ext cx="1232838" cy="1232838"/>
          </a:xfrm>
          <a:prstGeom prst="blockArc">
            <a:avLst>
              <a:gd name="adj1" fmla="val 10800000"/>
              <a:gd name="adj2" fmla="val 95469"/>
              <a:gd name="adj3" fmla="val 2351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>
              <a:solidFill>
                <a:schemeClr val="tx2">
                  <a:lumMod val="75000"/>
                </a:schemeClr>
              </a:solidFill>
              <a:latin typeface="Arial"/>
              <a:ea typeface="微软雅黑"/>
              <a:cs typeface="Arial" panose="020B0604020202020204" pitchFamily="34" charset="0"/>
              <a:sym typeface="Arial"/>
            </a:endParaRPr>
          </a:p>
        </p:txBody>
      </p:sp>
      <p:sp>
        <p:nvSpPr>
          <p:cNvPr id="16" name="文本框 40">
            <a:extLst>
              <a:ext uri="{FF2B5EF4-FFF2-40B4-BE49-F238E27FC236}">
                <a16:creationId xmlns:a16="http://schemas.microsoft.com/office/drawing/2014/main" id="{FDC48627-CB5E-4636-B0DE-895B3F8EA5B1}"/>
              </a:ext>
            </a:extLst>
          </p:cNvPr>
          <p:cNvSpPr txBox="1"/>
          <p:nvPr/>
        </p:nvSpPr>
        <p:spPr>
          <a:xfrm>
            <a:off x="5122083" y="2572577"/>
            <a:ext cx="2021542" cy="400101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eaLnBrk="0" hangingPunct="0">
              <a:defRPr/>
            </a:pPr>
            <a:r>
              <a:rPr lang="zh-TW" altLang="en-US" sz="2000" b="1" dirty="0">
                <a:solidFill>
                  <a:srgbClr val="314865"/>
                </a:solidFill>
                <a:latin typeface="Arial"/>
                <a:ea typeface="微软雅黑"/>
                <a:cs typeface="Arial" pitchFamily="34" charset="0"/>
                <a:sym typeface="Arial"/>
              </a:rPr>
              <a:t>最後十天專項獎</a:t>
            </a:r>
            <a:endParaRPr lang="zh-CN" altLang="en-US" sz="2000" b="1" dirty="0">
              <a:solidFill>
                <a:srgbClr val="314865"/>
              </a:solidFill>
              <a:latin typeface="Arial"/>
              <a:ea typeface="微软雅黑"/>
              <a:cs typeface="Arial" pitchFamily="34" charset="0"/>
              <a:sym typeface="Arial"/>
            </a:endParaRPr>
          </a:p>
        </p:txBody>
      </p:sp>
      <p:sp>
        <p:nvSpPr>
          <p:cNvPr id="17" name="文本框 41">
            <a:extLst>
              <a:ext uri="{FF2B5EF4-FFF2-40B4-BE49-F238E27FC236}">
                <a16:creationId xmlns:a16="http://schemas.microsoft.com/office/drawing/2014/main" id="{7BA83C2B-2AA9-4E03-B9B5-423FCA1B56AD}"/>
              </a:ext>
            </a:extLst>
          </p:cNvPr>
          <p:cNvSpPr txBox="1"/>
          <p:nvPr/>
        </p:nvSpPr>
        <p:spPr>
          <a:xfrm>
            <a:off x="5118435" y="3356713"/>
            <a:ext cx="1955129" cy="400101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103</a:t>
            </a:r>
            <a:r>
              <a:rPr lang="zh-TW" altLang="en-US" sz="200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名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Arial"/>
              <a:ea typeface="微软雅黑"/>
              <a:cs typeface="Arial" panose="020B0604020202020204" pitchFamily="34" charset="0"/>
              <a:sym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8EC1748-BA86-4E32-A1DE-3A8E17126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801" y="4029587"/>
            <a:ext cx="8104762" cy="276190"/>
          </a:xfrm>
          <a:prstGeom prst="rect">
            <a:avLst/>
          </a:prstGeom>
        </p:spPr>
      </p:pic>
      <p:sp>
        <p:nvSpPr>
          <p:cNvPr id="19" name="空心弧 36">
            <a:extLst>
              <a:ext uri="{FF2B5EF4-FFF2-40B4-BE49-F238E27FC236}">
                <a16:creationId xmlns:a16="http://schemas.microsoft.com/office/drawing/2014/main" id="{7853C38A-9E77-45F6-A4A4-EA80A876F558}"/>
              </a:ext>
            </a:extLst>
          </p:cNvPr>
          <p:cNvSpPr/>
          <p:nvPr/>
        </p:nvSpPr>
        <p:spPr>
          <a:xfrm rot="5400000">
            <a:off x="6581182" y="4686305"/>
            <a:ext cx="1053887" cy="1053887"/>
          </a:xfrm>
          <a:prstGeom prst="blockArc">
            <a:avLst>
              <a:gd name="adj1" fmla="val 10800000"/>
              <a:gd name="adj2" fmla="val 95469"/>
              <a:gd name="adj3" fmla="val 23519"/>
            </a:avLst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>
              <a:solidFill>
                <a:schemeClr val="tx2">
                  <a:lumMod val="75000"/>
                </a:schemeClr>
              </a:solidFill>
              <a:latin typeface="Arial"/>
              <a:ea typeface="微软雅黑"/>
              <a:cs typeface="Arial" panose="020B0604020202020204" pitchFamily="34" charset="0"/>
              <a:sym typeface="Arial"/>
            </a:endParaRPr>
          </a:p>
        </p:txBody>
      </p:sp>
      <p:sp>
        <p:nvSpPr>
          <p:cNvPr id="20" name="文本框 44">
            <a:extLst>
              <a:ext uri="{FF2B5EF4-FFF2-40B4-BE49-F238E27FC236}">
                <a16:creationId xmlns:a16="http://schemas.microsoft.com/office/drawing/2014/main" id="{85FC11C1-F75C-4B8D-BC28-10C6C4FE09A1}"/>
              </a:ext>
            </a:extLst>
          </p:cNvPr>
          <p:cNvSpPr txBox="1"/>
          <p:nvPr/>
        </p:nvSpPr>
        <p:spPr>
          <a:xfrm>
            <a:off x="4528895" y="4686305"/>
            <a:ext cx="2434746" cy="400101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r" eaLnBrk="0" hangingPunct="0">
              <a:defRPr/>
            </a:pPr>
            <a:r>
              <a:rPr lang="zh-TW" altLang="en-US" sz="2000" b="1" dirty="0">
                <a:solidFill>
                  <a:srgbClr val="314865"/>
                </a:solidFill>
                <a:latin typeface="Arial"/>
                <a:ea typeface="微软雅黑"/>
                <a:cs typeface="Arial" pitchFamily="34" charset="0"/>
                <a:sym typeface="Arial"/>
              </a:rPr>
              <a:t>最佳長期預測獎</a:t>
            </a:r>
            <a:endParaRPr lang="zh-CN" altLang="en-US" sz="2000" b="1" dirty="0">
              <a:solidFill>
                <a:srgbClr val="314865"/>
              </a:solidFill>
              <a:latin typeface="Arial"/>
              <a:ea typeface="微软雅黑"/>
              <a:cs typeface="Arial" pitchFamily="34" charset="0"/>
              <a:sym typeface="Arial"/>
            </a:endParaRPr>
          </a:p>
        </p:txBody>
      </p:sp>
      <p:sp>
        <p:nvSpPr>
          <p:cNvPr id="21" name="文本框 41">
            <a:extLst>
              <a:ext uri="{FF2B5EF4-FFF2-40B4-BE49-F238E27FC236}">
                <a16:creationId xmlns:a16="http://schemas.microsoft.com/office/drawing/2014/main" id="{2CB6E071-D85A-4052-A19D-41763D7249EF}"/>
              </a:ext>
            </a:extLst>
          </p:cNvPr>
          <p:cNvSpPr txBox="1"/>
          <p:nvPr/>
        </p:nvSpPr>
        <p:spPr>
          <a:xfrm>
            <a:off x="5022644" y="5340091"/>
            <a:ext cx="1955129" cy="400101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69</a:t>
            </a:r>
            <a:r>
              <a:rPr lang="zh-TW" altLang="en-US" sz="200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名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Arial"/>
              <a:ea typeface="微软雅黑"/>
              <a:cs typeface="Arial" panose="020B0604020202020204" pitchFamily="34" charset="0"/>
              <a:sym typeface="Arial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7599D4-AFFE-4B06-9AED-3ED292789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9203" y="5968339"/>
            <a:ext cx="8085714" cy="304762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ADBB43-2391-4780-BB07-D9EB4A4D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C49-4F1C-4FE7-A102-521248C79C8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79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45" grpId="0"/>
      <p:bldP spid="46" grpId="0"/>
      <p:bldP spid="15" grpId="0" bldLvl="0" animBg="1"/>
      <p:bldP spid="16" grpId="0"/>
      <p:bldP spid="17" grpId="0"/>
      <p:bldP spid="19" grpId="0" bldLvl="0" animBg="1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/>
                <a:ea typeface="微软雅黑"/>
                <a:cs typeface="Times New Roman" panose="02020603050405020304" pitchFamily="18" charset="0"/>
                <a:sym typeface="Arial"/>
              </a:rPr>
              <a:t>05</a:t>
            </a:r>
            <a:endParaRPr lang="zh-CN" altLang="en-US" sz="14600" b="1" dirty="0">
              <a:solidFill>
                <a:srgbClr val="314865"/>
              </a:solidFill>
              <a:latin typeface="Arial"/>
              <a:ea typeface="微软雅黑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30" name="直接连接符 29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69095" y="2643919"/>
            <a:ext cx="7186590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TW" altLang="en-US" sz="6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rPr>
              <a:t>結果與未來計畫</a:t>
            </a:r>
            <a:endParaRPr lang="zh-CN" altLang="en-US" sz="6600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/>
              <a:ea typeface="微软雅黑"/>
              <a:sym typeface="Arial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C01247D-0162-49DD-86DF-3BC7B90EA4BC}"/>
              </a:ext>
            </a:extLst>
          </p:cNvPr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>
              <a:extLst>
                <a:ext uri="{FF2B5EF4-FFF2-40B4-BE49-F238E27FC236}">
                  <a16:creationId xmlns:a16="http://schemas.microsoft.com/office/drawing/2014/main" id="{996E1BFB-125C-45F3-AEC3-86319D368C23}"/>
                </a:ext>
              </a:extLst>
            </p:cNvPr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2" name="流程图: 终止 21">
              <a:extLst>
                <a:ext uri="{FF2B5EF4-FFF2-40B4-BE49-F238E27FC236}">
                  <a16:creationId xmlns:a16="http://schemas.microsoft.com/office/drawing/2014/main" id="{DEEDD79F-D6D2-4A19-A4F3-9B156BA42CB8}"/>
                </a:ext>
              </a:extLst>
            </p:cNvPr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流程图: 终止 22">
              <a:extLst>
                <a:ext uri="{FF2B5EF4-FFF2-40B4-BE49-F238E27FC236}">
                  <a16:creationId xmlns:a16="http://schemas.microsoft.com/office/drawing/2014/main" id="{5C74AD11-2929-4A85-9085-AB225DDC1B5C}"/>
                </a:ext>
              </a:extLst>
            </p:cNvPr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C73ADF1F-38EF-435B-AFE8-407670BA2596}"/>
              </a:ext>
            </a:extLst>
          </p:cNvPr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5033491-2A2E-4558-B98A-7C1EC7A94119}"/>
              </a:ext>
            </a:extLst>
          </p:cNvPr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8A59370-9316-4D51-86F0-B10FC4C2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C49-4F1C-4FE7-A102-521248C79C8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9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32" grpId="0"/>
          <p:bldP spid="24" grpId="0" animBg="1"/>
          <p:bldP spid="2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32" grpId="0"/>
          <p:bldP spid="24" grpId="0" animBg="1"/>
          <p:bldP spid="25" grpId="0" animBg="1"/>
          <p:bldP spid="17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reeform 40">
            <a:extLst>
              <a:ext uri="{FF2B5EF4-FFF2-40B4-BE49-F238E27FC236}">
                <a16:creationId xmlns:a16="http://schemas.microsoft.com/office/drawing/2014/main" id="{DF1E45E8-DD8A-4748-965C-0A7706F3CFD5}"/>
              </a:ext>
            </a:extLst>
          </p:cNvPr>
          <p:cNvSpPr>
            <a:spLocks/>
          </p:cNvSpPr>
          <p:nvPr/>
        </p:nvSpPr>
        <p:spPr bwMode="auto">
          <a:xfrm>
            <a:off x="2640013" y="1368426"/>
            <a:ext cx="2346325" cy="1181100"/>
          </a:xfrm>
          <a:custGeom>
            <a:avLst/>
            <a:gdLst>
              <a:gd name="T0" fmla="*/ 1091 w 1091"/>
              <a:gd name="T1" fmla="*/ 491 h 550"/>
              <a:gd name="T2" fmla="*/ 1032 w 1091"/>
              <a:gd name="T3" fmla="*/ 550 h 550"/>
              <a:gd name="T4" fmla="*/ 973 w 1091"/>
              <a:gd name="T5" fmla="*/ 491 h 550"/>
              <a:gd name="T6" fmla="*/ 1008 w 1091"/>
              <a:gd name="T7" fmla="*/ 491 h 550"/>
              <a:gd name="T8" fmla="*/ 527 w 1091"/>
              <a:gd name="T9" fmla="*/ 44 h 550"/>
              <a:gd name="T10" fmla="*/ 44 w 1091"/>
              <a:gd name="T11" fmla="*/ 527 h 550"/>
              <a:gd name="T12" fmla="*/ 44 w 1091"/>
              <a:gd name="T13" fmla="*/ 527 h 550"/>
              <a:gd name="T14" fmla="*/ 0 w 1091"/>
              <a:gd name="T15" fmla="*/ 527 h 550"/>
              <a:gd name="T16" fmla="*/ 0 w 1091"/>
              <a:gd name="T17" fmla="*/ 527 h 550"/>
              <a:gd name="T18" fmla="*/ 527 w 1091"/>
              <a:gd name="T19" fmla="*/ 0 h 550"/>
              <a:gd name="T20" fmla="*/ 1052 w 1091"/>
              <a:gd name="T21" fmla="*/ 491 h 550"/>
              <a:gd name="T22" fmla="*/ 1091 w 1091"/>
              <a:gd name="T23" fmla="*/ 491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1" h="550">
                <a:moveTo>
                  <a:pt x="1091" y="491"/>
                </a:moveTo>
                <a:cubicBezTo>
                  <a:pt x="1032" y="550"/>
                  <a:pt x="1032" y="550"/>
                  <a:pt x="1032" y="550"/>
                </a:cubicBezTo>
                <a:cubicBezTo>
                  <a:pt x="973" y="491"/>
                  <a:pt x="973" y="491"/>
                  <a:pt x="973" y="491"/>
                </a:cubicBezTo>
                <a:cubicBezTo>
                  <a:pt x="1008" y="491"/>
                  <a:pt x="1008" y="491"/>
                  <a:pt x="1008" y="491"/>
                </a:cubicBezTo>
                <a:cubicBezTo>
                  <a:pt x="990" y="241"/>
                  <a:pt x="781" y="44"/>
                  <a:pt x="527" y="44"/>
                </a:cubicBezTo>
                <a:cubicBezTo>
                  <a:pt x="260" y="44"/>
                  <a:pt x="44" y="261"/>
                  <a:pt x="44" y="527"/>
                </a:cubicBezTo>
                <a:cubicBezTo>
                  <a:pt x="44" y="527"/>
                  <a:pt x="44" y="527"/>
                  <a:pt x="44" y="527"/>
                </a:cubicBezTo>
                <a:cubicBezTo>
                  <a:pt x="0" y="527"/>
                  <a:pt x="0" y="527"/>
                  <a:pt x="0" y="527"/>
                </a:cubicBezTo>
                <a:cubicBezTo>
                  <a:pt x="0" y="527"/>
                  <a:pt x="0" y="527"/>
                  <a:pt x="0" y="527"/>
                </a:cubicBezTo>
                <a:cubicBezTo>
                  <a:pt x="0" y="236"/>
                  <a:pt x="236" y="0"/>
                  <a:pt x="527" y="0"/>
                </a:cubicBezTo>
                <a:cubicBezTo>
                  <a:pt x="805" y="0"/>
                  <a:pt x="1034" y="217"/>
                  <a:pt x="1052" y="491"/>
                </a:cubicBezTo>
                <a:lnTo>
                  <a:pt x="1091" y="491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03" name="Freeform 41">
            <a:extLst>
              <a:ext uri="{FF2B5EF4-FFF2-40B4-BE49-F238E27FC236}">
                <a16:creationId xmlns:a16="http://schemas.microsoft.com/office/drawing/2014/main" id="{AC201BD7-8AD5-45F0-AA64-20AF3A79B942}"/>
              </a:ext>
            </a:extLst>
          </p:cNvPr>
          <p:cNvSpPr>
            <a:spLocks/>
          </p:cNvSpPr>
          <p:nvPr/>
        </p:nvSpPr>
        <p:spPr bwMode="auto">
          <a:xfrm>
            <a:off x="4919663" y="4703764"/>
            <a:ext cx="2346325" cy="1177925"/>
          </a:xfrm>
          <a:custGeom>
            <a:avLst/>
            <a:gdLst>
              <a:gd name="T0" fmla="*/ 1090 w 1090"/>
              <a:gd name="T1" fmla="*/ 59 h 549"/>
              <a:gd name="T2" fmla="*/ 1031 w 1090"/>
              <a:gd name="T3" fmla="*/ 0 h 549"/>
              <a:gd name="T4" fmla="*/ 972 w 1090"/>
              <a:gd name="T5" fmla="*/ 59 h 549"/>
              <a:gd name="T6" fmla="*/ 1008 w 1090"/>
              <a:gd name="T7" fmla="*/ 59 h 549"/>
              <a:gd name="T8" fmla="*/ 526 w 1090"/>
              <a:gd name="T9" fmla="*/ 506 h 549"/>
              <a:gd name="T10" fmla="*/ 43 w 1090"/>
              <a:gd name="T11" fmla="*/ 23 h 549"/>
              <a:gd name="T12" fmla="*/ 43 w 1090"/>
              <a:gd name="T13" fmla="*/ 23 h 549"/>
              <a:gd name="T14" fmla="*/ 0 w 1090"/>
              <a:gd name="T15" fmla="*/ 23 h 549"/>
              <a:gd name="T16" fmla="*/ 0 w 1090"/>
              <a:gd name="T17" fmla="*/ 23 h 549"/>
              <a:gd name="T18" fmla="*/ 526 w 1090"/>
              <a:gd name="T19" fmla="*/ 549 h 549"/>
              <a:gd name="T20" fmla="*/ 1052 w 1090"/>
              <a:gd name="T21" fmla="*/ 59 h 549"/>
              <a:gd name="T22" fmla="*/ 1090 w 1090"/>
              <a:gd name="T23" fmla="*/ 59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0" h="549">
                <a:moveTo>
                  <a:pt x="1090" y="59"/>
                </a:moveTo>
                <a:cubicBezTo>
                  <a:pt x="1031" y="0"/>
                  <a:pt x="1031" y="0"/>
                  <a:pt x="1031" y="0"/>
                </a:cubicBezTo>
                <a:cubicBezTo>
                  <a:pt x="972" y="59"/>
                  <a:pt x="972" y="59"/>
                  <a:pt x="972" y="59"/>
                </a:cubicBezTo>
                <a:cubicBezTo>
                  <a:pt x="1008" y="59"/>
                  <a:pt x="1008" y="59"/>
                  <a:pt x="1008" y="59"/>
                </a:cubicBezTo>
                <a:cubicBezTo>
                  <a:pt x="989" y="308"/>
                  <a:pt x="781" y="506"/>
                  <a:pt x="526" y="506"/>
                </a:cubicBezTo>
                <a:cubicBezTo>
                  <a:pt x="260" y="506"/>
                  <a:pt x="43" y="289"/>
                  <a:pt x="43" y="23"/>
                </a:cubicBezTo>
                <a:cubicBezTo>
                  <a:pt x="43" y="23"/>
                  <a:pt x="43" y="23"/>
                  <a:pt x="43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313"/>
                  <a:pt x="236" y="549"/>
                  <a:pt x="526" y="549"/>
                </a:cubicBezTo>
                <a:cubicBezTo>
                  <a:pt x="805" y="549"/>
                  <a:pt x="1033" y="332"/>
                  <a:pt x="1052" y="59"/>
                </a:cubicBezTo>
                <a:lnTo>
                  <a:pt x="1090" y="59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>
              <a:solidFill>
                <a:schemeClr val="bg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04" name="Freeform 42">
            <a:extLst>
              <a:ext uri="{FF2B5EF4-FFF2-40B4-BE49-F238E27FC236}">
                <a16:creationId xmlns:a16="http://schemas.microsoft.com/office/drawing/2014/main" id="{F7E48848-9174-4CEA-A521-9FC0A7169A12}"/>
              </a:ext>
            </a:extLst>
          </p:cNvPr>
          <p:cNvSpPr>
            <a:spLocks/>
          </p:cNvSpPr>
          <p:nvPr/>
        </p:nvSpPr>
        <p:spPr bwMode="auto">
          <a:xfrm>
            <a:off x="7265988" y="1368426"/>
            <a:ext cx="2346325" cy="1181100"/>
          </a:xfrm>
          <a:custGeom>
            <a:avLst/>
            <a:gdLst>
              <a:gd name="T0" fmla="*/ 1091 w 1091"/>
              <a:gd name="T1" fmla="*/ 491 h 550"/>
              <a:gd name="T2" fmla="*/ 1032 w 1091"/>
              <a:gd name="T3" fmla="*/ 550 h 550"/>
              <a:gd name="T4" fmla="*/ 973 w 1091"/>
              <a:gd name="T5" fmla="*/ 491 h 550"/>
              <a:gd name="T6" fmla="*/ 1009 w 1091"/>
              <a:gd name="T7" fmla="*/ 491 h 550"/>
              <a:gd name="T8" fmla="*/ 527 w 1091"/>
              <a:gd name="T9" fmla="*/ 44 h 550"/>
              <a:gd name="T10" fmla="*/ 44 w 1091"/>
              <a:gd name="T11" fmla="*/ 527 h 550"/>
              <a:gd name="T12" fmla="*/ 44 w 1091"/>
              <a:gd name="T13" fmla="*/ 527 h 550"/>
              <a:gd name="T14" fmla="*/ 0 w 1091"/>
              <a:gd name="T15" fmla="*/ 527 h 550"/>
              <a:gd name="T16" fmla="*/ 0 w 1091"/>
              <a:gd name="T17" fmla="*/ 527 h 550"/>
              <a:gd name="T18" fmla="*/ 527 w 1091"/>
              <a:gd name="T19" fmla="*/ 0 h 550"/>
              <a:gd name="T20" fmla="*/ 1053 w 1091"/>
              <a:gd name="T21" fmla="*/ 491 h 550"/>
              <a:gd name="T22" fmla="*/ 1091 w 1091"/>
              <a:gd name="T23" fmla="*/ 491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1" h="550">
                <a:moveTo>
                  <a:pt x="1091" y="491"/>
                </a:moveTo>
                <a:cubicBezTo>
                  <a:pt x="1032" y="550"/>
                  <a:pt x="1032" y="550"/>
                  <a:pt x="1032" y="550"/>
                </a:cubicBezTo>
                <a:cubicBezTo>
                  <a:pt x="973" y="491"/>
                  <a:pt x="973" y="491"/>
                  <a:pt x="973" y="491"/>
                </a:cubicBezTo>
                <a:cubicBezTo>
                  <a:pt x="1009" y="491"/>
                  <a:pt x="1009" y="491"/>
                  <a:pt x="1009" y="491"/>
                </a:cubicBezTo>
                <a:cubicBezTo>
                  <a:pt x="990" y="241"/>
                  <a:pt x="781" y="44"/>
                  <a:pt x="527" y="44"/>
                </a:cubicBezTo>
                <a:cubicBezTo>
                  <a:pt x="261" y="44"/>
                  <a:pt x="44" y="261"/>
                  <a:pt x="44" y="527"/>
                </a:cubicBezTo>
                <a:cubicBezTo>
                  <a:pt x="44" y="527"/>
                  <a:pt x="44" y="527"/>
                  <a:pt x="44" y="527"/>
                </a:cubicBezTo>
                <a:cubicBezTo>
                  <a:pt x="0" y="527"/>
                  <a:pt x="0" y="527"/>
                  <a:pt x="0" y="527"/>
                </a:cubicBezTo>
                <a:cubicBezTo>
                  <a:pt x="0" y="527"/>
                  <a:pt x="0" y="527"/>
                  <a:pt x="0" y="527"/>
                </a:cubicBezTo>
                <a:cubicBezTo>
                  <a:pt x="0" y="236"/>
                  <a:pt x="237" y="0"/>
                  <a:pt x="527" y="0"/>
                </a:cubicBezTo>
                <a:cubicBezTo>
                  <a:pt x="805" y="0"/>
                  <a:pt x="1034" y="217"/>
                  <a:pt x="1053" y="491"/>
                </a:cubicBezTo>
                <a:lnTo>
                  <a:pt x="1091" y="491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B4DB6811-E8E2-4A97-89D9-2C9F0BC23569}"/>
              </a:ext>
            </a:extLst>
          </p:cNvPr>
          <p:cNvGrpSpPr/>
          <p:nvPr/>
        </p:nvGrpSpPr>
        <p:grpSpPr>
          <a:xfrm>
            <a:off x="1581150" y="2481264"/>
            <a:ext cx="2058988" cy="2085975"/>
            <a:chOff x="1581150" y="2481264"/>
            <a:chExt cx="2058988" cy="2085975"/>
          </a:xfrm>
        </p:grpSpPr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E33F5E4B-1708-461A-B368-522F5643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1150" y="2713039"/>
              <a:ext cx="1858963" cy="1854200"/>
            </a:xfrm>
            <a:custGeom>
              <a:avLst/>
              <a:gdLst>
                <a:gd name="T0" fmla="*/ 679 w 864"/>
                <a:gd name="T1" fmla="*/ 48 h 864"/>
                <a:gd name="T2" fmla="*/ 816 w 864"/>
                <a:gd name="T3" fmla="*/ 185 h 864"/>
                <a:gd name="T4" fmla="*/ 816 w 864"/>
                <a:gd name="T5" fmla="*/ 680 h 864"/>
                <a:gd name="T6" fmla="*/ 679 w 864"/>
                <a:gd name="T7" fmla="*/ 816 h 864"/>
                <a:gd name="T8" fmla="*/ 185 w 864"/>
                <a:gd name="T9" fmla="*/ 816 h 864"/>
                <a:gd name="T10" fmla="*/ 48 w 864"/>
                <a:gd name="T11" fmla="*/ 680 h 864"/>
                <a:gd name="T12" fmla="*/ 48 w 864"/>
                <a:gd name="T13" fmla="*/ 185 h 864"/>
                <a:gd name="T14" fmla="*/ 185 w 864"/>
                <a:gd name="T15" fmla="*/ 48 h 864"/>
                <a:gd name="T16" fmla="*/ 679 w 864"/>
                <a:gd name="T17" fmla="*/ 48 h 864"/>
                <a:gd name="T18" fmla="*/ 679 w 864"/>
                <a:gd name="T19" fmla="*/ 0 h 864"/>
                <a:gd name="T20" fmla="*/ 185 w 864"/>
                <a:gd name="T21" fmla="*/ 0 h 864"/>
                <a:gd name="T22" fmla="*/ 0 w 864"/>
                <a:gd name="T23" fmla="*/ 185 h 864"/>
                <a:gd name="T24" fmla="*/ 0 w 864"/>
                <a:gd name="T25" fmla="*/ 680 h 864"/>
                <a:gd name="T26" fmla="*/ 185 w 864"/>
                <a:gd name="T27" fmla="*/ 864 h 864"/>
                <a:gd name="T28" fmla="*/ 679 w 864"/>
                <a:gd name="T29" fmla="*/ 864 h 864"/>
                <a:gd name="T30" fmla="*/ 864 w 864"/>
                <a:gd name="T31" fmla="*/ 680 h 864"/>
                <a:gd name="T32" fmla="*/ 864 w 864"/>
                <a:gd name="T33" fmla="*/ 185 h 864"/>
                <a:gd name="T34" fmla="*/ 679 w 864"/>
                <a:gd name="T3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4" h="864">
                  <a:moveTo>
                    <a:pt x="679" y="48"/>
                  </a:moveTo>
                  <a:cubicBezTo>
                    <a:pt x="755" y="48"/>
                    <a:pt x="816" y="110"/>
                    <a:pt x="816" y="185"/>
                  </a:cubicBezTo>
                  <a:cubicBezTo>
                    <a:pt x="816" y="680"/>
                    <a:pt x="816" y="680"/>
                    <a:pt x="816" y="680"/>
                  </a:cubicBezTo>
                  <a:cubicBezTo>
                    <a:pt x="816" y="755"/>
                    <a:pt x="755" y="816"/>
                    <a:pt x="679" y="816"/>
                  </a:cubicBezTo>
                  <a:cubicBezTo>
                    <a:pt x="185" y="816"/>
                    <a:pt x="185" y="816"/>
                    <a:pt x="185" y="816"/>
                  </a:cubicBezTo>
                  <a:cubicBezTo>
                    <a:pt x="109" y="816"/>
                    <a:pt x="48" y="755"/>
                    <a:pt x="48" y="680"/>
                  </a:cubicBezTo>
                  <a:cubicBezTo>
                    <a:pt x="48" y="185"/>
                    <a:pt x="48" y="185"/>
                    <a:pt x="48" y="185"/>
                  </a:cubicBezTo>
                  <a:cubicBezTo>
                    <a:pt x="48" y="110"/>
                    <a:pt x="109" y="48"/>
                    <a:pt x="185" y="48"/>
                  </a:cubicBezTo>
                  <a:cubicBezTo>
                    <a:pt x="679" y="48"/>
                    <a:pt x="679" y="48"/>
                    <a:pt x="679" y="48"/>
                  </a:cubicBezTo>
                  <a:close/>
                  <a:moveTo>
                    <a:pt x="679" y="0"/>
                  </a:moveTo>
                  <a:cubicBezTo>
                    <a:pt x="185" y="0"/>
                    <a:pt x="185" y="0"/>
                    <a:pt x="185" y="0"/>
                  </a:cubicBezTo>
                  <a:cubicBezTo>
                    <a:pt x="83" y="0"/>
                    <a:pt x="0" y="84"/>
                    <a:pt x="0" y="185"/>
                  </a:cubicBezTo>
                  <a:cubicBezTo>
                    <a:pt x="0" y="680"/>
                    <a:pt x="0" y="680"/>
                    <a:pt x="0" y="680"/>
                  </a:cubicBezTo>
                  <a:cubicBezTo>
                    <a:pt x="0" y="781"/>
                    <a:pt x="83" y="864"/>
                    <a:pt x="185" y="864"/>
                  </a:cubicBezTo>
                  <a:cubicBezTo>
                    <a:pt x="679" y="864"/>
                    <a:pt x="679" y="864"/>
                    <a:pt x="679" y="864"/>
                  </a:cubicBezTo>
                  <a:cubicBezTo>
                    <a:pt x="781" y="864"/>
                    <a:pt x="864" y="781"/>
                    <a:pt x="864" y="680"/>
                  </a:cubicBezTo>
                  <a:cubicBezTo>
                    <a:pt x="864" y="185"/>
                    <a:pt x="864" y="185"/>
                    <a:pt x="864" y="185"/>
                  </a:cubicBezTo>
                  <a:cubicBezTo>
                    <a:pt x="864" y="84"/>
                    <a:pt x="781" y="0"/>
                    <a:pt x="679" y="0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7" name="Freeform 33">
              <a:extLst>
                <a:ext uri="{FF2B5EF4-FFF2-40B4-BE49-F238E27FC236}">
                  <a16:creationId xmlns:a16="http://schemas.microsoft.com/office/drawing/2014/main" id="{2BBC6C4B-64BB-49AB-9366-6A3B372E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1175" y="2481264"/>
              <a:ext cx="1858963" cy="617538"/>
            </a:xfrm>
            <a:custGeom>
              <a:avLst/>
              <a:gdLst>
                <a:gd name="T0" fmla="*/ 787 w 864"/>
                <a:gd name="T1" fmla="*/ 288 h 288"/>
                <a:gd name="T2" fmla="*/ 77 w 864"/>
                <a:gd name="T3" fmla="*/ 288 h 288"/>
                <a:gd name="T4" fmla="*/ 0 w 864"/>
                <a:gd name="T5" fmla="*/ 211 h 288"/>
                <a:gd name="T6" fmla="*/ 0 w 864"/>
                <a:gd name="T7" fmla="*/ 77 h 288"/>
                <a:gd name="T8" fmla="*/ 77 w 864"/>
                <a:gd name="T9" fmla="*/ 0 h 288"/>
                <a:gd name="T10" fmla="*/ 787 w 864"/>
                <a:gd name="T11" fmla="*/ 0 h 288"/>
                <a:gd name="T12" fmla="*/ 864 w 864"/>
                <a:gd name="T13" fmla="*/ 77 h 288"/>
                <a:gd name="T14" fmla="*/ 864 w 864"/>
                <a:gd name="T15" fmla="*/ 211 h 288"/>
                <a:gd name="T16" fmla="*/ 787 w 864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88">
                  <a:moveTo>
                    <a:pt x="787" y="288"/>
                  </a:moveTo>
                  <a:cubicBezTo>
                    <a:pt x="77" y="288"/>
                    <a:pt x="77" y="288"/>
                    <a:pt x="77" y="288"/>
                  </a:cubicBezTo>
                  <a:cubicBezTo>
                    <a:pt x="35" y="288"/>
                    <a:pt x="0" y="253"/>
                    <a:pt x="0" y="211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787" y="0"/>
                    <a:pt x="787" y="0"/>
                    <a:pt x="787" y="0"/>
                  </a:cubicBezTo>
                  <a:cubicBezTo>
                    <a:pt x="830" y="0"/>
                    <a:pt x="864" y="35"/>
                    <a:pt x="864" y="77"/>
                  </a:cubicBezTo>
                  <a:cubicBezTo>
                    <a:pt x="864" y="211"/>
                    <a:pt x="864" y="211"/>
                    <a:pt x="864" y="211"/>
                  </a:cubicBezTo>
                  <a:cubicBezTo>
                    <a:pt x="864" y="253"/>
                    <a:pt x="830" y="288"/>
                    <a:pt x="787" y="288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8" name="Title 20">
              <a:extLst>
                <a:ext uri="{FF2B5EF4-FFF2-40B4-BE49-F238E27FC236}">
                  <a16:creationId xmlns:a16="http://schemas.microsoft.com/office/drawing/2014/main" id="{804996F8-BED1-46B9-B4C2-6F092EEA903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83543" y="3242134"/>
              <a:ext cx="1654175" cy="75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rIns="0" bIns="0" anchor="ctr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TW" altLang="en-US" sz="1400" b="0" dirty="0">
                  <a:solidFill>
                    <a:schemeClr val="bg2">
                      <a:lumMod val="50000"/>
                    </a:schemeClr>
                  </a:solidFill>
                  <a:latin typeface="Arial"/>
                  <a:ea typeface="微软雅黑"/>
                  <a:sym typeface="Arial"/>
                </a:rPr>
                <a:t>填充資料的問題</a:t>
              </a:r>
              <a:endParaRPr lang="en-US" altLang="zh-TW" sz="1400" b="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endParaRPr>
            </a:p>
            <a:p>
              <a:pPr>
                <a:lnSpc>
                  <a:spcPct val="120000"/>
                </a:lnSpc>
              </a:pPr>
              <a:r>
                <a:rPr lang="zh-TW" altLang="en-US" sz="1400" dirty="0">
                  <a:solidFill>
                    <a:schemeClr val="bg2">
                      <a:lumMod val="50000"/>
                    </a:schemeClr>
                  </a:solidFill>
                  <a:latin typeface="Arial"/>
                  <a:ea typeface="微软雅黑"/>
                  <a:sym typeface="Arial"/>
                </a:rPr>
                <a:t>填充方法需要調整</a:t>
              </a:r>
              <a:endParaRPr lang="en-US" altLang="zh-TW" sz="140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TW" sz="1400" b="0" dirty="0">
                  <a:solidFill>
                    <a:schemeClr val="bg2">
                      <a:lumMod val="50000"/>
                    </a:schemeClr>
                  </a:solidFill>
                  <a:latin typeface="Arial"/>
                  <a:ea typeface="微软雅黑"/>
                  <a:sym typeface="Arial"/>
                </a:rPr>
                <a:t>3</a:t>
              </a:r>
              <a:r>
                <a:rPr lang="zh-TW" altLang="en-US" sz="1400" b="0" dirty="0">
                  <a:solidFill>
                    <a:schemeClr val="bg2">
                      <a:lumMod val="50000"/>
                    </a:schemeClr>
                  </a:solidFill>
                  <a:latin typeface="Arial"/>
                  <a:ea typeface="微软雅黑"/>
                  <a:sym typeface="Arial"/>
                </a:rPr>
                <a:t>天的小模型去預測</a:t>
              </a:r>
              <a:endParaRPr lang="zh-CN" altLang="en-US" sz="1400" b="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9" name="Title 20">
              <a:extLst>
                <a:ext uri="{FF2B5EF4-FFF2-40B4-BE49-F238E27FC236}">
                  <a16:creationId xmlns:a16="http://schemas.microsoft.com/office/drawing/2014/main" id="{7B8F93F2-45B5-4BE1-99F5-576F12B8600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42294" y="2628450"/>
              <a:ext cx="1697831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TW" altLang="en-US" sz="1800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預處理</a:t>
              </a:r>
              <a:endParaRPr lang="en-US" altLang="zh-CN" sz="1800" dirty="0">
                <a:solidFill>
                  <a:schemeClr val="bg1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C31D8C5F-868D-4936-96CE-EBBFFB355CCE}"/>
              </a:ext>
            </a:extLst>
          </p:cNvPr>
          <p:cNvGrpSpPr/>
          <p:nvPr/>
        </p:nvGrpSpPr>
        <p:grpSpPr>
          <a:xfrm>
            <a:off x="3883025" y="2713039"/>
            <a:ext cx="2082801" cy="2039937"/>
            <a:chOff x="3883025" y="2713039"/>
            <a:chExt cx="2082801" cy="2039937"/>
          </a:xfrm>
        </p:grpSpPr>
        <p:sp>
          <p:nvSpPr>
            <p:cNvPr id="111" name="Freeform 34">
              <a:extLst>
                <a:ext uri="{FF2B5EF4-FFF2-40B4-BE49-F238E27FC236}">
                  <a16:creationId xmlns:a16="http://schemas.microsoft.com/office/drawing/2014/main" id="{2AC0C95C-93A8-4C2B-B319-1640371C6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863" y="4133851"/>
              <a:ext cx="1858963" cy="619125"/>
            </a:xfrm>
            <a:custGeom>
              <a:avLst/>
              <a:gdLst>
                <a:gd name="T0" fmla="*/ 787 w 864"/>
                <a:gd name="T1" fmla="*/ 288 h 288"/>
                <a:gd name="T2" fmla="*/ 77 w 864"/>
                <a:gd name="T3" fmla="*/ 288 h 288"/>
                <a:gd name="T4" fmla="*/ 0 w 864"/>
                <a:gd name="T5" fmla="*/ 211 h 288"/>
                <a:gd name="T6" fmla="*/ 0 w 864"/>
                <a:gd name="T7" fmla="*/ 76 h 288"/>
                <a:gd name="T8" fmla="*/ 77 w 864"/>
                <a:gd name="T9" fmla="*/ 0 h 288"/>
                <a:gd name="T10" fmla="*/ 787 w 864"/>
                <a:gd name="T11" fmla="*/ 0 h 288"/>
                <a:gd name="T12" fmla="*/ 864 w 864"/>
                <a:gd name="T13" fmla="*/ 76 h 288"/>
                <a:gd name="T14" fmla="*/ 864 w 864"/>
                <a:gd name="T15" fmla="*/ 211 h 288"/>
                <a:gd name="T16" fmla="*/ 787 w 864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88">
                  <a:moveTo>
                    <a:pt x="787" y="288"/>
                  </a:moveTo>
                  <a:cubicBezTo>
                    <a:pt x="77" y="288"/>
                    <a:pt x="77" y="288"/>
                    <a:pt x="77" y="288"/>
                  </a:cubicBezTo>
                  <a:cubicBezTo>
                    <a:pt x="35" y="288"/>
                    <a:pt x="0" y="253"/>
                    <a:pt x="0" y="21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4"/>
                    <a:pt x="35" y="0"/>
                    <a:pt x="77" y="0"/>
                  </a:cubicBezTo>
                  <a:cubicBezTo>
                    <a:pt x="787" y="0"/>
                    <a:pt x="787" y="0"/>
                    <a:pt x="787" y="0"/>
                  </a:cubicBezTo>
                  <a:cubicBezTo>
                    <a:pt x="830" y="0"/>
                    <a:pt x="864" y="34"/>
                    <a:pt x="864" y="76"/>
                  </a:cubicBezTo>
                  <a:cubicBezTo>
                    <a:pt x="864" y="211"/>
                    <a:pt x="864" y="211"/>
                    <a:pt x="864" y="211"/>
                  </a:cubicBezTo>
                  <a:cubicBezTo>
                    <a:pt x="864" y="253"/>
                    <a:pt x="830" y="288"/>
                    <a:pt x="787" y="288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FD74AE13-F066-4DB5-9606-B2078B3BB2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83025" y="2713039"/>
              <a:ext cx="1858963" cy="1854200"/>
            </a:xfrm>
            <a:custGeom>
              <a:avLst/>
              <a:gdLst>
                <a:gd name="T0" fmla="*/ 680 w 864"/>
                <a:gd name="T1" fmla="*/ 48 h 864"/>
                <a:gd name="T2" fmla="*/ 816 w 864"/>
                <a:gd name="T3" fmla="*/ 185 h 864"/>
                <a:gd name="T4" fmla="*/ 816 w 864"/>
                <a:gd name="T5" fmla="*/ 680 h 864"/>
                <a:gd name="T6" fmla="*/ 680 w 864"/>
                <a:gd name="T7" fmla="*/ 816 h 864"/>
                <a:gd name="T8" fmla="*/ 185 w 864"/>
                <a:gd name="T9" fmla="*/ 816 h 864"/>
                <a:gd name="T10" fmla="*/ 48 w 864"/>
                <a:gd name="T11" fmla="*/ 680 h 864"/>
                <a:gd name="T12" fmla="*/ 48 w 864"/>
                <a:gd name="T13" fmla="*/ 185 h 864"/>
                <a:gd name="T14" fmla="*/ 185 w 864"/>
                <a:gd name="T15" fmla="*/ 48 h 864"/>
                <a:gd name="T16" fmla="*/ 680 w 864"/>
                <a:gd name="T17" fmla="*/ 48 h 864"/>
                <a:gd name="T18" fmla="*/ 680 w 864"/>
                <a:gd name="T19" fmla="*/ 0 h 864"/>
                <a:gd name="T20" fmla="*/ 185 w 864"/>
                <a:gd name="T21" fmla="*/ 0 h 864"/>
                <a:gd name="T22" fmla="*/ 0 w 864"/>
                <a:gd name="T23" fmla="*/ 185 h 864"/>
                <a:gd name="T24" fmla="*/ 0 w 864"/>
                <a:gd name="T25" fmla="*/ 680 h 864"/>
                <a:gd name="T26" fmla="*/ 185 w 864"/>
                <a:gd name="T27" fmla="*/ 864 h 864"/>
                <a:gd name="T28" fmla="*/ 680 w 864"/>
                <a:gd name="T29" fmla="*/ 864 h 864"/>
                <a:gd name="T30" fmla="*/ 864 w 864"/>
                <a:gd name="T31" fmla="*/ 680 h 864"/>
                <a:gd name="T32" fmla="*/ 864 w 864"/>
                <a:gd name="T33" fmla="*/ 185 h 864"/>
                <a:gd name="T34" fmla="*/ 680 w 864"/>
                <a:gd name="T3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4" h="864">
                  <a:moveTo>
                    <a:pt x="680" y="48"/>
                  </a:moveTo>
                  <a:cubicBezTo>
                    <a:pt x="755" y="48"/>
                    <a:pt x="816" y="110"/>
                    <a:pt x="816" y="185"/>
                  </a:cubicBezTo>
                  <a:cubicBezTo>
                    <a:pt x="816" y="680"/>
                    <a:pt x="816" y="680"/>
                    <a:pt x="816" y="680"/>
                  </a:cubicBezTo>
                  <a:cubicBezTo>
                    <a:pt x="816" y="755"/>
                    <a:pt x="755" y="816"/>
                    <a:pt x="680" y="816"/>
                  </a:cubicBezTo>
                  <a:cubicBezTo>
                    <a:pt x="185" y="816"/>
                    <a:pt x="185" y="816"/>
                    <a:pt x="185" y="816"/>
                  </a:cubicBezTo>
                  <a:cubicBezTo>
                    <a:pt x="110" y="816"/>
                    <a:pt x="48" y="755"/>
                    <a:pt x="48" y="680"/>
                  </a:cubicBezTo>
                  <a:cubicBezTo>
                    <a:pt x="48" y="185"/>
                    <a:pt x="48" y="185"/>
                    <a:pt x="48" y="185"/>
                  </a:cubicBezTo>
                  <a:cubicBezTo>
                    <a:pt x="48" y="110"/>
                    <a:pt x="110" y="48"/>
                    <a:pt x="185" y="48"/>
                  </a:cubicBezTo>
                  <a:cubicBezTo>
                    <a:pt x="680" y="48"/>
                    <a:pt x="680" y="48"/>
                    <a:pt x="680" y="48"/>
                  </a:cubicBezTo>
                  <a:close/>
                  <a:moveTo>
                    <a:pt x="680" y="0"/>
                  </a:moveTo>
                  <a:cubicBezTo>
                    <a:pt x="185" y="0"/>
                    <a:pt x="185" y="0"/>
                    <a:pt x="185" y="0"/>
                  </a:cubicBezTo>
                  <a:cubicBezTo>
                    <a:pt x="84" y="0"/>
                    <a:pt x="0" y="84"/>
                    <a:pt x="0" y="185"/>
                  </a:cubicBezTo>
                  <a:cubicBezTo>
                    <a:pt x="0" y="680"/>
                    <a:pt x="0" y="680"/>
                    <a:pt x="0" y="680"/>
                  </a:cubicBezTo>
                  <a:cubicBezTo>
                    <a:pt x="0" y="781"/>
                    <a:pt x="84" y="864"/>
                    <a:pt x="185" y="864"/>
                  </a:cubicBezTo>
                  <a:cubicBezTo>
                    <a:pt x="680" y="864"/>
                    <a:pt x="680" y="864"/>
                    <a:pt x="680" y="864"/>
                  </a:cubicBezTo>
                  <a:cubicBezTo>
                    <a:pt x="781" y="864"/>
                    <a:pt x="864" y="781"/>
                    <a:pt x="864" y="680"/>
                  </a:cubicBezTo>
                  <a:cubicBezTo>
                    <a:pt x="864" y="185"/>
                    <a:pt x="864" y="185"/>
                    <a:pt x="864" y="185"/>
                  </a:cubicBezTo>
                  <a:cubicBezTo>
                    <a:pt x="864" y="84"/>
                    <a:pt x="781" y="0"/>
                    <a:pt x="680" y="0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13" name="Title 20">
              <a:extLst>
                <a:ext uri="{FF2B5EF4-FFF2-40B4-BE49-F238E27FC236}">
                  <a16:creationId xmlns:a16="http://schemas.microsoft.com/office/drawing/2014/main" id="{917BC53E-199F-4615-9D37-85A41FC01E1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187428" y="4277571"/>
              <a:ext cx="1697831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TW" altLang="en-US" sz="1800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特徵</a:t>
              </a:r>
              <a:endParaRPr lang="en-US" altLang="zh-CN" sz="1800" dirty="0">
                <a:solidFill>
                  <a:schemeClr val="bg1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14" name="Title 20">
              <a:extLst>
                <a:ext uri="{FF2B5EF4-FFF2-40B4-BE49-F238E27FC236}">
                  <a16:creationId xmlns:a16="http://schemas.microsoft.com/office/drawing/2014/main" id="{C99D36A2-3817-4A9E-B8DF-1AD5ECC465A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123093" y="3151570"/>
              <a:ext cx="1374065" cy="75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rIns="0" bIns="0" anchor="ctr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TW" altLang="en-US" sz="1400" b="0" dirty="0">
                  <a:solidFill>
                    <a:schemeClr val="bg2">
                      <a:lumMod val="50000"/>
                    </a:schemeClr>
                  </a:solidFill>
                  <a:latin typeface="Arial"/>
                  <a:ea typeface="微软雅黑"/>
                  <a:sym typeface="Arial"/>
                </a:rPr>
                <a:t>濕度、溫度、氣壓的影響比較大一點</a:t>
              </a:r>
              <a:r>
                <a:rPr lang="zh-CN" altLang="en-US" sz="1400" b="0" dirty="0">
                  <a:solidFill>
                    <a:schemeClr val="bg2">
                      <a:lumMod val="50000"/>
                    </a:schemeClr>
                  </a:solidFill>
                  <a:latin typeface="Arial"/>
                  <a:ea typeface="微软雅黑"/>
                  <a:sym typeface="Arial"/>
                </a:rPr>
                <a:t>。</a:t>
              </a: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B5BEB14-E453-413F-B9B2-864CFD5DB888}"/>
              </a:ext>
            </a:extLst>
          </p:cNvPr>
          <p:cNvGrpSpPr/>
          <p:nvPr/>
        </p:nvGrpSpPr>
        <p:grpSpPr>
          <a:xfrm>
            <a:off x="6188075" y="2481264"/>
            <a:ext cx="2066926" cy="2085975"/>
            <a:chOff x="6188075" y="2481264"/>
            <a:chExt cx="2066926" cy="2085975"/>
          </a:xfrm>
        </p:grpSpPr>
        <p:sp>
          <p:nvSpPr>
            <p:cNvPr id="116" name="Freeform 35">
              <a:extLst>
                <a:ext uri="{FF2B5EF4-FFF2-40B4-BE49-F238E27FC236}">
                  <a16:creationId xmlns:a16="http://schemas.microsoft.com/office/drawing/2014/main" id="{72FE73BD-CB97-4191-AE67-72CAB0081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6038" y="2481264"/>
              <a:ext cx="1858963" cy="617538"/>
            </a:xfrm>
            <a:custGeom>
              <a:avLst/>
              <a:gdLst>
                <a:gd name="T0" fmla="*/ 787 w 864"/>
                <a:gd name="T1" fmla="*/ 288 h 288"/>
                <a:gd name="T2" fmla="*/ 76 w 864"/>
                <a:gd name="T3" fmla="*/ 288 h 288"/>
                <a:gd name="T4" fmla="*/ 0 w 864"/>
                <a:gd name="T5" fmla="*/ 211 h 288"/>
                <a:gd name="T6" fmla="*/ 0 w 864"/>
                <a:gd name="T7" fmla="*/ 77 h 288"/>
                <a:gd name="T8" fmla="*/ 76 w 864"/>
                <a:gd name="T9" fmla="*/ 0 h 288"/>
                <a:gd name="T10" fmla="*/ 787 w 864"/>
                <a:gd name="T11" fmla="*/ 0 h 288"/>
                <a:gd name="T12" fmla="*/ 864 w 864"/>
                <a:gd name="T13" fmla="*/ 77 h 288"/>
                <a:gd name="T14" fmla="*/ 864 w 864"/>
                <a:gd name="T15" fmla="*/ 211 h 288"/>
                <a:gd name="T16" fmla="*/ 787 w 864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88">
                  <a:moveTo>
                    <a:pt x="787" y="288"/>
                  </a:moveTo>
                  <a:cubicBezTo>
                    <a:pt x="76" y="288"/>
                    <a:pt x="76" y="288"/>
                    <a:pt x="76" y="288"/>
                  </a:cubicBezTo>
                  <a:cubicBezTo>
                    <a:pt x="34" y="288"/>
                    <a:pt x="0" y="253"/>
                    <a:pt x="0" y="211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7" y="0"/>
                    <a:pt x="787" y="0"/>
                    <a:pt x="787" y="0"/>
                  </a:cubicBezTo>
                  <a:cubicBezTo>
                    <a:pt x="829" y="0"/>
                    <a:pt x="864" y="35"/>
                    <a:pt x="864" y="77"/>
                  </a:cubicBezTo>
                  <a:cubicBezTo>
                    <a:pt x="864" y="211"/>
                    <a:pt x="864" y="211"/>
                    <a:pt x="864" y="211"/>
                  </a:cubicBezTo>
                  <a:cubicBezTo>
                    <a:pt x="864" y="253"/>
                    <a:pt x="829" y="288"/>
                    <a:pt x="787" y="288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63F84252-39C5-4079-A1F4-BBA358B71391}"/>
                </a:ext>
              </a:extLst>
            </p:cNvPr>
            <p:cNvGrpSpPr/>
            <p:nvPr/>
          </p:nvGrpSpPr>
          <p:grpSpPr>
            <a:xfrm>
              <a:off x="6188075" y="2628450"/>
              <a:ext cx="1986359" cy="1938789"/>
              <a:chOff x="6188075" y="2628450"/>
              <a:chExt cx="1986359" cy="1938789"/>
            </a:xfrm>
          </p:grpSpPr>
          <p:sp>
            <p:nvSpPr>
              <p:cNvPr id="118" name="Freeform 38">
                <a:extLst>
                  <a:ext uri="{FF2B5EF4-FFF2-40B4-BE49-F238E27FC236}">
                    <a16:creationId xmlns:a16="http://schemas.microsoft.com/office/drawing/2014/main" id="{40E0AEEF-7B1D-4E98-8F47-741A2F551C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88075" y="2713039"/>
                <a:ext cx="1858963" cy="1854200"/>
              </a:xfrm>
              <a:custGeom>
                <a:avLst/>
                <a:gdLst>
                  <a:gd name="T0" fmla="*/ 679 w 864"/>
                  <a:gd name="T1" fmla="*/ 48 h 864"/>
                  <a:gd name="T2" fmla="*/ 816 w 864"/>
                  <a:gd name="T3" fmla="*/ 185 h 864"/>
                  <a:gd name="T4" fmla="*/ 816 w 864"/>
                  <a:gd name="T5" fmla="*/ 680 h 864"/>
                  <a:gd name="T6" fmla="*/ 679 w 864"/>
                  <a:gd name="T7" fmla="*/ 816 h 864"/>
                  <a:gd name="T8" fmla="*/ 185 w 864"/>
                  <a:gd name="T9" fmla="*/ 816 h 864"/>
                  <a:gd name="T10" fmla="*/ 48 w 864"/>
                  <a:gd name="T11" fmla="*/ 680 h 864"/>
                  <a:gd name="T12" fmla="*/ 48 w 864"/>
                  <a:gd name="T13" fmla="*/ 185 h 864"/>
                  <a:gd name="T14" fmla="*/ 185 w 864"/>
                  <a:gd name="T15" fmla="*/ 48 h 864"/>
                  <a:gd name="T16" fmla="*/ 679 w 864"/>
                  <a:gd name="T17" fmla="*/ 48 h 864"/>
                  <a:gd name="T18" fmla="*/ 679 w 864"/>
                  <a:gd name="T19" fmla="*/ 0 h 864"/>
                  <a:gd name="T20" fmla="*/ 185 w 864"/>
                  <a:gd name="T21" fmla="*/ 0 h 864"/>
                  <a:gd name="T22" fmla="*/ 0 w 864"/>
                  <a:gd name="T23" fmla="*/ 185 h 864"/>
                  <a:gd name="T24" fmla="*/ 0 w 864"/>
                  <a:gd name="T25" fmla="*/ 680 h 864"/>
                  <a:gd name="T26" fmla="*/ 185 w 864"/>
                  <a:gd name="T27" fmla="*/ 864 h 864"/>
                  <a:gd name="T28" fmla="*/ 679 w 864"/>
                  <a:gd name="T29" fmla="*/ 864 h 864"/>
                  <a:gd name="T30" fmla="*/ 864 w 864"/>
                  <a:gd name="T31" fmla="*/ 680 h 864"/>
                  <a:gd name="T32" fmla="*/ 864 w 864"/>
                  <a:gd name="T33" fmla="*/ 185 h 864"/>
                  <a:gd name="T34" fmla="*/ 679 w 864"/>
                  <a:gd name="T35" fmla="*/ 0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64" h="864">
                    <a:moveTo>
                      <a:pt x="679" y="48"/>
                    </a:moveTo>
                    <a:cubicBezTo>
                      <a:pt x="754" y="48"/>
                      <a:pt x="816" y="110"/>
                      <a:pt x="816" y="185"/>
                    </a:cubicBezTo>
                    <a:cubicBezTo>
                      <a:pt x="816" y="680"/>
                      <a:pt x="816" y="680"/>
                      <a:pt x="816" y="680"/>
                    </a:cubicBezTo>
                    <a:cubicBezTo>
                      <a:pt x="816" y="755"/>
                      <a:pt x="754" y="816"/>
                      <a:pt x="679" y="816"/>
                    </a:cubicBezTo>
                    <a:cubicBezTo>
                      <a:pt x="185" y="816"/>
                      <a:pt x="185" y="816"/>
                      <a:pt x="185" y="816"/>
                    </a:cubicBezTo>
                    <a:cubicBezTo>
                      <a:pt x="109" y="816"/>
                      <a:pt x="48" y="755"/>
                      <a:pt x="48" y="680"/>
                    </a:cubicBezTo>
                    <a:cubicBezTo>
                      <a:pt x="48" y="185"/>
                      <a:pt x="48" y="185"/>
                      <a:pt x="48" y="185"/>
                    </a:cubicBezTo>
                    <a:cubicBezTo>
                      <a:pt x="48" y="110"/>
                      <a:pt x="109" y="48"/>
                      <a:pt x="185" y="48"/>
                    </a:cubicBezTo>
                    <a:cubicBezTo>
                      <a:pt x="679" y="48"/>
                      <a:pt x="679" y="48"/>
                      <a:pt x="679" y="48"/>
                    </a:cubicBezTo>
                    <a:close/>
                    <a:moveTo>
                      <a:pt x="679" y="0"/>
                    </a:moveTo>
                    <a:cubicBezTo>
                      <a:pt x="185" y="0"/>
                      <a:pt x="185" y="0"/>
                      <a:pt x="185" y="0"/>
                    </a:cubicBezTo>
                    <a:cubicBezTo>
                      <a:pt x="83" y="0"/>
                      <a:pt x="0" y="84"/>
                      <a:pt x="0" y="185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781"/>
                      <a:pt x="83" y="864"/>
                      <a:pt x="185" y="864"/>
                    </a:cubicBezTo>
                    <a:cubicBezTo>
                      <a:pt x="679" y="864"/>
                      <a:pt x="679" y="864"/>
                      <a:pt x="679" y="864"/>
                    </a:cubicBezTo>
                    <a:cubicBezTo>
                      <a:pt x="781" y="864"/>
                      <a:pt x="864" y="781"/>
                      <a:pt x="864" y="680"/>
                    </a:cubicBezTo>
                    <a:cubicBezTo>
                      <a:pt x="864" y="185"/>
                      <a:pt x="864" y="185"/>
                      <a:pt x="864" y="185"/>
                    </a:cubicBezTo>
                    <a:cubicBezTo>
                      <a:pt x="864" y="84"/>
                      <a:pt x="781" y="0"/>
                      <a:pt x="679" y="0"/>
                    </a:cubicBezTo>
                    <a:close/>
                  </a:path>
                </a:pathLst>
              </a:custGeom>
              <a:solidFill>
                <a:srgbClr val="31486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0">
                  <a:solidFill>
                    <a:schemeClr val="bg2">
                      <a:lumMod val="50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9" name="Title 20">
                <a:extLst>
                  <a:ext uri="{FF2B5EF4-FFF2-40B4-BE49-F238E27FC236}">
                    <a16:creationId xmlns:a16="http://schemas.microsoft.com/office/drawing/2014/main" id="{F303D8BB-BE55-4E18-9E4B-F69891521BD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76603" y="2628450"/>
                <a:ext cx="1697831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tIns="0">
                <a:spAutoFit/>
              </a:bodyPr>
              <a:lstStyle>
                <a:lvl1pPr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zh-TW" altLang="en-US" sz="1800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模型</a:t>
                </a:r>
                <a:endParaRPr lang="en-US" altLang="zh-CN" sz="1800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0" name="Title 20">
                <a:extLst>
                  <a:ext uri="{FF2B5EF4-FFF2-40B4-BE49-F238E27FC236}">
                    <a16:creationId xmlns:a16="http://schemas.microsoft.com/office/drawing/2014/main" id="{E72DEEAC-44EF-4B3B-B6E4-8C6CD115000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30523" y="3124025"/>
                <a:ext cx="1374065" cy="1270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tIns="0" rIns="0" bIns="0" anchor="ctr">
                <a:spAutoFit/>
              </a:bodyPr>
              <a:lstStyle>
                <a:lvl1pPr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TW" altLang="en-US" sz="1400" b="0" dirty="0">
                    <a:solidFill>
                      <a:schemeClr val="bg2">
                        <a:lumMod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神經網路</a:t>
                </a:r>
                <a:r>
                  <a:rPr lang="zh-TW" altLang="en-US" sz="1400" dirty="0">
                    <a:solidFill>
                      <a:schemeClr val="bg2">
                        <a:lumMod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與</a:t>
                </a:r>
                <a:r>
                  <a:rPr lang="en-US" altLang="zh-TW" sz="1400" dirty="0" err="1">
                    <a:solidFill>
                      <a:schemeClr val="bg2">
                        <a:lumMod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lightbgm</a:t>
                </a:r>
                <a:r>
                  <a:rPr lang="zh-TW" altLang="en-US" sz="1400" dirty="0">
                    <a:solidFill>
                      <a:schemeClr val="bg2">
                        <a:lumMod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有不錯的結果</a:t>
                </a:r>
                <a:endParaRPr lang="en-US" altLang="zh-TW" sz="1400" dirty="0">
                  <a:solidFill>
                    <a:schemeClr val="bg2">
                      <a:lumMod val="50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TW" altLang="en-US" sz="1400" b="0" dirty="0">
                    <a:solidFill>
                      <a:schemeClr val="bg2">
                        <a:lumMod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單預測配一個模型效果較佳</a:t>
                </a:r>
                <a:endParaRPr lang="zh-CN" altLang="en-US" sz="1400" b="0" dirty="0">
                  <a:solidFill>
                    <a:schemeClr val="bg2">
                      <a:lumMod val="50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716D4962-0869-4049-8C21-9120B35F0ACB}"/>
              </a:ext>
            </a:extLst>
          </p:cNvPr>
          <p:cNvGrpSpPr/>
          <p:nvPr/>
        </p:nvGrpSpPr>
        <p:grpSpPr>
          <a:xfrm>
            <a:off x="8489950" y="2713039"/>
            <a:ext cx="2122488" cy="2101850"/>
            <a:chOff x="8489950" y="2713039"/>
            <a:chExt cx="2122488" cy="2101850"/>
          </a:xfrm>
        </p:grpSpPr>
        <p:sp>
          <p:nvSpPr>
            <p:cNvPr id="122" name="Freeform 36">
              <a:extLst>
                <a:ext uri="{FF2B5EF4-FFF2-40B4-BE49-F238E27FC236}">
                  <a16:creationId xmlns:a16="http://schemas.microsoft.com/office/drawing/2014/main" id="{03F6FB5E-66E9-460C-8ED4-267CE0F83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3475" y="4195764"/>
              <a:ext cx="1858963" cy="619125"/>
            </a:xfrm>
            <a:custGeom>
              <a:avLst/>
              <a:gdLst>
                <a:gd name="T0" fmla="*/ 787 w 864"/>
                <a:gd name="T1" fmla="*/ 288 h 288"/>
                <a:gd name="T2" fmla="*/ 76 w 864"/>
                <a:gd name="T3" fmla="*/ 288 h 288"/>
                <a:gd name="T4" fmla="*/ 0 w 864"/>
                <a:gd name="T5" fmla="*/ 211 h 288"/>
                <a:gd name="T6" fmla="*/ 0 w 864"/>
                <a:gd name="T7" fmla="*/ 77 h 288"/>
                <a:gd name="T8" fmla="*/ 76 w 864"/>
                <a:gd name="T9" fmla="*/ 0 h 288"/>
                <a:gd name="T10" fmla="*/ 787 w 864"/>
                <a:gd name="T11" fmla="*/ 0 h 288"/>
                <a:gd name="T12" fmla="*/ 864 w 864"/>
                <a:gd name="T13" fmla="*/ 77 h 288"/>
                <a:gd name="T14" fmla="*/ 864 w 864"/>
                <a:gd name="T15" fmla="*/ 211 h 288"/>
                <a:gd name="T16" fmla="*/ 787 w 864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88">
                  <a:moveTo>
                    <a:pt x="787" y="288"/>
                  </a:moveTo>
                  <a:cubicBezTo>
                    <a:pt x="76" y="288"/>
                    <a:pt x="76" y="288"/>
                    <a:pt x="76" y="288"/>
                  </a:cubicBezTo>
                  <a:cubicBezTo>
                    <a:pt x="34" y="288"/>
                    <a:pt x="0" y="254"/>
                    <a:pt x="0" y="211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7" y="0"/>
                    <a:pt x="787" y="0"/>
                    <a:pt x="787" y="0"/>
                  </a:cubicBezTo>
                  <a:cubicBezTo>
                    <a:pt x="829" y="0"/>
                    <a:pt x="864" y="35"/>
                    <a:pt x="864" y="77"/>
                  </a:cubicBezTo>
                  <a:cubicBezTo>
                    <a:pt x="864" y="211"/>
                    <a:pt x="864" y="211"/>
                    <a:pt x="864" y="211"/>
                  </a:cubicBezTo>
                  <a:cubicBezTo>
                    <a:pt x="864" y="254"/>
                    <a:pt x="829" y="288"/>
                    <a:pt x="787" y="288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3" name="Freeform 39">
              <a:extLst>
                <a:ext uri="{FF2B5EF4-FFF2-40B4-BE49-F238E27FC236}">
                  <a16:creationId xmlns:a16="http://schemas.microsoft.com/office/drawing/2014/main" id="{3C7E2955-8C6A-436D-BF8F-DD588DC218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89950" y="2713039"/>
              <a:ext cx="1858963" cy="1854200"/>
            </a:xfrm>
            <a:custGeom>
              <a:avLst/>
              <a:gdLst>
                <a:gd name="T0" fmla="*/ 679 w 864"/>
                <a:gd name="T1" fmla="*/ 48 h 864"/>
                <a:gd name="T2" fmla="*/ 816 w 864"/>
                <a:gd name="T3" fmla="*/ 185 h 864"/>
                <a:gd name="T4" fmla="*/ 816 w 864"/>
                <a:gd name="T5" fmla="*/ 680 h 864"/>
                <a:gd name="T6" fmla="*/ 679 w 864"/>
                <a:gd name="T7" fmla="*/ 816 h 864"/>
                <a:gd name="T8" fmla="*/ 185 w 864"/>
                <a:gd name="T9" fmla="*/ 816 h 864"/>
                <a:gd name="T10" fmla="*/ 48 w 864"/>
                <a:gd name="T11" fmla="*/ 680 h 864"/>
                <a:gd name="T12" fmla="*/ 48 w 864"/>
                <a:gd name="T13" fmla="*/ 185 h 864"/>
                <a:gd name="T14" fmla="*/ 185 w 864"/>
                <a:gd name="T15" fmla="*/ 48 h 864"/>
                <a:gd name="T16" fmla="*/ 679 w 864"/>
                <a:gd name="T17" fmla="*/ 48 h 864"/>
                <a:gd name="T18" fmla="*/ 679 w 864"/>
                <a:gd name="T19" fmla="*/ 0 h 864"/>
                <a:gd name="T20" fmla="*/ 185 w 864"/>
                <a:gd name="T21" fmla="*/ 0 h 864"/>
                <a:gd name="T22" fmla="*/ 0 w 864"/>
                <a:gd name="T23" fmla="*/ 185 h 864"/>
                <a:gd name="T24" fmla="*/ 0 w 864"/>
                <a:gd name="T25" fmla="*/ 680 h 864"/>
                <a:gd name="T26" fmla="*/ 185 w 864"/>
                <a:gd name="T27" fmla="*/ 864 h 864"/>
                <a:gd name="T28" fmla="*/ 679 w 864"/>
                <a:gd name="T29" fmla="*/ 864 h 864"/>
                <a:gd name="T30" fmla="*/ 864 w 864"/>
                <a:gd name="T31" fmla="*/ 680 h 864"/>
                <a:gd name="T32" fmla="*/ 864 w 864"/>
                <a:gd name="T33" fmla="*/ 185 h 864"/>
                <a:gd name="T34" fmla="*/ 679 w 864"/>
                <a:gd name="T3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4" h="864">
                  <a:moveTo>
                    <a:pt x="679" y="48"/>
                  </a:moveTo>
                  <a:cubicBezTo>
                    <a:pt x="755" y="48"/>
                    <a:pt x="816" y="110"/>
                    <a:pt x="816" y="185"/>
                  </a:cubicBezTo>
                  <a:cubicBezTo>
                    <a:pt x="816" y="680"/>
                    <a:pt x="816" y="680"/>
                    <a:pt x="816" y="680"/>
                  </a:cubicBezTo>
                  <a:cubicBezTo>
                    <a:pt x="816" y="755"/>
                    <a:pt x="755" y="816"/>
                    <a:pt x="679" y="816"/>
                  </a:cubicBezTo>
                  <a:cubicBezTo>
                    <a:pt x="185" y="816"/>
                    <a:pt x="185" y="816"/>
                    <a:pt x="185" y="816"/>
                  </a:cubicBezTo>
                  <a:cubicBezTo>
                    <a:pt x="110" y="816"/>
                    <a:pt x="48" y="755"/>
                    <a:pt x="48" y="680"/>
                  </a:cubicBezTo>
                  <a:cubicBezTo>
                    <a:pt x="48" y="185"/>
                    <a:pt x="48" y="185"/>
                    <a:pt x="48" y="185"/>
                  </a:cubicBezTo>
                  <a:cubicBezTo>
                    <a:pt x="48" y="110"/>
                    <a:pt x="110" y="48"/>
                    <a:pt x="185" y="48"/>
                  </a:cubicBezTo>
                  <a:cubicBezTo>
                    <a:pt x="679" y="48"/>
                    <a:pt x="679" y="48"/>
                    <a:pt x="679" y="48"/>
                  </a:cubicBezTo>
                  <a:close/>
                  <a:moveTo>
                    <a:pt x="679" y="0"/>
                  </a:moveTo>
                  <a:cubicBezTo>
                    <a:pt x="185" y="0"/>
                    <a:pt x="185" y="0"/>
                    <a:pt x="185" y="0"/>
                  </a:cubicBezTo>
                  <a:cubicBezTo>
                    <a:pt x="83" y="0"/>
                    <a:pt x="0" y="84"/>
                    <a:pt x="0" y="185"/>
                  </a:cubicBezTo>
                  <a:cubicBezTo>
                    <a:pt x="0" y="680"/>
                    <a:pt x="0" y="680"/>
                    <a:pt x="0" y="680"/>
                  </a:cubicBezTo>
                  <a:cubicBezTo>
                    <a:pt x="0" y="781"/>
                    <a:pt x="83" y="864"/>
                    <a:pt x="185" y="864"/>
                  </a:cubicBezTo>
                  <a:cubicBezTo>
                    <a:pt x="679" y="864"/>
                    <a:pt x="679" y="864"/>
                    <a:pt x="679" y="864"/>
                  </a:cubicBezTo>
                  <a:cubicBezTo>
                    <a:pt x="781" y="864"/>
                    <a:pt x="864" y="781"/>
                    <a:pt x="864" y="680"/>
                  </a:cubicBezTo>
                  <a:cubicBezTo>
                    <a:pt x="864" y="185"/>
                    <a:pt x="864" y="185"/>
                    <a:pt x="864" y="185"/>
                  </a:cubicBezTo>
                  <a:cubicBezTo>
                    <a:pt x="864" y="84"/>
                    <a:pt x="781" y="0"/>
                    <a:pt x="679" y="0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4" name="Title 20">
              <a:extLst>
                <a:ext uri="{FF2B5EF4-FFF2-40B4-BE49-F238E27FC236}">
                  <a16:creationId xmlns:a16="http://schemas.microsoft.com/office/drawing/2014/main" id="{C5ABC0BE-0762-4449-B636-D4802EA1BD1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765778" y="4343743"/>
              <a:ext cx="1697831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TW" altLang="en-US" sz="1800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評估方法</a:t>
              </a:r>
              <a:endParaRPr lang="en-US" altLang="zh-CN" sz="1800" dirty="0">
                <a:solidFill>
                  <a:schemeClr val="bg1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5" name="Title 20">
              <a:extLst>
                <a:ext uri="{FF2B5EF4-FFF2-40B4-BE49-F238E27FC236}">
                  <a16:creationId xmlns:a16="http://schemas.microsoft.com/office/drawing/2014/main" id="{661737B9-8859-490B-849E-49B262EDE5F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753475" y="3210503"/>
              <a:ext cx="1374065" cy="494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rIns="0" bIns="0" anchor="ctr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TW" altLang="en-US" sz="1400" b="0" dirty="0">
                  <a:solidFill>
                    <a:schemeClr val="bg2">
                      <a:lumMod val="50000"/>
                    </a:schemeClr>
                  </a:solidFill>
                  <a:latin typeface="Arial"/>
                  <a:ea typeface="微软雅黑"/>
                  <a:sym typeface="Arial"/>
                </a:rPr>
                <a:t>自己沒寫正確</a:t>
              </a:r>
              <a:r>
                <a:rPr lang="en-US" altLang="zh-TW" sz="1400" dirty="0">
                  <a:solidFill>
                    <a:schemeClr val="bg2">
                      <a:lumMod val="50000"/>
                    </a:schemeClr>
                  </a:solidFill>
                  <a:latin typeface="Arial"/>
                  <a:ea typeface="微软雅黑"/>
                  <a:sym typeface="Arial"/>
                </a:rPr>
                <a:t>…</a:t>
              </a:r>
            </a:p>
            <a:p>
              <a:pPr>
                <a:lnSpc>
                  <a:spcPct val="120000"/>
                </a:lnSpc>
              </a:pPr>
              <a:r>
                <a:rPr lang="en-US" altLang="zh-TW" sz="1400" dirty="0">
                  <a:solidFill>
                    <a:schemeClr val="bg2">
                      <a:lumMod val="50000"/>
                    </a:schemeClr>
                  </a:solidFill>
                  <a:latin typeface="Arial"/>
                  <a:ea typeface="微软雅黑"/>
                  <a:sym typeface="Arial"/>
                </a:rPr>
                <a:t>SMAPE</a:t>
              </a:r>
              <a:r>
                <a:rPr lang="zh-TW" altLang="en-US" sz="1400" dirty="0">
                  <a:solidFill>
                    <a:schemeClr val="bg2">
                      <a:lumMod val="50000"/>
                    </a:schemeClr>
                  </a:solidFill>
                  <a:latin typeface="Arial"/>
                  <a:ea typeface="微软雅黑"/>
                  <a:sym typeface="Arial"/>
                </a:rPr>
                <a:t>方法</a:t>
              </a:r>
              <a:endParaRPr lang="zh-CN" altLang="en-US" sz="1400" b="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60B36EB2-A0AB-4D64-99ED-0A9E065BB946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0559F9A0-2CD5-41BC-9CB8-FFDDF7FA0D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D424E495-A91B-42B6-A9D3-FBD3E540A993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zh-TW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sym typeface="Arial"/>
                </a:rPr>
                <a:t>結果與未來計畫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sym typeface="Arial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E7401106-3FBD-48F5-B1A8-691380D1D4D9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85011ABE-2F31-4167-A1BD-761B696DFA97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05123318-F587-4F4A-8E89-FC852C393D4C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A0385F6-5422-4A49-B6BA-A7D2EEAA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C49-4F1C-4FE7-A102-521248C79C8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27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2">
            <a:extLst>
              <a:ext uri="{FF2B5EF4-FFF2-40B4-BE49-F238E27FC236}">
                <a16:creationId xmlns:a16="http://schemas.microsoft.com/office/drawing/2014/main" id="{FE106E2F-9E03-4236-9F77-31E657C322FB}"/>
              </a:ext>
            </a:extLst>
          </p:cNvPr>
          <p:cNvSpPr txBox="1"/>
          <p:nvPr/>
        </p:nvSpPr>
        <p:spPr>
          <a:xfrm>
            <a:off x="1232899" y="3369775"/>
            <a:ext cx="10344971" cy="1433406"/>
          </a:xfrm>
          <a:prstGeom prst="rect">
            <a:avLst/>
          </a:prstGeom>
          <a:solidFill>
            <a:srgbClr val="314865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300000"/>
              </a:lnSpc>
            </a:pPr>
            <a:r>
              <a:rPr lang="zh-TW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嘗試了很多方法與模型，可以再精進，</a:t>
            </a:r>
            <a:endParaRPr lang="en-US" altLang="zh-TW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/>
              <a:sym typeface="Arial"/>
            </a:endParaRPr>
          </a:p>
          <a:p>
            <a:pPr algn="ctr">
              <a:lnSpc>
                <a:spcPct val="300000"/>
              </a:lnSpc>
            </a:pPr>
            <a:r>
              <a:rPr lang="zh-TW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以上是這次</a:t>
            </a:r>
            <a:r>
              <a:rPr lang="en-US" altLang="zh-TW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KDD</a:t>
            </a:r>
            <a:r>
              <a:rPr lang="zh-TW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CUP</a:t>
            </a:r>
            <a:r>
              <a:rPr lang="zh-TW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2018</a:t>
            </a:r>
            <a:r>
              <a:rPr lang="zh-TW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的心得，有機會再繼續努力。</a:t>
            </a:r>
            <a:endParaRPr lang="zh-CN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/>
              <a:sym typeface="Arial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8467ECA-5F2E-41FD-86A6-73E41161DBFB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980298EE-E7E4-46F6-8D77-5A3FC34BC9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857E0F1-0677-4147-9F18-57AA1ABF16F0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zh-TW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sym typeface="Arial"/>
                </a:rPr>
                <a:t>結果與未來計畫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sym typeface="Arial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5A4257C-BCBC-4068-B473-D0A0DFF85CDE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EE862D8-DBE8-4EBB-BEB1-0BEAEDA2F655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1E97272-D9E3-4FE7-93DD-FAFEDD11FF72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20" name="Shape 2411">
            <a:extLst>
              <a:ext uri="{FF2B5EF4-FFF2-40B4-BE49-F238E27FC236}">
                <a16:creationId xmlns:a16="http://schemas.microsoft.com/office/drawing/2014/main" id="{D94784AF-EFD4-474B-BA38-24CF3F5072D2}"/>
              </a:ext>
            </a:extLst>
          </p:cNvPr>
          <p:cNvSpPr/>
          <p:nvPr/>
        </p:nvSpPr>
        <p:spPr>
          <a:xfrm>
            <a:off x="4207768" y="1735425"/>
            <a:ext cx="251270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r" eaLnBrk="0" hangingPunct="0"/>
            <a:r>
              <a:rPr lang="en-US" altLang="zh-TW" sz="2400" dirty="0">
                <a:sym typeface="Arial"/>
              </a:rPr>
              <a:t>Conclusion</a:t>
            </a:r>
            <a:endParaRPr lang="zh-CN" altLang="en-US" sz="3600" b="1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89679CC-5B77-4F27-89E7-4EE605D0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C49-4F1C-4FE7-A102-521248C79C8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76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C30D2CB-87AC-4C73-ABE3-7A9188B6EE04}"/>
              </a:ext>
            </a:extLst>
          </p:cNvPr>
          <p:cNvGrpSpPr/>
          <p:nvPr/>
        </p:nvGrpSpPr>
        <p:grpSpPr>
          <a:xfrm>
            <a:off x="799845" y="852473"/>
            <a:ext cx="2758272" cy="837788"/>
            <a:chOff x="4602145" y="211015"/>
            <a:chExt cx="2758272" cy="837788"/>
          </a:xfrm>
        </p:grpSpPr>
        <p:sp>
          <p:nvSpPr>
            <p:cNvPr id="30" name="流程图: 终止 29">
              <a:extLst>
                <a:ext uri="{FF2B5EF4-FFF2-40B4-BE49-F238E27FC236}">
                  <a16:creationId xmlns:a16="http://schemas.microsoft.com/office/drawing/2014/main" id="{1F50B518-101A-4D4B-BCC9-8CAD6D51AA42}"/>
                </a:ext>
              </a:extLst>
            </p:cNvPr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" name="流程图: 终止 30">
              <a:extLst>
                <a:ext uri="{FF2B5EF4-FFF2-40B4-BE49-F238E27FC236}">
                  <a16:creationId xmlns:a16="http://schemas.microsoft.com/office/drawing/2014/main" id="{D33146DD-C177-44DF-A10D-386B11E14434}"/>
                </a:ext>
              </a:extLst>
            </p:cNvPr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2" name="流程图: 终止 31">
              <a:extLst>
                <a:ext uri="{FF2B5EF4-FFF2-40B4-BE49-F238E27FC236}">
                  <a16:creationId xmlns:a16="http://schemas.microsoft.com/office/drawing/2014/main" id="{40F766B3-FA08-4C7A-BC77-51C0708A3093}"/>
                </a:ext>
              </a:extLst>
            </p:cNvPr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434874" y="0"/>
            <a:ext cx="1343025" cy="2160396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2" name="MH_Others_1"/>
          <p:cNvSpPr txBox="1"/>
          <p:nvPr>
            <p:custDataLst>
              <p:tags r:id="rId1"/>
            </p:custDataLst>
          </p:nvPr>
        </p:nvSpPr>
        <p:spPr>
          <a:xfrm>
            <a:off x="1434874" y="0"/>
            <a:ext cx="1343025" cy="166199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TW" altLang="en-US" sz="5400" b="1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目錄</a:t>
            </a:r>
            <a:endParaRPr lang="en-US" altLang="zh-CN" sz="5400" b="1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2" name="MH_Others_1">
            <a:extLst>
              <a:ext uri="{FF2B5EF4-FFF2-40B4-BE49-F238E27FC236}">
                <a16:creationId xmlns:a16="http://schemas.microsoft.com/office/drawing/2014/main" id="{953E86C6-52A6-4837-B1B4-CF0C4F6C78E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451418" y="1766523"/>
            <a:ext cx="1343025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Arial"/>
                <a:ea typeface="微软雅黑"/>
                <a:sym typeface="Arial"/>
              </a:rPr>
              <a:t>Outline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61EEED9-162E-49FD-9987-4E4FD65F699B}"/>
              </a:ext>
            </a:extLst>
          </p:cNvPr>
          <p:cNvSpPr/>
          <p:nvPr/>
        </p:nvSpPr>
        <p:spPr>
          <a:xfrm>
            <a:off x="6600056" y="1236156"/>
            <a:ext cx="3890506" cy="46166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sym typeface="Arial"/>
              </a:rPr>
              <a:t>比賽問題</a:t>
            </a:r>
            <a:endParaRPr lang="zh-CN" alt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49A541B-3A72-4249-92C0-186D8B630A37}"/>
              </a:ext>
            </a:extLst>
          </p:cNvPr>
          <p:cNvSpPr/>
          <p:nvPr/>
        </p:nvSpPr>
        <p:spPr>
          <a:xfrm>
            <a:off x="6600056" y="2325665"/>
            <a:ext cx="3890506" cy="46166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使用平台與工具</a:t>
            </a:r>
            <a:endParaRPr lang="zh-CN" alt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AD56D4C-4D0A-42B0-BDD5-369237F9F7C4}"/>
              </a:ext>
            </a:extLst>
          </p:cNvPr>
          <p:cNvSpPr/>
          <p:nvPr/>
        </p:nvSpPr>
        <p:spPr>
          <a:xfrm>
            <a:off x="6600056" y="3415175"/>
            <a:ext cx="3890506" cy="46166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TW" alt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資料分析、取特徵與前處理</a:t>
            </a:r>
            <a:endParaRPr lang="zh-CN" alt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48033EF-29FC-4D27-A1B8-860AB1793F00}"/>
              </a:ext>
            </a:extLst>
          </p:cNvPr>
          <p:cNvSpPr/>
          <p:nvPr/>
        </p:nvSpPr>
        <p:spPr>
          <a:xfrm>
            <a:off x="6600056" y="4504685"/>
            <a:ext cx="3890506" cy="46166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TW" alt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模型與成績</a:t>
            </a:r>
            <a:endParaRPr lang="zh-CN" alt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76D4840-40B0-44D1-9EA7-320176B8D2CF}"/>
              </a:ext>
            </a:extLst>
          </p:cNvPr>
          <p:cNvSpPr/>
          <p:nvPr/>
        </p:nvSpPr>
        <p:spPr>
          <a:xfrm>
            <a:off x="6600056" y="5594194"/>
            <a:ext cx="3890506" cy="46166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TW" alt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結果分析與未來計畫</a:t>
            </a:r>
            <a:endParaRPr lang="zh-CN" alt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DA92C32-63E7-4E24-8A92-4C415829099E}"/>
              </a:ext>
            </a:extLst>
          </p:cNvPr>
          <p:cNvGrpSpPr/>
          <p:nvPr/>
        </p:nvGrpSpPr>
        <p:grpSpPr>
          <a:xfrm>
            <a:off x="4343050" y="1160643"/>
            <a:ext cx="1752950" cy="605880"/>
            <a:chOff x="4343050" y="1160643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081EDAF-9224-4BBC-99B8-CA89797F8142}"/>
                </a:ext>
              </a:extLst>
            </p:cNvPr>
            <p:cNvGrpSpPr/>
            <p:nvPr/>
          </p:nvGrpSpPr>
          <p:grpSpPr>
            <a:xfrm>
              <a:off x="4343050" y="1160643"/>
              <a:ext cx="1752950" cy="605880"/>
              <a:chOff x="4602145" y="211015"/>
              <a:chExt cx="2298560" cy="794460"/>
            </a:xfrm>
          </p:grpSpPr>
          <p:sp>
            <p:nvSpPr>
              <p:cNvPr id="24" name="流程图: 终止 23">
                <a:extLst>
                  <a:ext uri="{FF2B5EF4-FFF2-40B4-BE49-F238E27FC236}">
                    <a16:creationId xmlns:a16="http://schemas.microsoft.com/office/drawing/2014/main" id="{E593CA49-1B4F-4102-9C0A-C5814E36A2E7}"/>
                  </a:ext>
                </a:extLst>
              </p:cNvPr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" name="流程图: 终止 1">
                <a:extLst>
                  <a:ext uri="{FF2B5EF4-FFF2-40B4-BE49-F238E27FC236}">
                    <a16:creationId xmlns:a16="http://schemas.microsoft.com/office/drawing/2014/main" id="{85C17F0F-F8A1-4947-BD89-CA01697C3C21}"/>
                  </a:ext>
                </a:extLst>
              </p:cNvPr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3" name="流程图: 终止 22">
                <a:extLst>
                  <a:ext uri="{FF2B5EF4-FFF2-40B4-BE49-F238E27FC236}">
                    <a16:creationId xmlns:a16="http://schemas.microsoft.com/office/drawing/2014/main" id="{6601980E-509B-4019-A4F8-CA09B5FA2B1F}"/>
                  </a:ext>
                </a:extLst>
              </p:cNvPr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9B6CAA7-DF84-484E-9C28-56061792A35A}"/>
                </a:ext>
              </a:extLst>
            </p:cNvPr>
            <p:cNvSpPr txBox="1"/>
            <p:nvPr/>
          </p:nvSpPr>
          <p:spPr>
            <a:xfrm>
              <a:off x="4872741" y="1179527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/>
                  <a:ea typeface="微软雅黑"/>
                  <a:sym typeface="Arial"/>
                </a:rPr>
                <a:t>01</a:t>
              </a:r>
              <a:endParaRPr lang="zh-CN" altLang="en-US" sz="2800" b="1" dirty="0">
                <a:solidFill>
                  <a:srgbClr val="314865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D09F04C-D1E2-48A7-948D-10734D5B5B83}"/>
              </a:ext>
            </a:extLst>
          </p:cNvPr>
          <p:cNvGrpSpPr/>
          <p:nvPr/>
        </p:nvGrpSpPr>
        <p:grpSpPr>
          <a:xfrm>
            <a:off x="4343050" y="2250972"/>
            <a:ext cx="1752950" cy="605880"/>
            <a:chOff x="4343050" y="2250972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452CD3E0-E59B-429A-9C9B-89DCBBE90DDA}"/>
                </a:ext>
              </a:extLst>
            </p:cNvPr>
            <p:cNvGrpSpPr/>
            <p:nvPr/>
          </p:nvGrpSpPr>
          <p:grpSpPr>
            <a:xfrm>
              <a:off x="4343050" y="2250972"/>
              <a:ext cx="1752950" cy="605880"/>
              <a:chOff x="4602145" y="211015"/>
              <a:chExt cx="2298560" cy="794460"/>
            </a:xfrm>
          </p:grpSpPr>
          <p:sp>
            <p:nvSpPr>
              <p:cNvPr id="51" name="流程图: 终止 50">
                <a:extLst>
                  <a:ext uri="{FF2B5EF4-FFF2-40B4-BE49-F238E27FC236}">
                    <a16:creationId xmlns:a16="http://schemas.microsoft.com/office/drawing/2014/main" id="{0ED95970-BEFA-46BA-88DE-16B99B3BFFDE}"/>
                  </a:ext>
                </a:extLst>
              </p:cNvPr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52" name="流程图: 终止 51">
                <a:extLst>
                  <a:ext uri="{FF2B5EF4-FFF2-40B4-BE49-F238E27FC236}">
                    <a16:creationId xmlns:a16="http://schemas.microsoft.com/office/drawing/2014/main" id="{E01DE3AB-3071-40DB-AB57-34B1917EE399}"/>
                  </a:ext>
                </a:extLst>
              </p:cNvPr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53" name="流程图: 终止 52">
                <a:extLst>
                  <a:ext uri="{FF2B5EF4-FFF2-40B4-BE49-F238E27FC236}">
                    <a16:creationId xmlns:a16="http://schemas.microsoft.com/office/drawing/2014/main" id="{B8B9DA37-53AA-412F-959E-17838283E9DF}"/>
                  </a:ext>
                </a:extLst>
              </p:cNvPr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84E060EF-CF74-4B6E-BAE1-3A7519A03AF0}"/>
                </a:ext>
              </a:extLst>
            </p:cNvPr>
            <p:cNvSpPr txBox="1"/>
            <p:nvPr/>
          </p:nvSpPr>
          <p:spPr>
            <a:xfrm>
              <a:off x="4872741" y="2291691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/>
                  <a:ea typeface="微软雅黑"/>
                  <a:sym typeface="Arial"/>
                </a:rPr>
                <a:t>02</a:t>
              </a:r>
              <a:endParaRPr lang="zh-CN" altLang="en-US" sz="2800" b="1" dirty="0">
                <a:solidFill>
                  <a:srgbClr val="314865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82C3D2D-4753-4361-A716-85DEDDA72901}"/>
              </a:ext>
            </a:extLst>
          </p:cNvPr>
          <p:cNvGrpSpPr/>
          <p:nvPr/>
        </p:nvGrpSpPr>
        <p:grpSpPr>
          <a:xfrm>
            <a:off x="4343050" y="3341301"/>
            <a:ext cx="1752950" cy="605880"/>
            <a:chOff x="4343050" y="3341301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8CCAD882-888A-4D70-8C8E-C6D636F1B8D4}"/>
                </a:ext>
              </a:extLst>
            </p:cNvPr>
            <p:cNvGrpSpPr/>
            <p:nvPr/>
          </p:nvGrpSpPr>
          <p:grpSpPr>
            <a:xfrm>
              <a:off x="4343050" y="3341301"/>
              <a:ext cx="1752950" cy="605880"/>
              <a:chOff x="4602145" y="211015"/>
              <a:chExt cx="2298560" cy="794460"/>
            </a:xfrm>
          </p:grpSpPr>
          <p:sp>
            <p:nvSpPr>
              <p:cNvPr id="55" name="流程图: 终止 54">
                <a:extLst>
                  <a:ext uri="{FF2B5EF4-FFF2-40B4-BE49-F238E27FC236}">
                    <a16:creationId xmlns:a16="http://schemas.microsoft.com/office/drawing/2014/main" id="{49B8D226-DCF4-4FA6-89FC-0D0CEE67A1AC}"/>
                  </a:ext>
                </a:extLst>
              </p:cNvPr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56" name="流程图: 终止 55">
                <a:extLst>
                  <a:ext uri="{FF2B5EF4-FFF2-40B4-BE49-F238E27FC236}">
                    <a16:creationId xmlns:a16="http://schemas.microsoft.com/office/drawing/2014/main" id="{B1E1DF72-638B-4928-A36A-9216C161FB72}"/>
                  </a:ext>
                </a:extLst>
              </p:cNvPr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57" name="流程图: 终止 56">
                <a:extLst>
                  <a:ext uri="{FF2B5EF4-FFF2-40B4-BE49-F238E27FC236}">
                    <a16:creationId xmlns:a16="http://schemas.microsoft.com/office/drawing/2014/main" id="{D42FA9AC-B76A-4619-832B-7DD3F712616C}"/>
                  </a:ext>
                </a:extLst>
              </p:cNvPr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9DFB905-101D-47A2-8467-36821BCA9595}"/>
                </a:ext>
              </a:extLst>
            </p:cNvPr>
            <p:cNvSpPr txBox="1"/>
            <p:nvPr/>
          </p:nvSpPr>
          <p:spPr>
            <a:xfrm>
              <a:off x="4872741" y="3403855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/>
                  <a:ea typeface="微软雅黑"/>
                  <a:sym typeface="Arial"/>
                </a:rPr>
                <a:t>03</a:t>
              </a:r>
              <a:endParaRPr lang="zh-CN" altLang="en-US" sz="2800" b="1" dirty="0">
                <a:solidFill>
                  <a:srgbClr val="314865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84B7D40-B194-4BBC-BC0B-D8B4A78F3F82}"/>
              </a:ext>
            </a:extLst>
          </p:cNvPr>
          <p:cNvGrpSpPr/>
          <p:nvPr/>
        </p:nvGrpSpPr>
        <p:grpSpPr>
          <a:xfrm>
            <a:off x="4343050" y="4431630"/>
            <a:ext cx="1752950" cy="607609"/>
            <a:chOff x="4343050" y="4431630"/>
            <a:chExt cx="1752950" cy="607609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36FC00AC-D677-4B98-9979-52B16F3B0C87}"/>
                </a:ext>
              </a:extLst>
            </p:cNvPr>
            <p:cNvGrpSpPr/>
            <p:nvPr/>
          </p:nvGrpSpPr>
          <p:grpSpPr>
            <a:xfrm>
              <a:off x="4343050" y="4431630"/>
              <a:ext cx="1752950" cy="605880"/>
              <a:chOff x="4602145" y="211015"/>
              <a:chExt cx="2298560" cy="794460"/>
            </a:xfrm>
          </p:grpSpPr>
          <p:sp>
            <p:nvSpPr>
              <p:cNvPr id="59" name="流程图: 终止 58">
                <a:extLst>
                  <a:ext uri="{FF2B5EF4-FFF2-40B4-BE49-F238E27FC236}">
                    <a16:creationId xmlns:a16="http://schemas.microsoft.com/office/drawing/2014/main" id="{1C29FF16-2D1B-4713-809F-F89C36F92A50}"/>
                  </a:ext>
                </a:extLst>
              </p:cNvPr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0" name="流程图: 终止 59">
                <a:extLst>
                  <a:ext uri="{FF2B5EF4-FFF2-40B4-BE49-F238E27FC236}">
                    <a16:creationId xmlns:a16="http://schemas.microsoft.com/office/drawing/2014/main" id="{DF0CAB27-66D6-4B64-9611-CDF203E5E718}"/>
                  </a:ext>
                </a:extLst>
              </p:cNvPr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1" name="流程图: 终止 60">
                <a:extLst>
                  <a:ext uri="{FF2B5EF4-FFF2-40B4-BE49-F238E27FC236}">
                    <a16:creationId xmlns:a16="http://schemas.microsoft.com/office/drawing/2014/main" id="{CEA0FFCE-71C9-437B-BC0F-B6FC4B7E05F6}"/>
                  </a:ext>
                </a:extLst>
              </p:cNvPr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7F0C4187-4782-40A5-A2A8-B08D281B08F9}"/>
                </a:ext>
              </a:extLst>
            </p:cNvPr>
            <p:cNvSpPr txBox="1"/>
            <p:nvPr/>
          </p:nvSpPr>
          <p:spPr>
            <a:xfrm>
              <a:off x="4872741" y="4516019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/>
                  <a:ea typeface="微软雅黑"/>
                  <a:sym typeface="Arial"/>
                </a:rPr>
                <a:t>04</a:t>
              </a:r>
              <a:endParaRPr lang="zh-CN" altLang="en-US" sz="2800" b="1" dirty="0">
                <a:solidFill>
                  <a:srgbClr val="314865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FCE594C-3CB2-48F2-883F-9EE9FC3B2F34}"/>
              </a:ext>
            </a:extLst>
          </p:cNvPr>
          <p:cNvGrpSpPr/>
          <p:nvPr/>
        </p:nvGrpSpPr>
        <p:grpSpPr>
          <a:xfrm>
            <a:off x="4343050" y="5521958"/>
            <a:ext cx="1752950" cy="629443"/>
            <a:chOff x="4343050" y="5521958"/>
            <a:chExt cx="1752950" cy="629443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200E0CA7-6F52-4BEB-ABB0-AE0B5137F683}"/>
                </a:ext>
              </a:extLst>
            </p:cNvPr>
            <p:cNvGrpSpPr/>
            <p:nvPr/>
          </p:nvGrpSpPr>
          <p:grpSpPr>
            <a:xfrm>
              <a:off x="4343050" y="5521958"/>
              <a:ext cx="1752950" cy="605880"/>
              <a:chOff x="4602145" y="211015"/>
              <a:chExt cx="2298560" cy="794460"/>
            </a:xfrm>
          </p:grpSpPr>
          <p:sp>
            <p:nvSpPr>
              <p:cNvPr id="63" name="流程图: 终止 62">
                <a:extLst>
                  <a:ext uri="{FF2B5EF4-FFF2-40B4-BE49-F238E27FC236}">
                    <a16:creationId xmlns:a16="http://schemas.microsoft.com/office/drawing/2014/main" id="{8944F51F-289D-4131-A0E5-391D86878C86}"/>
                  </a:ext>
                </a:extLst>
              </p:cNvPr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4" name="流程图: 终止 63">
                <a:extLst>
                  <a:ext uri="{FF2B5EF4-FFF2-40B4-BE49-F238E27FC236}">
                    <a16:creationId xmlns:a16="http://schemas.microsoft.com/office/drawing/2014/main" id="{D5CA549A-29F5-4FA7-B82E-3198648BA7DF}"/>
                  </a:ext>
                </a:extLst>
              </p:cNvPr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5" name="流程图: 终止 64">
                <a:extLst>
                  <a:ext uri="{FF2B5EF4-FFF2-40B4-BE49-F238E27FC236}">
                    <a16:creationId xmlns:a16="http://schemas.microsoft.com/office/drawing/2014/main" id="{F5E954E0-2EED-467C-83D6-215D50669997}"/>
                  </a:ext>
                </a:extLst>
              </p:cNvPr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36CC9005-DD10-4822-BCF8-5B8AC61754F6}"/>
                </a:ext>
              </a:extLst>
            </p:cNvPr>
            <p:cNvSpPr txBox="1"/>
            <p:nvPr/>
          </p:nvSpPr>
          <p:spPr>
            <a:xfrm>
              <a:off x="4872741" y="5628181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/>
                  <a:ea typeface="微软雅黑"/>
                  <a:sym typeface="Arial"/>
                </a:rPr>
                <a:t>05</a:t>
              </a:r>
              <a:endParaRPr lang="zh-CN" altLang="en-US" sz="2800" b="1" dirty="0">
                <a:solidFill>
                  <a:srgbClr val="314865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A105D9-B086-46CB-8692-D5A224C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C49-4F1C-4FE7-A102-521248C79C8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89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2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3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7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286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9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0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857"/>
                                </p:stCondLst>
                                <p:childTnLst>
                                  <p:par>
                                    <p:cTn id="24" presetID="2" presetClass="entr" presetSubtype="4" fill="hold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2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2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357"/>
                                </p:stCondLst>
                                <p:childTnLst>
                                  <p:par>
                                    <p:cTn id="29" presetID="2" presetClass="entr" presetSubtype="4" fill="hold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3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3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857"/>
                                </p:stCondLst>
                                <p:childTnLst>
                                  <p:par>
                                    <p:cTn id="34" presetID="2" presetClass="entr" presetSubtype="4" fill="hold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3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3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357"/>
                                </p:stCondLst>
                                <p:childTnLst>
                                  <p:par>
                                    <p:cTn id="39" presetID="2" presetClass="entr" presetSubtype="4" fill="hold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4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4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857"/>
                                </p:stCondLst>
                                <p:childTnLst>
                                  <p:par>
                                    <p:cTn id="44" presetID="2" presetClass="entr" presetSubtype="4" fill="hold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4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4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357"/>
                                </p:stCondLst>
                                <p:childTnLst>
                                  <p:par>
                                    <p:cTn id="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5857"/>
                                </p:stCondLst>
                                <p:childTnLst>
                                  <p:par>
                                    <p:cTn id="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6357"/>
                                </p:stCondLst>
                                <p:childTnLst>
                                  <p:par>
                                    <p:cTn id="5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6857"/>
                                </p:stCondLst>
                                <p:childTnLst>
                                  <p:par>
                                    <p:cTn id="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7357"/>
                                </p:stCondLst>
                                <p:childTnLst>
                                  <p:par>
                                    <p:cTn id="6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22" grpId="0"/>
          <p:bldP spid="12" grpId="0"/>
          <p:bldP spid="66" grpId="0" animBg="1"/>
          <p:bldP spid="67" grpId="0" animBg="1"/>
          <p:bldP spid="68" grpId="0" animBg="1"/>
          <p:bldP spid="69" grpId="0" animBg="1"/>
          <p:bldP spid="7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2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3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7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286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9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0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857"/>
                                </p:stCondLst>
                                <p:childTnLst>
                                  <p:par>
                                    <p:cTn id="2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357"/>
                                </p:stCondLst>
                                <p:childTnLst>
                                  <p:par>
                                    <p:cTn id="2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857"/>
                                </p:stCondLst>
                                <p:childTnLst>
                                  <p:par>
                                    <p:cTn id="3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357"/>
                                </p:stCondLst>
                                <p:childTnLst>
                                  <p:par>
                                    <p:cTn id="3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857"/>
                                </p:stCondLst>
                                <p:childTnLst>
                                  <p:par>
                                    <p:cTn id="4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357"/>
                                </p:stCondLst>
                                <p:childTnLst>
                                  <p:par>
                                    <p:cTn id="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5857"/>
                                </p:stCondLst>
                                <p:childTnLst>
                                  <p:par>
                                    <p:cTn id="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6357"/>
                                </p:stCondLst>
                                <p:childTnLst>
                                  <p:par>
                                    <p:cTn id="5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6857"/>
                                </p:stCondLst>
                                <p:childTnLst>
                                  <p:par>
                                    <p:cTn id="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7357"/>
                                </p:stCondLst>
                                <p:childTnLst>
                                  <p:par>
                                    <p:cTn id="6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22" grpId="0"/>
          <p:bldP spid="12" grpId="0"/>
          <p:bldP spid="66" grpId="0" animBg="1"/>
          <p:bldP spid="67" grpId="0" animBg="1"/>
          <p:bldP spid="68" grpId="0" animBg="1"/>
          <p:bldP spid="69" grpId="0" animBg="1"/>
          <p:bldP spid="70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3ED1043-FFC5-49CC-9203-938CA2EB22E8}"/>
              </a:ext>
            </a:extLst>
          </p:cNvPr>
          <p:cNvSpPr/>
          <p:nvPr/>
        </p:nvSpPr>
        <p:spPr>
          <a:xfrm>
            <a:off x="1300292" y="1889864"/>
            <a:ext cx="9655728" cy="1107996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Thank</a:t>
            </a:r>
            <a:r>
              <a:rPr lang="zh-TW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 </a:t>
            </a:r>
            <a:r>
              <a:rPr lang="en-US" altLang="zh-TW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you</a:t>
            </a:r>
            <a:r>
              <a:rPr lang="zh-TW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 </a:t>
            </a:r>
            <a:r>
              <a:rPr lang="en-US" altLang="zh-TW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for</a:t>
            </a:r>
            <a:r>
              <a:rPr lang="zh-TW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 </a:t>
            </a:r>
            <a:r>
              <a:rPr lang="en-US" altLang="zh-TW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listening.</a:t>
            </a:r>
            <a:endParaRPr lang="zh-CN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/>
              <a:sym typeface="Arial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74F1DE-8D46-4CE8-96CF-DB4DAEFE27A4}"/>
              </a:ext>
            </a:extLst>
          </p:cNvPr>
          <p:cNvSpPr/>
          <p:nvPr/>
        </p:nvSpPr>
        <p:spPr>
          <a:xfrm>
            <a:off x="2726423" y="3576816"/>
            <a:ext cx="6400798" cy="58105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TW" sz="2400" dirty="0" err="1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yoyoyoyoyoyoyoyoyoyoyoyoyoyoyoyoyoyo</a:t>
            </a:r>
            <a:endParaRPr lang="zh-CN" altLang="en-US" sz="2400" b="0" dirty="0">
              <a:solidFill>
                <a:schemeClr val="bg1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25A5A9FB-67A9-4116-8DD2-084065604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256" y="4463525"/>
            <a:ext cx="26816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M10615030	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朱信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D0364DE-B9D6-4057-B178-80C7A0E51A16}"/>
              </a:ext>
            </a:extLst>
          </p:cNvPr>
          <p:cNvCxnSpPr/>
          <p:nvPr/>
        </p:nvCxnSpPr>
        <p:spPr>
          <a:xfrm flipH="1">
            <a:off x="3675005" y="4571246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DC210A7-5B32-4DBC-9293-C27F8DB83F20}"/>
              </a:ext>
            </a:extLst>
          </p:cNvPr>
          <p:cNvCxnSpPr/>
          <p:nvPr/>
        </p:nvCxnSpPr>
        <p:spPr>
          <a:xfrm>
            <a:off x="7203396" y="4571246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A9A4613-7757-48DE-8046-4E7AD31C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C49-4F1C-4FE7-A102-521248C79C8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65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/>
                <a:ea typeface="微软雅黑"/>
                <a:cs typeface="Times New Roman" panose="02020603050405020304" pitchFamily="18" charset="0"/>
                <a:sym typeface="Arial"/>
              </a:rPr>
              <a:t>01</a:t>
            </a:r>
            <a:endParaRPr lang="zh-CN" altLang="en-US" sz="14600" b="1" dirty="0">
              <a:solidFill>
                <a:srgbClr val="314865"/>
              </a:solidFill>
              <a:latin typeface="Arial"/>
              <a:ea typeface="微软雅黑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30" name="直接连接符 29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69095" y="2643919"/>
            <a:ext cx="7186590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TW" altLang="en-US" sz="6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rPr>
              <a:t>比賽問題</a:t>
            </a:r>
            <a:endParaRPr lang="zh-CN" altLang="en-US" sz="6600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/>
              <a:ea typeface="微软雅黑"/>
              <a:sym typeface="Arial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C01247D-0162-49DD-86DF-3BC7B90EA4BC}"/>
              </a:ext>
            </a:extLst>
          </p:cNvPr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>
              <a:extLst>
                <a:ext uri="{FF2B5EF4-FFF2-40B4-BE49-F238E27FC236}">
                  <a16:creationId xmlns:a16="http://schemas.microsoft.com/office/drawing/2014/main" id="{996E1BFB-125C-45F3-AEC3-86319D368C23}"/>
                </a:ext>
              </a:extLst>
            </p:cNvPr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2" name="流程图: 终止 21">
              <a:extLst>
                <a:ext uri="{FF2B5EF4-FFF2-40B4-BE49-F238E27FC236}">
                  <a16:creationId xmlns:a16="http://schemas.microsoft.com/office/drawing/2014/main" id="{DEEDD79F-D6D2-4A19-A4F3-9B156BA42CB8}"/>
                </a:ext>
              </a:extLst>
            </p:cNvPr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流程图: 终止 22">
              <a:extLst>
                <a:ext uri="{FF2B5EF4-FFF2-40B4-BE49-F238E27FC236}">
                  <a16:creationId xmlns:a16="http://schemas.microsoft.com/office/drawing/2014/main" id="{5C74AD11-2929-4A85-9085-AB225DDC1B5C}"/>
                </a:ext>
              </a:extLst>
            </p:cNvPr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C73ADF1F-38EF-435B-AFE8-407670BA2596}"/>
              </a:ext>
            </a:extLst>
          </p:cNvPr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5033491-2A2E-4558-B98A-7C1EC7A94119}"/>
              </a:ext>
            </a:extLst>
          </p:cNvPr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42F88F9-F280-46D4-B463-318C6052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C49-4F1C-4FE7-A102-521248C79C8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9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32" grpId="0"/>
          <p:bldP spid="24" grpId="0" animBg="1"/>
          <p:bldP spid="2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32" grpId="0"/>
          <p:bldP spid="24" grpId="0" animBg="1"/>
          <p:bldP spid="25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194">
            <a:extLst>
              <a:ext uri="{FF2B5EF4-FFF2-40B4-BE49-F238E27FC236}">
                <a16:creationId xmlns:a16="http://schemas.microsoft.com/office/drawing/2014/main" id="{AFD50090-A2F5-4818-9619-9BDB4C7F944E}"/>
              </a:ext>
            </a:extLst>
          </p:cNvPr>
          <p:cNvSpPr txBox="1"/>
          <p:nvPr/>
        </p:nvSpPr>
        <p:spPr>
          <a:xfrm>
            <a:off x="5726037" y="1878224"/>
            <a:ext cx="2349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 b="1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背景</a:t>
            </a:r>
            <a:endParaRPr lang="zh-CN" altLang="en-US" sz="2000" b="1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173F4DB-65C3-4DC3-AB61-FBE6A94341A0}"/>
              </a:ext>
            </a:extLst>
          </p:cNvPr>
          <p:cNvCxnSpPr>
            <a:cxnSpLocks/>
          </p:cNvCxnSpPr>
          <p:nvPr/>
        </p:nvCxnSpPr>
        <p:spPr>
          <a:xfrm>
            <a:off x="5849178" y="2411898"/>
            <a:ext cx="3141289" cy="1"/>
          </a:xfrm>
          <a:prstGeom prst="line">
            <a:avLst/>
          </a:prstGeom>
          <a:ln w="1905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107">
            <a:extLst>
              <a:ext uri="{FF2B5EF4-FFF2-40B4-BE49-F238E27FC236}">
                <a16:creationId xmlns:a16="http://schemas.microsoft.com/office/drawing/2014/main" id="{D466277C-A4C3-4295-8DE2-922B2241BD45}"/>
              </a:ext>
            </a:extLst>
          </p:cNvPr>
          <p:cNvSpPr txBox="1"/>
          <p:nvPr/>
        </p:nvSpPr>
        <p:spPr>
          <a:xfrm>
            <a:off x="5726037" y="2627209"/>
            <a:ext cx="5169877" cy="3904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今年的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KDD</a:t>
            </a: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將關注空氣質量問題。在過去幾年中，空氣質量問題已經影響了很多發展中國家的大城市。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2011</a:t>
            </a: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年，康奈爾大學空氣質量專家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Dane </a:t>
            </a:r>
            <a:r>
              <a:rPr lang="en-US" altLang="zh-TW" sz="1400" dirty="0" err="1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Westerdahl</a:t>
            </a: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在接受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《</a:t>
            </a: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洛杉磯時報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》</a:t>
            </a: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的採訪時表示，有些時候，發展中國家城市的空氣質量和“森林大火下風口的空氣質量”相當。在眾多空氣污染物中，懸浮顆粒（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particulate matters</a:t>
            </a: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，簡稱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PM</a:t>
            </a: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）是最致命的一種之一。直徑小於或等於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2.5 </a:t>
            </a:r>
            <a:r>
              <a:rPr lang="en-US" altLang="zh-TW" sz="1400" dirty="0" err="1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μm</a:t>
            </a: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的懸浮顆粒可以進入肺部深處，進入血管，導致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DNA</a:t>
            </a: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突變和癌症，中樞神經系統損傷，和過早死亡（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premature death</a:t>
            </a: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）。 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C1016EB-5C43-431C-9B31-94F63DF7C9AB}"/>
              </a:ext>
            </a:extLst>
          </p:cNvPr>
          <p:cNvSpPr/>
          <p:nvPr/>
        </p:nvSpPr>
        <p:spPr>
          <a:xfrm>
            <a:off x="11044718" y="1774182"/>
            <a:ext cx="1160595" cy="3743030"/>
          </a:xfrm>
          <a:prstGeom prst="rect">
            <a:avLst/>
          </a:prstGeom>
          <a:solidFill>
            <a:srgbClr val="314865"/>
          </a:solidFill>
          <a:ln w="25400">
            <a:solidFill>
              <a:srgbClr val="31486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 dirty="0">
              <a:solidFill>
                <a:prstClr val="white"/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3EEBDB97-836A-4B37-8F02-E72936CA8677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DD5E424E-1073-4845-B7CF-B1AB2CF7A0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B24EBBE-A32A-4EAF-BFB1-E646BD7F4538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比賽問題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BCCAAA6-7342-44A2-89BD-4B71288C3D54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1D89178-BEC5-41E8-AEE1-748EE313FF8D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C4AA9AE-EDBE-4BD6-A521-B87368347378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1026" name="Picture 2" descr="https://biendata-cdn.b0.upaiyun.com/media/competition/2018/04/12/722955856494688926.png">
            <a:extLst>
              <a:ext uri="{FF2B5EF4-FFF2-40B4-BE49-F238E27FC236}">
                <a16:creationId xmlns:a16="http://schemas.microsoft.com/office/drawing/2014/main" id="{0D8691C8-837A-4229-B34C-5C3CBAA3E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45" y="2411898"/>
            <a:ext cx="5169877" cy="248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8BFC1AC-559B-4343-8B1D-A3C4715C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C49-4F1C-4FE7-A102-521248C79C8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63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194">
            <a:extLst>
              <a:ext uri="{FF2B5EF4-FFF2-40B4-BE49-F238E27FC236}">
                <a16:creationId xmlns:a16="http://schemas.microsoft.com/office/drawing/2014/main" id="{AFD50090-A2F5-4818-9619-9BDB4C7F944E}"/>
              </a:ext>
            </a:extLst>
          </p:cNvPr>
          <p:cNvSpPr txBox="1"/>
          <p:nvPr/>
        </p:nvSpPr>
        <p:spPr>
          <a:xfrm>
            <a:off x="5726037" y="1878224"/>
            <a:ext cx="2349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 b="1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比賽任務</a:t>
            </a:r>
            <a:endParaRPr lang="zh-CN" altLang="en-US" sz="2000" b="1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173F4DB-65C3-4DC3-AB61-FBE6A94341A0}"/>
              </a:ext>
            </a:extLst>
          </p:cNvPr>
          <p:cNvCxnSpPr>
            <a:cxnSpLocks/>
          </p:cNvCxnSpPr>
          <p:nvPr/>
        </p:nvCxnSpPr>
        <p:spPr>
          <a:xfrm>
            <a:off x="5849178" y="2411898"/>
            <a:ext cx="3141289" cy="1"/>
          </a:xfrm>
          <a:prstGeom prst="line">
            <a:avLst/>
          </a:prstGeom>
          <a:ln w="1905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107">
            <a:extLst>
              <a:ext uri="{FF2B5EF4-FFF2-40B4-BE49-F238E27FC236}">
                <a16:creationId xmlns:a16="http://schemas.microsoft.com/office/drawing/2014/main" id="{D466277C-A4C3-4295-8DE2-922B2241BD45}"/>
              </a:ext>
            </a:extLst>
          </p:cNvPr>
          <p:cNvSpPr txBox="1"/>
          <p:nvPr/>
        </p:nvSpPr>
        <p:spPr>
          <a:xfrm>
            <a:off x="5726037" y="2627209"/>
            <a:ext cx="5169877" cy="3474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我們將在比賽中提供中國北京和英國倫敦的數據。比賽選手需要預測未來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48</a:t>
            </a: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小時內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PM2.5, PM10</a:t>
            </a: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和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O3</a:t>
            </a: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的濃度（倫敦只需要預測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PM2.5</a:t>
            </a: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和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PM10</a:t>
            </a: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）。例如，在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5</a:t>
            </a: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月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1</a:t>
            </a: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日，選手可以獲得實時和過去的天氣及空氣質量數據，並預測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5</a:t>
            </a: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月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2</a:t>
            </a: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日和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5</a:t>
            </a: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月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3</a:t>
            </a: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日的污染物濃度。每天，我們將通過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API</a:t>
            </a: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提供逐個小時的數據，在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23</a:t>
            </a: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：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59 </a:t>
            </a: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（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UTC</a:t>
            </a: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時間）之前，所有參賽隊伍可以提交不超過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3</a:t>
            </a: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次，預測自第二天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0</a:t>
            </a: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：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00</a:t>
            </a: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（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UTC time</a:t>
            </a: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）起，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48</a:t>
            </a: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個小時的空氣質量。具體的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API</a:t>
            </a: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Arial"/>
                <a:sym typeface="Arial"/>
              </a:rPr>
              <a:t>和提交方法請見“數據”頁面或論壇中的這篇教程。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C1016EB-5C43-431C-9B31-94F63DF7C9AB}"/>
              </a:ext>
            </a:extLst>
          </p:cNvPr>
          <p:cNvSpPr/>
          <p:nvPr/>
        </p:nvSpPr>
        <p:spPr>
          <a:xfrm>
            <a:off x="11044718" y="1774182"/>
            <a:ext cx="1160595" cy="3743030"/>
          </a:xfrm>
          <a:prstGeom prst="rect">
            <a:avLst/>
          </a:prstGeom>
          <a:solidFill>
            <a:srgbClr val="314865"/>
          </a:solidFill>
          <a:ln w="25400">
            <a:solidFill>
              <a:srgbClr val="31486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 dirty="0">
              <a:solidFill>
                <a:prstClr val="white"/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3EEBDB97-836A-4B37-8F02-E72936CA8677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DD5E424E-1073-4845-B7CF-B1AB2CF7A0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B24EBBE-A32A-4EAF-BFB1-E646BD7F4538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比賽問題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BCCAAA6-7342-44A2-89BD-4B71288C3D54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1D89178-BEC5-41E8-AEE1-748EE313FF8D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C4AA9AE-EDBE-4BD6-A521-B87368347378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1026" name="Picture 2" descr="https://biendata-cdn.b0.upaiyun.com/media/competition/2018/04/12/722955856494688926.png">
            <a:extLst>
              <a:ext uri="{FF2B5EF4-FFF2-40B4-BE49-F238E27FC236}">
                <a16:creationId xmlns:a16="http://schemas.microsoft.com/office/drawing/2014/main" id="{0D8691C8-837A-4229-B34C-5C3CBAA3E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45" y="2411898"/>
            <a:ext cx="5169877" cy="248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FA55FFA-FB71-4C50-9F3E-32567D3D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C49-4F1C-4FE7-A102-521248C79C8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/>
                <a:ea typeface="微软雅黑"/>
                <a:cs typeface="Times New Roman" panose="02020603050405020304" pitchFamily="18" charset="0"/>
                <a:sym typeface="Arial"/>
              </a:rPr>
              <a:t>02</a:t>
            </a:r>
            <a:endParaRPr lang="zh-CN" altLang="en-US" sz="14600" b="1" dirty="0">
              <a:solidFill>
                <a:srgbClr val="314865"/>
              </a:solidFill>
              <a:latin typeface="Arial"/>
              <a:ea typeface="微软雅黑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30" name="直接连接符 29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69095" y="2643919"/>
            <a:ext cx="7186590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TW" altLang="en-US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sym typeface="Arial"/>
              </a:rPr>
              <a:t>使用平台與工具</a:t>
            </a:r>
            <a:endParaRPr lang="zh-CN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sym typeface="Arial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C01247D-0162-49DD-86DF-3BC7B90EA4BC}"/>
              </a:ext>
            </a:extLst>
          </p:cNvPr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>
              <a:extLst>
                <a:ext uri="{FF2B5EF4-FFF2-40B4-BE49-F238E27FC236}">
                  <a16:creationId xmlns:a16="http://schemas.microsoft.com/office/drawing/2014/main" id="{996E1BFB-125C-45F3-AEC3-86319D368C23}"/>
                </a:ext>
              </a:extLst>
            </p:cNvPr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2" name="流程图: 终止 21">
              <a:extLst>
                <a:ext uri="{FF2B5EF4-FFF2-40B4-BE49-F238E27FC236}">
                  <a16:creationId xmlns:a16="http://schemas.microsoft.com/office/drawing/2014/main" id="{DEEDD79F-D6D2-4A19-A4F3-9B156BA42CB8}"/>
                </a:ext>
              </a:extLst>
            </p:cNvPr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流程图: 终止 22">
              <a:extLst>
                <a:ext uri="{FF2B5EF4-FFF2-40B4-BE49-F238E27FC236}">
                  <a16:creationId xmlns:a16="http://schemas.microsoft.com/office/drawing/2014/main" id="{5C74AD11-2929-4A85-9085-AB225DDC1B5C}"/>
                </a:ext>
              </a:extLst>
            </p:cNvPr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C73ADF1F-38EF-435B-AFE8-407670BA2596}"/>
              </a:ext>
            </a:extLst>
          </p:cNvPr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5033491-2A2E-4558-B98A-7C1EC7A94119}"/>
              </a:ext>
            </a:extLst>
          </p:cNvPr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8ED24A-C7E4-41E6-BCA1-C7E9EAA3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C49-4F1C-4FE7-A102-521248C79C8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73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32" grpId="0"/>
          <p:bldP spid="24" grpId="0" animBg="1"/>
          <p:bldP spid="2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32" grpId="0"/>
          <p:bldP spid="24" grpId="0" animBg="1"/>
          <p:bldP spid="25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>
            <a:off x="4875101" y="1911801"/>
            <a:ext cx="0" cy="71882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4"/>
          <p:cNvSpPr txBox="1">
            <a:spLocks noChangeArrowheads="1"/>
          </p:cNvSpPr>
          <p:nvPr/>
        </p:nvSpPr>
        <p:spPr bwMode="auto">
          <a:xfrm>
            <a:off x="5002155" y="2093001"/>
            <a:ext cx="63199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eaLnBrk="0" hangingPunct="0"/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Ubuntu 16.04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2" name="文本框 37"/>
          <p:cNvSpPr txBox="1"/>
          <p:nvPr/>
        </p:nvSpPr>
        <p:spPr>
          <a:xfrm>
            <a:off x="5002157" y="1647449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TW" altLang="en-US" sz="2400" b="1" cap="all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系統</a:t>
            </a:r>
            <a:endParaRPr lang="en-US" altLang="zh-CN" sz="2400" b="1" cap="all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073107" y="1992926"/>
            <a:ext cx="556576" cy="556576"/>
            <a:chOff x="5747657" y="2305619"/>
            <a:chExt cx="556576" cy="556576"/>
          </a:xfrm>
        </p:grpSpPr>
        <p:sp>
          <p:nvSpPr>
            <p:cNvPr id="24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314865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5" name="燕尾形 24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4875101" y="4440428"/>
            <a:ext cx="0" cy="71882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49"/>
          <p:cNvSpPr txBox="1"/>
          <p:nvPr/>
        </p:nvSpPr>
        <p:spPr>
          <a:xfrm>
            <a:off x="5002157" y="4176076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TW" altLang="en-US" sz="2400" b="1" cap="all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套件與工具</a:t>
            </a:r>
            <a:endParaRPr lang="en-US" altLang="zh-CN" sz="2400" b="1" cap="all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073107" y="4521553"/>
            <a:ext cx="556576" cy="556576"/>
            <a:chOff x="5747657" y="2305619"/>
            <a:chExt cx="556576" cy="556576"/>
          </a:xfrm>
        </p:grpSpPr>
        <p:sp>
          <p:nvSpPr>
            <p:cNvPr id="30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314865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" name="燕尾形 30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>
            <a:off x="4875101" y="3159355"/>
            <a:ext cx="0" cy="71882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55"/>
          <p:cNvSpPr txBox="1"/>
          <p:nvPr/>
        </p:nvSpPr>
        <p:spPr>
          <a:xfrm>
            <a:off x="5002157" y="2895003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TW" altLang="en-US" sz="2400" b="1" cap="all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語言</a:t>
            </a:r>
            <a:endParaRPr lang="en-US" altLang="zh-CN" sz="2400" b="1" cap="all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079430" y="3240479"/>
            <a:ext cx="556576" cy="556576"/>
            <a:chOff x="5747657" y="2305619"/>
            <a:chExt cx="556576" cy="556576"/>
          </a:xfrm>
        </p:grpSpPr>
        <p:sp>
          <p:nvSpPr>
            <p:cNvPr id="36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314865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F516908-27CF-4E96-BE52-05A03E1E77F6}"/>
              </a:ext>
            </a:extLst>
          </p:cNvPr>
          <p:cNvGrpSpPr/>
          <p:nvPr/>
        </p:nvGrpSpPr>
        <p:grpSpPr>
          <a:xfrm>
            <a:off x="769877" y="1603465"/>
            <a:ext cx="2211794" cy="3623981"/>
            <a:chOff x="8631023" y="1684586"/>
            <a:chExt cx="2419633" cy="3964519"/>
          </a:xfrm>
          <a:solidFill>
            <a:srgbClr val="314865"/>
          </a:solidFill>
        </p:grpSpPr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EB7CD0B6-8D43-4B78-9DD4-66FE1BBA2B85}"/>
                </a:ext>
              </a:extLst>
            </p:cNvPr>
            <p:cNvSpPr/>
            <p:nvPr/>
          </p:nvSpPr>
          <p:spPr bwMode="auto">
            <a:xfrm>
              <a:off x="9714110" y="1846062"/>
              <a:ext cx="0" cy="0"/>
            </a:xfrm>
            <a:custGeom>
              <a:avLst/>
              <a:gdLst>
                <a:gd name="T0" fmla="*/ 0 w 3"/>
                <a:gd name="T1" fmla="*/ 0 w 3"/>
                <a:gd name="T2" fmla="*/ 3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2" y="0"/>
                    <a:pt x="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25400">
              <a:noFill/>
            </a:ln>
            <a:effectLst>
              <a:outerShdw blurRad="381000" dist="2540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id="{D993AE0C-1265-4464-A14D-1157D09C73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1023" y="1684586"/>
              <a:ext cx="2419633" cy="3114007"/>
            </a:xfrm>
            <a:custGeom>
              <a:avLst/>
              <a:gdLst>
                <a:gd name="T0" fmla="*/ 15500 w 17509"/>
                <a:gd name="T1" fmla="*/ 12945 h 22569"/>
                <a:gd name="T2" fmla="*/ 13648 w 17509"/>
                <a:gd name="T3" fmla="*/ 15646 h 22569"/>
                <a:gd name="T4" fmla="*/ 12686 w 17509"/>
                <a:gd name="T5" fmla="*/ 16707 h 22569"/>
                <a:gd name="T6" fmla="*/ 12045 w 17509"/>
                <a:gd name="T7" fmla="*/ 18000 h 22569"/>
                <a:gd name="T8" fmla="*/ 11850 w 17509"/>
                <a:gd name="T9" fmla="*/ 20372 h 22569"/>
                <a:gd name="T10" fmla="*/ 11851 w 17509"/>
                <a:gd name="T11" fmla="*/ 20445 h 22569"/>
                <a:gd name="T12" fmla="*/ 11209 w 17509"/>
                <a:gd name="T13" fmla="*/ 21086 h 22569"/>
                <a:gd name="T14" fmla="*/ 6299 w 17509"/>
                <a:gd name="T15" fmla="*/ 21086 h 22569"/>
                <a:gd name="T16" fmla="*/ 5844 w 17509"/>
                <a:gd name="T17" fmla="*/ 20897 h 22569"/>
                <a:gd name="T18" fmla="*/ 5657 w 17509"/>
                <a:gd name="T19" fmla="*/ 20445 h 22569"/>
                <a:gd name="T20" fmla="*/ 5657 w 17509"/>
                <a:gd name="T21" fmla="*/ 20369 h 22569"/>
                <a:gd name="T22" fmla="*/ 5462 w 17509"/>
                <a:gd name="T23" fmla="*/ 18000 h 22569"/>
                <a:gd name="T24" fmla="*/ 5094 w 17509"/>
                <a:gd name="T25" fmla="*/ 17092 h 22569"/>
                <a:gd name="T26" fmla="*/ 4029 w 17509"/>
                <a:gd name="T27" fmla="*/ 15822 h 22569"/>
                <a:gd name="T28" fmla="*/ 2329 w 17509"/>
                <a:gd name="T29" fmla="*/ 13637 h 22569"/>
                <a:gd name="T30" fmla="*/ 1484 w 17509"/>
                <a:gd name="T31" fmla="*/ 9931 h 22569"/>
                <a:gd name="T32" fmla="*/ 2954 w 17509"/>
                <a:gd name="T33" fmla="*/ 5541 h 22569"/>
                <a:gd name="T34" fmla="*/ 6683 w 17509"/>
                <a:gd name="T35" fmla="*/ 2948 h 22569"/>
                <a:gd name="T36" fmla="*/ 6868 w 17509"/>
                <a:gd name="T37" fmla="*/ 2892 h 22569"/>
                <a:gd name="T38" fmla="*/ 7985 w 17509"/>
                <a:gd name="T39" fmla="*/ 2684 h 22569"/>
                <a:gd name="T40" fmla="*/ 7987 w 17509"/>
                <a:gd name="T41" fmla="*/ 2684 h 22569"/>
                <a:gd name="T42" fmla="*/ 8059 w 17509"/>
                <a:gd name="T43" fmla="*/ 2676 h 22569"/>
                <a:gd name="T44" fmla="*/ 8716 w 17509"/>
                <a:gd name="T45" fmla="*/ 2639 h 22569"/>
                <a:gd name="T46" fmla="*/ 8755 w 17509"/>
                <a:gd name="T47" fmla="*/ 2643 h 22569"/>
                <a:gd name="T48" fmla="*/ 8793 w 17509"/>
                <a:gd name="T49" fmla="*/ 2641 h 22569"/>
                <a:gd name="T50" fmla="*/ 9450 w 17509"/>
                <a:gd name="T51" fmla="*/ 2676 h 22569"/>
                <a:gd name="T52" fmla="*/ 9448 w 17509"/>
                <a:gd name="T53" fmla="*/ 2676 h 22569"/>
                <a:gd name="T54" fmla="*/ 9520 w 17509"/>
                <a:gd name="T55" fmla="*/ 2684 h 22569"/>
                <a:gd name="T56" fmla="*/ 9522 w 17509"/>
                <a:gd name="T57" fmla="*/ 2684 h 22569"/>
                <a:gd name="T58" fmla="*/ 10638 w 17509"/>
                <a:gd name="T59" fmla="*/ 2892 h 22569"/>
                <a:gd name="T60" fmla="*/ 10825 w 17509"/>
                <a:gd name="T61" fmla="*/ 2948 h 22569"/>
                <a:gd name="T62" fmla="*/ 14553 w 17509"/>
                <a:gd name="T63" fmla="*/ 5541 h 22569"/>
                <a:gd name="T64" fmla="*/ 16023 w 17509"/>
                <a:gd name="T65" fmla="*/ 9931 h 22569"/>
                <a:gd name="T66" fmla="*/ 15500 w 17509"/>
                <a:gd name="T67" fmla="*/ 12945 h 22569"/>
                <a:gd name="T68" fmla="*/ 17507 w 17509"/>
                <a:gd name="T69" fmla="*/ 9931 h 22569"/>
                <a:gd name="T70" fmla="*/ 15734 w 17509"/>
                <a:gd name="T71" fmla="*/ 4645 h 22569"/>
                <a:gd name="T72" fmla="*/ 1773 w 17509"/>
                <a:gd name="T73" fmla="*/ 4645 h 22569"/>
                <a:gd name="T74" fmla="*/ 0 w 17509"/>
                <a:gd name="T75" fmla="*/ 9931 h 22569"/>
                <a:gd name="T76" fmla="*/ 628 w 17509"/>
                <a:gd name="T77" fmla="*/ 13491 h 22569"/>
                <a:gd name="T78" fmla="*/ 2782 w 17509"/>
                <a:gd name="T79" fmla="*/ 16665 h 22569"/>
                <a:gd name="T80" fmla="*/ 3655 w 17509"/>
                <a:gd name="T81" fmla="*/ 17623 h 22569"/>
                <a:gd name="T82" fmla="*/ 4005 w 17509"/>
                <a:gd name="T83" fmla="*/ 18273 h 22569"/>
                <a:gd name="T84" fmla="*/ 4174 w 17509"/>
                <a:gd name="T85" fmla="*/ 20369 h 22569"/>
                <a:gd name="T86" fmla="*/ 4174 w 17509"/>
                <a:gd name="T87" fmla="*/ 20420 h 22569"/>
                <a:gd name="T88" fmla="*/ 4174 w 17509"/>
                <a:gd name="T89" fmla="*/ 20435 h 22569"/>
                <a:gd name="T90" fmla="*/ 4174 w 17509"/>
                <a:gd name="T91" fmla="*/ 20440 h 22569"/>
                <a:gd name="T92" fmla="*/ 4174 w 17509"/>
                <a:gd name="T93" fmla="*/ 20445 h 22569"/>
                <a:gd name="T94" fmla="*/ 6299 w 17509"/>
                <a:gd name="T95" fmla="*/ 22569 h 22569"/>
                <a:gd name="T96" fmla="*/ 11209 w 17509"/>
                <a:gd name="T97" fmla="*/ 22569 h 22569"/>
                <a:gd name="T98" fmla="*/ 13333 w 17509"/>
                <a:gd name="T99" fmla="*/ 20445 h 22569"/>
                <a:gd name="T100" fmla="*/ 13333 w 17509"/>
                <a:gd name="T101" fmla="*/ 20440 h 22569"/>
                <a:gd name="T102" fmla="*/ 13333 w 17509"/>
                <a:gd name="T103" fmla="*/ 20434 h 22569"/>
                <a:gd name="T104" fmla="*/ 13333 w 17509"/>
                <a:gd name="T105" fmla="*/ 20420 h 22569"/>
                <a:gd name="T106" fmla="*/ 13333 w 17509"/>
                <a:gd name="T107" fmla="*/ 20372 h 22569"/>
                <a:gd name="T108" fmla="*/ 13503 w 17509"/>
                <a:gd name="T109" fmla="*/ 18274 h 22569"/>
                <a:gd name="T110" fmla="*/ 13673 w 17509"/>
                <a:gd name="T111" fmla="*/ 17875 h 22569"/>
                <a:gd name="T112" fmla="*/ 14553 w 17509"/>
                <a:gd name="T113" fmla="*/ 16847 h 22569"/>
                <a:gd name="T114" fmla="*/ 16486 w 17509"/>
                <a:gd name="T115" fmla="*/ 14338 h 22569"/>
                <a:gd name="T116" fmla="*/ 17507 w 17509"/>
                <a:gd name="T117" fmla="*/ 9931 h 22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509" h="22569">
                  <a:moveTo>
                    <a:pt x="15500" y="12945"/>
                  </a:moveTo>
                  <a:cubicBezTo>
                    <a:pt x="15031" y="14128"/>
                    <a:pt x="14327" y="14928"/>
                    <a:pt x="13648" y="15646"/>
                  </a:cubicBezTo>
                  <a:cubicBezTo>
                    <a:pt x="13309" y="16005"/>
                    <a:pt x="12976" y="16339"/>
                    <a:pt x="12686" y="16707"/>
                  </a:cubicBezTo>
                  <a:cubicBezTo>
                    <a:pt x="12399" y="17072"/>
                    <a:pt x="12143" y="17489"/>
                    <a:pt x="12045" y="18000"/>
                  </a:cubicBezTo>
                  <a:cubicBezTo>
                    <a:pt x="11859" y="18996"/>
                    <a:pt x="11852" y="20066"/>
                    <a:pt x="11850" y="20372"/>
                  </a:cubicBezTo>
                  <a:cubicBezTo>
                    <a:pt x="11850" y="20413"/>
                    <a:pt x="11851" y="20435"/>
                    <a:pt x="11851" y="20445"/>
                  </a:cubicBezTo>
                  <a:cubicBezTo>
                    <a:pt x="11849" y="20799"/>
                    <a:pt x="11564" y="21085"/>
                    <a:pt x="11209" y="21086"/>
                  </a:cubicBezTo>
                  <a:lnTo>
                    <a:pt x="6299" y="21086"/>
                  </a:lnTo>
                  <a:cubicBezTo>
                    <a:pt x="6119" y="21086"/>
                    <a:pt x="5962" y="21015"/>
                    <a:pt x="5844" y="20897"/>
                  </a:cubicBezTo>
                  <a:cubicBezTo>
                    <a:pt x="5727" y="20779"/>
                    <a:pt x="5657" y="20625"/>
                    <a:pt x="5657" y="20445"/>
                  </a:cubicBezTo>
                  <a:cubicBezTo>
                    <a:pt x="5657" y="20435"/>
                    <a:pt x="5657" y="20412"/>
                    <a:pt x="5657" y="20369"/>
                  </a:cubicBezTo>
                  <a:cubicBezTo>
                    <a:pt x="5656" y="20061"/>
                    <a:pt x="5647" y="18994"/>
                    <a:pt x="5462" y="18000"/>
                  </a:cubicBezTo>
                  <a:cubicBezTo>
                    <a:pt x="5398" y="17661"/>
                    <a:pt x="5261" y="17359"/>
                    <a:pt x="5094" y="17092"/>
                  </a:cubicBezTo>
                  <a:cubicBezTo>
                    <a:pt x="4798" y="16622"/>
                    <a:pt x="4420" y="16237"/>
                    <a:pt x="4029" y="15822"/>
                  </a:cubicBezTo>
                  <a:cubicBezTo>
                    <a:pt x="3439" y="15207"/>
                    <a:pt x="2815" y="14544"/>
                    <a:pt x="2329" y="13637"/>
                  </a:cubicBezTo>
                  <a:cubicBezTo>
                    <a:pt x="1845" y="12731"/>
                    <a:pt x="1485" y="11579"/>
                    <a:pt x="1484" y="9931"/>
                  </a:cubicBezTo>
                  <a:cubicBezTo>
                    <a:pt x="1484" y="8279"/>
                    <a:pt x="2030" y="6763"/>
                    <a:pt x="2954" y="5541"/>
                  </a:cubicBezTo>
                  <a:cubicBezTo>
                    <a:pt x="3879" y="4319"/>
                    <a:pt x="5180" y="3397"/>
                    <a:pt x="6683" y="2948"/>
                  </a:cubicBezTo>
                  <a:lnTo>
                    <a:pt x="6868" y="2892"/>
                  </a:lnTo>
                  <a:cubicBezTo>
                    <a:pt x="7230" y="2798"/>
                    <a:pt x="7602" y="2724"/>
                    <a:pt x="7985" y="2684"/>
                  </a:cubicBezTo>
                  <a:lnTo>
                    <a:pt x="7987" y="2684"/>
                  </a:lnTo>
                  <a:lnTo>
                    <a:pt x="8059" y="2676"/>
                  </a:lnTo>
                  <a:cubicBezTo>
                    <a:pt x="8283" y="2654"/>
                    <a:pt x="8501" y="2641"/>
                    <a:pt x="8716" y="2639"/>
                  </a:cubicBezTo>
                  <a:lnTo>
                    <a:pt x="8755" y="2643"/>
                  </a:lnTo>
                  <a:lnTo>
                    <a:pt x="8793" y="2641"/>
                  </a:lnTo>
                  <a:cubicBezTo>
                    <a:pt x="9007" y="2641"/>
                    <a:pt x="9226" y="2654"/>
                    <a:pt x="9450" y="2676"/>
                  </a:cubicBezTo>
                  <a:lnTo>
                    <a:pt x="9448" y="2676"/>
                  </a:lnTo>
                  <a:lnTo>
                    <a:pt x="9520" y="2684"/>
                  </a:lnTo>
                  <a:lnTo>
                    <a:pt x="9522" y="2684"/>
                  </a:lnTo>
                  <a:cubicBezTo>
                    <a:pt x="9905" y="2724"/>
                    <a:pt x="10277" y="2797"/>
                    <a:pt x="10638" y="2892"/>
                  </a:cubicBezTo>
                  <a:lnTo>
                    <a:pt x="10825" y="2948"/>
                  </a:lnTo>
                  <a:cubicBezTo>
                    <a:pt x="12327" y="3397"/>
                    <a:pt x="13628" y="4319"/>
                    <a:pt x="14553" y="5541"/>
                  </a:cubicBezTo>
                  <a:cubicBezTo>
                    <a:pt x="15476" y="6763"/>
                    <a:pt x="16023" y="8279"/>
                    <a:pt x="16023" y="9931"/>
                  </a:cubicBezTo>
                  <a:cubicBezTo>
                    <a:pt x="16023" y="11186"/>
                    <a:pt x="15812" y="12155"/>
                    <a:pt x="15500" y="12945"/>
                  </a:cubicBezTo>
                  <a:close/>
                  <a:moveTo>
                    <a:pt x="17507" y="9931"/>
                  </a:moveTo>
                  <a:cubicBezTo>
                    <a:pt x="17507" y="7948"/>
                    <a:pt x="16847" y="6114"/>
                    <a:pt x="15734" y="4645"/>
                  </a:cubicBezTo>
                  <a:cubicBezTo>
                    <a:pt x="12226" y="8"/>
                    <a:pt x="5290" y="0"/>
                    <a:pt x="1773" y="4645"/>
                  </a:cubicBezTo>
                  <a:cubicBezTo>
                    <a:pt x="661" y="6114"/>
                    <a:pt x="0" y="7948"/>
                    <a:pt x="0" y="9931"/>
                  </a:cubicBezTo>
                  <a:cubicBezTo>
                    <a:pt x="0" y="11354"/>
                    <a:pt x="245" y="12523"/>
                    <a:pt x="628" y="13491"/>
                  </a:cubicBezTo>
                  <a:cubicBezTo>
                    <a:pt x="1202" y="14942"/>
                    <a:pt x="2079" y="15922"/>
                    <a:pt x="2782" y="16665"/>
                  </a:cubicBezTo>
                  <a:cubicBezTo>
                    <a:pt x="3135" y="17036"/>
                    <a:pt x="3445" y="17353"/>
                    <a:pt x="3655" y="17623"/>
                  </a:cubicBezTo>
                  <a:cubicBezTo>
                    <a:pt x="3870" y="17895"/>
                    <a:pt x="3975" y="18106"/>
                    <a:pt x="4005" y="18273"/>
                  </a:cubicBezTo>
                  <a:cubicBezTo>
                    <a:pt x="4158" y="19085"/>
                    <a:pt x="4174" y="20109"/>
                    <a:pt x="4174" y="20369"/>
                  </a:cubicBezTo>
                  <a:lnTo>
                    <a:pt x="4174" y="20420"/>
                  </a:lnTo>
                  <a:lnTo>
                    <a:pt x="4174" y="20435"/>
                  </a:lnTo>
                  <a:lnTo>
                    <a:pt x="4174" y="20440"/>
                  </a:lnTo>
                  <a:lnTo>
                    <a:pt x="4174" y="20445"/>
                  </a:lnTo>
                  <a:cubicBezTo>
                    <a:pt x="4174" y="21620"/>
                    <a:pt x="5125" y="22568"/>
                    <a:pt x="6299" y="22569"/>
                  </a:cubicBezTo>
                  <a:lnTo>
                    <a:pt x="11209" y="22569"/>
                  </a:lnTo>
                  <a:cubicBezTo>
                    <a:pt x="12383" y="22568"/>
                    <a:pt x="13333" y="21618"/>
                    <a:pt x="13333" y="20445"/>
                  </a:cubicBezTo>
                  <a:lnTo>
                    <a:pt x="13333" y="20440"/>
                  </a:lnTo>
                  <a:lnTo>
                    <a:pt x="13333" y="20434"/>
                  </a:lnTo>
                  <a:lnTo>
                    <a:pt x="13333" y="20420"/>
                  </a:lnTo>
                  <a:lnTo>
                    <a:pt x="13333" y="20372"/>
                  </a:lnTo>
                  <a:cubicBezTo>
                    <a:pt x="13333" y="20115"/>
                    <a:pt x="13349" y="19088"/>
                    <a:pt x="13503" y="18274"/>
                  </a:cubicBezTo>
                  <a:cubicBezTo>
                    <a:pt x="13524" y="18161"/>
                    <a:pt x="13574" y="18033"/>
                    <a:pt x="13673" y="17875"/>
                  </a:cubicBezTo>
                  <a:cubicBezTo>
                    <a:pt x="13840" y="17600"/>
                    <a:pt x="14158" y="17258"/>
                    <a:pt x="14553" y="16847"/>
                  </a:cubicBezTo>
                  <a:cubicBezTo>
                    <a:pt x="15141" y="16228"/>
                    <a:pt x="15891" y="15448"/>
                    <a:pt x="16486" y="14338"/>
                  </a:cubicBezTo>
                  <a:cubicBezTo>
                    <a:pt x="17082" y="13230"/>
                    <a:pt x="17509" y="11799"/>
                    <a:pt x="17507" y="9931"/>
                  </a:cubicBezTo>
                  <a:close/>
                </a:path>
              </a:pathLst>
            </a:custGeom>
            <a:grpFill/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D443BDA7-042E-4724-9F03-563E17A804B0}"/>
                </a:ext>
              </a:extLst>
            </p:cNvPr>
            <p:cNvSpPr/>
            <p:nvPr/>
          </p:nvSpPr>
          <p:spPr bwMode="auto">
            <a:xfrm>
              <a:off x="9378674" y="4873541"/>
              <a:ext cx="925122" cy="252112"/>
            </a:xfrm>
            <a:custGeom>
              <a:avLst/>
              <a:gdLst>
                <a:gd name="T0" fmla="*/ 5785 w 6697"/>
                <a:gd name="T1" fmla="*/ 0 h 1826"/>
                <a:gd name="T2" fmla="*/ 914 w 6697"/>
                <a:gd name="T3" fmla="*/ 0 h 1826"/>
                <a:gd name="T4" fmla="*/ 0 w 6697"/>
                <a:gd name="T5" fmla="*/ 914 h 1826"/>
                <a:gd name="T6" fmla="*/ 914 w 6697"/>
                <a:gd name="T7" fmla="*/ 1826 h 1826"/>
                <a:gd name="T8" fmla="*/ 5785 w 6697"/>
                <a:gd name="T9" fmla="*/ 1826 h 1826"/>
                <a:gd name="T10" fmla="*/ 6697 w 6697"/>
                <a:gd name="T11" fmla="*/ 914 h 1826"/>
                <a:gd name="T12" fmla="*/ 5785 w 6697"/>
                <a:gd name="T13" fmla="*/ 0 h 1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97" h="1826">
                  <a:moveTo>
                    <a:pt x="5785" y="0"/>
                  </a:moveTo>
                  <a:lnTo>
                    <a:pt x="914" y="0"/>
                  </a:lnTo>
                  <a:cubicBezTo>
                    <a:pt x="410" y="0"/>
                    <a:pt x="0" y="407"/>
                    <a:pt x="0" y="914"/>
                  </a:cubicBezTo>
                  <a:cubicBezTo>
                    <a:pt x="0" y="1416"/>
                    <a:pt x="410" y="1826"/>
                    <a:pt x="914" y="1826"/>
                  </a:cubicBezTo>
                  <a:lnTo>
                    <a:pt x="5785" y="1826"/>
                  </a:lnTo>
                  <a:cubicBezTo>
                    <a:pt x="6288" y="1826"/>
                    <a:pt x="6697" y="1416"/>
                    <a:pt x="6697" y="914"/>
                  </a:cubicBezTo>
                  <a:cubicBezTo>
                    <a:pt x="6697" y="407"/>
                    <a:pt x="6288" y="0"/>
                    <a:pt x="5785" y="0"/>
                  </a:cubicBezTo>
                  <a:close/>
                </a:path>
              </a:pathLst>
            </a:custGeom>
            <a:grpFill/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A155413F-F266-45F4-AF5A-176B1A1AAD86}"/>
                </a:ext>
              </a:extLst>
            </p:cNvPr>
            <p:cNvSpPr/>
            <p:nvPr/>
          </p:nvSpPr>
          <p:spPr bwMode="auto">
            <a:xfrm>
              <a:off x="9378674" y="5191885"/>
              <a:ext cx="925122" cy="252112"/>
            </a:xfrm>
            <a:custGeom>
              <a:avLst/>
              <a:gdLst>
                <a:gd name="T0" fmla="*/ 5785 w 6697"/>
                <a:gd name="T1" fmla="*/ 0 h 1825"/>
                <a:gd name="T2" fmla="*/ 914 w 6697"/>
                <a:gd name="T3" fmla="*/ 0 h 1825"/>
                <a:gd name="T4" fmla="*/ 0 w 6697"/>
                <a:gd name="T5" fmla="*/ 911 h 1825"/>
                <a:gd name="T6" fmla="*/ 914 w 6697"/>
                <a:gd name="T7" fmla="*/ 1825 h 1825"/>
                <a:gd name="T8" fmla="*/ 5785 w 6697"/>
                <a:gd name="T9" fmla="*/ 1825 h 1825"/>
                <a:gd name="T10" fmla="*/ 6697 w 6697"/>
                <a:gd name="T11" fmla="*/ 911 h 1825"/>
                <a:gd name="T12" fmla="*/ 5785 w 6697"/>
                <a:gd name="T13" fmla="*/ 0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97" h="1825">
                  <a:moveTo>
                    <a:pt x="5785" y="0"/>
                  </a:moveTo>
                  <a:lnTo>
                    <a:pt x="914" y="0"/>
                  </a:lnTo>
                  <a:cubicBezTo>
                    <a:pt x="410" y="0"/>
                    <a:pt x="0" y="407"/>
                    <a:pt x="0" y="911"/>
                  </a:cubicBezTo>
                  <a:cubicBezTo>
                    <a:pt x="0" y="1416"/>
                    <a:pt x="410" y="1825"/>
                    <a:pt x="914" y="1825"/>
                  </a:cubicBezTo>
                  <a:lnTo>
                    <a:pt x="5785" y="1825"/>
                  </a:lnTo>
                  <a:cubicBezTo>
                    <a:pt x="6288" y="1825"/>
                    <a:pt x="6697" y="1416"/>
                    <a:pt x="6697" y="911"/>
                  </a:cubicBezTo>
                  <a:cubicBezTo>
                    <a:pt x="6697" y="407"/>
                    <a:pt x="6288" y="0"/>
                    <a:pt x="5785" y="0"/>
                  </a:cubicBezTo>
                  <a:close/>
                </a:path>
              </a:pathLst>
            </a:custGeom>
            <a:grpFill/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A3EA0D89-24D4-49D9-BD3A-8D83B9813B96}"/>
                </a:ext>
              </a:extLst>
            </p:cNvPr>
            <p:cNvSpPr/>
            <p:nvPr/>
          </p:nvSpPr>
          <p:spPr bwMode="auto">
            <a:xfrm>
              <a:off x="9552802" y="5512366"/>
              <a:ext cx="576866" cy="136739"/>
            </a:xfrm>
            <a:custGeom>
              <a:avLst/>
              <a:gdLst>
                <a:gd name="T0" fmla="*/ 2515 w 4174"/>
                <a:gd name="T1" fmla="*/ 0 h 996"/>
                <a:gd name="T2" fmla="*/ 1661 w 4174"/>
                <a:gd name="T3" fmla="*/ 0 h 996"/>
                <a:gd name="T4" fmla="*/ 6 w 4174"/>
                <a:gd name="T5" fmla="*/ 0 h 996"/>
                <a:gd name="T6" fmla="*/ 0 w 4174"/>
                <a:gd name="T7" fmla="*/ 83 h 996"/>
                <a:gd name="T8" fmla="*/ 1493 w 4174"/>
                <a:gd name="T9" fmla="*/ 996 h 996"/>
                <a:gd name="T10" fmla="*/ 1624 w 4174"/>
                <a:gd name="T11" fmla="*/ 996 h 996"/>
                <a:gd name="T12" fmla="*/ 2552 w 4174"/>
                <a:gd name="T13" fmla="*/ 996 h 996"/>
                <a:gd name="T14" fmla="*/ 2683 w 4174"/>
                <a:gd name="T15" fmla="*/ 996 h 996"/>
                <a:gd name="T16" fmla="*/ 4174 w 4174"/>
                <a:gd name="T17" fmla="*/ 83 h 996"/>
                <a:gd name="T18" fmla="*/ 4170 w 4174"/>
                <a:gd name="T19" fmla="*/ 0 h 996"/>
                <a:gd name="T20" fmla="*/ 2515 w 4174"/>
                <a:gd name="T21" fmla="*/ 0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74" h="996">
                  <a:moveTo>
                    <a:pt x="2515" y="0"/>
                  </a:moveTo>
                  <a:lnTo>
                    <a:pt x="1661" y="0"/>
                  </a:lnTo>
                  <a:lnTo>
                    <a:pt x="6" y="0"/>
                  </a:lnTo>
                  <a:cubicBezTo>
                    <a:pt x="5" y="28"/>
                    <a:pt x="0" y="54"/>
                    <a:pt x="0" y="83"/>
                  </a:cubicBezTo>
                  <a:cubicBezTo>
                    <a:pt x="0" y="587"/>
                    <a:pt x="775" y="996"/>
                    <a:pt x="1493" y="996"/>
                  </a:cubicBezTo>
                  <a:lnTo>
                    <a:pt x="1624" y="996"/>
                  </a:lnTo>
                  <a:lnTo>
                    <a:pt x="2552" y="996"/>
                  </a:lnTo>
                  <a:lnTo>
                    <a:pt x="2683" y="996"/>
                  </a:lnTo>
                  <a:cubicBezTo>
                    <a:pt x="3400" y="996"/>
                    <a:pt x="4174" y="587"/>
                    <a:pt x="4174" y="83"/>
                  </a:cubicBezTo>
                  <a:cubicBezTo>
                    <a:pt x="4174" y="54"/>
                    <a:pt x="4170" y="28"/>
                    <a:pt x="4170" y="0"/>
                  </a:cubicBezTo>
                  <a:lnTo>
                    <a:pt x="2515" y="0"/>
                  </a:lnTo>
                  <a:close/>
                </a:path>
              </a:pathLst>
            </a:custGeom>
            <a:grpFill/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45" name="矩形 3">
            <a:extLst>
              <a:ext uri="{FF2B5EF4-FFF2-40B4-BE49-F238E27FC236}">
                <a16:creationId xmlns:a16="http://schemas.microsoft.com/office/drawing/2014/main" id="{87032E5D-BB39-427A-B591-22D5B2A5A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653" y="2242428"/>
            <a:ext cx="11634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8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sym typeface="Arial"/>
              </a:rPr>
              <a:t>使用平台工具</a:t>
            </a:r>
            <a:endParaRPr lang="zh-CN" altLang="en-US" sz="2800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/>
              <a:sym typeface="Arial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74715DD-D682-425E-9C5B-6535B1128802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6276A576-8653-49D6-AEB7-7AD2CA0E8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A3C54D7A-0522-48CD-8D8E-BC01E7092193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使用平台與工具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5D391F5-F0F7-412D-BE60-672840CBFBF8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F43D689-B454-487E-8892-C4383BE8620B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58C7E83-8507-446E-A9A3-839E29B0B800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38" name="文本框 24">
            <a:extLst>
              <a:ext uri="{FF2B5EF4-FFF2-40B4-BE49-F238E27FC236}">
                <a16:creationId xmlns:a16="http://schemas.microsoft.com/office/drawing/2014/main" id="{88F68FE5-B896-4924-BF5E-807AF7156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2148" y="3412040"/>
            <a:ext cx="63199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eaLnBrk="0" hangingPunct="0"/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Python 3.6.4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46" name="文本框 24">
            <a:extLst>
              <a:ext uri="{FF2B5EF4-FFF2-40B4-BE49-F238E27FC236}">
                <a16:creationId xmlns:a16="http://schemas.microsoft.com/office/drawing/2014/main" id="{4D3CC29B-6861-4264-9CA2-F65187163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2148" y="4736796"/>
            <a:ext cx="631996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eaLnBrk="0" hangingPunct="0"/>
            <a:r>
              <a:rPr lang="en-US" altLang="zh-TW" sz="2000" dirty="0" err="1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Pytorch</a:t>
            </a: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 0.4.0</a:t>
            </a:r>
          </a:p>
          <a:p>
            <a:pPr lvl="0" eaLnBrk="0" hangingPunct="0"/>
            <a:r>
              <a:rPr lang="en-US" altLang="zh-CN" sz="2000" dirty="0" err="1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Scikit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-learn 0.19.0</a:t>
            </a:r>
          </a:p>
          <a:p>
            <a:pPr lvl="0" eaLnBrk="0" hangingPunct="0"/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pandas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10F7B32-166D-4227-A73E-8AFA8942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C49-4F1C-4FE7-A102-521248C79C8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54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33333E-6 L 3.95833E-6 0.19514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8" grpId="0"/>
      <p:bldP spid="34" grpId="0"/>
      <p:bldP spid="45" grpId="0"/>
      <p:bldP spid="38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/>
                <a:ea typeface="微软雅黑"/>
                <a:cs typeface="Times New Roman" panose="02020603050405020304" pitchFamily="18" charset="0"/>
                <a:sym typeface="Arial"/>
              </a:rPr>
              <a:t>03</a:t>
            </a:r>
            <a:endParaRPr lang="zh-CN" altLang="en-US" sz="14600" b="1" dirty="0">
              <a:solidFill>
                <a:srgbClr val="314865"/>
              </a:solidFill>
              <a:latin typeface="Arial"/>
              <a:ea typeface="微软雅黑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30" name="直接连接符 29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068748" y="2643919"/>
            <a:ext cx="7587283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TW" altLang="en-US" sz="6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rPr>
              <a:t>資料分析與前處理</a:t>
            </a:r>
            <a:endParaRPr lang="zh-CN" altLang="en-US" sz="6600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/>
              <a:ea typeface="微软雅黑"/>
              <a:sym typeface="Arial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C01247D-0162-49DD-86DF-3BC7B90EA4BC}"/>
              </a:ext>
            </a:extLst>
          </p:cNvPr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>
              <a:extLst>
                <a:ext uri="{FF2B5EF4-FFF2-40B4-BE49-F238E27FC236}">
                  <a16:creationId xmlns:a16="http://schemas.microsoft.com/office/drawing/2014/main" id="{996E1BFB-125C-45F3-AEC3-86319D368C23}"/>
                </a:ext>
              </a:extLst>
            </p:cNvPr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2" name="流程图: 终止 21">
              <a:extLst>
                <a:ext uri="{FF2B5EF4-FFF2-40B4-BE49-F238E27FC236}">
                  <a16:creationId xmlns:a16="http://schemas.microsoft.com/office/drawing/2014/main" id="{DEEDD79F-D6D2-4A19-A4F3-9B156BA42CB8}"/>
                </a:ext>
              </a:extLst>
            </p:cNvPr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流程图: 终止 22">
              <a:extLst>
                <a:ext uri="{FF2B5EF4-FFF2-40B4-BE49-F238E27FC236}">
                  <a16:creationId xmlns:a16="http://schemas.microsoft.com/office/drawing/2014/main" id="{5C74AD11-2929-4A85-9085-AB225DDC1B5C}"/>
                </a:ext>
              </a:extLst>
            </p:cNvPr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C73ADF1F-38EF-435B-AFE8-407670BA2596}"/>
              </a:ext>
            </a:extLst>
          </p:cNvPr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5033491-2A2E-4558-B98A-7C1EC7A94119}"/>
              </a:ext>
            </a:extLst>
          </p:cNvPr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CDA2185-740E-4E71-8255-3C8194EE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C49-4F1C-4FE7-A102-521248C79C8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54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32" grpId="0"/>
          <p:bldP spid="24" grpId="0" animBg="1"/>
          <p:bldP spid="2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32" grpId="0"/>
          <p:bldP spid="24" grpId="0" animBg="1"/>
          <p:bldP spid="25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7858238-D8D4-4681-88D7-5272B767E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517" y="2920333"/>
            <a:ext cx="2992786" cy="1755971"/>
          </a:xfrm>
          <a:prstGeom prst="rect">
            <a:avLst/>
          </a:prstGeom>
        </p:spPr>
      </p:pic>
      <p:sp>
        <p:nvSpPr>
          <p:cNvPr id="41" name="Shape 2411">
            <a:extLst>
              <a:ext uri="{FF2B5EF4-FFF2-40B4-BE49-F238E27FC236}">
                <a16:creationId xmlns:a16="http://schemas.microsoft.com/office/drawing/2014/main" id="{6AEE1119-72A5-4386-8680-BE1A41C5A193}"/>
              </a:ext>
            </a:extLst>
          </p:cNvPr>
          <p:cNvSpPr/>
          <p:nvPr/>
        </p:nvSpPr>
        <p:spPr>
          <a:xfrm>
            <a:off x="8640365" y="1358938"/>
            <a:ext cx="251270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eaLnBrk="0" hangingPunct="0"/>
            <a:r>
              <a:rPr lang="zh-TW" altLang="en-US" sz="2400" b="1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倫敦歷史空汙資料</a:t>
            </a:r>
            <a:endParaRPr lang="zh-CN" altLang="en-US" sz="3600" b="1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45" name="Shape 2411">
            <a:extLst>
              <a:ext uri="{FF2B5EF4-FFF2-40B4-BE49-F238E27FC236}">
                <a16:creationId xmlns:a16="http://schemas.microsoft.com/office/drawing/2014/main" id="{44CA81CF-D074-4483-AF1B-CACBD76ABA88}"/>
              </a:ext>
            </a:extLst>
          </p:cNvPr>
          <p:cNvSpPr/>
          <p:nvPr/>
        </p:nvSpPr>
        <p:spPr>
          <a:xfrm>
            <a:off x="1215994" y="1459458"/>
            <a:ext cx="251270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r" eaLnBrk="0" hangingPunct="0"/>
            <a:r>
              <a:rPr lang="zh-TW" altLang="en-US" sz="2400" b="1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北京歷史空汙資料</a:t>
            </a:r>
            <a:endParaRPr lang="zh-CN" altLang="en-US" sz="3600" b="1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46" name="Shape 2414">
            <a:extLst>
              <a:ext uri="{FF2B5EF4-FFF2-40B4-BE49-F238E27FC236}">
                <a16:creationId xmlns:a16="http://schemas.microsoft.com/office/drawing/2014/main" id="{84109EAA-2AE6-4C0C-BAAA-B8700F3BDB2B}"/>
              </a:ext>
            </a:extLst>
          </p:cNvPr>
          <p:cNvSpPr/>
          <p:nvPr/>
        </p:nvSpPr>
        <p:spPr>
          <a:xfrm>
            <a:off x="1299261" y="2097241"/>
            <a:ext cx="2944494" cy="1785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 defTabSz="457200">
              <a:lnSpc>
                <a:spcPct val="120000"/>
              </a:lnSpc>
              <a:defRPr sz="20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TW" altLang="en-US" sz="1400" dirty="0">
                <a:solidFill>
                  <a:srgbClr val="404040"/>
                </a:solidFill>
                <a:ea typeface="微软雅黑"/>
                <a:cs typeface="+mn-ea"/>
              </a:rPr>
              <a:t>主要包括以下幾種重要的空氣污染物：</a:t>
            </a:r>
            <a:endParaRPr lang="en-US" altLang="zh-TW" sz="1400" dirty="0">
              <a:solidFill>
                <a:srgbClr val="404040"/>
              </a:solidFill>
              <a:ea typeface="微软雅黑"/>
              <a:cs typeface="+mn-ea"/>
            </a:endParaRP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TW" sz="1400" dirty="0">
                <a:solidFill>
                  <a:srgbClr val="404040"/>
                </a:solidFill>
                <a:ea typeface="微软雅黑"/>
                <a:cs typeface="+mn-ea"/>
              </a:rPr>
              <a:t>PM2.5 (ug/m3)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TW" sz="1400" dirty="0">
                <a:solidFill>
                  <a:srgbClr val="404040"/>
                </a:solidFill>
                <a:ea typeface="微软雅黑"/>
                <a:cs typeface="+mn-ea"/>
              </a:rPr>
              <a:t>PM10 (ug/m3)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TW" sz="1400" dirty="0">
                <a:solidFill>
                  <a:srgbClr val="404040"/>
                </a:solidFill>
                <a:ea typeface="微软雅黑"/>
                <a:cs typeface="+mn-ea"/>
              </a:rPr>
              <a:t>NO2 (ug/m3)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TW" sz="1400" dirty="0">
                <a:solidFill>
                  <a:srgbClr val="404040"/>
                </a:solidFill>
                <a:ea typeface="微软雅黑"/>
                <a:cs typeface="+mn-ea"/>
              </a:rPr>
              <a:t>CO (mg/m3)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TW" sz="1400" dirty="0">
                <a:solidFill>
                  <a:srgbClr val="404040"/>
                </a:solidFill>
                <a:ea typeface="微软雅黑"/>
                <a:cs typeface="+mn-ea"/>
              </a:rPr>
              <a:t>O3  (ug/m3)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TW" sz="1400" dirty="0">
                <a:solidFill>
                  <a:srgbClr val="404040"/>
                </a:solidFill>
                <a:ea typeface="微软雅黑"/>
                <a:cs typeface="+mn-ea"/>
              </a:rPr>
              <a:t>SO2 (ug/m3)</a:t>
            </a:r>
            <a:endParaRPr sz="1400" dirty="0">
              <a:solidFill>
                <a:srgbClr val="404040"/>
              </a:solidFill>
              <a:ea typeface="微软雅黑"/>
              <a:cs typeface="+mn-ea"/>
            </a:endParaRPr>
          </a:p>
        </p:txBody>
      </p:sp>
      <p:sp>
        <p:nvSpPr>
          <p:cNvPr id="47" name="Shape 2411">
            <a:extLst>
              <a:ext uri="{FF2B5EF4-FFF2-40B4-BE49-F238E27FC236}">
                <a16:creationId xmlns:a16="http://schemas.microsoft.com/office/drawing/2014/main" id="{1FD4E108-35D7-43BA-8252-8695267F2277}"/>
              </a:ext>
            </a:extLst>
          </p:cNvPr>
          <p:cNvSpPr/>
          <p:nvPr/>
        </p:nvSpPr>
        <p:spPr>
          <a:xfrm>
            <a:off x="1105208" y="3966964"/>
            <a:ext cx="260858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r" eaLnBrk="0" hangingPunct="0"/>
            <a:r>
              <a:rPr lang="zh-TW" altLang="en-US" sz="2400" b="1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北京網格氣象資料</a:t>
            </a:r>
            <a:r>
              <a:rPr lang="zh-CN" altLang="en-US" sz="1200" b="1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 </a:t>
            </a:r>
            <a:endParaRPr lang="zh-CN" altLang="en-US" sz="3600" b="1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48" name="Shape 2414">
            <a:extLst>
              <a:ext uri="{FF2B5EF4-FFF2-40B4-BE49-F238E27FC236}">
                <a16:creationId xmlns:a16="http://schemas.microsoft.com/office/drawing/2014/main" id="{D96435BE-6F6D-4B64-A75D-D33D57A5E3BD}"/>
              </a:ext>
            </a:extLst>
          </p:cNvPr>
          <p:cNvSpPr/>
          <p:nvPr/>
        </p:nvSpPr>
        <p:spPr>
          <a:xfrm>
            <a:off x="1304134" y="4557174"/>
            <a:ext cx="2995663" cy="2044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 defTabSz="457200">
              <a:lnSpc>
                <a:spcPct val="120000"/>
              </a:lnSpc>
              <a:defRPr sz="20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TW" altLang="en-US" sz="1400" dirty="0">
                <a:solidFill>
                  <a:srgbClr val="404040"/>
                </a:solidFill>
                <a:ea typeface="微软雅黑"/>
                <a:cs typeface="+mn-ea"/>
              </a:rPr>
              <a:t>包括以下幾種資料：</a:t>
            </a:r>
            <a:endParaRPr lang="en-US" altLang="zh-TW" sz="1400" dirty="0">
              <a:solidFill>
                <a:srgbClr val="404040"/>
              </a:solidFill>
              <a:ea typeface="微软雅黑"/>
              <a:cs typeface="+mn-ea"/>
            </a:endParaRP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TW" sz="1400" dirty="0">
                <a:solidFill>
                  <a:srgbClr val="404040"/>
                </a:solidFill>
                <a:ea typeface="微软雅黑"/>
                <a:cs typeface="+mn-ea"/>
              </a:rPr>
              <a:t>weather</a:t>
            </a: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TW" sz="1400" dirty="0">
                <a:solidFill>
                  <a:srgbClr val="404040"/>
                </a:solidFill>
                <a:ea typeface="微软雅黑"/>
                <a:cs typeface="+mn-ea"/>
              </a:rPr>
              <a:t>temperature</a:t>
            </a: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TW" sz="1400" dirty="0">
                <a:solidFill>
                  <a:srgbClr val="404040"/>
                </a:solidFill>
                <a:ea typeface="微软雅黑"/>
                <a:cs typeface="+mn-ea"/>
              </a:rPr>
              <a:t>pressure</a:t>
            </a: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TW" sz="1400" dirty="0">
                <a:solidFill>
                  <a:srgbClr val="404040"/>
                </a:solidFill>
                <a:ea typeface="微软雅黑"/>
                <a:cs typeface="+mn-ea"/>
              </a:rPr>
              <a:t>humidity</a:t>
            </a: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TW" sz="1400" dirty="0" err="1">
                <a:solidFill>
                  <a:srgbClr val="404040"/>
                </a:solidFill>
                <a:ea typeface="微软雅黑"/>
                <a:cs typeface="+mn-ea"/>
              </a:rPr>
              <a:t>wind_speed</a:t>
            </a:r>
            <a:endParaRPr lang="en-US" altLang="zh-TW" sz="1400" dirty="0">
              <a:solidFill>
                <a:srgbClr val="404040"/>
              </a:solidFill>
              <a:ea typeface="微软雅黑"/>
              <a:cs typeface="+mn-ea"/>
            </a:endParaRP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TW" sz="1400" dirty="0" err="1">
                <a:solidFill>
                  <a:srgbClr val="404040"/>
                </a:solidFill>
                <a:ea typeface="微软雅黑"/>
                <a:cs typeface="+mn-ea"/>
              </a:rPr>
              <a:t>wind_direction</a:t>
            </a:r>
            <a:endParaRPr lang="en-US" altLang="zh-TW" sz="1400" dirty="0">
              <a:solidFill>
                <a:srgbClr val="404040"/>
              </a:solidFill>
              <a:ea typeface="微软雅黑"/>
              <a:cs typeface="+mn-ea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endParaRPr sz="1400" dirty="0">
              <a:solidFill>
                <a:srgbClr val="404040"/>
              </a:solidFill>
              <a:ea typeface="微软雅黑"/>
              <a:cs typeface="+mn-ea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4CD5F63-9CD9-4829-873A-9A2EA9A42307}"/>
              </a:ext>
            </a:extLst>
          </p:cNvPr>
          <p:cNvGrpSpPr/>
          <p:nvPr/>
        </p:nvGrpSpPr>
        <p:grpSpPr>
          <a:xfrm>
            <a:off x="4095967" y="1642404"/>
            <a:ext cx="4162220" cy="4166542"/>
            <a:chOff x="827030" y="2100075"/>
            <a:chExt cx="4162220" cy="4166542"/>
          </a:xfrm>
        </p:grpSpPr>
        <p:sp>
          <p:nvSpPr>
            <p:cNvPr id="50" name="任意多边形 21">
              <a:extLst>
                <a:ext uri="{FF2B5EF4-FFF2-40B4-BE49-F238E27FC236}">
                  <a16:creationId xmlns:a16="http://schemas.microsoft.com/office/drawing/2014/main" id="{4C115A8E-035B-4227-9D57-6942CF4C43C0}"/>
                </a:ext>
              </a:extLst>
            </p:cNvPr>
            <p:cNvSpPr/>
            <p:nvPr/>
          </p:nvSpPr>
          <p:spPr>
            <a:xfrm>
              <a:off x="837251" y="2100075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404040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1" name="任意多边形 36">
              <a:extLst>
                <a:ext uri="{FF2B5EF4-FFF2-40B4-BE49-F238E27FC236}">
                  <a16:creationId xmlns:a16="http://schemas.microsoft.com/office/drawing/2014/main" id="{EFDD9145-D29F-4EE8-B0F7-3BC23340D572}"/>
                </a:ext>
              </a:extLst>
            </p:cNvPr>
            <p:cNvSpPr/>
            <p:nvPr/>
          </p:nvSpPr>
          <p:spPr>
            <a:xfrm flipH="1">
              <a:off x="2902345" y="2100075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404040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2" name="任意多边形 37">
              <a:extLst>
                <a:ext uri="{FF2B5EF4-FFF2-40B4-BE49-F238E27FC236}">
                  <a16:creationId xmlns:a16="http://schemas.microsoft.com/office/drawing/2014/main" id="{4F936878-1A26-4E58-8407-84B099683185}"/>
                </a:ext>
              </a:extLst>
            </p:cNvPr>
            <p:cNvSpPr/>
            <p:nvPr/>
          </p:nvSpPr>
          <p:spPr>
            <a:xfrm flipV="1">
              <a:off x="827030" y="4183346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404040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3" name="任意多边形 38">
              <a:extLst>
                <a:ext uri="{FF2B5EF4-FFF2-40B4-BE49-F238E27FC236}">
                  <a16:creationId xmlns:a16="http://schemas.microsoft.com/office/drawing/2014/main" id="{A728987F-247C-4446-B9FD-85379BF3F5D5}"/>
                </a:ext>
              </a:extLst>
            </p:cNvPr>
            <p:cNvSpPr/>
            <p:nvPr/>
          </p:nvSpPr>
          <p:spPr>
            <a:xfrm flipH="1" flipV="1">
              <a:off x="2905979" y="4183346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404040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C027DDD-4EB1-42FA-9337-4FA509C17631}"/>
                </a:ext>
              </a:extLst>
            </p:cNvPr>
            <p:cNvSpPr txBox="1"/>
            <p:nvPr/>
          </p:nvSpPr>
          <p:spPr>
            <a:xfrm rot="18900000">
              <a:off x="1167504" y="2573044"/>
              <a:ext cx="813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01</a:t>
              </a:r>
              <a:endParaRPr lang="zh-CN" altLang="en-US" sz="3200" b="1" dirty="0">
                <a:solidFill>
                  <a:schemeClr val="bg1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591A47C-6DAA-40AF-A0BA-25E0517AE4F1}"/>
                </a:ext>
              </a:extLst>
            </p:cNvPr>
            <p:cNvSpPr txBox="1"/>
            <p:nvPr/>
          </p:nvSpPr>
          <p:spPr>
            <a:xfrm rot="2700000" flipH="1">
              <a:off x="3895720" y="2591076"/>
              <a:ext cx="813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02</a:t>
              </a:r>
              <a:endParaRPr lang="zh-CN" altLang="en-US" sz="3200" b="1" dirty="0">
                <a:solidFill>
                  <a:schemeClr val="bg1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AE5F8A2-0C67-4461-9889-3AEEA5633348}"/>
                </a:ext>
              </a:extLst>
            </p:cNvPr>
            <p:cNvSpPr txBox="1"/>
            <p:nvPr/>
          </p:nvSpPr>
          <p:spPr>
            <a:xfrm rot="13500000" flipH="1" flipV="1">
              <a:off x="1139793" y="5215735"/>
              <a:ext cx="8139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03</a:t>
              </a:r>
              <a:endParaRPr lang="zh-CN" altLang="en-US" sz="3200" b="1" dirty="0">
                <a:solidFill>
                  <a:schemeClr val="bg1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498D5D63-A4A3-4552-BABC-140C7BBA28AB}"/>
                </a:ext>
              </a:extLst>
            </p:cNvPr>
            <p:cNvSpPr txBox="1"/>
            <p:nvPr/>
          </p:nvSpPr>
          <p:spPr>
            <a:xfrm rot="8100000" flipH="1" flipV="1">
              <a:off x="3940864" y="5116618"/>
              <a:ext cx="813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04</a:t>
              </a:r>
              <a:endParaRPr lang="zh-CN" altLang="en-US" sz="3200" b="1" dirty="0">
                <a:solidFill>
                  <a:schemeClr val="bg1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77A2E23C-EB52-4D3F-AE8B-5DADFAD76645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13149EF3-E82C-45B3-99A7-ED032119C7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0EFD7993-4E40-4603-95A4-1F628635A003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zh-TW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sym typeface="Arial"/>
                </a:rPr>
                <a:t>資料分析與前處理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sym typeface="Arial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162C52EB-FFFB-4120-A34F-114782DD1149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5A06973-64D3-4DE1-9116-660ABE2C7095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E10536D-9814-4D49-9E27-E279455484DB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28" name="Shape 2411">
            <a:extLst>
              <a:ext uri="{FF2B5EF4-FFF2-40B4-BE49-F238E27FC236}">
                <a16:creationId xmlns:a16="http://schemas.microsoft.com/office/drawing/2014/main" id="{A1442EE1-6452-4007-B089-43E694112BAE}"/>
              </a:ext>
            </a:extLst>
          </p:cNvPr>
          <p:cNvSpPr/>
          <p:nvPr/>
        </p:nvSpPr>
        <p:spPr>
          <a:xfrm>
            <a:off x="8639967" y="3972114"/>
            <a:ext cx="260858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eaLnBrk="0" hangingPunct="0"/>
            <a:r>
              <a:rPr lang="zh-TW" altLang="en-US" sz="2400" b="1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倫敦網格氣象資料</a:t>
            </a:r>
            <a:r>
              <a:rPr lang="zh-CN" altLang="en-US" sz="1200" b="1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 </a:t>
            </a:r>
            <a:endParaRPr lang="zh-CN" altLang="en-US" sz="3600" b="1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9" name="Shape 2414">
            <a:extLst>
              <a:ext uri="{FF2B5EF4-FFF2-40B4-BE49-F238E27FC236}">
                <a16:creationId xmlns:a16="http://schemas.microsoft.com/office/drawing/2014/main" id="{62BB2AEE-BE15-47D6-8C5A-985A416F3F2F}"/>
              </a:ext>
            </a:extLst>
          </p:cNvPr>
          <p:cNvSpPr/>
          <p:nvPr/>
        </p:nvSpPr>
        <p:spPr>
          <a:xfrm>
            <a:off x="8639967" y="2123799"/>
            <a:ext cx="2944494" cy="1010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 defTabSz="457200">
              <a:lnSpc>
                <a:spcPct val="120000"/>
              </a:lnSpc>
              <a:defRPr sz="20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TW" altLang="en-US" sz="1400" dirty="0">
                <a:solidFill>
                  <a:srgbClr val="404040"/>
                </a:solidFill>
                <a:ea typeface="微软雅黑"/>
                <a:cs typeface="+mn-ea"/>
              </a:rPr>
              <a:t>主要包括以下幾種重要的空氣污染物：</a:t>
            </a:r>
            <a:endParaRPr lang="en-US" altLang="zh-TW" sz="1400" dirty="0">
              <a:solidFill>
                <a:srgbClr val="404040"/>
              </a:solidFill>
              <a:ea typeface="微软雅黑"/>
              <a:cs typeface="+mn-ea"/>
            </a:endParaRP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TW" sz="1400" dirty="0">
                <a:solidFill>
                  <a:srgbClr val="404040"/>
                </a:solidFill>
                <a:ea typeface="微软雅黑"/>
                <a:cs typeface="+mn-ea"/>
              </a:rPr>
              <a:t>PM2.5 (ug/m3)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TW" sz="1400" dirty="0">
                <a:solidFill>
                  <a:srgbClr val="404040"/>
                </a:solidFill>
                <a:ea typeface="微软雅黑"/>
                <a:cs typeface="+mn-ea"/>
              </a:rPr>
              <a:t>PM10 (ug/m3)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TW" sz="1400" dirty="0">
                <a:solidFill>
                  <a:srgbClr val="404040"/>
                </a:solidFill>
                <a:ea typeface="微软雅黑"/>
                <a:cs typeface="+mn-ea"/>
              </a:rPr>
              <a:t>NO2 (ug/m3)</a:t>
            </a:r>
          </a:p>
        </p:txBody>
      </p:sp>
      <p:sp>
        <p:nvSpPr>
          <p:cNvPr id="30" name="Shape 2414">
            <a:extLst>
              <a:ext uri="{FF2B5EF4-FFF2-40B4-BE49-F238E27FC236}">
                <a16:creationId xmlns:a16="http://schemas.microsoft.com/office/drawing/2014/main" id="{6FE448A8-B380-44C5-9838-49E8FDA71859}"/>
              </a:ext>
            </a:extLst>
          </p:cNvPr>
          <p:cNvSpPr/>
          <p:nvPr/>
        </p:nvSpPr>
        <p:spPr>
          <a:xfrm>
            <a:off x="8615742" y="4476827"/>
            <a:ext cx="2995663" cy="2044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 defTabSz="457200">
              <a:lnSpc>
                <a:spcPct val="120000"/>
              </a:lnSpc>
              <a:defRPr sz="20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TW" altLang="en-US" sz="1400" dirty="0">
                <a:solidFill>
                  <a:srgbClr val="404040"/>
                </a:solidFill>
                <a:ea typeface="微软雅黑"/>
                <a:cs typeface="+mn-ea"/>
              </a:rPr>
              <a:t>包括以下幾種資料：</a:t>
            </a:r>
            <a:endParaRPr lang="en-US" altLang="zh-TW" sz="1400" dirty="0">
              <a:solidFill>
                <a:srgbClr val="404040"/>
              </a:solidFill>
              <a:ea typeface="微软雅黑"/>
              <a:cs typeface="+mn-ea"/>
            </a:endParaRP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TW" sz="1400" dirty="0">
                <a:solidFill>
                  <a:srgbClr val="404040"/>
                </a:solidFill>
                <a:ea typeface="微软雅黑"/>
                <a:cs typeface="+mn-ea"/>
              </a:rPr>
              <a:t>weather</a:t>
            </a: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TW" sz="1400" dirty="0">
                <a:solidFill>
                  <a:srgbClr val="404040"/>
                </a:solidFill>
                <a:ea typeface="微软雅黑"/>
                <a:cs typeface="+mn-ea"/>
              </a:rPr>
              <a:t>temperature</a:t>
            </a: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TW" sz="1400" dirty="0">
                <a:solidFill>
                  <a:srgbClr val="404040"/>
                </a:solidFill>
                <a:ea typeface="微软雅黑"/>
                <a:cs typeface="+mn-ea"/>
              </a:rPr>
              <a:t>pressure</a:t>
            </a: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TW" sz="1400" dirty="0">
                <a:solidFill>
                  <a:srgbClr val="404040"/>
                </a:solidFill>
                <a:ea typeface="微软雅黑"/>
                <a:cs typeface="+mn-ea"/>
              </a:rPr>
              <a:t>humidity</a:t>
            </a: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TW" sz="1400" dirty="0" err="1">
                <a:solidFill>
                  <a:srgbClr val="404040"/>
                </a:solidFill>
                <a:ea typeface="微软雅黑"/>
                <a:cs typeface="+mn-ea"/>
              </a:rPr>
              <a:t>wind_speed</a:t>
            </a:r>
            <a:endParaRPr lang="en-US" altLang="zh-TW" sz="1400" dirty="0">
              <a:solidFill>
                <a:srgbClr val="404040"/>
              </a:solidFill>
              <a:ea typeface="微软雅黑"/>
              <a:cs typeface="+mn-ea"/>
            </a:endParaRP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TW" sz="1400" dirty="0" err="1">
                <a:solidFill>
                  <a:srgbClr val="404040"/>
                </a:solidFill>
                <a:ea typeface="微软雅黑"/>
                <a:cs typeface="+mn-ea"/>
              </a:rPr>
              <a:t>wind_direction</a:t>
            </a:r>
            <a:endParaRPr lang="en-US" altLang="zh-TW" sz="1400" dirty="0">
              <a:solidFill>
                <a:srgbClr val="404040"/>
              </a:solidFill>
              <a:ea typeface="微软雅黑"/>
              <a:cs typeface="+mn-ea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endParaRPr sz="1400" dirty="0">
              <a:solidFill>
                <a:srgbClr val="404040"/>
              </a:solidFill>
              <a:ea typeface="微软雅黑"/>
              <a:cs typeface="+mn-ea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2369627-4922-417A-8B6F-FC732EE8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C49-4F1C-4FE7-A102-521248C79C8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0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5" grpId="0" animBg="1"/>
      <p:bldP spid="46" grpId="0" animBg="1"/>
      <p:bldP spid="47" grpId="0" animBg="1"/>
      <p:bldP spid="48" grpId="0" animBg="1"/>
      <p:bldP spid="28" grpId="0" animBg="1"/>
      <p:bldP spid="29" grpId="0" animBg="1"/>
      <p:bldP spid="3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923</Words>
  <Application>Microsoft Office PowerPoint</Application>
  <PresentationFormat>寬螢幕</PresentationFormat>
  <Paragraphs>170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0" baseType="lpstr">
      <vt:lpstr>等线</vt:lpstr>
      <vt:lpstr>微软雅黑</vt:lpstr>
      <vt:lpstr>新細明體</vt:lpstr>
      <vt:lpstr>Arial</vt:lpstr>
      <vt:lpstr>Calibri</vt:lpstr>
      <vt:lpstr>Calibri Light</vt:lpstr>
      <vt:lpstr>Helvetica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Sin Log</dc:creator>
  <cp:lastModifiedBy>Sin Log</cp:lastModifiedBy>
  <cp:revision>1</cp:revision>
  <dcterms:created xsi:type="dcterms:W3CDTF">2018-06-13T19:14:36Z</dcterms:created>
  <dcterms:modified xsi:type="dcterms:W3CDTF">2018-06-13T19:16:26Z</dcterms:modified>
</cp:coreProperties>
</file>