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2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76F50-4195-4DE1-9077-51991A0612D0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35F3E-8E14-447E-9D77-F23A8F9A9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954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67378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1653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116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383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426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602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313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074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63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924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180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80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503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306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145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14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670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47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907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5875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590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712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679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7337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0129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0129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9507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2485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8788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19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286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260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21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172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873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04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1274-78C6-4F30-886F-6BD3FDCF0888}" type="datetime1">
              <a:rPr lang="en-US" altLang="zh-TW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E246-3479-462E-BD90-7886AB5E3DE2}" type="datetime1">
              <a:rPr lang="en-US" altLang="zh-TW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4DBF-F63E-46BF-A7AE-A878EDB42FF2}" type="datetime1">
              <a:rPr lang="en-US" altLang="zh-TW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3716"/>
            <a:ext cx="2895600" cy="246888"/>
          </a:xfrm>
        </p:spPr>
        <p:txBody>
          <a:bodyPr/>
          <a:lstStyle/>
          <a:p>
            <a:fld id="{34384DBF-F63E-46BF-A7AE-A878EDB42FF2}" type="datetime1">
              <a:rPr lang="en-US" altLang="zh-TW" smtClean="0"/>
              <a:t>6/7/2018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3716"/>
            <a:ext cx="2895600" cy="246888"/>
          </a:xfrm>
        </p:spPr>
        <p:txBody>
          <a:bodyPr/>
          <a:lstStyle/>
          <a:p>
            <a:fld id="{34384DBF-F63E-46BF-A7AE-A878EDB42FF2}" type="datetime1">
              <a:rPr lang="en-US" altLang="zh-TW" smtClean="0"/>
              <a:t>6/7/2018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76FF-E600-4B58-A2F5-0F0F1A08EBD1}" type="datetime1">
              <a:rPr lang="en-US" altLang="zh-TW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EA2F-AE65-48DC-8AE4-AB1831FA78EA}" type="datetime1">
              <a:rPr lang="en-US" altLang="zh-TW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0735-5049-4B2F-B417-3316660E0A29}" type="datetime1">
              <a:rPr lang="en-US" altLang="zh-TW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26D1-1319-4E3B-86D0-FFC62FDAAF6B}" type="datetime1">
              <a:rPr lang="en-US" altLang="zh-TW" smtClean="0"/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65F4-B9D2-4411-B765-ED5F41A8F791}" type="datetime1">
              <a:rPr lang="en-US" altLang="zh-TW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EE05-3CE4-4233-A3F1-B73E6780C17B}" type="datetime1">
              <a:rPr lang="en-US" altLang="zh-TW" smtClean="0"/>
              <a:t>6/7/2018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F694-B080-41A8-8CDC-61AABA439AC7}" type="datetime1">
              <a:rPr lang="en-US" altLang="zh-TW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E91C-8D5B-4CC5-AA32-9A93CD4B534C}" type="datetime1">
              <a:rPr lang="en-US" altLang="zh-TW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061ED83-0911-4B97-8BAA-0F9D92E53ED0}" type="datetime1">
              <a:rPr lang="en-US" altLang="zh-TW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5656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KDD </a:t>
            </a:r>
            <a:r>
              <a:rPr lang="zh-TW" dirty="0" smtClean="0"/>
              <a:t>CUP</a:t>
            </a:r>
            <a:r>
              <a:rPr lang="en-US" altLang="zh-TW" dirty="0" smtClean="0"/>
              <a:t>		</a:t>
            </a:r>
            <a:r>
              <a:rPr lang="en-US" altLang="zh-TW" sz="4000" dirty="0" smtClean="0"/>
              <a:t>------- JAB</a:t>
            </a:r>
            <a:endParaRPr sz="40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333676" y="2843093"/>
            <a:ext cx="8520600" cy="1529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dirty="0" smtClean="0">
                <a:solidFill>
                  <a:schemeClr val="dk1"/>
                </a:solidFill>
                <a:latin typeface="+mn-ea"/>
              </a:rPr>
              <a:t>B</a:t>
            </a:r>
            <a:r>
              <a:rPr lang="zh-TW" sz="2400" dirty="0">
                <a:solidFill>
                  <a:schemeClr val="dk1"/>
                </a:solidFill>
                <a:latin typeface="+mn-ea"/>
              </a:rPr>
              <a:t>10315042, 梁哲魁</a:t>
            </a:r>
            <a:endParaRPr sz="2400" dirty="0">
              <a:solidFill>
                <a:schemeClr val="dk1"/>
              </a:solidFill>
              <a:latin typeface="+mn-ea"/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dirty="0">
                <a:solidFill>
                  <a:schemeClr val="dk1"/>
                </a:solidFill>
                <a:latin typeface="+mn-ea"/>
              </a:rPr>
              <a:t>B10315032, 胡有值嘉</a:t>
            </a:r>
            <a:endParaRPr sz="2400" dirty="0">
              <a:solidFill>
                <a:schemeClr val="dk1"/>
              </a:solidFill>
              <a:latin typeface="+mn-ea"/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dirty="0">
                <a:solidFill>
                  <a:schemeClr val="dk1"/>
                </a:solidFill>
                <a:latin typeface="+mn-ea"/>
              </a:rPr>
              <a:t>B10315039, 聶誠漢</a:t>
            </a:r>
            <a:endParaRPr sz="2400" dirty="0">
              <a:solidFill>
                <a:schemeClr val="dk1"/>
              </a:solidFill>
              <a:latin typeface="+mn-e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ea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/>
              <a:t>前處理</a:t>
            </a:r>
            <a:endParaRPr b="1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141576" y="129078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TW" dirty="0"/>
              <a:t>補缺漏資料</a:t>
            </a:r>
            <a:endParaRPr dirty="0"/>
          </a:p>
          <a:p>
            <a:pPr>
              <a:lnSpc>
                <a:spcPct val="150000"/>
              </a:lnSpc>
            </a:pPr>
            <a:r>
              <a:rPr lang="zh-TW" dirty="0" smtClean="0"/>
              <a:t>平滑</a:t>
            </a:r>
            <a:r>
              <a:rPr lang="zh-TW" dirty="0"/>
              <a:t>化突波</a:t>
            </a:r>
            <a:endParaRPr dirty="0"/>
          </a:p>
          <a:p>
            <a:pPr>
              <a:lnSpc>
                <a:spcPct val="150000"/>
              </a:lnSpc>
            </a:pPr>
            <a:r>
              <a:rPr lang="zh-TW" dirty="0"/>
              <a:t>去除noise data</a:t>
            </a:r>
            <a:endParaRPr dirty="0"/>
          </a:p>
          <a:p>
            <a:pPr>
              <a:lnSpc>
                <a:spcPct val="150000"/>
              </a:lnSpc>
            </a:pPr>
            <a:r>
              <a:rPr lang="zh-TW" dirty="0"/>
              <a:t>風 向</a:t>
            </a:r>
            <a:r>
              <a:rPr lang="zh-TW" dirty="0" smtClean="0"/>
              <a:t>量化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少</a:t>
            </a:r>
            <a:r>
              <a:rPr lang="en-US" altLang="zh-TW" dirty="0" smtClean="0"/>
              <a:t>station</a:t>
            </a:r>
            <a:r>
              <a:rPr lang="zh-TW" altLang="en-US" dirty="0" smtClean="0"/>
              <a:t>的狀</a:t>
            </a:r>
            <a:r>
              <a:rPr lang="zh-TW" altLang="en-US" dirty="0"/>
              <a:t>況</a:t>
            </a:r>
            <a:endParaRPr dirty="0"/>
          </a:p>
          <a:p>
            <a:pPr>
              <a:lnSpc>
                <a:spcPct val="150000"/>
              </a:lnSpc>
            </a:pPr>
            <a:r>
              <a:rPr lang="zh-TW" dirty="0"/>
              <a:t>一致化各檔案 feature 的名稱與順序</a:t>
            </a:r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b="1" dirty="0"/>
              <a:t>補缺漏資料</a:t>
            </a:r>
            <a:endParaRPr b="1" dirty="0"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/>
              <a:t>原因: </a:t>
            </a:r>
            <a:endParaRPr b="1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    </a:t>
            </a:r>
            <a:r>
              <a:rPr lang="zh-TW" sz="1800" dirty="0" smtClean="0"/>
              <a:t>直接</a:t>
            </a:r>
            <a:r>
              <a:rPr lang="zh-TW" sz="1800" dirty="0"/>
              <a:t>去除有闕漏的資料欄(rows)或是直接填入整列的平均值的效果都不佳</a:t>
            </a:r>
            <a:endParaRPr sz="18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b="1" dirty="0"/>
              <a:t>處理方法: </a:t>
            </a:r>
            <a:endParaRPr b="1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    </a:t>
            </a:r>
            <a:r>
              <a:rPr lang="zh-TW" sz="1800" dirty="0" smtClean="0"/>
              <a:t>將</a:t>
            </a:r>
            <a:r>
              <a:rPr lang="zh-TW" sz="1800" dirty="0"/>
              <a:t>闕漏資料的feature依照雷同變化的feature的曲線進行</a:t>
            </a:r>
            <a:r>
              <a:rPr lang="zh-TW" sz="1800" dirty="0" smtClean="0"/>
              <a:t>填補</a:t>
            </a:r>
            <a:endParaRPr lang="en-US" altLang="zh-TW" sz="1800" dirty="0" smtClean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zh-TW" sz="1800" dirty="0" smtClean="0"/>
              <a:t>      </a:t>
            </a:r>
            <a:r>
              <a:rPr lang="zh-TW" sz="1800" dirty="0" smtClean="0"/>
              <a:t>row </a:t>
            </a:r>
            <a:r>
              <a:rPr lang="zh-TW" sz="1800" dirty="0"/>
              <a:t>data </a:t>
            </a:r>
            <a:r>
              <a:rPr lang="en-US" altLang="zh-TW" sz="1400" dirty="0" smtClean="0"/>
              <a:t>&gt;</a:t>
            </a:r>
            <a:r>
              <a:rPr lang="zh-TW" sz="1400" dirty="0" smtClean="0"/>
              <a:t>&gt;</a:t>
            </a:r>
            <a:r>
              <a:rPr lang="zh-TW" sz="1800" dirty="0" smtClean="0"/>
              <a:t> sort </a:t>
            </a:r>
            <a:r>
              <a:rPr lang="en-US" altLang="zh-TW" sz="1400" dirty="0"/>
              <a:t>&gt;</a:t>
            </a:r>
            <a:r>
              <a:rPr lang="zh-TW" sz="1400" dirty="0" smtClean="0"/>
              <a:t>&gt; </a:t>
            </a:r>
            <a:r>
              <a:rPr lang="zh-TW" sz="1800" dirty="0"/>
              <a:t>filling </a:t>
            </a:r>
            <a:r>
              <a:rPr lang="en-US" altLang="zh-TW" sz="1400" dirty="0"/>
              <a:t>&gt;</a:t>
            </a:r>
            <a:r>
              <a:rPr lang="zh-TW" sz="1400" dirty="0" smtClean="0"/>
              <a:t>&gt; </a:t>
            </a:r>
            <a:r>
              <a:rPr lang="zh-TW" sz="1800" dirty="0"/>
              <a:t>smoothing convex </a:t>
            </a:r>
            <a:r>
              <a:rPr lang="en-US" altLang="zh-TW" sz="1400" dirty="0" smtClean="0"/>
              <a:t>&gt;</a:t>
            </a:r>
            <a:r>
              <a:rPr lang="zh-TW" sz="1400" dirty="0" smtClean="0"/>
              <a:t>&gt;</a:t>
            </a:r>
            <a:r>
              <a:rPr lang="zh-TW" sz="1800" dirty="0" smtClean="0"/>
              <a:t> </a:t>
            </a:r>
            <a:r>
              <a:rPr lang="zh-TW" sz="1800" dirty="0"/>
              <a:t>change </a:t>
            </a:r>
            <a:r>
              <a:rPr lang="zh-TW" sz="1800" dirty="0" smtClean="0"/>
              <a:t>title</a:t>
            </a:r>
            <a:r>
              <a:rPr lang="en-US" altLang="zh-TW" sz="1800" dirty="0" smtClean="0"/>
              <a:t>			                                           </a:t>
            </a:r>
            <a:r>
              <a:rPr lang="en-US" altLang="zh-TW" sz="1400" dirty="0" smtClean="0"/>
              <a:t>&gt;&gt; </a:t>
            </a:r>
            <a:r>
              <a:rPr lang="zh-TW" sz="1800" dirty="0" smtClean="0"/>
              <a:t>just remaid </a:t>
            </a:r>
            <a:r>
              <a:rPr lang="zh-TW" sz="1800" dirty="0"/>
              <a:t>last one </a:t>
            </a:r>
            <a:r>
              <a:rPr lang="zh-TW" sz="1800" dirty="0" smtClean="0"/>
              <a:t>hour</a:t>
            </a:r>
            <a:r>
              <a:rPr lang="en-US" altLang="zh-TW" sz="1800" dirty="0"/>
              <a:t> </a:t>
            </a:r>
            <a:r>
              <a:rPr lang="en-US" altLang="zh-TW" sz="1400" dirty="0"/>
              <a:t>&gt;</a:t>
            </a:r>
            <a:r>
              <a:rPr lang="zh-TW" sz="1400" dirty="0" smtClean="0"/>
              <a:t>&gt;</a:t>
            </a:r>
            <a:r>
              <a:rPr lang="zh-TW" sz="1800" dirty="0" smtClean="0"/>
              <a:t> </a:t>
            </a:r>
            <a:r>
              <a:rPr lang="zh-TW" sz="1800" dirty="0"/>
              <a:t>clear data</a:t>
            </a:r>
            <a:endParaRPr sz="18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b="1" dirty="0"/>
              <a:t>補缺漏資料</a:t>
            </a:r>
            <a:endParaRPr b="1"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294639"/>
            <a:ext cx="45417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199" y="1223763"/>
            <a:ext cx="1792100" cy="10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9725" y="1223763"/>
            <a:ext cx="1795133" cy="10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7199" y="2453437"/>
            <a:ext cx="1792099" cy="1063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91238" y="2432714"/>
            <a:ext cx="1792099" cy="1074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37212" y="3677807"/>
            <a:ext cx="1792075" cy="106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91249" y="3683169"/>
            <a:ext cx="1795125" cy="106200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b="1" dirty="0"/>
              <a:t>補缺漏資料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5400" b="1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150" y="1241875"/>
            <a:ext cx="2986317" cy="178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725" y="1240849"/>
            <a:ext cx="2986324" cy="1782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5749" y="3088475"/>
            <a:ext cx="3332500" cy="19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2965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b="1" dirty="0"/>
              <a:t>補缺漏資料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4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5400" b="1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113" y="3158181"/>
            <a:ext cx="3078947" cy="1826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987" y="3158181"/>
            <a:ext cx="3057496" cy="181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2906" y="1224438"/>
            <a:ext cx="3050154" cy="181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3987" y="1213597"/>
            <a:ext cx="3057497" cy="18292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/>
              <a:t>突波平滑化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5400" b="1"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51" y="1198932"/>
            <a:ext cx="2993144" cy="1763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844" y="1198931"/>
            <a:ext cx="2948287" cy="175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2049" y="3135052"/>
            <a:ext cx="2993146" cy="177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4844" y="3139227"/>
            <a:ext cx="2964136" cy="176954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b="1" dirty="0"/>
              <a:t>去除noise data</a:t>
            </a:r>
            <a:endParaRPr sz="5400" b="1" dirty="0"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1" dirty="0"/>
              <a:t>修正：</a:t>
            </a:r>
            <a:endParaRPr sz="2800" b="1" dirty="0"/>
          </a:p>
          <a:p>
            <a:pPr marL="0" lvl="0" indent="45720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zh-TW" dirty="0" smtClean="0"/>
              <a:t>	</a:t>
            </a:r>
            <a:r>
              <a:rPr lang="zh-TW" dirty="0" smtClean="0"/>
              <a:t>風向</a:t>
            </a:r>
            <a:r>
              <a:rPr lang="zh-TW" dirty="0"/>
              <a:t>數值999017代表沒有風，所以將風速填0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800" b="1" dirty="0"/>
              <a:t>刪除：</a:t>
            </a:r>
            <a:r>
              <a:rPr lang="zh-TW" dirty="0"/>
              <a:t/>
            </a:r>
            <a:br>
              <a:rPr lang="zh-TW" dirty="0"/>
            </a:br>
            <a:r>
              <a:rPr lang="zh-TW" dirty="0"/>
              <a:t>	溫度超過60度</a:t>
            </a:r>
            <a:br>
              <a:rPr lang="zh-TW" dirty="0"/>
            </a:br>
            <a:r>
              <a:rPr lang="zh-TW" dirty="0"/>
              <a:t>	氣壓超過2000百帕</a:t>
            </a:r>
            <a:br>
              <a:rPr lang="zh-TW" dirty="0"/>
            </a:br>
            <a:r>
              <a:rPr lang="zh-TW" dirty="0"/>
              <a:t>	濕度超過100％</a:t>
            </a:r>
            <a:br>
              <a:rPr lang="zh-TW" dirty="0"/>
            </a:br>
            <a:r>
              <a:rPr lang="zh-TW" dirty="0"/>
              <a:t>	風速大於200kph</a:t>
            </a:r>
            <a:br>
              <a:rPr lang="zh-TW" dirty="0"/>
            </a:br>
            <a:r>
              <a:rPr lang="zh-TW" dirty="0"/>
              <a:t>	風向大於360度</a:t>
            </a:r>
            <a:br>
              <a:rPr lang="zh-TW" dirty="0"/>
            </a:br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 smtClean="0"/>
              <a:t>風向</a:t>
            </a:r>
            <a:r>
              <a:rPr lang="zh-TW" b="1" dirty="0"/>
              <a:t>量化</a:t>
            </a:r>
            <a:endParaRPr b="1" dirty="0"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800" b="1" dirty="0"/>
              <a:t>原因:</a:t>
            </a:r>
            <a:r>
              <a:rPr lang="zh-TW" sz="2800" dirty="0"/>
              <a:t> </a:t>
            </a:r>
            <a:endParaRPr sz="28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</a:t>
            </a:r>
            <a:r>
              <a:rPr lang="zh-TW" dirty="0" smtClean="0"/>
              <a:t>將</a:t>
            </a:r>
            <a:r>
              <a:rPr lang="zh-TW" dirty="0"/>
              <a:t>風速跟風向向量化，較能表現出數值上的連續關係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800" b="1" dirty="0"/>
              <a:t>處理方法: </a:t>
            </a:r>
            <a:endParaRPr sz="28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TW" dirty="0" smtClean="0"/>
              <a:t>       </a:t>
            </a:r>
            <a:r>
              <a:rPr lang="zh-TW" dirty="0" smtClean="0"/>
              <a:t>u </a:t>
            </a:r>
            <a:r>
              <a:rPr lang="zh-TW" dirty="0"/>
              <a:t>= wind_speed * cos(wind_direction)</a:t>
            </a:r>
            <a:br>
              <a:rPr lang="zh-TW" dirty="0"/>
            </a:br>
            <a:r>
              <a:rPr lang="zh-TW" dirty="0"/>
              <a:t/>
            </a:r>
            <a:br>
              <a:rPr lang="zh-TW" dirty="0"/>
            </a:br>
            <a:r>
              <a:rPr lang="en-US" altLang="zh-TW" dirty="0" smtClean="0"/>
              <a:t>       </a:t>
            </a:r>
            <a:r>
              <a:rPr lang="zh-TW" dirty="0" smtClean="0"/>
              <a:t>v </a:t>
            </a:r>
            <a:r>
              <a:rPr lang="zh-TW" dirty="0"/>
              <a:t>= wind_speed * sin(wind_direction)</a:t>
            </a:r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b="1" dirty="0">
                <a:solidFill>
                  <a:schemeClr val="dk2"/>
                </a:solidFill>
              </a:rPr>
              <a:t>少</a:t>
            </a:r>
            <a:r>
              <a:rPr lang="en-US" altLang="zh-TW" b="1" dirty="0">
                <a:solidFill>
                  <a:schemeClr val="dk2"/>
                </a:solidFill>
              </a:rPr>
              <a:t>station</a:t>
            </a:r>
            <a:r>
              <a:rPr lang="zh-TW" altLang="en-US" b="1" dirty="0">
                <a:solidFill>
                  <a:schemeClr val="dk2"/>
                </a:solidFill>
              </a:rPr>
              <a:t>的狀況</a:t>
            </a:r>
            <a:br>
              <a:rPr lang="zh-TW" altLang="en-US" b="1" dirty="0">
                <a:solidFill>
                  <a:schemeClr val="dk2"/>
                </a:solidFill>
              </a:rPr>
            </a:br>
            <a:endParaRPr lang="zh-TW" altLang="en-US" b="1" dirty="0">
              <a:solidFill>
                <a:schemeClr val="dk2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zh-TW" altLang="en-US" sz="2800" b="1" dirty="0"/>
              <a:t>原因</a:t>
            </a:r>
            <a:r>
              <a:rPr lang="en-US" altLang="zh-TW" sz="2800" b="1" dirty="0"/>
              <a:t>:</a:t>
            </a:r>
            <a:r>
              <a:rPr lang="zh-TW" altLang="en-US" sz="2800" dirty="0" smtClean="0"/>
              <a:t> </a:t>
            </a:r>
          </a:p>
          <a:p>
            <a:pPr marL="0" lv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zh-TW" altLang="en-US" dirty="0" smtClean="0"/>
              <a:t>       部分天數部分車站無任何資料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zh-TW" altLang="en-US" sz="2800" b="1" dirty="0" smtClean="0"/>
              <a:t>處理方法</a:t>
            </a:r>
            <a:r>
              <a:rPr lang="en-US" altLang="zh-TW" sz="2800" b="1" dirty="0" smtClean="0"/>
              <a:t>: 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zh-TW" altLang="en-US" sz="2800" dirty="0" smtClean="0"/>
              <a:t>      </a:t>
            </a:r>
            <a:r>
              <a:rPr lang="zh-TW" altLang="en-US" dirty="0" smtClean="0"/>
              <a:t>取</a:t>
            </a:r>
            <a:r>
              <a:rPr lang="zh-TW" altLang="en-US" dirty="0"/>
              <a:t>最接近的</a:t>
            </a:r>
            <a:r>
              <a:rPr lang="zh-TW" altLang="en-US" dirty="0" smtClean="0"/>
              <a:t>車站的數據替補缺失車站資料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042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b="1" dirty="0">
                <a:solidFill>
                  <a:schemeClr val="dk2"/>
                </a:solidFill>
              </a:rPr>
              <a:t>一致化各檔案 feature 的名稱與順序</a:t>
            </a:r>
            <a:endParaRPr b="1" dirty="0"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202766" y="1296408"/>
            <a:ext cx="8746500" cy="12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有些檔案的 feature </a:t>
            </a:r>
            <a:r>
              <a:rPr lang="zh-TW" altLang="en-US" dirty="0" smtClean="0"/>
              <a:t>名稱</a:t>
            </a:r>
            <a:r>
              <a:rPr lang="zh-TW" dirty="0" smtClean="0"/>
              <a:t>的</a:t>
            </a:r>
            <a:r>
              <a:rPr lang="zh-TW" dirty="0"/>
              <a:t>順序不一致、輸出名稱也不盡</a:t>
            </a:r>
            <a:r>
              <a:rPr lang="zh-TW" dirty="0" smtClean="0"/>
              <a:t>相同</a:t>
            </a:r>
            <a:endParaRPr lang="en-US" altLang="zh-TW" sz="1800" dirty="0" smtClean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 dirty="0" smtClean="0"/>
              <a:t>ex</a:t>
            </a:r>
            <a:r>
              <a:rPr lang="zh-TW" sz="1800" dirty="0"/>
              <a:t>: </a:t>
            </a:r>
            <a:r>
              <a:rPr lang="zh-TW" sz="1800" dirty="0" smtClean="0"/>
              <a:t>London</a:t>
            </a:r>
            <a:r>
              <a:rPr lang="zh-TW" sz="1800" dirty="0"/>
              <a:t>_historical_aqi_forecast_stations_20180331.csv, beijing_17_18_aq.csv</a:t>
            </a:r>
            <a:endParaRPr sz="18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2530169"/>
            <a:ext cx="85725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" y="3571570"/>
            <a:ext cx="8839201" cy="97647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5141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/>
              <a:t>描述比賽問題</a:t>
            </a:r>
            <a:endParaRPr b="1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42436" y="1582782"/>
            <a:ext cx="924723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800" dirty="0">
                <a:solidFill>
                  <a:srgbClr val="24292E"/>
                </a:solidFill>
                <a:latin typeface="+mn-ea"/>
              </a:rPr>
              <a:t>Predict the concentration in the next 48 </a:t>
            </a:r>
            <a:r>
              <a:rPr lang="zh-TW" sz="2800" dirty="0" smtClean="0">
                <a:solidFill>
                  <a:srgbClr val="24292E"/>
                </a:solidFill>
                <a:latin typeface="+mn-ea"/>
              </a:rPr>
              <a:t>hours</a:t>
            </a:r>
            <a:endParaRPr lang="en-US" altLang="zh-TW" sz="2800" dirty="0" smtClean="0">
              <a:solidFill>
                <a:srgbClr val="24292E"/>
              </a:solidFill>
              <a:latin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>
              <a:solidFill>
                <a:srgbClr val="24292E"/>
              </a:solidFill>
              <a:latin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000" dirty="0" smtClean="0">
                <a:solidFill>
                  <a:srgbClr val="24292E"/>
                </a:solidFill>
                <a:latin typeface="+mn-ea"/>
              </a:rPr>
              <a:t>	</a:t>
            </a:r>
            <a:r>
              <a:rPr lang="zh-TW" sz="2000" dirty="0" smtClean="0">
                <a:solidFill>
                  <a:srgbClr val="24292E"/>
                </a:solidFill>
                <a:latin typeface="+mn-ea"/>
              </a:rPr>
              <a:t>Beijing, </a:t>
            </a:r>
            <a:r>
              <a:rPr lang="zh-TW" sz="2000" dirty="0">
                <a:solidFill>
                  <a:srgbClr val="24292E"/>
                </a:solidFill>
                <a:latin typeface="+mn-ea"/>
              </a:rPr>
              <a:t>35 air quality inspection stations, PM2.5, PM10, O</a:t>
            </a:r>
            <a:r>
              <a:rPr lang="zh-TW" sz="2000" dirty="0" smtClean="0">
                <a:solidFill>
                  <a:srgbClr val="24292E"/>
                </a:solidFill>
                <a:latin typeface="+mn-ea"/>
              </a:rPr>
              <a:t>3</a:t>
            </a:r>
            <a:endParaRPr lang="en-US" altLang="zh-TW" sz="2000" dirty="0" smtClean="0">
              <a:solidFill>
                <a:srgbClr val="24292E"/>
              </a:solidFill>
              <a:latin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4292E"/>
              </a:solidFill>
              <a:latin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000" dirty="0" smtClean="0">
                <a:solidFill>
                  <a:srgbClr val="24292E"/>
                </a:solidFill>
                <a:latin typeface="+mn-ea"/>
              </a:rPr>
              <a:t>	</a:t>
            </a:r>
            <a:r>
              <a:rPr lang="zh-TW" sz="2000" dirty="0" smtClean="0">
                <a:solidFill>
                  <a:srgbClr val="24292E"/>
                </a:solidFill>
                <a:latin typeface="+mn-ea"/>
              </a:rPr>
              <a:t>London, </a:t>
            </a:r>
            <a:r>
              <a:rPr lang="zh-TW" sz="2000" dirty="0">
                <a:solidFill>
                  <a:srgbClr val="24292E"/>
                </a:solidFill>
                <a:latin typeface="+mn-ea"/>
              </a:rPr>
              <a:t>13 air quality inspection stations, PM2.5, PM10</a:t>
            </a:r>
            <a:endParaRPr sz="2000" dirty="0">
              <a:solidFill>
                <a:srgbClr val="24292E"/>
              </a:solidFill>
              <a:latin typeface="+mn-ea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/>
              <a:t>演算法</a:t>
            </a:r>
            <a:endParaRPr b="1" dirty="0"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845099" y="139801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RNN、LSTM </a:t>
            </a:r>
            <a:endParaRPr lang="en-US" altLang="zh-TW" dirty="0" smtClean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Random Forest  </a:t>
            </a:r>
            <a:endParaRPr lang="en-US" altLang="zh-TW" dirty="0" smtClean="0"/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US" altLang="zh-TW" sz="1800" dirty="0"/>
              <a:t>	</a:t>
            </a:r>
            <a:r>
              <a:rPr lang="zh-TW" sz="1800" dirty="0" smtClean="0"/>
              <a:t>( </a:t>
            </a:r>
            <a:r>
              <a:rPr lang="zh-TW" sz="1800" dirty="0"/>
              <a:t>solving too many features resulting in </a:t>
            </a:r>
            <a:r>
              <a:rPr lang="zh-TW" sz="1800" dirty="0">
                <a:solidFill>
                  <a:schemeClr val="accent2"/>
                </a:solidFill>
                <a:highlight>
                  <a:srgbClr val="FFFFFF"/>
                </a:highlight>
              </a:rPr>
              <a:t>divergence </a:t>
            </a:r>
            <a:r>
              <a:rPr lang="zh-TW" sz="1800" dirty="0" smtClean="0"/>
              <a:t>)</a:t>
            </a:r>
            <a:endParaRPr lang="en-US" altLang="zh-TW" sz="1800" dirty="0" smtClean="0"/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KNN  </a:t>
            </a:r>
            <a:endParaRPr lang="en-US" altLang="zh-TW" dirty="0" smtClean="0"/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US" altLang="zh-TW" sz="1800" dirty="0"/>
              <a:t>	</a:t>
            </a:r>
            <a:r>
              <a:rPr lang="zh-TW" sz="1800" dirty="0" smtClean="0"/>
              <a:t>(selecting </a:t>
            </a:r>
            <a:r>
              <a:rPr lang="zh-TW" sz="1800" dirty="0"/>
              <a:t>near value </a:t>
            </a:r>
            <a:r>
              <a:rPr lang="zh-TW" sz="1800" dirty="0">
                <a:solidFill>
                  <a:schemeClr val="accent2"/>
                </a:solidFill>
                <a:highlight>
                  <a:srgbClr val="FFFFFF"/>
                </a:highlight>
              </a:rPr>
              <a:t>at a specific time interval </a:t>
            </a:r>
            <a:r>
              <a:rPr lang="zh-TW" sz="1800" dirty="0"/>
              <a:t>)</a:t>
            </a:r>
            <a:endParaRPr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11700" y="47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/>
              <a:t>RNN input</a:t>
            </a:r>
            <a:endParaRPr b="1"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1009"/>
            <a:ext cx="9144000" cy="377489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b="1" dirty="0"/>
              <a:t>RNN output</a:t>
            </a:r>
            <a:endParaRPr b="1" dirty="0"/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8475"/>
            <a:ext cx="9143999" cy="377830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/>
              <a:t>RNN model</a:t>
            </a:r>
            <a:endParaRPr b="1" dirty="0"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1904"/>
            <a:ext cx="9143999" cy="37817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/>
              <a:t>RNN - Result</a:t>
            </a:r>
            <a:endParaRPr b="1" dirty="0"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11700" y="165200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Too many features but lack of data (7000)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dirty="0"/>
              <a:t>So </a:t>
            </a:r>
            <a:r>
              <a:rPr lang="zh-TW" dirty="0" smtClean="0"/>
              <a:t>can</a:t>
            </a:r>
            <a:r>
              <a:rPr lang="en-US" altLang="zh-TW" dirty="0" smtClean="0"/>
              <a:t>’</a:t>
            </a:r>
            <a:r>
              <a:rPr lang="zh-TW" dirty="0" smtClean="0"/>
              <a:t>t </a:t>
            </a:r>
            <a:r>
              <a:rPr lang="zh-TW" dirty="0"/>
              <a:t>learn enough imformations </a:t>
            </a:r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/>
              <a:t>LSTM - Result </a:t>
            </a:r>
            <a:endParaRPr b="1" dirty="0"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20167" y="1727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Same as RNN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 smtClean="0"/>
              <a:t>Can</a:t>
            </a:r>
            <a:r>
              <a:rPr lang="en-US" altLang="zh-TW" dirty="0" smtClean="0"/>
              <a:t>’</a:t>
            </a:r>
            <a:r>
              <a:rPr lang="zh-TW" dirty="0" smtClean="0"/>
              <a:t>t </a:t>
            </a:r>
            <a:r>
              <a:rPr lang="zh-TW" dirty="0"/>
              <a:t>learn enough imformations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>because of too many features but lack of data (7000)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dirty="0"/>
              <a:t/>
            </a:r>
            <a:br>
              <a:rPr lang="zh-TW" dirty="0"/>
            </a:br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/>
              <a:t>Random Forest Features</a:t>
            </a:r>
            <a:endParaRPr b="1" dirty="0"/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7212"/>
            <a:ext cx="9144000" cy="377489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/>
              <a:t>Random Forest Label</a:t>
            </a:r>
            <a:endParaRPr b="1" dirty="0"/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9206"/>
            <a:ext cx="9143999" cy="377830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/>
              <a:t>Random Forest Result</a:t>
            </a:r>
            <a:endParaRPr b="1" dirty="0"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758867" y="1355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/>
              <a:t>0.3~0.45 in our validation set</a:t>
            </a:r>
            <a:br>
              <a:rPr lang="zh-TW" dirty="0"/>
            </a:br>
            <a:r>
              <a:rPr lang="zh-TW" dirty="0"/>
              <a:t>Adverage score in competition 0.53</a:t>
            </a:r>
            <a:br>
              <a:rPr lang="zh-TW" dirty="0"/>
            </a:br>
            <a:r>
              <a:rPr lang="zh-TW" dirty="0"/>
              <a:t>Take long time to train (3hr)</a:t>
            </a:r>
            <a:br>
              <a:rPr lang="zh-TW" dirty="0"/>
            </a:br>
            <a:r>
              <a:rPr lang="zh-TW" dirty="0"/>
              <a:t>The model is huge (38Gb)</a:t>
            </a:r>
            <a:r>
              <a:rPr lang="zh-TW" sz="2800" dirty="0">
                <a:solidFill>
                  <a:schemeClr val="dk1"/>
                </a:solidFill>
              </a:rPr>
              <a:t/>
            </a:r>
            <a:br>
              <a:rPr lang="zh-TW" sz="2800" dirty="0">
                <a:solidFill>
                  <a:schemeClr val="dk1"/>
                </a:solidFill>
              </a:rPr>
            </a:br>
            <a:endParaRPr sz="28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/>
              <a:t>KNN</a:t>
            </a:r>
            <a:endParaRPr b="1" dirty="0"/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555875" y="1067808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dirty="0"/>
              <a:t>採用原因:</a:t>
            </a:r>
            <a:endParaRPr sz="2400" b="1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</a:t>
            </a:r>
            <a:r>
              <a:rPr lang="zh-TW" dirty="0" smtClean="0"/>
              <a:t>在</a:t>
            </a:r>
            <a:r>
              <a:rPr lang="zh-TW" dirty="0"/>
              <a:t>測試用昨天的預測來當今天的預測中發現有部分的結果更好，故嘗試KNN選取時間相近的汙染變化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49" name="Shape 249"/>
          <p:cNvSpPr txBox="1">
            <a:spLocks noGrp="1"/>
          </p:cNvSpPr>
          <p:nvPr>
            <p:ph type="body" idx="2"/>
          </p:nvPr>
        </p:nvSpPr>
        <p:spPr>
          <a:xfrm>
            <a:off x="4883200" y="2612620"/>
            <a:ext cx="3999900" cy="22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 dirty="0" smtClean="0"/>
              <a:t>實驗</a:t>
            </a:r>
            <a:r>
              <a:rPr lang="zh-TW" sz="1800" b="1" dirty="0"/>
              <a:t>區間的平均</a:t>
            </a:r>
            <a:r>
              <a:rPr lang="zh-TW" sz="1800" b="1" dirty="0" smtClean="0"/>
              <a:t>分數</a:t>
            </a:r>
            <a:endParaRPr sz="1800" b="1"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>之前的結果來預測當天之後48小時的結果</a:t>
            </a:r>
            <a:r>
              <a:rPr lang="zh-TW" b="1" dirty="0"/>
              <a:t>:</a:t>
            </a:r>
            <a:endParaRPr b="1" dirty="0"/>
          </a:p>
          <a:p>
            <a:pPr marL="0" lvl="0" indent="457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b="1" dirty="0"/>
              <a:t>0</a:t>
            </a:r>
            <a:r>
              <a:rPr lang="zh-TW" b="1" dirty="0" smtClean="0"/>
              <a:t>.5</a:t>
            </a:r>
            <a:r>
              <a:rPr lang="en-US" altLang="zh-TW" b="1" dirty="0" smtClean="0"/>
              <a:t>6</a:t>
            </a:r>
            <a:endParaRPr b="1" dirty="0" smtClean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 smtClean="0"/>
              <a:t>當天的預測:</a:t>
            </a:r>
            <a:endParaRPr dirty="0" smtClean="0"/>
          </a:p>
          <a:p>
            <a:pPr marL="0" lvl="0" indent="457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b="1" dirty="0" smtClean="0"/>
              <a:t>0.</a:t>
            </a:r>
            <a:r>
              <a:rPr lang="en-US" altLang="zh-TW" b="1" smtClean="0"/>
              <a:t>62</a:t>
            </a:r>
            <a:r>
              <a:rPr lang="zh-TW" b="1" smtClean="0"/>
              <a:t>5</a:t>
            </a:r>
            <a:endParaRPr b="1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73" y="2512483"/>
            <a:ext cx="4117725" cy="24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b="1" dirty="0"/>
              <a:t>資料分析 </a:t>
            </a:r>
            <a:endParaRPr b="1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2202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1" dirty="0">
                <a:solidFill>
                  <a:srgbClr val="24292E"/>
                </a:solidFill>
              </a:rPr>
              <a:t>Provide </a:t>
            </a:r>
            <a:r>
              <a:rPr lang="zh-TW" sz="2800" b="1" dirty="0" smtClean="0">
                <a:solidFill>
                  <a:srgbClr val="24292E"/>
                </a:solidFill>
              </a:rPr>
              <a:t>Data</a:t>
            </a:r>
            <a:endParaRPr lang="en-US" altLang="zh-TW" sz="2800" b="1" dirty="0">
              <a:solidFill>
                <a:srgbClr val="24292E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24292E"/>
              </a:solidFill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dirty="0">
                <a:solidFill>
                  <a:srgbClr val="24292E"/>
                </a:solidFill>
              </a:rPr>
              <a:t>Meteorological observation data</a:t>
            </a:r>
            <a:r>
              <a:rPr lang="zh-TW" sz="2400" dirty="0">
                <a:solidFill>
                  <a:srgbClr val="24292E"/>
                </a:solidFill>
              </a:rPr>
              <a:t>:</a:t>
            </a:r>
            <a:endParaRPr sz="2400" dirty="0">
              <a:solidFill>
                <a:srgbClr val="24292E"/>
              </a:solidFill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rgbClr val="24292E"/>
                </a:solidFill>
              </a:rPr>
              <a:t>  </a:t>
            </a:r>
            <a:r>
              <a:rPr lang="zh-TW" sz="2000" dirty="0">
                <a:solidFill>
                  <a:srgbClr val="24292E"/>
                </a:solidFill>
              </a:rPr>
              <a:t>Beijing, 18 stations; London, no</a:t>
            </a:r>
            <a:endParaRPr sz="2000" dirty="0">
              <a:solidFill>
                <a:srgbClr val="24292E"/>
              </a:solidFill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dirty="0">
                <a:solidFill>
                  <a:srgbClr val="24292E"/>
                </a:solidFill>
              </a:rPr>
              <a:t>Weather Grid Data</a:t>
            </a:r>
            <a:r>
              <a:rPr lang="zh-TW" sz="2400" dirty="0">
                <a:solidFill>
                  <a:srgbClr val="24292E"/>
                </a:solidFill>
              </a:rPr>
              <a:t>:</a:t>
            </a:r>
            <a:endParaRPr sz="2400" dirty="0">
              <a:solidFill>
                <a:srgbClr val="24292E"/>
              </a:solidFill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rgbClr val="24292E"/>
                </a:solidFill>
              </a:rPr>
              <a:t>  </a:t>
            </a:r>
            <a:r>
              <a:rPr lang="zh-TW" sz="2000" dirty="0">
                <a:solidFill>
                  <a:srgbClr val="24292E"/>
                </a:solidFill>
              </a:rPr>
              <a:t>Beijing, 651 Sites; London, 861 Sites</a:t>
            </a:r>
            <a:endParaRPr sz="2000" dirty="0">
              <a:solidFill>
                <a:srgbClr val="24292E"/>
              </a:solidFill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dirty="0">
                <a:solidFill>
                  <a:srgbClr val="24292E"/>
                </a:solidFill>
              </a:rPr>
              <a:t>Air quality data</a:t>
            </a:r>
            <a:r>
              <a:rPr lang="zh-TW" sz="2400" dirty="0">
                <a:solidFill>
                  <a:srgbClr val="24292E"/>
                </a:solidFill>
              </a:rPr>
              <a:t>:</a:t>
            </a:r>
            <a:endParaRPr sz="2400" dirty="0">
              <a:solidFill>
                <a:srgbClr val="24292E"/>
              </a:solidFill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rgbClr val="24292E"/>
                </a:solidFill>
              </a:rPr>
              <a:t>  </a:t>
            </a:r>
            <a:r>
              <a:rPr lang="zh-TW" sz="2000" dirty="0">
                <a:solidFill>
                  <a:srgbClr val="24292E"/>
                </a:solidFill>
              </a:rPr>
              <a:t>Beijing, 35 stations; London, 19 stations</a:t>
            </a:r>
            <a:endParaRPr sz="2000" dirty="0">
              <a:solidFill>
                <a:srgbClr val="24292E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/>
              <a:t>KNN</a:t>
            </a:r>
            <a:endParaRPr b="1" dirty="0"/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11700" y="1228678"/>
            <a:ext cx="37161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dirty="0"/>
              <a:t>B</a:t>
            </a:r>
            <a:r>
              <a:rPr lang="zh-TW" sz="2400" b="1" dirty="0" smtClean="0"/>
              <a:t>eijing </a:t>
            </a:r>
            <a:r>
              <a:rPr lang="zh-TW" sz="2400" b="1" dirty="0"/>
              <a:t>:</a:t>
            </a:r>
            <a:endParaRPr sz="2400" b="1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/>
            </a:r>
            <a:br>
              <a:rPr lang="zh-TW" dirty="0"/>
            </a:b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58" name="Shape 258"/>
          <p:cNvSpPr txBox="1">
            <a:spLocks noGrp="1"/>
          </p:cNvSpPr>
          <p:nvPr>
            <p:ph type="body" idx="2"/>
          </p:nvPr>
        </p:nvSpPr>
        <p:spPr>
          <a:xfrm>
            <a:off x="4627775" y="1198278"/>
            <a:ext cx="39999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2400" b="1" dirty="0"/>
              <a:t>London :</a:t>
            </a:r>
            <a:endParaRPr sz="2400" b="1" dirty="0"/>
          </a:p>
        </p:txBody>
      </p:sp>
      <p:sp>
        <p:nvSpPr>
          <p:cNvPr id="257" name="Shape 257"/>
          <p:cNvSpPr txBox="1"/>
          <p:nvPr/>
        </p:nvSpPr>
        <p:spPr>
          <a:xfrm>
            <a:off x="2722325" y="1939125"/>
            <a:ext cx="2465700" cy="26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2333004" y="1898910"/>
            <a:ext cx="2009100" cy="22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2"/>
                </a:solidFill>
              </a:rPr>
              <a:t>25-36 hours:</a:t>
            </a:r>
            <a:br>
              <a:rPr lang="zh-TW" dirty="0">
                <a:solidFill>
                  <a:schemeClr val="dk2"/>
                </a:solidFill>
              </a:rPr>
            </a:br>
            <a:r>
              <a:rPr lang="zh-TW" dirty="0">
                <a:solidFill>
                  <a:schemeClr val="dk2"/>
                </a:solidFill>
              </a:rPr>
              <a:t>n_neighbors = 2</a:t>
            </a:r>
            <a:br>
              <a:rPr lang="zh-TW" dirty="0">
                <a:solidFill>
                  <a:schemeClr val="dk2"/>
                </a:solidFill>
              </a:rPr>
            </a:br>
            <a:r>
              <a:rPr lang="zh-TW" dirty="0">
                <a:solidFill>
                  <a:schemeClr val="dk2"/>
                </a:solidFill>
              </a:rPr>
              <a:t>weights : ['distance']</a:t>
            </a:r>
            <a:endParaRPr dirty="0">
              <a:solidFill>
                <a:schemeClr val="dk2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/>
            </a:r>
            <a:br>
              <a:rPr lang="zh-TW" dirty="0">
                <a:solidFill>
                  <a:schemeClr val="dk2"/>
                </a:solidFill>
              </a:rPr>
            </a:br>
            <a:r>
              <a:rPr lang="zh-TW" dirty="0">
                <a:solidFill>
                  <a:schemeClr val="dk2"/>
                </a:solidFill>
              </a:rPr>
              <a:t>37-48 hours:</a:t>
            </a:r>
            <a:br>
              <a:rPr lang="zh-TW" dirty="0">
                <a:solidFill>
                  <a:schemeClr val="dk2"/>
                </a:solidFill>
              </a:rPr>
            </a:br>
            <a:r>
              <a:rPr lang="zh-TW" dirty="0">
                <a:solidFill>
                  <a:schemeClr val="dk2"/>
                </a:solidFill>
              </a:rPr>
              <a:t>n_neighbors = 2</a:t>
            </a:r>
            <a:br>
              <a:rPr lang="zh-TW" dirty="0">
                <a:solidFill>
                  <a:schemeClr val="dk2"/>
                </a:solidFill>
              </a:rPr>
            </a:br>
            <a:r>
              <a:rPr lang="zh-TW" dirty="0">
                <a:solidFill>
                  <a:schemeClr val="dk2"/>
                </a:solidFill>
              </a:rPr>
              <a:t>weights : ['distance']</a:t>
            </a:r>
            <a:br>
              <a:rPr lang="zh-TW" dirty="0">
                <a:solidFill>
                  <a:schemeClr val="dk2"/>
                </a:solidFill>
              </a:rPr>
            </a:br>
            <a:endParaRPr dirty="0"/>
          </a:p>
        </p:txBody>
      </p:sp>
      <p:sp>
        <p:nvSpPr>
          <p:cNvPr id="260" name="Shape 260"/>
          <p:cNvSpPr txBox="1"/>
          <p:nvPr/>
        </p:nvSpPr>
        <p:spPr>
          <a:xfrm>
            <a:off x="435175" y="1881976"/>
            <a:ext cx="1796225" cy="20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2"/>
                </a:solidFill>
              </a:rPr>
              <a:t>1-12 hours:</a:t>
            </a:r>
            <a:br>
              <a:rPr lang="zh-TW" dirty="0">
                <a:solidFill>
                  <a:schemeClr val="dk2"/>
                </a:solidFill>
              </a:rPr>
            </a:br>
            <a:r>
              <a:rPr lang="zh-TW" dirty="0">
                <a:solidFill>
                  <a:schemeClr val="dk2"/>
                </a:solidFill>
              </a:rPr>
              <a:t>n_neighbors = 2</a:t>
            </a:r>
            <a:br>
              <a:rPr lang="zh-TW" dirty="0">
                <a:solidFill>
                  <a:schemeClr val="dk2"/>
                </a:solidFill>
              </a:rPr>
            </a:br>
            <a:r>
              <a:rPr lang="zh-TW" dirty="0">
                <a:solidFill>
                  <a:schemeClr val="dk2"/>
                </a:solidFill>
              </a:rPr>
              <a:t>weights : ['distance']</a:t>
            </a:r>
            <a:endParaRPr dirty="0">
              <a:solidFill>
                <a:schemeClr val="dk2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/>
            </a:r>
            <a:br>
              <a:rPr lang="zh-TW" dirty="0">
                <a:solidFill>
                  <a:schemeClr val="dk2"/>
                </a:solidFill>
              </a:rPr>
            </a:br>
            <a:r>
              <a:rPr lang="zh-TW" dirty="0">
                <a:solidFill>
                  <a:schemeClr val="dk2"/>
                </a:solidFill>
              </a:rPr>
              <a:t>13-24 hours:</a:t>
            </a:r>
            <a:br>
              <a:rPr lang="zh-TW" dirty="0">
                <a:solidFill>
                  <a:schemeClr val="dk2"/>
                </a:solidFill>
              </a:rPr>
            </a:br>
            <a:r>
              <a:rPr lang="zh-TW" dirty="0">
                <a:solidFill>
                  <a:schemeClr val="dk2"/>
                </a:solidFill>
              </a:rPr>
              <a:t>n_neighbors = 2</a:t>
            </a:r>
            <a:br>
              <a:rPr lang="zh-TW" dirty="0">
                <a:solidFill>
                  <a:schemeClr val="dk2"/>
                </a:solidFill>
              </a:rPr>
            </a:br>
            <a:r>
              <a:rPr lang="zh-TW" dirty="0">
                <a:solidFill>
                  <a:schemeClr val="dk2"/>
                </a:solidFill>
              </a:rPr>
              <a:t>weights : ['distance']</a:t>
            </a:r>
            <a:endParaRPr dirty="0"/>
          </a:p>
        </p:txBody>
      </p:sp>
      <p:sp>
        <p:nvSpPr>
          <p:cNvPr id="261" name="Shape 261"/>
          <p:cNvSpPr txBox="1"/>
          <p:nvPr/>
        </p:nvSpPr>
        <p:spPr>
          <a:xfrm>
            <a:off x="4864575" y="1750525"/>
            <a:ext cx="1941300" cy="22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>1-12 hours:</a:t>
            </a:r>
            <a:endParaRPr dirty="0">
              <a:solidFill>
                <a:schemeClr val="dk2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>n_neighbors = 55</a:t>
            </a:r>
            <a:endParaRPr dirty="0">
              <a:solidFill>
                <a:schemeClr val="dk2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2"/>
                </a:solidFill>
              </a:rPr>
              <a:t>weights : ['uniform']</a:t>
            </a:r>
            <a:endParaRPr dirty="0">
              <a:solidFill>
                <a:schemeClr val="dk2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>13-24 hours:</a:t>
            </a:r>
            <a:endParaRPr dirty="0">
              <a:solidFill>
                <a:schemeClr val="dk2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>n_neighbors = 55</a:t>
            </a:r>
            <a:endParaRPr dirty="0">
              <a:solidFill>
                <a:schemeClr val="dk2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>weights : ['uniform']</a:t>
            </a:r>
            <a:endParaRPr dirty="0">
              <a:solidFill>
                <a:schemeClr val="dk2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2" name="Shape 262"/>
          <p:cNvSpPr txBox="1"/>
          <p:nvPr/>
        </p:nvSpPr>
        <p:spPr>
          <a:xfrm>
            <a:off x="6684304" y="1518609"/>
            <a:ext cx="2186700" cy="23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>25-36 hours:</a:t>
            </a:r>
            <a:endParaRPr dirty="0">
              <a:solidFill>
                <a:schemeClr val="dk2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>n_neighbors = 55</a:t>
            </a:r>
            <a:endParaRPr dirty="0">
              <a:solidFill>
                <a:schemeClr val="dk2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2"/>
                </a:solidFill>
              </a:rPr>
              <a:t>weights : ['uniform']</a:t>
            </a:r>
            <a:endParaRPr dirty="0">
              <a:solidFill>
                <a:schemeClr val="dk2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>37-48 hours:</a:t>
            </a:r>
            <a:endParaRPr dirty="0">
              <a:solidFill>
                <a:schemeClr val="dk2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>n_neighbors = 400</a:t>
            </a:r>
            <a:endParaRPr dirty="0">
              <a:solidFill>
                <a:schemeClr val="dk2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>weights : ['uniform']</a:t>
            </a:r>
            <a:endParaRPr dirty="0">
              <a:solidFill>
                <a:schemeClr val="dk2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b="1" dirty="0"/>
              <a:t>KNN - Result</a:t>
            </a:r>
            <a:endParaRPr b="1" dirty="0"/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1065233" y="1525009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1" dirty="0" smtClean="0">
                <a:solidFill>
                  <a:schemeClr val="dk1"/>
                </a:solidFill>
              </a:rPr>
              <a:t>訓練</a:t>
            </a:r>
            <a:r>
              <a:rPr lang="zh-TW" sz="2800" b="1" dirty="0">
                <a:solidFill>
                  <a:schemeClr val="dk1"/>
                </a:solidFill>
              </a:rPr>
              <a:t>平均</a:t>
            </a:r>
            <a:r>
              <a:rPr lang="zh-TW" sz="2800" b="1" dirty="0" smtClean="0">
                <a:solidFill>
                  <a:schemeClr val="dk1"/>
                </a:solidFill>
              </a:rPr>
              <a:t>分數</a:t>
            </a:r>
            <a:endParaRPr sz="28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dk1"/>
                </a:solidFill>
              </a:rPr>
              <a:t> </a:t>
            </a:r>
            <a:r>
              <a:rPr lang="en-US" altLang="zh-TW" sz="1800" dirty="0" smtClean="0">
                <a:solidFill>
                  <a:schemeClr val="dk1"/>
                </a:solidFill>
              </a:rPr>
              <a:t>        </a:t>
            </a:r>
            <a:r>
              <a:rPr lang="zh-TW" sz="1800" dirty="0" smtClean="0">
                <a:solidFill>
                  <a:schemeClr val="dk1"/>
                </a:solidFill>
              </a:rPr>
              <a:t>KNN </a:t>
            </a:r>
            <a:r>
              <a:rPr lang="zh-TW" sz="1800" dirty="0">
                <a:solidFill>
                  <a:schemeClr val="dk1"/>
                </a:solidFill>
              </a:rPr>
              <a:t>: 0.2X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 smtClean="0">
                <a:solidFill>
                  <a:schemeClr val="dk1"/>
                </a:solidFill>
              </a:rPr>
              <a:t>         </a:t>
            </a:r>
            <a:r>
              <a:rPr lang="zh-TW" sz="1800" dirty="0" smtClean="0">
                <a:solidFill>
                  <a:schemeClr val="dk1"/>
                </a:solidFill>
              </a:rPr>
              <a:t>(</a:t>
            </a:r>
            <a:r>
              <a:rPr lang="zh-TW" sz="1800" dirty="0">
                <a:solidFill>
                  <a:schemeClr val="dk1"/>
                </a:solidFill>
              </a:rPr>
              <a:t>增加3月~5月資料)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 smtClean="0">
                <a:solidFill>
                  <a:schemeClr val="dk1"/>
                </a:solidFill>
              </a:rPr>
              <a:t>         </a:t>
            </a:r>
            <a:r>
              <a:rPr lang="zh-TW" sz="1800" dirty="0" smtClean="0">
                <a:solidFill>
                  <a:schemeClr val="dk1"/>
                </a:solidFill>
              </a:rPr>
              <a:t>KNN </a:t>
            </a:r>
            <a:r>
              <a:rPr lang="zh-TW" sz="1800" dirty="0">
                <a:solidFill>
                  <a:schemeClr val="dk1"/>
                </a:solidFill>
              </a:rPr>
              <a:t>: 0.2X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4754300" y="1541941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800" b="1" dirty="0" smtClean="0">
                <a:solidFill>
                  <a:schemeClr val="dk1"/>
                </a:solidFill>
              </a:rPr>
              <a:t>比賽</a:t>
            </a:r>
            <a:r>
              <a:rPr lang="zh-TW" sz="2800" b="1" dirty="0">
                <a:solidFill>
                  <a:schemeClr val="dk1"/>
                </a:solidFill>
              </a:rPr>
              <a:t>平均</a:t>
            </a:r>
            <a:r>
              <a:rPr lang="zh-TW" sz="2800" b="1" dirty="0" smtClean="0">
                <a:solidFill>
                  <a:schemeClr val="dk1"/>
                </a:solidFill>
              </a:rPr>
              <a:t>分數</a:t>
            </a:r>
            <a:endParaRPr sz="28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 smtClean="0">
                <a:solidFill>
                  <a:schemeClr val="dk1"/>
                </a:solidFill>
              </a:rPr>
              <a:t>         </a:t>
            </a:r>
            <a:r>
              <a:rPr lang="zh-TW" sz="1800" dirty="0" smtClean="0">
                <a:solidFill>
                  <a:schemeClr val="dk1"/>
                </a:solidFill>
              </a:rPr>
              <a:t>KNN </a:t>
            </a:r>
            <a:r>
              <a:rPr lang="zh-TW" sz="1800" dirty="0">
                <a:solidFill>
                  <a:schemeClr val="dk1"/>
                </a:solidFill>
              </a:rPr>
              <a:t>: 0.62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 smtClean="0">
                <a:solidFill>
                  <a:schemeClr val="dk1"/>
                </a:solidFill>
              </a:rPr>
              <a:t>         </a:t>
            </a:r>
            <a:r>
              <a:rPr lang="zh-TW" sz="1800" dirty="0" smtClean="0">
                <a:solidFill>
                  <a:schemeClr val="dk1"/>
                </a:solidFill>
              </a:rPr>
              <a:t>(</a:t>
            </a:r>
            <a:r>
              <a:rPr lang="zh-TW" sz="1800" dirty="0">
                <a:solidFill>
                  <a:schemeClr val="dk1"/>
                </a:solidFill>
              </a:rPr>
              <a:t>增加3月~5月資料)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1800" dirty="0" smtClean="0">
                <a:solidFill>
                  <a:schemeClr val="dk1"/>
                </a:solidFill>
              </a:rPr>
              <a:t>         </a:t>
            </a:r>
            <a:r>
              <a:rPr lang="zh-TW" sz="1800" dirty="0" smtClean="0">
                <a:solidFill>
                  <a:schemeClr val="dk1"/>
                </a:solidFill>
              </a:rPr>
              <a:t>KNN </a:t>
            </a:r>
            <a:r>
              <a:rPr lang="zh-TW" sz="1800" dirty="0">
                <a:solidFill>
                  <a:schemeClr val="dk1"/>
                </a:solidFill>
              </a:rPr>
              <a:t>: 0.66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/>
              <a:t>結果分析</a:t>
            </a:r>
            <a:endParaRPr b="1" dirty="0"/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311700" y="105933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Bef>
                <a:spcPts val="1600"/>
              </a:spcBef>
            </a:pPr>
            <a:r>
              <a:rPr lang="zh-TW" sz="2000" b="1" dirty="0" smtClean="0">
                <a:latin typeface="+mj-ea"/>
                <a:ea typeface="+mj-ea"/>
              </a:rPr>
              <a:t>RNN</a:t>
            </a:r>
            <a:r>
              <a:rPr lang="zh-TW" sz="2000" b="1" dirty="0">
                <a:latin typeface="+mj-ea"/>
                <a:ea typeface="+mj-ea"/>
              </a:rPr>
              <a:t>、LST</a:t>
            </a:r>
            <a:r>
              <a:rPr lang="zh-TW" sz="2000" b="1" dirty="0" smtClean="0">
                <a:latin typeface="+mj-ea"/>
                <a:ea typeface="+mj-ea"/>
              </a:rPr>
              <a:t>M</a:t>
            </a:r>
            <a:r>
              <a:rPr lang="en-US" altLang="zh-TW" sz="2000" b="1" dirty="0" smtClean="0">
                <a:latin typeface="+mj-ea"/>
                <a:ea typeface="+mj-ea"/>
              </a:rPr>
              <a:t> </a:t>
            </a:r>
            <a:r>
              <a:rPr lang="zh-TW" sz="2000" dirty="0" smtClean="0">
                <a:latin typeface="+mj-ea"/>
                <a:ea typeface="+mj-ea"/>
              </a:rPr>
              <a:t> </a:t>
            </a:r>
            <a:r>
              <a:rPr lang="en-US" altLang="zh-TW" sz="2000" dirty="0">
                <a:latin typeface="+mj-ea"/>
                <a:ea typeface="+mj-ea"/>
              </a:rPr>
              <a:t>:</a:t>
            </a:r>
            <a:r>
              <a:rPr lang="zh-TW" sz="2000" dirty="0" smtClean="0">
                <a:latin typeface="+mj-ea"/>
                <a:ea typeface="+mj-ea"/>
              </a:rPr>
              <a:t> </a:t>
            </a:r>
            <a:endParaRPr lang="en-US" altLang="zh-TW" sz="2000" dirty="0">
              <a:latin typeface="+mj-ea"/>
              <a:ea typeface="+mj-ea"/>
            </a:endParaRPr>
          </a:p>
          <a:p>
            <a:pPr marL="939800" lvl="2" indent="0">
              <a:buNone/>
            </a:pPr>
            <a:r>
              <a:rPr lang="zh-TW" sz="1600" dirty="0" smtClean="0">
                <a:latin typeface="+mj-ea"/>
                <a:ea typeface="+mj-ea"/>
              </a:rPr>
              <a:t>維</a:t>
            </a:r>
            <a:r>
              <a:rPr lang="zh-TW" sz="1600" dirty="0">
                <a:latin typeface="+mj-ea"/>
                <a:ea typeface="+mj-ea"/>
              </a:rPr>
              <a:t>度太高難以收斂，改以 Random Forest</a:t>
            </a:r>
            <a:endParaRPr sz="1600" dirty="0">
              <a:latin typeface="+mj-ea"/>
              <a:ea typeface="+mj-ea"/>
            </a:endParaRPr>
          </a:p>
          <a:p>
            <a:pPr marL="342900">
              <a:spcBef>
                <a:spcPts val="1600"/>
              </a:spcBef>
            </a:pPr>
            <a:r>
              <a:rPr lang="zh-TW" sz="2000" b="1" dirty="0" smtClean="0">
                <a:latin typeface="+mj-ea"/>
                <a:ea typeface="+mj-ea"/>
              </a:rPr>
              <a:t>Random </a:t>
            </a:r>
            <a:r>
              <a:rPr lang="zh-TW" sz="2000" b="1" dirty="0">
                <a:latin typeface="+mj-ea"/>
                <a:ea typeface="+mj-ea"/>
              </a:rPr>
              <a:t>Forest</a:t>
            </a:r>
            <a:r>
              <a:rPr lang="zh-TW" sz="2000" dirty="0">
                <a:latin typeface="+mj-ea"/>
                <a:ea typeface="+mj-ea"/>
              </a:rPr>
              <a:t> </a:t>
            </a:r>
            <a:r>
              <a:rPr lang="en-US" altLang="zh-TW" sz="2000" dirty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:</a:t>
            </a:r>
            <a:r>
              <a:rPr lang="zh-TW" sz="2000" dirty="0" smtClean="0">
                <a:latin typeface="+mj-ea"/>
                <a:ea typeface="+mj-ea"/>
              </a:rPr>
              <a:t> </a:t>
            </a:r>
            <a:endParaRPr lang="en-US" altLang="zh-TW" sz="2000" dirty="0">
              <a:latin typeface="+mj-ea"/>
              <a:ea typeface="+mj-ea"/>
            </a:endParaRPr>
          </a:p>
          <a:p>
            <a:pPr marL="939800" lvl="2" indent="0">
              <a:lnSpc>
                <a:spcPct val="150000"/>
              </a:lnSpc>
              <a:buNone/>
            </a:pPr>
            <a:r>
              <a:rPr lang="zh-TW" sz="1600" dirty="0" smtClean="0">
                <a:latin typeface="+mj-ea"/>
                <a:ea typeface="+mj-ea"/>
              </a:rPr>
              <a:t>在</a:t>
            </a:r>
            <a:r>
              <a:rPr lang="zh-TW" sz="1600" dirty="0">
                <a:latin typeface="+mj-ea"/>
                <a:ea typeface="+mj-ea"/>
              </a:rPr>
              <a:t>實驗中發現模型訓練時間久且所占記憶體龐大，且有些天數使用</a:t>
            </a:r>
            <a:r>
              <a:rPr lang="zh-TW" sz="1600" b="1" u="sng" dirty="0">
                <a:latin typeface="+mj-ea"/>
                <a:ea typeface="+mj-ea"/>
              </a:rPr>
              <a:t>昨天的結果會更好</a:t>
            </a:r>
            <a:r>
              <a:rPr lang="zh-TW" sz="1600" dirty="0">
                <a:latin typeface="+mj-ea"/>
                <a:ea typeface="+mj-ea"/>
              </a:rPr>
              <a:t>，所以嘗試KNN </a:t>
            </a:r>
            <a:endParaRPr sz="1600" dirty="0">
              <a:latin typeface="+mj-ea"/>
              <a:ea typeface="+mj-ea"/>
            </a:endParaRPr>
          </a:p>
          <a:p>
            <a:pPr marL="342900">
              <a:spcBef>
                <a:spcPts val="1600"/>
              </a:spcBef>
            </a:pPr>
            <a:r>
              <a:rPr lang="zh-TW" sz="2000" b="1" dirty="0" smtClean="0">
                <a:latin typeface="+mj-ea"/>
                <a:ea typeface="+mj-ea"/>
              </a:rPr>
              <a:t>KNN</a:t>
            </a:r>
            <a:r>
              <a:rPr lang="en-US" altLang="zh-TW" sz="2000" b="1" dirty="0" smtClean="0">
                <a:latin typeface="+mj-ea"/>
                <a:ea typeface="+mj-ea"/>
              </a:rPr>
              <a:t> : </a:t>
            </a:r>
          </a:p>
          <a:p>
            <a:pPr marL="939800" lvl="2" indent="0">
              <a:buNone/>
            </a:pPr>
            <a:r>
              <a:rPr lang="zh-TW" sz="1600" dirty="0" smtClean="0">
                <a:latin typeface="+mj-ea"/>
                <a:ea typeface="+mj-ea"/>
              </a:rPr>
              <a:t>調整參數時太過於擬合 training data ，導致 test 解果不佳，</a:t>
            </a:r>
            <a:r>
              <a:rPr lang="zh-TW" sz="1600" b="1" u="sng" dirty="0" smtClean="0">
                <a:latin typeface="+mj-ea"/>
                <a:ea typeface="+mj-ea"/>
              </a:rPr>
              <a:t>未能帶來更好的結果 與 增加資料分數反而變差</a:t>
            </a:r>
            <a:endParaRPr sz="1600" b="1" u="sng" dirty="0" smtClean="0">
              <a:latin typeface="+mj-ea"/>
              <a:ea typeface="+mj-ea"/>
            </a:endParaRPr>
          </a:p>
          <a:p>
            <a:pPr marL="34290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zh-TW" sz="2000" dirty="0">
                <a:latin typeface="+mj-ea"/>
                <a:ea typeface="+mj-ea"/>
              </a:rPr>
              <a:t>	</a:t>
            </a:r>
            <a:endParaRPr sz="2000" dirty="0">
              <a:latin typeface="+mj-ea"/>
              <a:ea typeface="+mj-ea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b="1" dirty="0"/>
              <a:t>結果分析</a:t>
            </a:r>
            <a:endParaRPr b="1" dirty="0"/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zh-TW" sz="2000" b="1" dirty="0"/>
              <a:t>某些天的 score 不好:</a:t>
            </a:r>
            <a:endParaRPr sz="2000" b="1" dirty="0"/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zh-TW" sz="2000" dirty="0"/>
              <a:t>	</a:t>
            </a:r>
            <a:r>
              <a:rPr lang="zh-TW" sz="1600" dirty="0"/>
              <a:t>我們採用最後1小時來預測未來48，但有時test data缺少的量非常多，</a:t>
            </a:r>
            <a:r>
              <a:rPr lang="zh-TW" sz="1600" dirty="0" smtClean="0"/>
              <a:t>取</a:t>
            </a:r>
            <a:r>
              <a:rPr lang="en-US" altLang="zh-TW" sz="1600" dirty="0" smtClean="0"/>
              <a:t>	</a:t>
            </a:r>
            <a:r>
              <a:rPr lang="zh-TW" sz="1600" dirty="0" smtClean="0"/>
              <a:t>最近</a:t>
            </a:r>
            <a:r>
              <a:rPr lang="zh-TW" sz="1600" dirty="0"/>
              <a:t>的時間只能取到上午的</a:t>
            </a:r>
            <a:r>
              <a:rPr lang="zh-TW" sz="1600" dirty="0" smtClean="0"/>
              <a:t>時間</a:t>
            </a:r>
            <a:r>
              <a:rPr lang="en-US" altLang="zh-TW" sz="1600" dirty="0" smtClean="0"/>
              <a:t>(ex: A.M. 6:00)</a:t>
            </a:r>
            <a:r>
              <a:rPr lang="zh-TW" sz="1600" dirty="0" smtClean="0"/>
              <a:t>導致</a:t>
            </a:r>
            <a:r>
              <a:rPr lang="zh-TW" sz="1600" dirty="0"/>
              <a:t>預測失準</a:t>
            </a:r>
            <a:endParaRPr sz="1600" dirty="0"/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zh-TW" sz="2000" b="1" dirty="0"/>
              <a:t>上傳次數不足:</a:t>
            </a:r>
            <a:endParaRPr sz="2000" b="1" dirty="0"/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zh-TW" b="1" dirty="0"/>
              <a:t>	</a:t>
            </a:r>
            <a:r>
              <a:rPr lang="zh-TW" sz="1600" dirty="0"/>
              <a:t>原始分數 + (2*3 / 25) = 0.68 ,  受影響</a:t>
            </a:r>
            <a:r>
              <a:rPr lang="zh-TW" sz="1600" dirty="0" smtClean="0"/>
              <a:t>範圍</a:t>
            </a:r>
            <a:r>
              <a:rPr lang="en-US" altLang="zh-TW" sz="1600" dirty="0" smtClean="0"/>
              <a:t>:</a:t>
            </a:r>
            <a:r>
              <a:rPr lang="zh-TW" sz="1600" dirty="0" smtClean="0"/>
              <a:t> </a:t>
            </a:r>
            <a:r>
              <a:rPr lang="zh-TW" sz="1600" dirty="0"/>
              <a:t>+0.24</a:t>
            </a:r>
            <a:endParaRPr sz="1600" dirty="0"/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zh-TW" sz="2000" b="1" dirty="0"/>
              <a:t>Random Forest 效果好的原因:</a:t>
            </a:r>
            <a:endParaRPr sz="2000" b="1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zh-TW" dirty="0"/>
              <a:t>	</a:t>
            </a:r>
            <a:r>
              <a:rPr lang="zh-TW" sz="1600" dirty="0"/>
              <a:t>Random Forest 在訓練少量資料表現較其他演算法出色</a:t>
            </a:r>
            <a:r>
              <a:rPr lang="zh-TW" sz="1600" b="1" i="1" dirty="0"/>
              <a:t>,</a:t>
            </a:r>
            <a:r>
              <a:rPr lang="zh-TW" sz="1600" dirty="0"/>
              <a:t> 且會先比較</a:t>
            </a:r>
            <a:r>
              <a:rPr lang="zh-TW" sz="1600" dirty="0" smtClean="0"/>
              <a:t>較為</a:t>
            </a:r>
            <a:r>
              <a:rPr lang="en-US" altLang="zh-TW" sz="1600" dirty="0" smtClean="0"/>
              <a:t>		</a:t>
            </a:r>
            <a:r>
              <a:rPr lang="zh-TW" sz="1600" dirty="0" smtClean="0"/>
              <a:t>重要</a:t>
            </a:r>
            <a:r>
              <a:rPr lang="zh-TW" sz="1600" dirty="0"/>
              <a:t>的Features</a:t>
            </a:r>
            <a:r>
              <a:rPr lang="zh-TW" sz="1600" b="1" i="1" dirty="0"/>
              <a:t>,</a:t>
            </a:r>
            <a:r>
              <a:rPr lang="zh-TW" sz="1600" dirty="0"/>
              <a:t> 所以在大量的Features下依舊維持準確度</a:t>
            </a:r>
            <a:endParaRPr sz="1600" baseline="30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/>
              <a:t>目前困難與改進方向</a:t>
            </a:r>
            <a:endParaRPr b="1" dirty="0"/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zh-TW" b="1" dirty="0" smtClean="0"/>
              <a:t>KNN </a:t>
            </a:r>
            <a:r>
              <a:rPr lang="zh-TW" b="1" dirty="0"/>
              <a:t>準度不佳</a:t>
            </a:r>
            <a:endParaRPr b="1" dirty="0"/>
          </a:p>
          <a:p>
            <a:pPr marL="0" indent="0">
              <a:spcBef>
                <a:spcPts val="1600"/>
              </a:spcBef>
              <a:buNone/>
            </a:pPr>
            <a:r>
              <a:rPr lang="en-US" altLang="zh-TW" dirty="0" smtClean="0"/>
              <a:t>	</a:t>
            </a:r>
            <a:r>
              <a:rPr lang="zh-TW" sz="1800" dirty="0" smtClean="0"/>
              <a:t>放寬</a:t>
            </a:r>
            <a:r>
              <a:rPr lang="zh-TW" sz="1800" dirty="0"/>
              <a:t>參數，只取用相近的過去1~2個月份與去年同月份的資料做預測範圍</a:t>
            </a:r>
            <a:endParaRPr sz="1800" dirty="0"/>
          </a:p>
          <a:p>
            <a:pPr marL="342900">
              <a:spcBef>
                <a:spcPts val="1600"/>
              </a:spcBef>
            </a:pPr>
            <a:r>
              <a:rPr lang="zh-TW" b="1" dirty="0" smtClean="0"/>
              <a:t>當日</a:t>
            </a:r>
            <a:r>
              <a:rPr lang="zh-TW" b="1" dirty="0"/>
              <a:t>預測有時遜於昨日預測</a:t>
            </a:r>
            <a:endParaRPr b="1" dirty="0"/>
          </a:p>
          <a:p>
            <a:pPr marL="0" indent="0">
              <a:spcBef>
                <a:spcPts val="1600"/>
              </a:spcBef>
              <a:buNone/>
            </a:pPr>
            <a:r>
              <a:rPr lang="en-US" altLang="zh-TW" dirty="0" smtClean="0"/>
              <a:t>	</a:t>
            </a:r>
            <a:r>
              <a:rPr lang="zh-TW" sz="1800" dirty="0" smtClean="0"/>
              <a:t>將</a:t>
            </a:r>
            <a:r>
              <a:rPr lang="zh-TW" sz="1800" dirty="0"/>
              <a:t>昨日預測的結果也考量入今日預測</a:t>
            </a:r>
            <a:endParaRPr sz="1800" dirty="0"/>
          </a:p>
          <a:p>
            <a:pPr marL="342900">
              <a:spcBef>
                <a:spcPts val="1600"/>
              </a:spcBef>
            </a:pPr>
            <a:r>
              <a:rPr lang="zh-TW" b="1" dirty="0" smtClean="0"/>
              <a:t>預測</a:t>
            </a:r>
            <a:r>
              <a:rPr lang="zh-TW" b="1" dirty="0"/>
              <a:t>準度飄動</a:t>
            </a:r>
            <a:endParaRPr b="1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TW" dirty="0" smtClean="0"/>
              <a:t>	</a:t>
            </a:r>
            <a:r>
              <a:rPr lang="zh-TW" sz="1800" dirty="0" smtClean="0"/>
              <a:t>預測</a:t>
            </a:r>
            <a:r>
              <a:rPr lang="zh-TW" sz="1800" dirty="0"/>
              <a:t>用的時間過短(1小時)，延長時間區間(2~4小時)</a:t>
            </a:r>
            <a:endParaRPr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/>
              <a:t>最終結果</a:t>
            </a:r>
            <a:endParaRPr b="1" dirty="0"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38" y="1938975"/>
            <a:ext cx="8469125" cy="3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513" y="2447900"/>
            <a:ext cx="3990975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/>
              <a:t>分工</a:t>
            </a:r>
            <a:endParaRPr b="1" dirty="0"/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709649" y="105087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/>
              <a:t>B</a:t>
            </a:r>
            <a:r>
              <a:rPr lang="zh-TW" b="1" dirty="0" smtClean="0"/>
              <a:t>10315042</a:t>
            </a:r>
            <a:r>
              <a:rPr lang="en-US" altLang="zh-TW" b="1" dirty="0" smtClean="0"/>
              <a:t> </a:t>
            </a:r>
            <a:r>
              <a:rPr lang="zh-TW" b="1" dirty="0" smtClean="0"/>
              <a:t> </a:t>
            </a:r>
            <a:r>
              <a:rPr lang="zh-TW" b="1" dirty="0"/>
              <a:t>梁哲魁  </a:t>
            </a:r>
            <a:r>
              <a:rPr lang="zh-TW" b="1" dirty="0" smtClean="0"/>
              <a:t>   :       </a:t>
            </a:r>
            <a:endParaRPr b="1"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zh-TW" dirty="0" smtClean="0"/>
              <a:t>	</a:t>
            </a:r>
            <a:r>
              <a:rPr lang="zh-TW" sz="2000" dirty="0" smtClean="0"/>
              <a:t>第二</a:t>
            </a:r>
            <a:r>
              <a:rPr lang="zh-TW" sz="2000" dirty="0"/>
              <a:t>階段前處理、Random Forest、LSTM and </a:t>
            </a:r>
            <a:r>
              <a:rPr lang="zh-TW" sz="2000" dirty="0" smtClean="0"/>
              <a:t>RNN</a:t>
            </a:r>
            <a:endParaRPr lang="en-US" altLang="zh-TW" sz="2000" dirty="0" smtClean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/>
            </a:r>
            <a:br>
              <a:rPr lang="zh-TW" dirty="0"/>
            </a:br>
            <a:r>
              <a:rPr lang="zh-TW" b="1" dirty="0"/>
              <a:t>B</a:t>
            </a:r>
            <a:r>
              <a:rPr lang="zh-TW" b="1" dirty="0" smtClean="0"/>
              <a:t>10315032</a:t>
            </a:r>
            <a:r>
              <a:rPr lang="en-US" altLang="zh-TW" b="1" dirty="0" smtClean="0"/>
              <a:t> </a:t>
            </a:r>
            <a:r>
              <a:rPr lang="zh-TW" b="1" dirty="0" smtClean="0"/>
              <a:t> </a:t>
            </a:r>
            <a:r>
              <a:rPr lang="zh-TW" b="1" dirty="0"/>
              <a:t>胡有值嘉 </a:t>
            </a:r>
            <a:r>
              <a:rPr lang="zh-TW" b="1" dirty="0" smtClean="0"/>
              <a:t>:</a:t>
            </a:r>
            <a:endParaRPr lang="en-US" altLang="zh-TW" b="1" dirty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zh-TW" sz="2000" b="1" dirty="0"/>
              <a:t>	</a:t>
            </a:r>
            <a:r>
              <a:rPr lang="zh-TW" sz="2000" dirty="0" smtClean="0"/>
              <a:t>第一</a:t>
            </a:r>
            <a:r>
              <a:rPr lang="zh-TW" sz="2000" dirty="0"/>
              <a:t>階段前處理、KNN、實驗</a:t>
            </a:r>
            <a:r>
              <a:rPr lang="zh-TW" sz="2000" dirty="0" smtClean="0"/>
              <a:t>分析</a:t>
            </a:r>
            <a:endParaRPr lang="en-US" altLang="zh-TW" sz="2000" dirty="0" smtClean="0"/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/>
            </a:r>
            <a:br>
              <a:rPr lang="zh-TW" dirty="0"/>
            </a:br>
            <a:r>
              <a:rPr lang="zh-TW" b="1" dirty="0"/>
              <a:t>B</a:t>
            </a:r>
            <a:r>
              <a:rPr lang="zh-TW" b="1" dirty="0" smtClean="0"/>
              <a:t>10315039</a:t>
            </a:r>
            <a:r>
              <a:rPr lang="en-US" altLang="zh-TW" b="1" dirty="0" smtClean="0"/>
              <a:t> </a:t>
            </a:r>
            <a:r>
              <a:rPr lang="zh-TW" b="1" dirty="0" smtClean="0"/>
              <a:t> </a:t>
            </a:r>
            <a:r>
              <a:rPr lang="zh-TW" b="1" dirty="0"/>
              <a:t>聶誠漢     </a:t>
            </a:r>
            <a:r>
              <a:rPr lang="zh-TW" b="1" dirty="0" smtClean="0"/>
              <a:t>:</a:t>
            </a:r>
            <a:endParaRPr b="1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TW" dirty="0" smtClean="0"/>
              <a:t>	</a:t>
            </a:r>
            <a:r>
              <a:rPr lang="zh-TW" sz="2000" dirty="0" smtClean="0"/>
              <a:t>資料</a:t>
            </a:r>
            <a:r>
              <a:rPr lang="zh-TW" sz="2000" dirty="0"/>
              <a:t>蒐集、問題討論、美編</a:t>
            </a:r>
            <a:br>
              <a:rPr lang="zh-TW" sz="2000" dirty="0"/>
            </a:br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l="27745" t="41846" r="27926" b="32473"/>
          <a:stretch/>
        </p:blipFill>
        <p:spPr>
          <a:xfrm>
            <a:off x="234859" y="500405"/>
            <a:ext cx="5348952" cy="17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4">
            <a:alphaModFix/>
          </a:blip>
          <a:srcRect l="28290" t="51520" r="34948" b="22663"/>
          <a:stretch/>
        </p:blipFill>
        <p:spPr>
          <a:xfrm>
            <a:off x="4290925" y="2663266"/>
            <a:ext cx="4412578" cy="17430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904232" y="2193766"/>
            <a:ext cx="40254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 smtClean="0"/>
              <a:t>Beijing </a:t>
            </a:r>
            <a:r>
              <a:rPr lang="zh-TW" dirty="0"/>
              <a:t>Meteorological observation data</a:t>
            </a:r>
            <a:endParaRPr dirty="0"/>
          </a:p>
        </p:txBody>
      </p:sp>
      <p:sp>
        <p:nvSpPr>
          <p:cNvPr id="77" name="Shape 77"/>
          <p:cNvSpPr txBox="1"/>
          <p:nvPr/>
        </p:nvSpPr>
        <p:spPr>
          <a:xfrm>
            <a:off x="5546724" y="4338605"/>
            <a:ext cx="213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Beijing Air quality </a:t>
            </a:r>
            <a:r>
              <a:rPr lang="zh-TW" dirty="0" smtClean="0"/>
              <a:t>data</a:t>
            </a:r>
            <a:r>
              <a:rPr lang="zh-TW" dirty="0"/>
              <a:t/>
            </a:r>
            <a:br>
              <a:rPr lang="zh-TW" dirty="0"/>
            </a:br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3600" dirty="0"/>
              <a:t>Beijing Meteorological observation data</a:t>
            </a:r>
            <a:endParaRPr sz="3600" dirty="0"/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l="27849" t="21785" r="19723" b="8832"/>
          <a:stretch/>
        </p:blipFill>
        <p:spPr>
          <a:xfrm>
            <a:off x="2092952" y="1367758"/>
            <a:ext cx="5153091" cy="32679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dirty="0"/>
              <a:t>Beijing Air quality data</a:t>
            </a:r>
            <a:endParaRPr sz="3600" dirty="0"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l="27971" t="24725" r="20287" b="7066"/>
          <a:stretch/>
        </p:blipFill>
        <p:spPr>
          <a:xfrm>
            <a:off x="2286519" y="1375443"/>
            <a:ext cx="4974891" cy="318155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/>
              <a:t>操作平台</a:t>
            </a:r>
            <a:endParaRPr b="1"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49472" y="129847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-US" altLang="zh-TW" sz="2800" b="1" dirty="0" smtClean="0">
                <a:latin typeface="+mj-ea"/>
                <a:ea typeface="+mj-ea"/>
              </a:rPr>
              <a:t>P</a:t>
            </a:r>
            <a:r>
              <a:rPr lang="zh-TW" sz="2800" b="1" dirty="0" smtClean="0">
                <a:latin typeface="+mj-ea"/>
                <a:ea typeface="+mj-ea"/>
              </a:rPr>
              <a:t>y</a:t>
            </a:r>
            <a:r>
              <a:rPr lang="zh-TW" sz="2800" b="1" dirty="0">
                <a:latin typeface="+mj-ea"/>
                <a:ea typeface="+mj-ea"/>
              </a:rPr>
              <a:t>thon3.5 </a:t>
            </a:r>
            <a:endParaRPr sz="2800" b="1" dirty="0">
              <a:latin typeface="+mj-ea"/>
              <a:ea typeface="+mj-ea"/>
            </a:endParaRPr>
          </a:p>
          <a:p>
            <a:pPr marL="342900">
              <a:spcBef>
                <a:spcPts val="1600"/>
              </a:spcBef>
            </a:pPr>
            <a:r>
              <a:rPr lang="en-US" altLang="zh-TW" sz="2800" b="1" dirty="0">
                <a:latin typeface="+mj-ea"/>
                <a:ea typeface="+mj-ea"/>
              </a:rPr>
              <a:t>K</a:t>
            </a:r>
            <a:r>
              <a:rPr lang="zh-TW" sz="2800" b="1" dirty="0" smtClean="0">
                <a:latin typeface="+mj-ea"/>
                <a:ea typeface="+mj-ea"/>
              </a:rPr>
              <a:t>eras</a:t>
            </a:r>
            <a:endParaRPr sz="2800" b="1" dirty="0">
              <a:latin typeface="+mj-ea"/>
              <a:ea typeface="+mj-ea"/>
            </a:endParaRPr>
          </a:p>
          <a:p>
            <a:pPr marL="342900">
              <a:spcBef>
                <a:spcPts val="1600"/>
              </a:spcBef>
            </a:pPr>
            <a:r>
              <a:rPr lang="en-US" altLang="zh-TW" sz="2800" b="1" dirty="0">
                <a:latin typeface="+mj-ea"/>
                <a:ea typeface="+mj-ea"/>
              </a:rPr>
              <a:t>S</a:t>
            </a:r>
            <a:r>
              <a:rPr lang="zh-TW" sz="2800" b="1" dirty="0" smtClean="0">
                <a:latin typeface="+mj-ea"/>
                <a:ea typeface="+mj-ea"/>
              </a:rPr>
              <a:t>cikit</a:t>
            </a:r>
            <a:r>
              <a:rPr lang="zh-TW" sz="2800" b="1" dirty="0">
                <a:latin typeface="+mj-ea"/>
                <a:ea typeface="+mj-ea"/>
              </a:rPr>
              <a:t>-learn</a:t>
            </a:r>
            <a:endParaRPr sz="2800" b="1" dirty="0">
              <a:latin typeface="+mj-ea"/>
              <a:ea typeface="+mj-ea"/>
            </a:endParaRPr>
          </a:p>
          <a:p>
            <a:pPr marL="342900">
              <a:spcBef>
                <a:spcPts val="1600"/>
              </a:spcBef>
            </a:pPr>
            <a:r>
              <a:rPr lang="en-US" altLang="zh-TW" sz="2800" b="1" dirty="0">
                <a:latin typeface="+mj-ea"/>
                <a:ea typeface="+mj-ea"/>
              </a:rPr>
              <a:t>P</a:t>
            </a:r>
            <a:r>
              <a:rPr lang="zh-TW" sz="2800" b="1" dirty="0" smtClean="0">
                <a:latin typeface="+mj-ea"/>
                <a:ea typeface="+mj-ea"/>
              </a:rPr>
              <a:t>andas</a:t>
            </a:r>
            <a:endParaRPr sz="2800" b="1" dirty="0">
              <a:latin typeface="+mj-ea"/>
              <a:ea typeface="+mj-ea"/>
            </a:endParaRPr>
          </a:p>
          <a:p>
            <a:pPr marL="342900">
              <a:spcBef>
                <a:spcPts val="1600"/>
              </a:spcBef>
              <a:spcAft>
                <a:spcPts val="1600"/>
              </a:spcAft>
            </a:pPr>
            <a:r>
              <a:rPr lang="en-US" altLang="zh-TW" sz="2800" b="1" dirty="0">
                <a:latin typeface="+mj-ea"/>
                <a:ea typeface="+mj-ea"/>
              </a:rPr>
              <a:t>A</a:t>
            </a:r>
            <a:r>
              <a:rPr lang="zh-TW" sz="2800" b="1" dirty="0" smtClean="0">
                <a:latin typeface="+mj-ea"/>
                <a:ea typeface="+mj-ea"/>
              </a:rPr>
              <a:t>naconda</a:t>
            </a:r>
            <a:r>
              <a:rPr lang="zh-TW" dirty="0"/>
              <a:t/>
            </a:r>
            <a:br>
              <a:rPr lang="zh-TW" dirty="0"/>
            </a:br>
            <a:r>
              <a:rPr lang="zh-TW" dirty="0"/>
              <a:t/>
            </a:r>
            <a:br>
              <a:rPr lang="zh-TW" dirty="0"/>
            </a:br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solidFill>
                  <a:schemeClr val="dk2"/>
                </a:solidFill>
              </a:rPr>
              <a:t>所取用特徵</a:t>
            </a:r>
            <a:endParaRPr b="1" dirty="0"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08331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b="1" dirty="0">
                <a:solidFill>
                  <a:schemeClr val="dk1"/>
                </a:solidFill>
              </a:rPr>
              <a:t>Input</a:t>
            </a:r>
            <a:endParaRPr sz="24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000" dirty="0">
                <a:solidFill>
                  <a:schemeClr val="dk1"/>
                </a:solidFill>
              </a:rPr>
              <a:t> </a:t>
            </a:r>
            <a:r>
              <a:rPr lang="en-US" altLang="zh-TW" sz="2000" dirty="0" smtClean="0">
                <a:solidFill>
                  <a:schemeClr val="dk1"/>
                </a:solidFill>
              </a:rPr>
              <a:t>       </a:t>
            </a:r>
            <a:r>
              <a:rPr lang="zh-TW" sz="2000" b="1" dirty="0" smtClean="0">
                <a:solidFill>
                  <a:schemeClr val="dk1"/>
                </a:solidFill>
              </a:rPr>
              <a:t>Bj:</a:t>
            </a:r>
            <a:r>
              <a:rPr lang="en-US" altLang="zh-TW" sz="2000" dirty="0" smtClean="0">
                <a:solidFill>
                  <a:schemeClr val="dk1"/>
                </a:solidFill>
              </a:rPr>
              <a:t>	   </a:t>
            </a:r>
            <a:r>
              <a:rPr lang="zh-TW" sz="2000" dirty="0" smtClean="0">
                <a:solidFill>
                  <a:schemeClr val="dk1"/>
                </a:solidFill>
              </a:rPr>
              <a:t>(</a:t>
            </a:r>
            <a:r>
              <a:rPr lang="zh-TW" sz="2000" dirty="0">
                <a:solidFill>
                  <a:schemeClr val="dk1"/>
                </a:solidFill>
              </a:rPr>
              <a:t>PM2.5, PM10, NO2, CO, O3, SO2 </a:t>
            </a:r>
            <a:r>
              <a:rPr lang="zh-TW" sz="2000" dirty="0" smtClean="0">
                <a:solidFill>
                  <a:schemeClr val="dk1"/>
                </a:solidFill>
              </a:rPr>
              <a:t>) </a:t>
            </a:r>
            <a:endParaRPr lang="en-US" altLang="zh-TW" sz="2000" dirty="0" smtClean="0">
              <a:solidFill>
                <a:schemeClr val="dk1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000" dirty="0">
                <a:solidFill>
                  <a:schemeClr val="dk1"/>
                </a:solidFill>
              </a:rPr>
              <a:t>	</a:t>
            </a:r>
            <a:r>
              <a:rPr lang="zh-TW" sz="2000" dirty="0" smtClean="0">
                <a:solidFill>
                  <a:schemeClr val="dk1"/>
                </a:solidFill>
              </a:rPr>
              <a:t>+ (</a:t>
            </a:r>
            <a:r>
              <a:rPr lang="zh-TW" sz="2000" dirty="0">
                <a:solidFill>
                  <a:schemeClr val="dk1"/>
                </a:solidFill>
              </a:rPr>
              <a:t>temperature, pressure, humidity, wind_direction, wind_speed )</a:t>
            </a: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000" dirty="0" smtClean="0">
                <a:solidFill>
                  <a:schemeClr val="dk1"/>
                </a:solidFill>
              </a:rPr>
              <a:t>	</a:t>
            </a:r>
            <a:r>
              <a:rPr lang="zh-TW" sz="2000" dirty="0" smtClean="0">
                <a:solidFill>
                  <a:schemeClr val="dk1"/>
                </a:solidFill>
              </a:rPr>
              <a:t>= (</a:t>
            </a:r>
            <a:r>
              <a:rPr lang="zh-TW" sz="2000" dirty="0">
                <a:solidFill>
                  <a:schemeClr val="dk1"/>
                </a:solidFill>
              </a:rPr>
              <a:t>158048, 18*6+35*5) </a:t>
            </a: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 dirty="0">
                <a:solidFill>
                  <a:schemeClr val="dk1"/>
                </a:solidFill>
              </a:rPr>
              <a:t>air quality 18 stations meteorological 35 </a:t>
            </a:r>
            <a:r>
              <a:rPr lang="zh-TW" sz="2000" dirty="0" smtClean="0">
                <a:solidFill>
                  <a:schemeClr val="dk1"/>
                </a:solidFill>
              </a:rPr>
              <a:t>stations</a:t>
            </a:r>
            <a:endParaRPr lang="en-US" altLang="zh-TW" sz="2000" dirty="0" smtClean="0">
              <a:solidFill>
                <a:schemeClr val="dk1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000" b="1" dirty="0">
                <a:solidFill>
                  <a:schemeClr val="dk1"/>
                </a:solidFill>
              </a:rPr>
              <a:t> </a:t>
            </a:r>
            <a:r>
              <a:rPr lang="en-US" altLang="zh-TW" sz="2000" b="1" dirty="0" smtClean="0">
                <a:solidFill>
                  <a:schemeClr val="dk1"/>
                </a:solidFill>
              </a:rPr>
              <a:t>      </a:t>
            </a:r>
            <a:r>
              <a:rPr lang="zh-TW" sz="2000" b="1" dirty="0" smtClean="0">
                <a:solidFill>
                  <a:schemeClr val="dk1"/>
                </a:solidFill>
              </a:rPr>
              <a:t>Ld</a:t>
            </a:r>
            <a:r>
              <a:rPr lang="zh-TW" sz="2000" b="1" dirty="0">
                <a:solidFill>
                  <a:schemeClr val="dk1"/>
                </a:solidFill>
              </a:rPr>
              <a:t>: </a:t>
            </a:r>
            <a:r>
              <a:rPr lang="en-US" altLang="zh-TW" sz="2000" b="1" dirty="0" smtClean="0">
                <a:solidFill>
                  <a:schemeClr val="dk1"/>
                </a:solidFill>
              </a:rPr>
              <a:t>   </a:t>
            </a:r>
            <a:r>
              <a:rPr lang="zh-TW" sz="2000" dirty="0" smtClean="0">
                <a:solidFill>
                  <a:schemeClr val="dk1"/>
                </a:solidFill>
              </a:rPr>
              <a:t>(</a:t>
            </a:r>
            <a:r>
              <a:rPr lang="zh-TW" sz="2000" dirty="0">
                <a:solidFill>
                  <a:schemeClr val="dk1"/>
                </a:solidFill>
              </a:rPr>
              <a:t>PM2.5, PM10, NO2) </a:t>
            </a:r>
            <a:endParaRPr lang="en-US" altLang="zh-TW" sz="2000" dirty="0" smtClean="0">
              <a:solidFill>
                <a:schemeClr val="dk1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000" dirty="0">
                <a:solidFill>
                  <a:schemeClr val="dk1"/>
                </a:solidFill>
              </a:rPr>
              <a:t>	</a:t>
            </a:r>
            <a:r>
              <a:rPr lang="zh-TW" sz="2000" dirty="0" smtClean="0">
                <a:solidFill>
                  <a:schemeClr val="dk1"/>
                </a:solidFill>
              </a:rPr>
              <a:t>+ (</a:t>
            </a:r>
            <a:r>
              <a:rPr lang="zh-TW" sz="2000" dirty="0">
                <a:solidFill>
                  <a:schemeClr val="dk1"/>
                </a:solidFill>
              </a:rPr>
              <a:t>temperature, pressure, humidity, wind_direction ,wind_speed )</a:t>
            </a: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000" dirty="0" smtClean="0">
                <a:solidFill>
                  <a:schemeClr val="dk1"/>
                </a:solidFill>
              </a:rPr>
              <a:t>	</a:t>
            </a:r>
            <a:r>
              <a:rPr lang="zh-TW" sz="2000" dirty="0" smtClean="0">
                <a:solidFill>
                  <a:schemeClr val="dk1"/>
                </a:solidFill>
              </a:rPr>
              <a:t>= (</a:t>
            </a:r>
            <a:r>
              <a:rPr lang="zh-TW" sz="2000" dirty="0">
                <a:solidFill>
                  <a:schemeClr val="dk1"/>
                </a:solidFill>
              </a:rPr>
              <a:t>14661, 8*19)</a:t>
            </a:r>
            <a:endParaRPr sz="20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b="1" dirty="0">
                <a:solidFill>
                  <a:schemeClr val="dk2"/>
                </a:solidFill>
              </a:rPr>
              <a:t>輸出樣式</a:t>
            </a:r>
            <a:endParaRPr sz="5400" b="1"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b="1" dirty="0" smtClean="0"/>
              <a:t>Output</a:t>
            </a:r>
            <a:endParaRPr lang="en-US" altLang="zh-TW" sz="2400" b="1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	</a:t>
            </a:r>
            <a:r>
              <a:rPr lang="zh-TW" dirty="0" smtClean="0"/>
              <a:t>Bj</a:t>
            </a:r>
            <a:r>
              <a:rPr lang="zh-TW" dirty="0"/>
              <a:t>: (PM2.5, PM10, O3 )</a:t>
            </a:r>
            <a:endParaRPr dirty="0"/>
          </a:p>
          <a:p>
            <a:pPr marL="0" lvl="0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TW" sz="2000" dirty="0" smtClean="0">
                <a:solidFill>
                  <a:schemeClr val="dk1"/>
                </a:solidFill>
              </a:rPr>
              <a:t>		</a:t>
            </a:r>
            <a:r>
              <a:rPr lang="zh-TW" sz="2000" b="1" dirty="0" smtClean="0">
                <a:solidFill>
                  <a:schemeClr val="dk1"/>
                </a:solidFill>
              </a:rPr>
              <a:t>=&gt; (</a:t>
            </a:r>
            <a:r>
              <a:rPr lang="zh-TW" sz="2000" b="1" dirty="0">
                <a:solidFill>
                  <a:schemeClr val="dk1"/>
                </a:solidFill>
              </a:rPr>
              <a:t>1680,3) </a:t>
            </a:r>
            <a:endParaRPr sz="2000"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	</a:t>
            </a:r>
            <a:r>
              <a:rPr lang="zh-TW" dirty="0" smtClean="0"/>
              <a:t>Ld</a:t>
            </a:r>
            <a:r>
              <a:rPr lang="zh-TW" dirty="0"/>
              <a:t>: (PM2.5, PM10)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		</a:t>
            </a:r>
            <a:r>
              <a:rPr lang="zh-TW" sz="2000" b="1" dirty="0" smtClean="0"/>
              <a:t>=&gt; (</a:t>
            </a:r>
            <a:r>
              <a:rPr lang="zh-TW" sz="2000" b="1" dirty="0"/>
              <a:t>624,2)</a:t>
            </a:r>
            <a:endParaRPr sz="20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670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</TotalTime>
  <Words>761</Words>
  <Application>Microsoft Office PowerPoint</Application>
  <PresentationFormat>如螢幕大小 (16:9)</PresentationFormat>
  <Paragraphs>218</Paragraphs>
  <Slides>36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9" baseType="lpstr">
      <vt:lpstr>微軟正黑體</vt:lpstr>
      <vt:lpstr>Arial</vt:lpstr>
      <vt:lpstr>清晰度</vt:lpstr>
      <vt:lpstr>KDD CUP  ------- JAB</vt:lpstr>
      <vt:lpstr>描述比賽問題</vt:lpstr>
      <vt:lpstr>資料分析 </vt:lpstr>
      <vt:lpstr>PowerPoint 簡報</vt:lpstr>
      <vt:lpstr>Beijing Meteorological observation data</vt:lpstr>
      <vt:lpstr>Beijing Air quality data</vt:lpstr>
      <vt:lpstr>操作平台</vt:lpstr>
      <vt:lpstr>所取用特徵</vt:lpstr>
      <vt:lpstr>輸出樣式</vt:lpstr>
      <vt:lpstr>前處理</vt:lpstr>
      <vt:lpstr>補缺漏資料</vt:lpstr>
      <vt:lpstr>補缺漏資料</vt:lpstr>
      <vt:lpstr>補缺漏資料 </vt:lpstr>
      <vt:lpstr>補缺漏資料  </vt:lpstr>
      <vt:lpstr>突波平滑化 </vt:lpstr>
      <vt:lpstr>去除noise data</vt:lpstr>
      <vt:lpstr>風向量化</vt:lpstr>
      <vt:lpstr>少station的狀況 </vt:lpstr>
      <vt:lpstr>一致化各檔案 feature 的名稱與順序</vt:lpstr>
      <vt:lpstr>演算法</vt:lpstr>
      <vt:lpstr>RNN input</vt:lpstr>
      <vt:lpstr>RNN output</vt:lpstr>
      <vt:lpstr>RNN model</vt:lpstr>
      <vt:lpstr>RNN - Result</vt:lpstr>
      <vt:lpstr>LSTM - Result </vt:lpstr>
      <vt:lpstr>Random Forest Features</vt:lpstr>
      <vt:lpstr>Random Forest Label</vt:lpstr>
      <vt:lpstr>Random Forest Result</vt:lpstr>
      <vt:lpstr>KNN</vt:lpstr>
      <vt:lpstr>KNN</vt:lpstr>
      <vt:lpstr>KNN - Result</vt:lpstr>
      <vt:lpstr>結果分析</vt:lpstr>
      <vt:lpstr>結果分析</vt:lpstr>
      <vt:lpstr>目前困難與改進方向</vt:lpstr>
      <vt:lpstr>最終結果</vt:lpstr>
      <vt:lpstr>分工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 CUP  ------- JAB</dc:title>
  <cp:lastModifiedBy>Windows 使用者</cp:lastModifiedBy>
  <cp:revision>19</cp:revision>
  <dcterms:modified xsi:type="dcterms:W3CDTF">2018-06-07T06:42:43Z</dcterms:modified>
</cp:coreProperties>
</file>