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931" r:id="rId5"/>
  </p:sldMasterIdLst>
  <p:notesMasterIdLst>
    <p:notesMasterId r:id="rId19"/>
  </p:notesMasterIdLst>
  <p:handoutMasterIdLst>
    <p:handoutMasterId r:id="rId20"/>
  </p:handoutMasterIdLst>
  <p:sldIdLst>
    <p:sldId id="256" r:id="rId6"/>
    <p:sldId id="257" r:id="rId7"/>
    <p:sldId id="260" r:id="rId8"/>
    <p:sldId id="261" r:id="rId9"/>
    <p:sldId id="285" r:id="rId10"/>
    <p:sldId id="287" r:id="rId11"/>
    <p:sldId id="286" r:id="rId12"/>
    <p:sldId id="290" r:id="rId13"/>
    <p:sldId id="289" r:id="rId14"/>
    <p:sldId id="291" r:id="rId15"/>
    <p:sldId id="292" r:id="rId16"/>
    <p:sldId id="293" r:id="rId17"/>
    <p:sldId id="294" r:id="rId18"/>
  </p:sldIdLst>
  <p:sldSz cx="12192000" cy="6858000"/>
  <p:notesSz cx="7023100" cy="93091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565656"/>
    <a:srgbClr val="FF9349"/>
    <a:srgbClr val="489869"/>
    <a:srgbClr val="0098CE"/>
    <a:srgbClr val="D59DFF"/>
    <a:srgbClr val="15161A"/>
    <a:srgbClr val="E6E6E6"/>
    <a:srgbClr val="262626"/>
    <a:srgbClr val="1D1E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72620-F82B-4DD8-91A5-978FA25BC369}" v="400" dt="2020-05-06T17:28:16.9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1"/>
    <p:restoredTop sz="91652"/>
  </p:normalViewPr>
  <p:slideViewPr>
    <p:cSldViewPr snapToGrid="0">
      <p:cViewPr varScale="1">
        <p:scale>
          <a:sx n="66" d="100"/>
          <a:sy n="66" d="100"/>
        </p:scale>
        <p:origin x="19" y="18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11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17" tIns="46659" rIns="93317" bIns="46659"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17" tIns="46659" rIns="93317" bIns="46659" rtlCol="0"/>
          <a:lstStyle>
            <a:lvl1pPr algn="r">
              <a:defRPr sz="1200"/>
            </a:lvl1pPr>
          </a:lstStyle>
          <a:p>
            <a:fld id="{460F9EC6-89FF-47E1-8594-1A32E3B45134}" type="datetime8">
              <a:rPr lang="en-US" smtClean="0">
                <a:latin typeface="Segoe UI" pitchFamily="34" charset="0"/>
              </a:rPr>
              <a:t>5/5/2020 1:24 PM</a:t>
            </a:fld>
            <a:endParaRPr lang="en-US">
              <a:latin typeface="Segoe UI" pitchFamily="34" charset="0"/>
            </a:endParaRPr>
          </a:p>
        </p:txBody>
      </p:sp>
      <p:sp>
        <p:nvSpPr>
          <p:cNvPr id="8" name="Footer Placeholder 7"/>
          <p:cNvSpPr>
            <a:spLocks noGrp="1"/>
          </p:cNvSpPr>
          <p:nvPr>
            <p:ph type="ftr" sz="quarter" idx="2"/>
          </p:nvPr>
        </p:nvSpPr>
        <p:spPr>
          <a:xfrm>
            <a:off x="0" y="8842029"/>
            <a:ext cx="5934520" cy="338437"/>
          </a:xfrm>
          <a:prstGeom prst="rect">
            <a:avLst/>
          </a:prstGeom>
        </p:spPr>
        <p:txBody>
          <a:bodyPr vert="horz" lIns="93317" tIns="46659" rIns="93317" bIns="46659" rtlCol="0" anchor="b"/>
          <a:lstStyle>
            <a:lvl1pPr algn="l">
              <a:defRPr sz="1200"/>
            </a:lvl1pPr>
          </a:lstStyle>
          <a:p>
            <a:pPr marL="406643" defTabSz="932864"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17" tIns="46659" rIns="93317" bIns="46659" rtlCol="0" anchor="ctr"/>
          <a:lstStyle/>
          <a:p>
            <a:endParaRPr lang="en-US"/>
          </a:p>
        </p:txBody>
      </p:sp>
      <p:sp>
        <p:nvSpPr>
          <p:cNvPr id="10" name="Footer Placeholder 9"/>
          <p:cNvSpPr>
            <a:spLocks noGrp="1"/>
          </p:cNvSpPr>
          <p:nvPr>
            <p:ph type="ftr" sz="quarter" idx="4"/>
          </p:nvPr>
        </p:nvSpPr>
        <p:spPr>
          <a:xfrm>
            <a:off x="0" y="8843646"/>
            <a:ext cx="6063276" cy="362391"/>
          </a:xfrm>
          <a:prstGeom prst="rect">
            <a:avLst/>
          </a:prstGeom>
        </p:spPr>
        <p:txBody>
          <a:bodyPr vert="horz" lIns="93317" tIns="46659" rIns="93317" bIns="46659" rtlCol="0" anchor="b"/>
          <a:lstStyle>
            <a:lvl1pPr marL="583233" indent="0" algn="l">
              <a:defRPr sz="1200"/>
            </a:lvl1pPr>
          </a:lstStyle>
          <a:p>
            <a:pPr defTabSz="93286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978132" y="0"/>
            <a:ext cx="3043343" cy="465455"/>
          </a:xfrm>
          <a:prstGeom prst="rect">
            <a:avLst/>
          </a:prstGeom>
        </p:spPr>
        <p:txBody>
          <a:bodyPr vert="horz" lIns="93317" tIns="46659" rIns="93317" bIns="46659" rtlCol="0"/>
          <a:lstStyle>
            <a:lvl1pPr algn="r">
              <a:defRPr sz="1200">
                <a:latin typeface="Segoe UI" pitchFamily="34" charset="0"/>
              </a:defRPr>
            </a:lvl1pPr>
          </a:lstStyle>
          <a:p>
            <a:fld id="{386CE63F-9E7F-4C04-9D0D-FCA25A8E9E86}" type="datetime8">
              <a:rPr lang="en-US" smtClean="0"/>
              <a:t>5/5/2020 1:23 PM</a:t>
            </a:fld>
            <a:endParaRPr lang="en-US"/>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30"/>
            <a:ext cx="969904" cy="465455"/>
          </a:xfrm>
          <a:prstGeom prst="rect">
            <a:avLst/>
          </a:prstGeom>
        </p:spPr>
        <p:txBody>
          <a:bodyPr vert="horz" lIns="93317" tIns="46659" rIns="93317" bIns="46659"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accent5">
            <a:lumMod val="7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5B03CC-9723-4167-B5EC-320C5810B718}"/>
              </a:ext>
            </a:extLst>
          </p:cNvPr>
          <p:cNvSpPr>
            <a:spLocks noGrp="1"/>
          </p:cNvSpPr>
          <p:nvPr>
            <p:ph type="title" hasCustomPrompt="1"/>
          </p:nvPr>
        </p:nvSpPr>
        <p:spPr>
          <a:xfrm>
            <a:off x="584200" y="1326318"/>
            <a:ext cx="5734050" cy="677108"/>
          </a:xfrm>
          <a:noFill/>
        </p:spPr>
        <p:txBody>
          <a:bodyPr wrap="square" lIns="0" tIns="0" rIns="0" bIns="0" anchor="b" anchorCtr="0">
            <a:spAutoFit/>
          </a:bodyPr>
          <a:lstStyle>
            <a:lvl1pPr>
              <a:defRPr sz="4400" spc="-50" baseline="0">
                <a:gradFill>
                  <a:gsLst>
                    <a:gs pos="62564">
                      <a:schemeClr val="tx1"/>
                    </a:gs>
                    <a:gs pos="55000">
                      <a:schemeClr val="tx1"/>
                    </a:gs>
                  </a:gsLst>
                  <a:lin ang="5400000" scaled="0"/>
                </a:gradFill>
                <a:latin typeface="Browallia New" panose="020B0604020202020204" pitchFamily="34" charset="-34"/>
                <a:cs typeface="Browallia New" panose="020B0604020202020204" pitchFamily="34" charset="-34"/>
              </a:defRPr>
            </a:lvl1pPr>
          </a:lstStyle>
          <a:p>
            <a:r>
              <a:rPr lang="en-US" dirty="0"/>
              <a:t>Event name or presentation title </a:t>
            </a:r>
          </a:p>
        </p:txBody>
      </p:sp>
      <p:sp>
        <p:nvSpPr>
          <p:cNvPr id="13" name="Text Placeholder 4">
            <a:extLst>
              <a:ext uri="{FF2B5EF4-FFF2-40B4-BE49-F238E27FC236}">
                <a16:creationId xmlns:a16="http://schemas.microsoft.com/office/drawing/2014/main" id="{02DBA916-2165-4EFE-8F0A-2F39221778CA}"/>
              </a:ext>
            </a:extLst>
          </p:cNvPr>
          <p:cNvSpPr>
            <a:spLocks noGrp="1"/>
          </p:cNvSpPr>
          <p:nvPr>
            <p:ph type="body" sz="quarter" idx="12" hasCustomPrompt="1"/>
          </p:nvPr>
        </p:nvSpPr>
        <p:spPr>
          <a:xfrm>
            <a:off x="584200" y="2051050"/>
            <a:ext cx="5734050" cy="369332"/>
          </a:xfrm>
          <a:noFill/>
        </p:spPr>
        <p:txBody>
          <a:bodyPr wrap="square" lIns="0" tIns="0" rIns="0" bIns="0">
            <a:spAutoFit/>
          </a:bodyPr>
          <a:lstStyle>
            <a:lvl1pPr marL="0" indent="0">
              <a:spcBef>
                <a:spcPts val="0"/>
              </a:spcBef>
              <a:buNone/>
              <a:defRPr sz="2400" spc="0" baseline="0">
                <a:gradFill>
                  <a:gsLst>
                    <a:gs pos="91000">
                      <a:schemeClr val="tx1"/>
                    </a:gs>
                    <a:gs pos="0">
                      <a:schemeClr val="tx1"/>
                    </a:gs>
                  </a:gsLst>
                  <a:lin ang="5400000" scaled="0"/>
                </a:gradFill>
                <a:latin typeface="Browallia New" panose="020B0604020202020204" pitchFamily="34" charset="-34"/>
                <a:cs typeface="Browallia New" panose="020B0604020202020204" pitchFamily="34" charset="-34"/>
              </a:defRPr>
            </a:lvl1pPr>
          </a:lstStyle>
          <a:p>
            <a:pPr lvl="0"/>
            <a:r>
              <a:rPr lang="en-US" dirty="0"/>
              <a:t>Presentation Subtitle</a:t>
            </a:r>
          </a:p>
        </p:txBody>
      </p:sp>
      <p:sp>
        <p:nvSpPr>
          <p:cNvPr id="14" name="Text Placeholder 4">
            <a:extLst>
              <a:ext uri="{FF2B5EF4-FFF2-40B4-BE49-F238E27FC236}">
                <a16:creationId xmlns:a16="http://schemas.microsoft.com/office/drawing/2014/main" id="{061F88CA-EBB7-4628-9D0B-D8C89B05BD6E}"/>
              </a:ext>
            </a:extLst>
          </p:cNvPr>
          <p:cNvSpPr>
            <a:spLocks noGrp="1"/>
          </p:cNvSpPr>
          <p:nvPr>
            <p:ph type="body" sz="quarter" idx="13" hasCustomPrompt="1"/>
          </p:nvPr>
        </p:nvSpPr>
        <p:spPr>
          <a:xfrm>
            <a:off x="584200" y="5740400"/>
            <a:ext cx="490855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Browallia New" panose="020B0604020202020204" pitchFamily="34" charset="-34"/>
                <a:cs typeface="Browallia New" panose="020B0604020202020204" pitchFamily="34" charset="-34"/>
              </a:defRPr>
            </a:lvl1pPr>
          </a:lstStyle>
          <a:p>
            <a:pPr lvl="0"/>
            <a:r>
              <a:rPr lang="en-US" dirty="0"/>
              <a:t>Presenter</a:t>
            </a:r>
          </a:p>
        </p:txBody>
      </p:sp>
      <p:pic>
        <p:nvPicPr>
          <p:cNvPr id="1036" name="Picture 12" descr="Infinity Loop Transparent &amp; PNG Clipart Free Download - YWD">
            <a:extLst>
              <a:ext uri="{FF2B5EF4-FFF2-40B4-BE49-F238E27FC236}">
                <a16:creationId xmlns:a16="http://schemas.microsoft.com/office/drawing/2014/main" id="{B648D098-B5A7-49C1-90B1-922F235B4F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9818137">
            <a:off x="4800160" y="2099854"/>
            <a:ext cx="7178888" cy="340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59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chemeClr val="accent5">
            <a:lumMod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88338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a:defRPr>
                <a:latin typeface="Browallia New" panose="020B0604020202020204" pitchFamily="34" charset="-34"/>
                <a:cs typeface="Browallia New" panose="020B0604020202020204" pitchFamily="34" charset="-34"/>
              </a:defRPr>
            </a:lvl1pPr>
            <a:lvl2pPr>
              <a:defRPr>
                <a:latin typeface="Browallia New" panose="020B0604020202020204" pitchFamily="34" charset="-34"/>
                <a:cs typeface="Browallia New" panose="020B0604020202020204" pitchFamily="34" charset="-34"/>
              </a:defRPr>
            </a:lvl2pPr>
            <a:lvl3pPr>
              <a:defRPr>
                <a:latin typeface="Browallia New" panose="020B0604020202020204" pitchFamily="34" charset="-34"/>
                <a:cs typeface="Browallia New" panose="020B0604020202020204" pitchFamily="34" charset="-34"/>
              </a:defRPr>
            </a:lvl3pPr>
            <a:lvl4pPr>
              <a:defRPr>
                <a:latin typeface="Browallia New" panose="020B0604020202020204" pitchFamily="34" charset="-34"/>
                <a:cs typeface="Browallia New" panose="020B0604020202020204" pitchFamily="34" charset="-34"/>
              </a:defRPr>
            </a:lvl4pPr>
            <a:lvl5pPr>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9636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accent5">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latin typeface="Browallia New" panose="020B0604020202020204" pitchFamily="34" charset="-34"/>
                <a:cs typeface="Browallia New" panose="020B0604020202020204" pitchFamily="34" charset="-34"/>
              </a:defRPr>
            </a:lvl1pPr>
            <a:lvl2pPr marL="228600" indent="0">
              <a:buNone/>
              <a:defRPr>
                <a:latin typeface="Browallia New" panose="020B0604020202020204" pitchFamily="34" charset="-34"/>
                <a:cs typeface="Browallia New" panose="020B0604020202020204" pitchFamily="34" charset="-34"/>
              </a:defRPr>
            </a:lvl2pPr>
            <a:lvl3pPr marL="457200" indent="0">
              <a:buNone/>
              <a:defRPr>
                <a:latin typeface="Browallia New" panose="020B0604020202020204" pitchFamily="34" charset="-34"/>
                <a:cs typeface="Browallia New" panose="020B0604020202020204" pitchFamily="34" charset="-34"/>
              </a:defRPr>
            </a:lvl3pPr>
            <a:lvl4pPr marL="685800" indent="0">
              <a:buNone/>
              <a:defRPr>
                <a:latin typeface="Browallia New" panose="020B0604020202020204" pitchFamily="34" charset="-34"/>
                <a:cs typeface="Browallia New" panose="020B0604020202020204" pitchFamily="34" charset="-34"/>
              </a:defRPr>
            </a:lvl4pPr>
            <a:lvl5pPr marL="914400" indent="0">
              <a:buNone/>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5770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612749"/>
          </a:xfrm>
        </p:spPr>
        <p:txBody>
          <a:bodyPr/>
          <a:lstStyle>
            <a:lvl1pPr>
              <a:defRPr>
                <a:latin typeface="Browallia New" panose="020B0604020202020204" pitchFamily="34" charset="-34"/>
                <a:cs typeface="Browallia New" panose="020B0604020202020204" pitchFamily="34" charset="-34"/>
              </a:defRPr>
            </a:lvl1pPr>
            <a:lvl2pPr>
              <a:defRPr>
                <a:latin typeface="Browallia New" panose="020B0604020202020204" pitchFamily="34" charset="-34"/>
                <a:cs typeface="Browallia New" panose="020B0604020202020204" pitchFamily="34" charset="-34"/>
              </a:defRPr>
            </a:lvl2pPr>
            <a:lvl3pPr>
              <a:defRPr>
                <a:latin typeface="Browallia New" panose="020B0604020202020204" pitchFamily="34" charset="-34"/>
                <a:cs typeface="Browallia New" panose="020B0604020202020204" pitchFamily="34" charset="-34"/>
              </a:defRPr>
            </a:lvl3pPr>
            <a:lvl4pPr>
              <a:defRPr>
                <a:latin typeface="Browallia New" panose="020B0604020202020204" pitchFamily="34" charset="-34"/>
                <a:cs typeface="Browallia New" panose="020B0604020202020204" pitchFamily="34" charset="-34"/>
              </a:defRPr>
            </a:lvl4pPr>
            <a:lvl5pPr>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49"/>
          </a:xfrm>
        </p:spPr>
        <p:txBody>
          <a:bodyPr/>
          <a:lstStyle>
            <a:lvl1pPr>
              <a:defRPr>
                <a:latin typeface="Browallia New" panose="020B0604020202020204" pitchFamily="34" charset="-34"/>
                <a:cs typeface="Browallia New" panose="020B0604020202020204" pitchFamily="34" charset="-34"/>
              </a:defRPr>
            </a:lvl1pPr>
            <a:lvl2pPr>
              <a:defRPr>
                <a:latin typeface="Browallia New" panose="020B0604020202020204" pitchFamily="34" charset="-34"/>
                <a:cs typeface="Browallia New" panose="020B0604020202020204" pitchFamily="34" charset="-34"/>
              </a:defRPr>
            </a:lvl2pPr>
            <a:lvl3pPr>
              <a:defRPr>
                <a:latin typeface="Browallia New" panose="020B0604020202020204" pitchFamily="34" charset="-34"/>
                <a:cs typeface="Browallia New" panose="020B0604020202020204" pitchFamily="34" charset="-34"/>
              </a:defRPr>
            </a:lvl3pPr>
            <a:lvl4pPr>
              <a:defRPr>
                <a:latin typeface="Browallia New" panose="020B0604020202020204" pitchFamily="34" charset="-34"/>
                <a:cs typeface="Browallia New" panose="020B0604020202020204" pitchFamily="34" charset="-34"/>
              </a:defRPr>
            </a:lvl4pPr>
            <a:lvl5pPr>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63582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Browallia New" panose="020B0604020202020204" pitchFamily="34" charset="-34"/>
                <a:cs typeface="Browallia New" panose="020B0604020202020204" pitchFamily="34" charset="-34"/>
              </a:defRPr>
            </a:lvl1pPr>
            <a:lvl2pPr marL="255588" indent="0">
              <a:buFont typeface="Wingdings" panose="05000000000000000000" pitchFamily="2" charset="2"/>
              <a:buNone/>
              <a:defRPr sz="2000" b="0">
                <a:latin typeface="Browallia New" panose="020B0604020202020204" pitchFamily="34" charset="-34"/>
                <a:cs typeface="Browallia New" panose="020B0604020202020204" pitchFamily="34" charset="-34"/>
              </a:defRPr>
            </a:lvl2pPr>
            <a:lvl3pPr marL="450850" indent="0">
              <a:buFont typeface="Wingdings" panose="05000000000000000000" pitchFamily="2" charset="2"/>
              <a:buNone/>
              <a:tabLst/>
              <a:defRPr sz="1600" b="0">
                <a:latin typeface="Browallia New" panose="020B0604020202020204" pitchFamily="34" charset="-34"/>
                <a:cs typeface="Browallia New" panose="020B0604020202020204" pitchFamily="34" charset="-34"/>
              </a:defRPr>
            </a:lvl3pPr>
            <a:lvl4pPr marL="652462" indent="0">
              <a:buFont typeface="Wingdings" panose="05000000000000000000" pitchFamily="2" charset="2"/>
              <a:buNone/>
              <a:defRPr sz="1400" b="0">
                <a:latin typeface="Browallia New" panose="020B0604020202020204" pitchFamily="34" charset="-34"/>
                <a:cs typeface="Browallia New" panose="020B0604020202020204" pitchFamily="34" charset="-34"/>
              </a:defRPr>
            </a:lvl4pPr>
            <a:lvl5pPr marL="854075" indent="0">
              <a:buFont typeface="Wingdings" panose="05000000000000000000" pitchFamily="2" charset="2"/>
              <a:buNone/>
              <a:tabLst/>
              <a:defRPr sz="1400" b="0">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Browallia New" panose="020B0604020202020204" pitchFamily="34" charset="-34"/>
                <a:cs typeface="Browallia New" panose="020B0604020202020204" pitchFamily="34" charset="-34"/>
              </a:defRPr>
            </a:lvl1pPr>
            <a:lvl2pPr marL="255588" indent="0">
              <a:buFont typeface="Wingdings" panose="05000000000000000000" pitchFamily="2" charset="2"/>
              <a:buNone/>
              <a:defRPr sz="2000" b="0">
                <a:latin typeface="Browallia New" panose="020B0604020202020204" pitchFamily="34" charset="-34"/>
                <a:cs typeface="Browallia New" panose="020B0604020202020204" pitchFamily="34" charset="-34"/>
              </a:defRPr>
            </a:lvl2pPr>
            <a:lvl3pPr marL="450850" indent="0">
              <a:buFont typeface="Wingdings" panose="05000000000000000000" pitchFamily="2" charset="2"/>
              <a:buNone/>
              <a:tabLst/>
              <a:defRPr sz="1600" b="0">
                <a:latin typeface="Browallia New" panose="020B0604020202020204" pitchFamily="34" charset="-34"/>
                <a:cs typeface="Browallia New" panose="020B0604020202020204" pitchFamily="34" charset="-34"/>
              </a:defRPr>
            </a:lvl3pPr>
            <a:lvl4pPr marL="652462" indent="0">
              <a:buFont typeface="Wingdings" panose="05000000000000000000" pitchFamily="2" charset="2"/>
              <a:buNone/>
              <a:defRPr sz="1400" b="0">
                <a:latin typeface="Browallia New" panose="020B0604020202020204" pitchFamily="34" charset="-34"/>
                <a:cs typeface="Browallia New" panose="020B0604020202020204" pitchFamily="34" charset="-34"/>
              </a:defRPr>
            </a:lvl4pPr>
            <a:lvl5pPr marL="854075" indent="0">
              <a:buFont typeface="Wingdings" panose="05000000000000000000" pitchFamily="2" charset="2"/>
              <a:buNone/>
              <a:tabLst/>
              <a:defRPr sz="1400" b="0">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28596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Tree>
    <p:extLst>
      <p:ext uri="{BB962C8B-B14F-4D97-AF65-F5344CB8AC3E}">
        <p14:creationId xmlns:p14="http://schemas.microsoft.com/office/powerpoint/2010/main" val="299973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495520"/>
          </a:xfrm>
        </p:spPr>
        <p:txBody>
          <a:bodyPr tIns="64008"/>
          <a:lstStyle>
            <a:lvl1pPr>
              <a:defRPr sz="2800" spc="0">
                <a:latin typeface="Browallia New" panose="020B0604020202020204" pitchFamily="34" charset="-34"/>
                <a:cs typeface="Browallia New" panose="020B0604020202020204" pitchFamily="34" charset="-34"/>
              </a:defRPr>
            </a:lvl1pPr>
          </a:lstStyle>
          <a:p>
            <a:r>
              <a:rPr lang="en-US" dirty="0"/>
              <a:t>Click to edit Master title style</a:t>
            </a:r>
          </a:p>
        </p:txBody>
      </p:sp>
    </p:spTree>
    <p:extLst>
      <p:ext uri="{BB962C8B-B14F-4D97-AF65-F5344CB8AC3E}">
        <p14:creationId xmlns:p14="http://schemas.microsoft.com/office/powerpoint/2010/main" val="34400304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5">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176407"/>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33407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67710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402264729"/>
      </p:ext>
    </p:extLst>
  </p:cSld>
  <p:clrMap bg1="dk1" tx1="lt1" bg2="dk2" tx2="lt2" accent1="accent1" accent2="accent2" accent3="accent3" accent4="accent4" accent5="accent5" accent6="accent6" hlink="hlink" folHlink="folHlink"/>
  <p:sldLayoutIdLst>
    <p:sldLayoutId id="2147485017" r:id="rId1"/>
    <p:sldLayoutId id="2147484937" r:id="rId2"/>
    <p:sldLayoutId id="2147484938" r:id="rId3"/>
    <p:sldLayoutId id="2147484939" r:id="rId4"/>
    <p:sldLayoutId id="2147484940" r:id="rId5"/>
    <p:sldLayoutId id="2147484941" r:id="rId6"/>
    <p:sldLayoutId id="2147484942" r:id="rId7"/>
    <p:sldLayoutId id="2147484958" r:id="rId8"/>
    <p:sldLayoutId id="2147484959" r:id="rId9"/>
    <p:sldLayoutId id="2147484960" r:id="rId10"/>
  </p:sldLayoutIdLst>
  <p:transition>
    <p:fade/>
  </p:transition>
  <p:hf sldNum="0" hdr="0" ftr="0" dt="0"/>
  <p:txStyles>
    <p:titleStyle>
      <a:lvl1pPr algn="l" defTabSz="932742" rtl="0" eaLnBrk="1" latinLnBrk="0" hangingPunct="1">
        <a:lnSpc>
          <a:spcPct val="100000"/>
        </a:lnSpc>
        <a:spcBef>
          <a:spcPct val="0"/>
        </a:spcBef>
        <a:buNone/>
        <a:defRPr lang="en-US" sz="4400" b="0" kern="1200" cap="none" spc="-50" baseline="0" dirty="0" smtClean="0">
          <a:ln w="3175">
            <a:noFill/>
          </a:ln>
          <a:solidFill>
            <a:schemeClr val="tx1"/>
          </a:solidFill>
          <a:effectLst/>
          <a:latin typeface="Browallia New" panose="020B0604020202020204" pitchFamily="34" charset="-34"/>
          <a:ea typeface="+mn-ea"/>
          <a:cs typeface="Browallia New" panose="020B0604020202020204" pitchFamily="34" charset="-34"/>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11smiles/devops-and-azure" TargetMode="External"/><Relationship Id="rId2" Type="http://schemas.openxmlformats.org/officeDocument/2006/relationships/hyperlink" Target="mailto:joshua.davis@micro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9806-057F-4B02-B306-AE76A94BC19A}"/>
              </a:ext>
            </a:extLst>
          </p:cNvPr>
          <p:cNvSpPr>
            <a:spLocks noGrp="1"/>
          </p:cNvSpPr>
          <p:nvPr>
            <p:ph type="title"/>
          </p:nvPr>
        </p:nvSpPr>
        <p:spPr/>
        <p:txBody>
          <a:bodyPr/>
          <a:lstStyle/>
          <a:p>
            <a:r>
              <a:rPr lang="en-US" dirty="0"/>
              <a:t>DevOps and Azure</a:t>
            </a:r>
          </a:p>
        </p:txBody>
      </p:sp>
      <p:sp>
        <p:nvSpPr>
          <p:cNvPr id="3" name="Text Placeholder 2">
            <a:extLst>
              <a:ext uri="{FF2B5EF4-FFF2-40B4-BE49-F238E27FC236}">
                <a16:creationId xmlns:a16="http://schemas.microsoft.com/office/drawing/2014/main" id="{4D702E39-AD3E-441F-BCC2-51CCE7FD47E0}"/>
              </a:ext>
            </a:extLst>
          </p:cNvPr>
          <p:cNvSpPr>
            <a:spLocks noGrp="1"/>
          </p:cNvSpPr>
          <p:nvPr>
            <p:ph type="body" sz="quarter" idx="12"/>
          </p:nvPr>
        </p:nvSpPr>
        <p:spPr>
          <a:xfrm>
            <a:off x="584200" y="2051050"/>
            <a:ext cx="5734050" cy="430887"/>
          </a:xfrm>
        </p:spPr>
        <p:txBody>
          <a:bodyPr/>
          <a:lstStyle/>
          <a:p>
            <a:r>
              <a:rPr lang="en-US" sz="2800" dirty="0"/>
              <a:t>Part 2: Processes</a:t>
            </a:r>
          </a:p>
        </p:txBody>
      </p:sp>
      <p:sp>
        <p:nvSpPr>
          <p:cNvPr id="5" name="Text Placeholder 4">
            <a:extLst>
              <a:ext uri="{FF2B5EF4-FFF2-40B4-BE49-F238E27FC236}">
                <a16:creationId xmlns:a16="http://schemas.microsoft.com/office/drawing/2014/main" id="{A1980440-2BFA-45D3-B748-10A9A3876778}"/>
              </a:ext>
            </a:extLst>
          </p:cNvPr>
          <p:cNvSpPr>
            <a:spLocks noGrp="1"/>
          </p:cNvSpPr>
          <p:nvPr>
            <p:ph type="body" sz="quarter" idx="13"/>
          </p:nvPr>
        </p:nvSpPr>
        <p:spPr>
          <a:xfrm>
            <a:off x="584200" y="5740400"/>
            <a:ext cx="4908550" cy="861774"/>
          </a:xfrm>
        </p:spPr>
        <p:txBody>
          <a:bodyPr/>
          <a:lstStyle/>
          <a:p>
            <a:r>
              <a:rPr lang="en-US" sz="2400" dirty="0"/>
              <a:t>Joshua Davis</a:t>
            </a:r>
            <a:br>
              <a:rPr lang="en-US" dirty="0"/>
            </a:br>
            <a:r>
              <a:rPr lang="en-US" sz="1600" dirty="0"/>
              <a:t>Azure Customer Engineer	</a:t>
            </a:r>
            <a:r>
              <a:rPr lang="en-US" sz="1600" dirty="0">
                <a:solidFill>
                  <a:srgbClr val="D59DFF"/>
                </a:solidFill>
                <a:hlinkClick r:id="rId2">
                  <a:extLst>
                    <a:ext uri="{A12FA001-AC4F-418D-AE19-62706E023703}">
                      <ahyp:hlinkClr xmlns:ahyp="http://schemas.microsoft.com/office/drawing/2018/hyperlinkcolor" val="tx"/>
                    </a:ext>
                  </a:extLst>
                </a:hlinkClick>
              </a:rPr>
              <a:t>joshua.davis@microsoft.com</a:t>
            </a:r>
            <a:br>
              <a:rPr lang="en-US" sz="1600" dirty="0"/>
            </a:br>
            <a:r>
              <a:rPr lang="en-US" sz="1600" dirty="0">
                <a:solidFill>
                  <a:srgbClr val="D59DFF"/>
                </a:solidFill>
                <a:hlinkClick r:id="rId3">
                  <a:extLst>
                    <a:ext uri="{A12FA001-AC4F-418D-AE19-62706E023703}">
                      <ahyp:hlinkClr xmlns:ahyp="http://schemas.microsoft.com/office/drawing/2018/hyperlinkcolor" val="tx"/>
                    </a:ext>
                  </a:extLst>
                </a:hlinkClick>
              </a:rPr>
              <a:t>https://github.com/a11smiles/devops-and-azure</a:t>
            </a:r>
            <a:endParaRPr lang="en-US" sz="1600" dirty="0">
              <a:solidFill>
                <a:srgbClr val="D59DFF"/>
              </a:solidFill>
            </a:endParaRPr>
          </a:p>
        </p:txBody>
      </p:sp>
    </p:spTree>
    <p:extLst>
      <p:ext uri="{BB962C8B-B14F-4D97-AF65-F5344CB8AC3E}">
        <p14:creationId xmlns:p14="http://schemas.microsoft.com/office/powerpoint/2010/main" val="123593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37F37A-CED1-45E9-BF3D-021D692875F8}"/>
              </a:ext>
            </a:extLst>
          </p:cNvPr>
          <p:cNvSpPr>
            <a:spLocks noGrp="1"/>
          </p:cNvSpPr>
          <p:nvPr>
            <p:ph type="title"/>
          </p:nvPr>
        </p:nvSpPr>
        <p:spPr/>
        <p:txBody>
          <a:bodyPr/>
          <a:lstStyle/>
          <a:p>
            <a:r>
              <a:rPr lang="en-US" dirty="0"/>
              <a:t>What DevOps is: Whatever it Takes to Increase Value</a:t>
            </a:r>
          </a:p>
        </p:txBody>
      </p:sp>
      <p:pic>
        <p:nvPicPr>
          <p:cNvPr id="1026" name="Picture 2" descr="Mainframe DevOps Lifecycle Overview - Compuware">
            <a:extLst>
              <a:ext uri="{FF2B5EF4-FFF2-40B4-BE49-F238E27FC236}">
                <a16:creationId xmlns:a16="http://schemas.microsoft.com/office/drawing/2014/main" id="{BBCD64C8-BDD5-4DDB-9AC6-7A1B771B9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069" y="1662481"/>
            <a:ext cx="7149861" cy="35330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4ECD0A-49C4-4ADC-9864-75873E92F04F}"/>
              </a:ext>
            </a:extLst>
          </p:cNvPr>
          <p:cNvSpPr txBox="1"/>
          <p:nvPr/>
        </p:nvSpPr>
        <p:spPr>
          <a:xfrm>
            <a:off x="3759370" y="3209377"/>
            <a:ext cx="1006322" cy="430887"/>
          </a:xfrm>
          <a:prstGeom prst="rect">
            <a:avLst/>
          </a:prstGeom>
          <a:solidFill>
            <a:srgbClr val="565656"/>
          </a:solidFill>
        </p:spPr>
        <p:txBody>
          <a:bodyPr wrap="square" lIns="0" tIns="0" rIns="0" bIns="0" rtlCol="0">
            <a:spAutoFit/>
          </a:bodyPr>
          <a:lstStyle/>
          <a:p>
            <a:pPr algn="ctr"/>
            <a:r>
              <a:rPr lang="en-US" sz="2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Dev</a:t>
            </a:r>
          </a:p>
        </p:txBody>
      </p:sp>
      <p:sp>
        <p:nvSpPr>
          <p:cNvPr id="14" name="TextBox 13">
            <a:extLst>
              <a:ext uri="{FF2B5EF4-FFF2-40B4-BE49-F238E27FC236}">
                <a16:creationId xmlns:a16="http://schemas.microsoft.com/office/drawing/2014/main" id="{4BD6FF91-5EA7-4686-94F7-F30CA1BBAFE1}"/>
              </a:ext>
            </a:extLst>
          </p:cNvPr>
          <p:cNvSpPr txBox="1"/>
          <p:nvPr/>
        </p:nvSpPr>
        <p:spPr>
          <a:xfrm>
            <a:off x="7426310" y="3209376"/>
            <a:ext cx="1006322" cy="430887"/>
          </a:xfrm>
          <a:prstGeom prst="rect">
            <a:avLst/>
          </a:prstGeom>
          <a:solidFill>
            <a:srgbClr val="565656"/>
          </a:solidFill>
        </p:spPr>
        <p:txBody>
          <a:bodyPr wrap="square" lIns="0" tIns="0" rIns="0" bIns="0" rtlCol="0">
            <a:spAutoFit/>
          </a:bodyPr>
          <a:lstStyle/>
          <a:p>
            <a:pPr algn="ctr"/>
            <a:r>
              <a:rPr lang="en-US" sz="2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Ops</a:t>
            </a:r>
          </a:p>
        </p:txBody>
      </p:sp>
    </p:spTree>
    <p:extLst>
      <p:ext uri="{BB962C8B-B14F-4D97-AF65-F5344CB8AC3E}">
        <p14:creationId xmlns:p14="http://schemas.microsoft.com/office/powerpoint/2010/main" val="1962140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00F3B9C9-1D2E-4B0D-B82A-378C7DFB7BCF}"/>
              </a:ext>
            </a:extLst>
          </p:cNvPr>
          <p:cNvSpPr/>
          <p:nvPr/>
        </p:nvSpPr>
        <p:spPr bwMode="auto">
          <a:xfrm>
            <a:off x="0" y="5340350"/>
            <a:ext cx="12192000" cy="971550"/>
          </a:xfrm>
          <a:prstGeom prst="rightArrow">
            <a:avLst/>
          </a:prstGeom>
          <a:solidFill>
            <a:srgbClr val="0098CE"/>
          </a:solidFill>
          <a:ln>
            <a:noFill/>
            <a:headEnd type="none" w="med" len="med"/>
            <a:tailEnd type="none" w="med" len="med"/>
          </a:ln>
          <a:effectLst>
            <a:outerShdw blurRad="50800" dist="38100" dir="5400000" algn="t"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CF4F6D2-FBB3-439E-AC7C-C98E2D458B11}"/>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110CB587-47A9-438C-82F7-210056EACD41}"/>
              </a:ext>
            </a:extLst>
          </p:cNvPr>
          <p:cNvSpPr>
            <a:spLocks noGrp="1"/>
          </p:cNvSpPr>
          <p:nvPr>
            <p:ph sz="quarter" idx="10"/>
          </p:nvPr>
        </p:nvSpPr>
        <p:spPr>
          <a:xfrm>
            <a:off x="584200" y="1435100"/>
            <a:ext cx="11018838" cy="1982081"/>
          </a:xfrm>
        </p:spPr>
        <p:txBody>
          <a:bodyPr/>
          <a:lstStyle/>
          <a:p>
            <a:pPr marL="0" indent="0">
              <a:buNone/>
            </a:pPr>
            <a:r>
              <a:rPr lang="en-US" dirty="0">
                <a:solidFill>
                  <a:srgbClr val="FFB900"/>
                </a:solidFill>
              </a:rPr>
              <a:t>How can the business change the way it works in order to:</a:t>
            </a:r>
          </a:p>
          <a:p>
            <a:r>
              <a:rPr lang="en-US" dirty="0"/>
              <a:t>Increase efficiency of individual contributors</a:t>
            </a:r>
          </a:p>
          <a:p>
            <a:r>
              <a:rPr lang="en-US" dirty="0"/>
              <a:t>Increase value of business</a:t>
            </a:r>
          </a:p>
          <a:p>
            <a:r>
              <a:rPr lang="en-US" dirty="0"/>
              <a:t>Increase effectiveness of change</a:t>
            </a:r>
          </a:p>
        </p:txBody>
      </p:sp>
      <p:sp>
        <p:nvSpPr>
          <p:cNvPr id="4" name="TextBox 3">
            <a:extLst>
              <a:ext uri="{FF2B5EF4-FFF2-40B4-BE49-F238E27FC236}">
                <a16:creationId xmlns:a16="http://schemas.microsoft.com/office/drawing/2014/main" id="{465609D4-9AC0-485D-9226-94DD6FBDD3C4}"/>
              </a:ext>
            </a:extLst>
          </p:cNvPr>
          <p:cNvSpPr txBox="1"/>
          <p:nvPr/>
        </p:nvSpPr>
        <p:spPr>
          <a:xfrm>
            <a:off x="584200" y="5610681"/>
            <a:ext cx="9824363" cy="430887"/>
          </a:xfrm>
          <a:prstGeom prst="rect">
            <a:avLst/>
          </a:prstGeom>
          <a:noFill/>
        </p:spPr>
        <p:txBody>
          <a:bodyPr wrap="square" lIns="0" tIns="0" rIns="0" bIns="0" rtlCol="0">
            <a:spAutoFit/>
          </a:bodyPr>
          <a:lstStyle/>
          <a:p>
            <a:pPr algn="l"/>
            <a:r>
              <a:rPr lang="en-US" sz="2800" b="1"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Bottom Line: </a:t>
            </a:r>
            <a:r>
              <a:rPr lang="en-US" sz="28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How do we best deliver the greatest value?</a:t>
            </a:r>
          </a:p>
        </p:txBody>
      </p:sp>
    </p:spTree>
    <p:extLst>
      <p:ext uri="{BB962C8B-B14F-4D97-AF65-F5344CB8AC3E}">
        <p14:creationId xmlns:p14="http://schemas.microsoft.com/office/powerpoint/2010/main" val="879221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65EE-B936-4A8B-9AE3-D7E5B3119811}"/>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D8F126EE-EF70-44AF-A3D6-26ADB2BA459B}"/>
              </a:ext>
            </a:extLst>
          </p:cNvPr>
          <p:cNvSpPr>
            <a:spLocks noGrp="1"/>
          </p:cNvSpPr>
          <p:nvPr>
            <p:ph sz="quarter" idx="10"/>
          </p:nvPr>
        </p:nvSpPr>
        <p:spPr>
          <a:xfrm>
            <a:off x="584200" y="1435100"/>
            <a:ext cx="11018838" cy="3237809"/>
          </a:xfrm>
        </p:spPr>
        <p:txBody>
          <a:bodyPr/>
          <a:lstStyle/>
          <a:p>
            <a:r>
              <a:rPr lang="en-US" dirty="0"/>
              <a:t>Customer encountered “freezing” applications in Azure App Service</a:t>
            </a:r>
          </a:p>
          <a:p>
            <a:r>
              <a:rPr lang="en-US" dirty="0"/>
              <a:t>Attempted to leverage App Insights, New Relic, and App Dynamics</a:t>
            </a:r>
          </a:p>
          <a:p>
            <a:pPr lvl="1"/>
            <a:r>
              <a:rPr lang="en-US" dirty="0"/>
              <a:t>None gave them the insights they were looking for</a:t>
            </a:r>
          </a:p>
          <a:p>
            <a:pPr lvl="1"/>
            <a:r>
              <a:rPr lang="en-US" dirty="0"/>
              <a:t>Settled for the latter</a:t>
            </a:r>
          </a:p>
          <a:p>
            <a:r>
              <a:rPr lang="en-US" dirty="0"/>
              <a:t>Logs were being shipped to Splunk</a:t>
            </a:r>
          </a:p>
          <a:p>
            <a:r>
              <a:rPr lang="en-US" dirty="0"/>
              <a:t>Failure mitigation involved constantly spinning up “fresh” App Service instances</a:t>
            </a:r>
          </a:p>
          <a:p>
            <a:r>
              <a:rPr lang="en-US" dirty="0"/>
              <a:t>CET had very little data to work against; logs were generic</a:t>
            </a:r>
          </a:p>
        </p:txBody>
      </p:sp>
    </p:spTree>
    <p:extLst>
      <p:ext uri="{BB962C8B-B14F-4D97-AF65-F5344CB8AC3E}">
        <p14:creationId xmlns:p14="http://schemas.microsoft.com/office/powerpoint/2010/main" val="31473183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A4C-1D7E-43A6-BC0A-54AD5E1900A9}"/>
              </a:ext>
            </a:extLst>
          </p:cNvPr>
          <p:cNvSpPr>
            <a:spLocks noGrp="1"/>
          </p:cNvSpPr>
          <p:nvPr>
            <p:ph type="title"/>
          </p:nvPr>
        </p:nvSpPr>
        <p:spPr/>
        <p:txBody>
          <a:bodyPr/>
          <a:lstStyle/>
          <a:p>
            <a:r>
              <a:rPr lang="en-US" dirty="0"/>
              <a:t>Demo: Simple Calculator</a:t>
            </a:r>
          </a:p>
        </p:txBody>
      </p:sp>
      <p:sp>
        <p:nvSpPr>
          <p:cNvPr id="3" name="Content Placeholder 2">
            <a:extLst>
              <a:ext uri="{FF2B5EF4-FFF2-40B4-BE49-F238E27FC236}">
                <a16:creationId xmlns:a16="http://schemas.microsoft.com/office/drawing/2014/main" id="{52BC9877-9DAA-4E99-93C2-97BD6BB2FFEA}"/>
              </a:ext>
            </a:extLst>
          </p:cNvPr>
          <p:cNvSpPr>
            <a:spLocks noGrp="1"/>
          </p:cNvSpPr>
          <p:nvPr>
            <p:ph sz="quarter" idx="10"/>
          </p:nvPr>
        </p:nvSpPr>
        <p:spPr>
          <a:xfrm>
            <a:off x="584200" y="1435100"/>
            <a:ext cx="11018838" cy="4481227"/>
          </a:xfrm>
        </p:spPr>
        <p:txBody>
          <a:bodyPr/>
          <a:lstStyle/>
          <a:p>
            <a:pPr marL="0" indent="0">
              <a:buNone/>
            </a:pPr>
            <a:r>
              <a:rPr lang="en-US" dirty="0">
                <a:solidFill>
                  <a:srgbClr val="FFB900"/>
                </a:solidFill>
              </a:rPr>
              <a:t>Business Requirements</a:t>
            </a:r>
          </a:p>
          <a:p>
            <a:r>
              <a:rPr lang="en-US" dirty="0"/>
              <a:t>Business wishes to create a “master” online calculator to rule them all.</a:t>
            </a:r>
          </a:p>
          <a:p>
            <a:r>
              <a:rPr lang="en-US" dirty="0"/>
              <a:t>The first operation will be division, but others will follow.</a:t>
            </a:r>
          </a:p>
          <a:p>
            <a:r>
              <a:rPr lang="en-US" dirty="0"/>
              <a:t>It should be able to scale to handle anticipated workload.</a:t>
            </a:r>
          </a:p>
          <a:p>
            <a:r>
              <a:rPr lang="en-US" dirty="0"/>
              <a:t>Maintainability and project management efforts should be minimal.</a:t>
            </a:r>
            <a:br>
              <a:rPr lang="en-US" dirty="0"/>
            </a:br>
            <a:endParaRPr lang="en-US" dirty="0"/>
          </a:p>
          <a:p>
            <a:pPr marL="0" indent="0">
              <a:buNone/>
            </a:pPr>
            <a:r>
              <a:rPr lang="en-US" dirty="0">
                <a:solidFill>
                  <a:srgbClr val="FFB900"/>
                </a:solidFill>
              </a:rPr>
              <a:t>Functional Specs</a:t>
            </a:r>
          </a:p>
          <a:p>
            <a:r>
              <a:rPr lang="en-US" dirty="0"/>
              <a:t>Accept two numbers and divide the first (numerator) by the second (denominator) returning the result.</a:t>
            </a:r>
          </a:p>
          <a:p>
            <a:r>
              <a:rPr lang="en-US" dirty="0"/>
              <a:t>Numbers must be between 0 and 100.</a:t>
            </a:r>
          </a:p>
        </p:txBody>
      </p:sp>
    </p:spTree>
    <p:extLst>
      <p:ext uri="{BB962C8B-B14F-4D97-AF65-F5344CB8AC3E}">
        <p14:creationId xmlns:p14="http://schemas.microsoft.com/office/powerpoint/2010/main" val="4119809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46FF-AB49-4676-8827-1260D72E70DC}"/>
              </a:ext>
            </a:extLst>
          </p:cNvPr>
          <p:cNvSpPr>
            <a:spLocks noGrp="1"/>
          </p:cNvSpPr>
          <p:nvPr>
            <p:ph type="title"/>
          </p:nvPr>
        </p:nvSpPr>
        <p:spPr/>
        <p:txBody>
          <a:bodyPr/>
          <a:lstStyle/>
          <a:p>
            <a:r>
              <a:rPr lang="en-US" dirty="0"/>
              <a:t>Purpose</a:t>
            </a:r>
          </a:p>
        </p:txBody>
      </p:sp>
      <p:sp>
        <p:nvSpPr>
          <p:cNvPr id="5" name="Content Placeholder 4">
            <a:extLst>
              <a:ext uri="{FF2B5EF4-FFF2-40B4-BE49-F238E27FC236}">
                <a16:creationId xmlns:a16="http://schemas.microsoft.com/office/drawing/2014/main" id="{D6DCD87F-AEC8-4713-8098-1F148572F79F}"/>
              </a:ext>
            </a:extLst>
          </p:cNvPr>
          <p:cNvSpPr>
            <a:spLocks noGrp="1"/>
          </p:cNvSpPr>
          <p:nvPr>
            <p:ph sz="quarter" idx="10"/>
          </p:nvPr>
        </p:nvSpPr>
        <p:spPr>
          <a:xfrm>
            <a:off x="584200" y="1435100"/>
            <a:ext cx="11018838" cy="4481227"/>
          </a:xfrm>
        </p:spPr>
        <p:txBody>
          <a:bodyPr/>
          <a:lstStyle/>
          <a:p>
            <a:pPr marL="0" indent="0">
              <a:buNone/>
            </a:pPr>
            <a:r>
              <a:rPr lang="en-US" dirty="0"/>
              <a:t>To understand the definition, roles, and processes within a DevOps culture in order to:</a:t>
            </a:r>
          </a:p>
          <a:p>
            <a:pPr marL="0" indent="0">
              <a:buNone/>
            </a:pPr>
            <a:endParaRPr lang="en-US" dirty="0"/>
          </a:p>
          <a:p>
            <a:r>
              <a:rPr lang="en-US" dirty="0"/>
              <a:t>Identify necessary stakeholders</a:t>
            </a:r>
          </a:p>
          <a:p>
            <a:r>
              <a:rPr lang="en-US" dirty="0"/>
              <a:t>Successfully discover, plan, and migrate supporting infrastructure</a:t>
            </a:r>
          </a:p>
          <a:p>
            <a:r>
              <a:rPr lang="en-US" dirty="0"/>
              <a:t>Upskill and increase value in knowledge, platforms, and controls for customers</a:t>
            </a:r>
          </a:p>
          <a:p>
            <a:pPr marL="0" indent="0">
              <a:buNone/>
            </a:pPr>
            <a:endParaRPr lang="en-US" dirty="0"/>
          </a:p>
          <a:p>
            <a:pPr marL="0" indent="0">
              <a:buNone/>
            </a:pPr>
            <a:endParaRPr lang="en-US" dirty="0"/>
          </a:p>
          <a:p>
            <a:pPr marL="0" indent="0">
              <a:buNone/>
            </a:pPr>
            <a:r>
              <a:rPr lang="en-US" sz="2400" dirty="0">
                <a:solidFill>
                  <a:srgbClr val="FFB900"/>
                </a:solidFill>
              </a:rPr>
              <a:t>NOTE: </a:t>
            </a:r>
            <a:r>
              <a:rPr lang="en-US" sz="2400" dirty="0"/>
              <a:t>The intended purpose is </a:t>
            </a:r>
            <a:r>
              <a:rPr lang="en-US" sz="2400" i="1" dirty="0"/>
              <a:t>not</a:t>
            </a:r>
            <a:r>
              <a:rPr lang="en-US" sz="2400" dirty="0"/>
              <a:t> an exam prep, but the learnings from this series should contribute </a:t>
            </a:r>
            <a:br>
              <a:rPr lang="en-US" sz="2400" dirty="0"/>
            </a:br>
            <a:r>
              <a:rPr lang="en-US" sz="2400" dirty="0"/>
              <a:t>          greatly to your success.</a:t>
            </a:r>
          </a:p>
        </p:txBody>
      </p:sp>
    </p:spTree>
    <p:extLst>
      <p:ext uri="{BB962C8B-B14F-4D97-AF65-F5344CB8AC3E}">
        <p14:creationId xmlns:p14="http://schemas.microsoft.com/office/powerpoint/2010/main" val="863643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BF1C-3D99-41C4-8E77-5A9DF68E56D6}"/>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CF8F1A65-C486-453E-B6F1-DDF390DFBD69}"/>
              </a:ext>
            </a:extLst>
          </p:cNvPr>
          <p:cNvSpPr>
            <a:spLocks noGrp="1"/>
          </p:cNvSpPr>
          <p:nvPr>
            <p:ph sz="quarter" idx="10"/>
          </p:nvPr>
        </p:nvSpPr>
        <p:spPr>
          <a:xfrm>
            <a:off x="584200" y="1435100"/>
            <a:ext cx="11018838" cy="5306068"/>
          </a:xfrm>
        </p:spPr>
        <p:txBody>
          <a:bodyPr/>
          <a:lstStyle/>
          <a:p>
            <a:r>
              <a:rPr lang="en-US" dirty="0">
                <a:solidFill>
                  <a:srgbClr val="FFB900"/>
                </a:solidFill>
              </a:rPr>
              <a:t>Azure DevOps/TFS Components</a:t>
            </a:r>
            <a:br>
              <a:rPr lang="en-US" dirty="0"/>
            </a:br>
            <a:r>
              <a:rPr lang="en-US" sz="2400" dirty="0"/>
              <a:t>Examining and understanding the architecture of a </a:t>
            </a:r>
            <a:r>
              <a:rPr lang="en-US" sz="2400" i="1" dirty="0"/>
              <a:t>typical</a:t>
            </a:r>
            <a:r>
              <a:rPr lang="en-US" sz="2400" dirty="0"/>
              <a:t> TFS infrastructure for proper discovery and planning of a migration.</a:t>
            </a:r>
            <a:br>
              <a:rPr lang="en-US" sz="2400" dirty="0"/>
            </a:br>
            <a:endParaRPr lang="en-US" dirty="0"/>
          </a:p>
          <a:p>
            <a:r>
              <a:rPr lang="en-US" dirty="0">
                <a:solidFill>
                  <a:srgbClr val="FFB900"/>
                </a:solidFill>
              </a:rPr>
              <a:t>Processes</a:t>
            </a:r>
            <a:br>
              <a:rPr lang="en-US" dirty="0"/>
            </a:br>
            <a:r>
              <a:rPr lang="en-US" dirty="0"/>
              <a:t>Understanding various processes for implementing and managing DevOps.</a:t>
            </a:r>
            <a:br>
              <a:rPr lang="en-US" dirty="0"/>
            </a:br>
            <a:endParaRPr lang="en-US" dirty="0"/>
          </a:p>
          <a:p>
            <a:r>
              <a:rPr lang="en-US" dirty="0">
                <a:solidFill>
                  <a:srgbClr val="FFB900"/>
                </a:solidFill>
              </a:rPr>
              <a:t>Governance</a:t>
            </a:r>
            <a:br>
              <a:rPr lang="en-US" dirty="0"/>
            </a:br>
            <a:r>
              <a:rPr lang="en-US" dirty="0"/>
              <a:t>Exploring available controls for governing and protecting code, builds, and deployments.</a:t>
            </a:r>
            <a:br>
              <a:rPr lang="en-US" dirty="0"/>
            </a:br>
            <a:endParaRPr lang="en-US" dirty="0"/>
          </a:p>
          <a:p>
            <a:r>
              <a:rPr lang="en-US" dirty="0">
                <a:solidFill>
                  <a:srgbClr val="FFB900"/>
                </a:solidFill>
              </a:rPr>
              <a:t>Automation</a:t>
            </a:r>
            <a:br>
              <a:rPr lang="en-US" dirty="0">
                <a:solidFill>
                  <a:srgbClr val="FFB900"/>
                </a:solidFill>
              </a:rPr>
            </a:br>
            <a:r>
              <a:rPr lang="en-US" dirty="0">
                <a:solidFill>
                  <a:schemeClr val="tx1"/>
                </a:solidFill>
              </a:rPr>
              <a:t>Transitioning from manually-intensive processes and governance for scale.</a:t>
            </a:r>
          </a:p>
        </p:txBody>
      </p:sp>
    </p:spTree>
    <p:extLst>
      <p:ext uri="{BB962C8B-B14F-4D97-AF65-F5344CB8AC3E}">
        <p14:creationId xmlns:p14="http://schemas.microsoft.com/office/powerpoint/2010/main" val="3612951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99FB-0622-4C2B-88D2-B90AC1333FC5}"/>
              </a:ext>
            </a:extLst>
          </p:cNvPr>
          <p:cNvSpPr>
            <a:spLocks noGrp="1"/>
          </p:cNvSpPr>
          <p:nvPr>
            <p:ph type="title"/>
          </p:nvPr>
        </p:nvSpPr>
        <p:spPr/>
        <p:txBody>
          <a:bodyPr/>
          <a:lstStyle/>
          <a:p>
            <a:r>
              <a:rPr lang="en-US" dirty="0"/>
              <a:t>DevOps Defined</a:t>
            </a:r>
          </a:p>
        </p:txBody>
      </p:sp>
      <p:sp>
        <p:nvSpPr>
          <p:cNvPr id="4" name="Text Placeholder 3">
            <a:extLst>
              <a:ext uri="{FF2B5EF4-FFF2-40B4-BE49-F238E27FC236}">
                <a16:creationId xmlns:a16="http://schemas.microsoft.com/office/drawing/2014/main" id="{26FFA913-490A-44DC-B07E-FBB3B8501864}"/>
              </a:ext>
            </a:extLst>
          </p:cNvPr>
          <p:cNvSpPr>
            <a:spLocks noGrp="1"/>
          </p:cNvSpPr>
          <p:nvPr>
            <p:ph type="body" sz="quarter" idx="10"/>
          </p:nvPr>
        </p:nvSpPr>
        <p:spPr>
          <a:xfrm>
            <a:off x="586390" y="1434370"/>
            <a:ext cx="11018520" cy="5133713"/>
          </a:xfrm>
        </p:spPr>
        <p:txBody>
          <a:bodyPr/>
          <a:lstStyle/>
          <a:p>
            <a:pPr algn="ctr"/>
            <a:endParaRPr lang="en-US" i="1" dirty="0"/>
          </a:p>
          <a:p>
            <a:pPr algn="ctr"/>
            <a:r>
              <a:rPr lang="en-US" i="1" dirty="0"/>
              <a:t>“An organization that embraces cultural change to affect </a:t>
            </a:r>
          </a:p>
          <a:p>
            <a:pPr algn="ctr"/>
            <a:r>
              <a:rPr lang="en-US" i="1" dirty="0"/>
              <a:t>how individuals think about work, </a:t>
            </a:r>
          </a:p>
          <a:p>
            <a:pPr algn="ctr"/>
            <a:r>
              <a:rPr lang="en-US" i="1" dirty="0"/>
              <a:t>value all the different roles that individuals have,</a:t>
            </a:r>
            <a:br>
              <a:rPr lang="en-US" i="1" dirty="0"/>
            </a:br>
            <a:r>
              <a:rPr lang="en-US" i="1" dirty="0"/>
              <a:t>accelerate business value, and </a:t>
            </a:r>
            <a:br>
              <a:rPr lang="en-US" i="1" dirty="0"/>
            </a:br>
            <a:r>
              <a:rPr lang="en-US" i="1" dirty="0"/>
              <a:t>measure the effects of the change.”</a:t>
            </a:r>
            <a:endParaRPr lang="en-US" dirty="0"/>
          </a:p>
          <a:p>
            <a:pPr algn="ctr"/>
            <a:endParaRPr lang="en-US" i="1" dirty="0"/>
          </a:p>
          <a:p>
            <a:pPr algn="r"/>
            <a:r>
              <a:rPr lang="en-US" dirty="0"/>
              <a:t>Jennifer Davis</a:t>
            </a:r>
            <a:br>
              <a:rPr lang="en-US" dirty="0"/>
            </a:br>
            <a:r>
              <a:rPr lang="en-US" sz="2000" dirty="0"/>
              <a:t>Software Engineer, </a:t>
            </a:r>
            <a:r>
              <a:rPr lang="en-US" sz="2000" i="1" dirty="0"/>
              <a:t>Chef</a:t>
            </a:r>
            <a:br>
              <a:rPr lang="en-US" sz="2000" dirty="0"/>
            </a:br>
            <a:endParaRPr lang="en-US" sz="800" dirty="0"/>
          </a:p>
          <a:p>
            <a:pPr algn="r"/>
            <a:r>
              <a:rPr lang="en-US" dirty="0" err="1"/>
              <a:t>Ryn</a:t>
            </a:r>
            <a:r>
              <a:rPr lang="en-US" dirty="0"/>
              <a:t> Daniels</a:t>
            </a:r>
            <a:br>
              <a:rPr lang="en-US" dirty="0"/>
            </a:br>
            <a:r>
              <a:rPr lang="en-US" sz="2000" dirty="0"/>
              <a:t>Senior Operations Manager, </a:t>
            </a:r>
            <a:r>
              <a:rPr lang="en-US" sz="2000" i="1" dirty="0"/>
              <a:t>Etsy</a:t>
            </a:r>
            <a:endParaRPr lang="en-US" i="1" dirty="0"/>
          </a:p>
        </p:txBody>
      </p:sp>
    </p:spTree>
    <p:extLst>
      <p:ext uri="{BB962C8B-B14F-4D97-AF65-F5344CB8AC3E}">
        <p14:creationId xmlns:p14="http://schemas.microsoft.com/office/powerpoint/2010/main" val="2878742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A99D-94C9-4C1D-94C7-EEF3A4550CB0}"/>
              </a:ext>
            </a:extLst>
          </p:cNvPr>
          <p:cNvSpPr>
            <a:spLocks noGrp="1"/>
          </p:cNvSpPr>
          <p:nvPr>
            <p:ph type="title"/>
          </p:nvPr>
        </p:nvSpPr>
        <p:spPr/>
        <p:txBody>
          <a:bodyPr/>
          <a:lstStyle/>
          <a:p>
            <a:r>
              <a:rPr lang="en-US" dirty="0"/>
              <a:t>Shift in Mindset</a:t>
            </a:r>
          </a:p>
        </p:txBody>
      </p:sp>
      <p:sp>
        <p:nvSpPr>
          <p:cNvPr id="4" name="Content Placeholder 3">
            <a:extLst>
              <a:ext uri="{FF2B5EF4-FFF2-40B4-BE49-F238E27FC236}">
                <a16:creationId xmlns:a16="http://schemas.microsoft.com/office/drawing/2014/main" id="{E8BEFA79-85D2-4078-B8B7-9B695D814B60}"/>
              </a:ext>
            </a:extLst>
          </p:cNvPr>
          <p:cNvSpPr>
            <a:spLocks noGrp="1"/>
          </p:cNvSpPr>
          <p:nvPr>
            <p:ph sz="quarter" idx="12"/>
          </p:nvPr>
        </p:nvSpPr>
        <p:spPr>
          <a:xfrm>
            <a:off x="584200" y="1435100"/>
            <a:ext cx="5211763" cy="2646878"/>
          </a:xfrm>
        </p:spPr>
        <p:txBody>
          <a:bodyPr/>
          <a:lstStyle/>
          <a:p>
            <a:pPr marL="0" indent="0">
              <a:buNone/>
            </a:pPr>
            <a:r>
              <a:rPr lang="en-US" dirty="0">
                <a:solidFill>
                  <a:srgbClr val="FFB900"/>
                </a:solidFill>
              </a:rPr>
              <a:t>False</a:t>
            </a:r>
          </a:p>
          <a:p>
            <a:r>
              <a:rPr lang="en-US" sz="2400" dirty="0"/>
              <a:t>Tools</a:t>
            </a:r>
          </a:p>
          <a:p>
            <a:r>
              <a:rPr lang="en-US" sz="2400" dirty="0"/>
              <a:t>Agile, </a:t>
            </a:r>
            <a:r>
              <a:rPr lang="en-US" sz="2400" i="1" dirty="0"/>
              <a:t>not</a:t>
            </a:r>
            <a:r>
              <a:rPr lang="en-US" sz="2400" dirty="0"/>
              <a:t> Waterfall</a:t>
            </a:r>
          </a:p>
          <a:p>
            <a:r>
              <a:rPr lang="en-US" sz="2400" dirty="0"/>
              <a:t>Only development teams</a:t>
            </a:r>
          </a:p>
          <a:p>
            <a:r>
              <a:rPr lang="en-US" sz="2400" dirty="0"/>
              <a:t>All roles “stay in their lanes”</a:t>
            </a:r>
          </a:p>
          <a:p>
            <a:r>
              <a:rPr lang="en-US" sz="2400" dirty="0"/>
              <a:t>Sovereign gatekeepers</a:t>
            </a:r>
          </a:p>
        </p:txBody>
      </p:sp>
      <p:sp>
        <p:nvSpPr>
          <p:cNvPr id="5" name="Content Placeholder 4">
            <a:extLst>
              <a:ext uri="{FF2B5EF4-FFF2-40B4-BE49-F238E27FC236}">
                <a16:creationId xmlns:a16="http://schemas.microsoft.com/office/drawing/2014/main" id="{90A2FCA4-2961-464B-A139-8E36963EB013}"/>
              </a:ext>
            </a:extLst>
          </p:cNvPr>
          <p:cNvSpPr>
            <a:spLocks noGrp="1"/>
          </p:cNvSpPr>
          <p:nvPr>
            <p:ph sz="quarter" idx="13"/>
          </p:nvPr>
        </p:nvSpPr>
        <p:spPr>
          <a:xfrm>
            <a:off x="6389688" y="1435100"/>
            <a:ext cx="5219700" cy="2646878"/>
          </a:xfrm>
        </p:spPr>
        <p:txBody>
          <a:bodyPr/>
          <a:lstStyle/>
          <a:p>
            <a:pPr marL="0" indent="0">
              <a:buNone/>
            </a:pPr>
            <a:r>
              <a:rPr lang="en-US" dirty="0">
                <a:solidFill>
                  <a:srgbClr val="FFB900"/>
                </a:solidFill>
              </a:rPr>
              <a:t>True</a:t>
            </a:r>
          </a:p>
          <a:p>
            <a:r>
              <a:rPr lang="en-US" sz="2400" dirty="0"/>
              <a:t>Culture</a:t>
            </a:r>
          </a:p>
          <a:p>
            <a:r>
              <a:rPr lang="en-US" sz="2400" dirty="0"/>
              <a:t>Either can utilize DevOps</a:t>
            </a:r>
          </a:p>
          <a:p>
            <a:r>
              <a:rPr lang="en-US" sz="2400" i="1" dirty="0"/>
              <a:t>All</a:t>
            </a:r>
            <a:r>
              <a:rPr lang="en-US" sz="2400" dirty="0"/>
              <a:t> enterprise teams</a:t>
            </a:r>
          </a:p>
          <a:p>
            <a:r>
              <a:rPr lang="en-US" sz="2400" dirty="0"/>
              <a:t>All roles have a “shared responsibility”</a:t>
            </a:r>
          </a:p>
          <a:p>
            <a:r>
              <a:rPr lang="en-US" sz="2400" dirty="0"/>
              <a:t>Equal authority (democratization)</a:t>
            </a:r>
          </a:p>
        </p:txBody>
      </p:sp>
    </p:spTree>
    <p:extLst>
      <p:ext uri="{BB962C8B-B14F-4D97-AF65-F5344CB8AC3E}">
        <p14:creationId xmlns:p14="http://schemas.microsoft.com/office/powerpoint/2010/main" val="34600722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500"/>
                                        <p:tgtEl>
                                          <p:spTgt spid="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500"/>
                                        <p:tgtEl>
                                          <p:spTgt spid="5">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fade">
                                      <p:cBhvr>
                                        <p:cTn id="50" dur="500"/>
                                        <p:tgtEl>
                                          <p:spTgt spid="4">
                                            <p:txEl>
                                              <p:pRg st="5" end="5"/>
                                            </p:txEl>
                                          </p:spTgt>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animEffect transition="in" filter="fade">
                                      <p:cBhvr>
                                        <p:cTn id="5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3AA8-F542-42D1-AAD1-72298865FD44}"/>
              </a:ext>
            </a:extLst>
          </p:cNvPr>
          <p:cNvSpPr>
            <a:spLocks noGrp="1"/>
          </p:cNvSpPr>
          <p:nvPr>
            <p:ph type="title"/>
          </p:nvPr>
        </p:nvSpPr>
        <p:spPr/>
        <p:txBody>
          <a:bodyPr/>
          <a:lstStyle/>
          <a:p>
            <a:r>
              <a:rPr lang="en-US" dirty="0"/>
              <a:t>Benefits of DevOps</a:t>
            </a:r>
          </a:p>
        </p:txBody>
      </p:sp>
      <p:sp>
        <p:nvSpPr>
          <p:cNvPr id="5" name="Content Placeholder 4">
            <a:extLst>
              <a:ext uri="{FF2B5EF4-FFF2-40B4-BE49-F238E27FC236}">
                <a16:creationId xmlns:a16="http://schemas.microsoft.com/office/drawing/2014/main" id="{86202782-FEC5-4B2D-A249-F68BFFE9DA22}"/>
              </a:ext>
            </a:extLst>
          </p:cNvPr>
          <p:cNvSpPr>
            <a:spLocks noGrp="1"/>
          </p:cNvSpPr>
          <p:nvPr>
            <p:ph sz="quarter" idx="10"/>
          </p:nvPr>
        </p:nvSpPr>
        <p:spPr>
          <a:xfrm>
            <a:off x="584200" y="1435100"/>
            <a:ext cx="11018838" cy="3016210"/>
          </a:xfrm>
        </p:spPr>
        <p:txBody>
          <a:bodyPr/>
          <a:lstStyle/>
          <a:p>
            <a:r>
              <a:rPr lang="en-US" dirty="0"/>
              <a:t>Faster time to market</a:t>
            </a:r>
          </a:p>
          <a:p>
            <a:r>
              <a:rPr lang="en-US" dirty="0"/>
              <a:t>Higher ROI</a:t>
            </a:r>
          </a:p>
          <a:p>
            <a:r>
              <a:rPr lang="en-US" dirty="0"/>
              <a:t>Greater user/customer satisfaction</a:t>
            </a:r>
          </a:p>
          <a:p>
            <a:r>
              <a:rPr lang="en-US" dirty="0"/>
              <a:t>Increased efficiency</a:t>
            </a:r>
          </a:p>
          <a:p>
            <a:r>
              <a:rPr lang="en-US" dirty="0"/>
              <a:t>Improved collaboration</a:t>
            </a:r>
          </a:p>
          <a:p>
            <a:r>
              <a:rPr lang="en-US" dirty="0"/>
              <a:t>Early detection and correction of issues</a:t>
            </a:r>
          </a:p>
        </p:txBody>
      </p:sp>
    </p:spTree>
    <p:extLst>
      <p:ext uri="{BB962C8B-B14F-4D97-AF65-F5344CB8AC3E}">
        <p14:creationId xmlns:p14="http://schemas.microsoft.com/office/powerpoint/2010/main" val="10548346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CEF3AC-5EF4-4749-80FB-62D3730EC899}"/>
              </a:ext>
            </a:extLst>
          </p:cNvPr>
          <p:cNvSpPr>
            <a:spLocks noGrp="1"/>
          </p:cNvSpPr>
          <p:nvPr>
            <p:ph type="title"/>
          </p:nvPr>
        </p:nvSpPr>
        <p:spPr/>
        <p:txBody>
          <a:bodyPr/>
          <a:lstStyle/>
          <a:p>
            <a:r>
              <a:rPr lang="en-US" dirty="0"/>
              <a:t>Three Critical Domains</a:t>
            </a:r>
          </a:p>
        </p:txBody>
      </p:sp>
      <p:sp>
        <p:nvSpPr>
          <p:cNvPr id="6" name="Oval 5">
            <a:extLst>
              <a:ext uri="{FF2B5EF4-FFF2-40B4-BE49-F238E27FC236}">
                <a16:creationId xmlns:a16="http://schemas.microsoft.com/office/drawing/2014/main" id="{97125974-394B-4A87-9FBB-D8A3E4369F13}"/>
              </a:ext>
            </a:extLst>
          </p:cNvPr>
          <p:cNvSpPr/>
          <p:nvPr/>
        </p:nvSpPr>
        <p:spPr bwMode="auto">
          <a:xfrm>
            <a:off x="3337560" y="1463039"/>
            <a:ext cx="3122023" cy="3043645"/>
          </a:xfrm>
          <a:prstGeom prst="ellipse">
            <a:avLst/>
          </a:prstGeom>
          <a:solidFill>
            <a:srgbClr val="0098CE">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Operations</a:t>
            </a:r>
          </a:p>
        </p:txBody>
      </p:sp>
      <p:sp>
        <p:nvSpPr>
          <p:cNvPr id="7" name="Oval 6">
            <a:extLst>
              <a:ext uri="{FF2B5EF4-FFF2-40B4-BE49-F238E27FC236}">
                <a16:creationId xmlns:a16="http://schemas.microsoft.com/office/drawing/2014/main" id="{3B749CE7-8B06-445E-B059-F8C9DADA4BE3}"/>
              </a:ext>
            </a:extLst>
          </p:cNvPr>
          <p:cNvSpPr/>
          <p:nvPr/>
        </p:nvSpPr>
        <p:spPr bwMode="auto">
          <a:xfrm>
            <a:off x="5802086" y="1463040"/>
            <a:ext cx="3122023" cy="3043645"/>
          </a:xfrm>
          <a:prstGeom prst="ellipse">
            <a:avLst/>
          </a:prstGeom>
          <a:solidFill>
            <a:srgbClr val="489869">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8" name="Oval 7">
            <a:extLst>
              <a:ext uri="{FF2B5EF4-FFF2-40B4-BE49-F238E27FC236}">
                <a16:creationId xmlns:a16="http://schemas.microsoft.com/office/drawing/2014/main" id="{F07E3CC0-06D0-4168-8946-7D76EE8AD1F6}"/>
              </a:ext>
            </a:extLst>
          </p:cNvPr>
          <p:cNvSpPr/>
          <p:nvPr/>
        </p:nvSpPr>
        <p:spPr bwMode="auto">
          <a:xfrm>
            <a:off x="4569823" y="2984861"/>
            <a:ext cx="3122023" cy="3043645"/>
          </a:xfrm>
          <a:prstGeom prst="ellipse">
            <a:avLst/>
          </a:prstGeom>
          <a:solidFill>
            <a:srgbClr val="FF9349">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Security</a:t>
            </a:r>
          </a:p>
        </p:txBody>
      </p:sp>
    </p:spTree>
    <p:extLst>
      <p:ext uri="{BB962C8B-B14F-4D97-AF65-F5344CB8AC3E}">
        <p14:creationId xmlns:p14="http://schemas.microsoft.com/office/powerpoint/2010/main" val="3114639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37F37A-CED1-45E9-BF3D-021D692875F8}"/>
              </a:ext>
            </a:extLst>
          </p:cNvPr>
          <p:cNvSpPr>
            <a:spLocks noGrp="1"/>
          </p:cNvSpPr>
          <p:nvPr>
            <p:ph type="title"/>
          </p:nvPr>
        </p:nvSpPr>
        <p:spPr/>
        <p:txBody>
          <a:bodyPr/>
          <a:lstStyle/>
          <a:p>
            <a:r>
              <a:rPr lang="en-US" dirty="0"/>
              <a:t>What DevOps is Not: Waterfall</a:t>
            </a:r>
          </a:p>
        </p:txBody>
      </p:sp>
      <p:sp>
        <p:nvSpPr>
          <p:cNvPr id="5" name="Rectangle 4">
            <a:extLst>
              <a:ext uri="{FF2B5EF4-FFF2-40B4-BE49-F238E27FC236}">
                <a16:creationId xmlns:a16="http://schemas.microsoft.com/office/drawing/2014/main" id="{6820F7EC-1277-4567-9E95-B1EC52861AAC}"/>
              </a:ext>
            </a:extLst>
          </p:cNvPr>
          <p:cNvSpPr/>
          <p:nvPr/>
        </p:nvSpPr>
        <p:spPr bwMode="auto">
          <a:xfrm>
            <a:off x="588263" y="1808922"/>
            <a:ext cx="1716157" cy="513518"/>
          </a:xfrm>
          <a:prstGeom prst="rect">
            <a:avLst/>
          </a:prstGeom>
          <a:solidFill>
            <a:srgbClr val="0098C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Discover</a:t>
            </a:r>
          </a:p>
        </p:txBody>
      </p:sp>
      <p:sp>
        <p:nvSpPr>
          <p:cNvPr id="6" name="Rectangle 5">
            <a:extLst>
              <a:ext uri="{FF2B5EF4-FFF2-40B4-BE49-F238E27FC236}">
                <a16:creationId xmlns:a16="http://schemas.microsoft.com/office/drawing/2014/main" id="{008E5468-7318-47C6-A0FE-0ADCDFC4B055}"/>
              </a:ext>
            </a:extLst>
          </p:cNvPr>
          <p:cNvSpPr/>
          <p:nvPr/>
        </p:nvSpPr>
        <p:spPr bwMode="auto">
          <a:xfrm>
            <a:off x="2448736" y="2600740"/>
            <a:ext cx="1716157" cy="513518"/>
          </a:xfrm>
          <a:prstGeom prst="rect">
            <a:avLst/>
          </a:prstGeom>
          <a:solidFill>
            <a:srgbClr val="0098CE">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Design</a:t>
            </a:r>
          </a:p>
        </p:txBody>
      </p:sp>
      <p:sp>
        <p:nvSpPr>
          <p:cNvPr id="7" name="Rectangle 6">
            <a:extLst>
              <a:ext uri="{FF2B5EF4-FFF2-40B4-BE49-F238E27FC236}">
                <a16:creationId xmlns:a16="http://schemas.microsoft.com/office/drawing/2014/main" id="{7AFC66CE-BF0C-4FE5-8F98-C75CD8983EE3}"/>
              </a:ext>
            </a:extLst>
          </p:cNvPr>
          <p:cNvSpPr/>
          <p:nvPr/>
        </p:nvSpPr>
        <p:spPr bwMode="auto">
          <a:xfrm>
            <a:off x="4309209" y="3392558"/>
            <a:ext cx="1716157" cy="513518"/>
          </a:xfrm>
          <a:prstGeom prst="rect">
            <a:avLst/>
          </a:prstGeom>
          <a:solidFill>
            <a:srgbClr val="0098CE">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Develop</a:t>
            </a:r>
          </a:p>
        </p:txBody>
      </p:sp>
      <p:sp>
        <p:nvSpPr>
          <p:cNvPr id="8" name="Rectangle 7">
            <a:extLst>
              <a:ext uri="{FF2B5EF4-FFF2-40B4-BE49-F238E27FC236}">
                <a16:creationId xmlns:a16="http://schemas.microsoft.com/office/drawing/2014/main" id="{29D980D4-F4AB-4F4F-AF3E-C16307EE5F54}"/>
              </a:ext>
            </a:extLst>
          </p:cNvPr>
          <p:cNvSpPr/>
          <p:nvPr/>
        </p:nvSpPr>
        <p:spPr bwMode="auto">
          <a:xfrm>
            <a:off x="6169682" y="4184376"/>
            <a:ext cx="1716157" cy="513518"/>
          </a:xfrm>
          <a:prstGeom prst="rect">
            <a:avLst/>
          </a:prstGeom>
          <a:solidFill>
            <a:srgbClr val="0098CE">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Deploy</a:t>
            </a:r>
          </a:p>
        </p:txBody>
      </p:sp>
      <p:sp>
        <p:nvSpPr>
          <p:cNvPr id="9" name="Rectangle 8">
            <a:extLst>
              <a:ext uri="{FF2B5EF4-FFF2-40B4-BE49-F238E27FC236}">
                <a16:creationId xmlns:a16="http://schemas.microsoft.com/office/drawing/2014/main" id="{F3FFE7EF-5264-4F21-B88A-FADC09591F97}"/>
              </a:ext>
            </a:extLst>
          </p:cNvPr>
          <p:cNvSpPr/>
          <p:nvPr/>
        </p:nvSpPr>
        <p:spPr bwMode="auto">
          <a:xfrm>
            <a:off x="8030155" y="4976194"/>
            <a:ext cx="1716157" cy="513518"/>
          </a:xfrm>
          <a:prstGeom prst="rect">
            <a:avLst/>
          </a:prstGeom>
          <a:solidFill>
            <a:srgbClr val="0098CE">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Determine</a:t>
            </a:r>
          </a:p>
        </p:txBody>
      </p:sp>
      <p:sp>
        <p:nvSpPr>
          <p:cNvPr id="10" name="Rectangle 9">
            <a:extLst>
              <a:ext uri="{FF2B5EF4-FFF2-40B4-BE49-F238E27FC236}">
                <a16:creationId xmlns:a16="http://schemas.microsoft.com/office/drawing/2014/main" id="{D2A70D2B-3D33-4ABC-A180-36F7629442CD}"/>
              </a:ext>
            </a:extLst>
          </p:cNvPr>
          <p:cNvSpPr/>
          <p:nvPr/>
        </p:nvSpPr>
        <p:spPr bwMode="auto">
          <a:xfrm>
            <a:off x="9890626" y="5768011"/>
            <a:ext cx="1716157" cy="513518"/>
          </a:xfrm>
          <a:prstGeom prst="rect">
            <a:avLst/>
          </a:prstGeom>
          <a:solidFill>
            <a:srgbClr val="0098CE">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i="1" dirty="0">
                <a:gradFill>
                  <a:gsLst>
                    <a:gs pos="0">
                      <a:srgbClr val="FFFFFF"/>
                    </a:gs>
                    <a:gs pos="100000">
                      <a:srgbClr val="FFFFFF"/>
                    </a:gs>
                  </a:gsLst>
                  <a:lin ang="5400000" scaled="0"/>
                </a:gradFill>
                <a:ea typeface="Segoe UI" pitchFamily="34" charset="0"/>
                <a:cs typeface="Segoe UI" pitchFamily="34" charset="0"/>
              </a:rPr>
              <a:t>Maintain</a:t>
            </a:r>
          </a:p>
        </p:txBody>
      </p:sp>
      <p:sp>
        <p:nvSpPr>
          <p:cNvPr id="3" name="Arrow: Bent 2">
            <a:extLst>
              <a:ext uri="{FF2B5EF4-FFF2-40B4-BE49-F238E27FC236}">
                <a16:creationId xmlns:a16="http://schemas.microsoft.com/office/drawing/2014/main" id="{819EE9A1-64CD-4EC2-B2D7-3DE4FF851108}"/>
              </a:ext>
            </a:extLst>
          </p:cNvPr>
          <p:cNvSpPr/>
          <p:nvPr/>
        </p:nvSpPr>
        <p:spPr bwMode="auto">
          <a:xfrm rot="5400000">
            <a:off x="2584586" y="1726511"/>
            <a:ext cx="594066" cy="1154396"/>
          </a:xfrm>
          <a:prstGeom prst="bentArrow">
            <a:avLst>
              <a:gd name="adj1" fmla="val 17391"/>
              <a:gd name="adj2" fmla="val 26115"/>
              <a:gd name="adj3" fmla="val 36957"/>
              <a:gd name="adj4" fmla="val 87500"/>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err="1">
              <a:ln>
                <a:solidFill>
                  <a:srgbClr val="FF9349"/>
                </a:solidFill>
              </a:ln>
              <a:gradFill>
                <a:gsLst>
                  <a:gs pos="0">
                    <a:srgbClr val="FFFFFF"/>
                  </a:gs>
                  <a:gs pos="100000">
                    <a:srgbClr val="FFFFFF"/>
                  </a:gs>
                </a:gsLst>
                <a:lin ang="5400000" scaled="0"/>
              </a:gradFill>
              <a:ea typeface="Segoe UI" pitchFamily="34" charset="0"/>
              <a:cs typeface="Segoe UI" pitchFamily="34" charset="0"/>
            </a:endParaRPr>
          </a:p>
        </p:txBody>
      </p:sp>
      <p:sp>
        <p:nvSpPr>
          <p:cNvPr id="16" name="Arrow: Bent 15">
            <a:extLst>
              <a:ext uri="{FF2B5EF4-FFF2-40B4-BE49-F238E27FC236}">
                <a16:creationId xmlns:a16="http://schemas.microsoft.com/office/drawing/2014/main" id="{01BD9F80-6B44-45DD-847A-BFC523EFFD7A}"/>
              </a:ext>
            </a:extLst>
          </p:cNvPr>
          <p:cNvSpPr/>
          <p:nvPr/>
        </p:nvSpPr>
        <p:spPr bwMode="auto">
          <a:xfrm rot="5400000">
            <a:off x="4442806" y="2518327"/>
            <a:ext cx="594066" cy="1154396"/>
          </a:xfrm>
          <a:prstGeom prst="bentArrow">
            <a:avLst>
              <a:gd name="adj1" fmla="val 17391"/>
              <a:gd name="adj2" fmla="val 26115"/>
              <a:gd name="adj3" fmla="val 36957"/>
              <a:gd name="adj4" fmla="val 87500"/>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err="1">
              <a:ln>
                <a:solidFill>
                  <a:srgbClr val="FF9349"/>
                </a:solidFill>
              </a:ln>
              <a:gradFill>
                <a:gsLst>
                  <a:gs pos="0">
                    <a:srgbClr val="FFFFFF"/>
                  </a:gs>
                  <a:gs pos="100000">
                    <a:srgbClr val="FFFFFF"/>
                  </a:gs>
                </a:gsLst>
                <a:lin ang="5400000" scaled="0"/>
              </a:gradFill>
              <a:ea typeface="Segoe UI" pitchFamily="34" charset="0"/>
              <a:cs typeface="Segoe UI" pitchFamily="34" charset="0"/>
            </a:endParaRPr>
          </a:p>
        </p:txBody>
      </p:sp>
      <p:sp>
        <p:nvSpPr>
          <p:cNvPr id="21" name="Arrow: Bent 20">
            <a:extLst>
              <a:ext uri="{FF2B5EF4-FFF2-40B4-BE49-F238E27FC236}">
                <a16:creationId xmlns:a16="http://schemas.microsoft.com/office/drawing/2014/main" id="{D4117A32-5B23-4ED8-BD93-5D87D98DF3F7}"/>
              </a:ext>
            </a:extLst>
          </p:cNvPr>
          <p:cNvSpPr/>
          <p:nvPr/>
        </p:nvSpPr>
        <p:spPr bwMode="auto">
          <a:xfrm rot="5400000">
            <a:off x="6302484" y="3310145"/>
            <a:ext cx="594066" cy="1154396"/>
          </a:xfrm>
          <a:prstGeom prst="bentArrow">
            <a:avLst>
              <a:gd name="adj1" fmla="val 17391"/>
              <a:gd name="adj2" fmla="val 26115"/>
              <a:gd name="adj3" fmla="val 36957"/>
              <a:gd name="adj4" fmla="val 87500"/>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err="1">
              <a:ln>
                <a:solidFill>
                  <a:srgbClr val="FF9349"/>
                </a:solidFill>
              </a:ln>
              <a:gradFill>
                <a:gsLst>
                  <a:gs pos="0">
                    <a:srgbClr val="FFFFFF"/>
                  </a:gs>
                  <a:gs pos="100000">
                    <a:srgbClr val="FFFFFF"/>
                  </a:gs>
                </a:gsLst>
                <a:lin ang="5400000" scaled="0"/>
              </a:gradFill>
              <a:ea typeface="Segoe UI" pitchFamily="34" charset="0"/>
              <a:cs typeface="Segoe UI" pitchFamily="34" charset="0"/>
            </a:endParaRPr>
          </a:p>
        </p:txBody>
      </p:sp>
      <p:sp>
        <p:nvSpPr>
          <p:cNvPr id="22" name="Arrow: Bent 21">
            <a:extLst>
              <a:ext uri="{FF2B5EF4-FFF2-40B4-BE49-F238E27FC236}">
                <a16:creationId xmlns:a16="http://schemas.microsoft.com/office/drawing/2014/main" id="{B0B34FE8-4FC7-4A89-88B3-CF78B62CEF44}"/>
              </a:ext>
            </a:extLst>
          </p:cNvPr>
          <p:cNvSpPr/>
          <p:nvPr/>
        </p:nvSpPr>
        <p:spPr bwMode="auto">
          <a:xfrm rot="5400000">
            <a:off x="8166004" y="4101963"/>
            <a:ext cx="594066" cy="1154396"/>
          </a:xfrm>
          <a:prstGeom prst="bentArrow">
            <a:avLst>
              <a:gd name="adj1" fmla="val 17391"/>
              <a:gd name="adj2" fmla="val 26115"/>
              <a:gd name="adj3" fmla="val 36957"/>
              <a:gd name="adj4" fmla="val 87500"/>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err="1">
              <a:ln>
                <a:solidFill>
                  <a:srgbClr val="FF9349"/>
                </a:solidFill>
              </a:ln>
              <a:gradFill>
                <a:gsLst>
                  <a:gs pos="0">
                    <a:srgbClr val="FFFFFF"/>
                  </a:gs>
                  <a:gs pos="100000">
                    <a:srgbClr val="FFFFFF"/>
                  </a:gs>
                </a:gsLst>
                <a:lin ang="5400000" scaled="0"/>
              </a:gradFill>
              <a:ea typeface="Segoe UI" pitchFamily="34" charset="0"/>
              <a:cs typeface="Segoe UI" pitchFamily="34" charset="0"/>
            </a:endParaRPr>
          </a:p>
        </p:txBody>
      </p:sp>
      <p:sp>
        <p:nvSpPr>
          <p:cNvPr id="23" name="Arrow: Bent 22">
            <a:extLst>
              <a:ext uri="{FF2B5EF4-FFF2-40B4-BE49-F238E27FC236}">
                <a16:creationId xmlns:a16="http://schemas.microsoft.com/office/drawing/2014/main" id="{6307086A-ECDD-4B9B-8F35-7D249B4B5C74}"/>
              </a:ext>
            </a:extLst>
          </p:cNvPr>
          <p:cNvSpPr/>
          <p:nvPr/>
        </p:nvSpPr>
        <p:spPr bwMode="auto">
          <a:xfrm rot="5400000">
            <a:off x="10026477" y="4893780"/>
            <a:ext cx="594066" cy="1154396"/>
          </a:xfrm>
          <a:prstGeom prst="bentArrow">
            <a:avLst>
              <a:gd name="adj1" fmla="val 17391"/>
              <a:gd name="adj2" fmla="val 26115"/>
              <a:gd name="adj3" fmla="val 36957"/>
              <a:gd name="adj4" fmla="val 87500"/>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dirty="0" err="1">
              <a:ln>
                <a:solidFill>
                  <a:srgbClr val="FF9349"/>
                </a:solidFill>
              </a:ln>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81302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3" grpId="0" animBg="1"/>
      <p:bldP spid="16"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rrow: Right 24">
            <a:extLst>
              <a:ext uri="{FF2B5EF4-FFF2-40B4-BE49-F238E27FC236}">
                <a16:creationId xmlns:a16="http://schemas.microsoft.com/office/drawing/2014/main" id="{C2117938-2389-4CBF-A7E8-EA4DE9A3E456}"/>
              </a:ext>
            </a:extLst>
          </p:cNvPr>
          <p:cNvSpPr/>
          <p:nvPr/>
        </p:nvSpPr>
        <p:spPr bwMode="auto">
          <a:xfrm>
            <a:off x="9342783" y="5418901"/>
            <a:ext cx="2786665" cy="219899"/>
          </a:xfrm>
          <a:prstGeom prst="rightArrow">
            <a:avLst>
              <a:gd name="adj1" fmla="val 50000"/>
              <a:gd name="adj2" fmla="val 74106"/>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5A5C52A6-B920-4E3A-A61D-B886CC8842E7}"/>
              </a:ext>
            </a:extLst>
          </p:cNvPr>
          <p:cNvSpPr/>
          <p:nvPr/>
        </p:nvSpPr>
        <p:spPr bwMode="auto">
          <a:xfrm>
            <a:off x="-9543" y="5418901"/>
            <a:ext cx="7070035" cy="219899"/>
          </a:xfrm>
          <a:prstGeom prst="rightArrow">
            <a:avLst>
              <a:gd name="adj1" fmla="val 50000"/>
              <a:gd name="adj2" fmla="val 74106"/>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3237F37A-CED1-45E9-BF3D-021D692875F8}"/>
              </a:ext>
            </a:extLst>
          </p:cNvPr>
          <p:cNvSpPr>
            <a:spLocks noGrp="1"/>
          </p:cNvSpPr>
          <p:nvPr>
            <p:ph type="title"/>
          </p:nvPr>
        </p:nvSpPr>
        <p:spPr/>
        <p:txBody>
          <a:bodyPr/>
          <a:lstStyle/>
          <a:p>
            <a:r>
              <a:rPr lang="en-US" dirty="0"/>
              <a:t>What DevOps is Not: Agile</a:t>
            </a:r>
          </a:p>
        </p:txBody>
      </p:sp>
      <p:sp>
        <p:nvSpPr>
          <p:cNvPr id="5" name="Rectangle 4">
            <a:extLst>
              <a:ext uri="{FF2B5EF4-FFF2-40B4-BE49-F238E27FC236}">
                <a16:creationId xmlns:a16="http://schemas.microsoft.com/office/drawing/2014/main" id="{6820F7EC-1277-4567-9E95-B1EC52861AAC}"/>
              </a:ext>
            </a:extLst>
          </p:cNvPr>
          <p:cNvSpPr/>
          <p:nvPr/>
        </p:nvSpPr>
        <p:spPr bwMode="auto">
          <a:xfrm>
            <a:off x="585217" y="5254493"/>
            <a:ext cx="1716157" cy="513518"/>
          </a:xfrm>
          <a:prstGeom prst="rect">
            <a:avLst/>
          </a:prstGeom>
          <a:solidFill>
            <a:srgbClr val="0098C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Backlog</a:t>
            </a:r>
          </a:p>
        </p:txBody>
      </p:sp>
      <p:sp>
        <p:nvSpPr>
          <p:cNvPr id="6" name="Rectangle 5">
            <a:extLst>
              <a:ext uri="{FF2B5EF4-FFF2-40B4-BE49-F238E27FC236}">
                <a16:creationId xmlns:a16="http://schemas.microsoft.com/office/drawing/2014/main" id="{008E5468-7318-47C6-A0FE-0ADCDFC4B055}"/>
              </a:ext>
            </a:extLst>
          </p:cNvPr>
          <p:cNvSpPr/>
          <p:nvPr/>
        </p:nvSpPr>
        <p:spPr bwMode="auto">
          <a:xfrm>
            <a:off x="2667397" y="5254493"/>
            <a:ext cx="1716157" cy="513518"/>
          </a:xfrm>
          <a:prstGeom prst="rect">
            <a:avLst/>
          </a:prstGeom>
          <a:solidFill>
            <a:srgbClr val="0098C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Sprint Planning</a:t>
            </a:r>
          </a:p>
        </p:txBody>
      </p:sp>
      <p:sp>
        <p:nvSpPr>
          <p:cNvPr id="7" name="Rectangle 6">
            <a:extLst>
              <a:ext uri="{FF2B5EF4-FFF2-40B4-BE49-F238E27FC236}">
                <a16:creationId xmlns:a16="http://schemas.microsoft.com/office/drawing/2014/main" id="{7AFC66CE-BF0C-4FE5-8F98-C75CD8983EE3}"/>
              </a:ext>
            </a:extLst>
          </p:cNvPr>
          <p:cNvSpPr/>
          <p:nvPr/>
        </p:nvSpPr>
        <p:spPr bwMode="auto">
          <a:xfrm>
            <a:off x="4749577" y="5254493"/>
            <a:ext cx="1716157" cy="513518"/>
          </a:xfrm>
          <a:prstGeom prst="rect">
            <a:avLst/>
          </a:prstGeom>
          <a:solidFill>
            <a:srgbClr val="0098C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Sprint Backlog</a:t>
            </a:r>
          </a:p>
        </p:txBody>
      </p:sp>
      <p:sp>
        <p:nvSpPr>
          <p:cNvPr id="10" name="Rectangle 9">
            <a:extLst>
              <a:ext uri="{FF2B5EF4-FFF2-40B4-BE49-F238E27FC236}">
                <a16:creationId xmlns:a16="http://schemas.microsoft.com/office/drawing/2014/main" id="{D2A70D2B-3D33-4ABC-A180-36F7629442CD}"/>
              </a:ext>
            </a:extLst>
          </p:cNvPr>
          <p:cNvSpPr/>
          <p:nvPr/>
        </p:nvSpPr>
        <p:spPr bwMode="auto">
          <a:xfrm>
            <a:off x="9890626" y="5254493"/>
            <a:ext cx="1716157" cy="513518"/>
          </a:xfrm>
          <a:prstGeom prst="rect">
            <a:avLst/>
          </a:prstGeom>
          <a:solidFill>
            <a:srgbClr val="0098C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Finished Work</a:t>
            </a:r>
          </a:p>
        </p:txBody>
      </p:sp>
      <p:sp>
        <p:nvSpPr>
          <p:cNvPr id="12" name="Arrow: Curved Left 11">
            <a:extLst>
              <a:ext uri="{FF2B5EF4-FFF2-40B4-BE49-F238E27FC236}">
                <a16:creationId xmlns:a16="http://schemas.microsoft.com/office/drawing/2014/main" id="{CFE36601-DB87-4B71-8782-47345E49228E}"/>
              </a:ext>
            </a:extLst>
          </p:cNvPr>
          <p:cNvSpPr/>
          <p:nvPr/>
        </p:nvSpPr>
        <p:spPr bwMode="auto">
          <a:xfrm flipV="1">
            <a:off x="8313488" y="2203795"/>
            <a:ext cx="1585889" cy="3411189"/>
          </a:xfrm>
          <a:prstGeom prst="curvedLeftArrow">
            <a:avLst>
              <a:gd name="adj1" fmla="val 10565"/>
              <a:gd name="adj2" fmla="val 17238"/>
              <a:gd name="adj3" fmla="val 10794"/>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Arrow: Curved Left 23">
            <a:extLst>
              <a:ext uri="{FF2B5EF4-FFF2-40B4-BE49-F238E27FC236}">
                <a16:creationId xmlns:a16="http://schemas.microsoft.com/office/drawing/2014/main" id="{090C2914-314A-4BF1-99B0-40E8F7A2B8B2}"/>
              </a:ext>
            </a:extLst>
          </p:cNvPr>
          <p:cNvSpPr/>
          <p:nvPr/>
        </p:nvSpPr>
        <p:spPr bwMode="auto">
          <a:xfrm flipH="1">
            <a:off x="6450558" y="2259496"/>
            <a:ext cx="1585889" cy="3411187"/>
          </a:xfrm>
          <a:prstGeom prst="curvedLeftArrow">
            <a:avLst>
              <a:gd name="adj1" fmla="val 10565"/>
              <a:gd name="adj2" fmla="val 17238"/>
              <a:gd name="adj3" fmla="val 10794"/>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129F8BFF-F074-4FA1-846C-881B348E25EA}"/>
              </a:ext>
            </a:extLst>
          </p:cNvPr>
          <p:cNvSpPr txBox="1"/>
          <p:nvPr/>
        </p:nvSpPr>
        <p:spPr>
          <a:xfrm>
            <a:off x="7479229" y="3657312"/>
            <a:ext cx="1391478"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Sprint</a:t>
            </a:r>
          </a:p>
          <a:p>
            <a:pPr algn="ctr"/>
            <a:r>
              <a:rPr lang="en-US" sz="2000" dirty="0">
                <a:gradFill>
                  <a:gsLst>
                    <a:gs pos="2917">
                      <a:schemeClr val="tx1"/>
                    </a:gs>
                    <a:gs pos="30000">
                      <a:schemeClr val="tx1"/>
                    </a:gs>
                  </a:gsLst>
                  <a:lin ang="5400000" scaled="0"/>
                </a:gradFill>
              </a:rPr>
              <a:t>1-4 Weeks</a:t>
            </a:r>
          </a:p>
        </p:txBody>
      </p:sp>
    </p:spTree>
    <p:extLst>
      <p:ext uri="{BB962C8B-B14F-4D97-AF65-F5344CB8AC3E}">
        <p14:creationId xmlns:p14="http://schemas.microsoft.com/office/powerpoint/2010/main" val="2874012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P spid="5" grpId="0" animBg="1"/>
      <p:bldP spid="6" grpId="0" animBg="1"/>
      <p:bldP spid="7" grpId="0" animBg="1"/>
      <p:bldP spid="10" grpId="0" animBg="1"/>
      <p:bldP spid="12" grpId="0" animBg="1"/>
      <p:bldP spid="24" grpId="0" animBg="1"/>
      <p:bldP spid="13" grpId="0"/>
    </p:bldLst>
  </p:timing>
</p:sld>
</file>

<file path=ppt/theme/theme1.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945154BB-BD79-4184-8544-D2D8F97767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resentationDoc" ma:contentTypeID="0x010100482455A778DB204DB320A25B51592582005CBD7869C7E6F44C81BFE86D71CAFA7E" ma:contentTypeVersion="34" ma:contentTypeDescription="" ma:contentTypeScope="" ma:versionID="5a985c554373805e16f9d4bb117604fd">
  <xsd:schema xmlns:xsd="http://www.w3.org/2001/XMLSchema" xmlns:xs="http://www.w3.org/2001/XMLSchema" xmlns:p="http://schemas.microsoft.com/office/2006/metadata/properties" xmlns:ns1="http://schemas.microsoft.com/sharepoint/v3" xmlns:ns2="ffda682f-c233-440f-ae5c-cc70b7af3c29" xmlns:ns3="230e9df3-be65-4c73-a93b-d1236ebd677e" xmlns:ns4="39d0a5b6-1f5e-4778-a974-1eab7b4dff93" targetNamespace="http://schemas.microsoft.com/office/2006/metadata/properties" ma:root="true" ma:fieldsID="d9a4d6d094c8408bb6aff6b8ddf7b9d2" ns1:_="" ns2:_="" ns3:_="" ns4:_="">
    <xsd:import namespace="http://schemas.microsoft.com/sharepoint/v3"/>
    <xsd:import namespace="ffda682f-c233-440f-ae5c-cc70b7af3c29"/>
    <xsd:import namespace="230e9df3-be65-4c73-a93b-d1236ebd677e"/>
    <xsd:import namespace="39d0a5b6-1f5e-4778-a974-1eab7b4dff93"/>
    <xsd:element name="properties">
      <xsd:complexType>
        <xsd:sequence>
          <xsd:element name="documentManagement">
            <xsd:complexType>
              <xsd:all>
                <xsd:element ref="ns2:epPresentationDate" minOccurs="0"/>
                <xsd:element ref="ns2:epSessionCode" minOccurs="0"/>
                <xsd:element ref="ns2:epMSSpeaker" minOccurs="0"/>
                <xsd:element ref="ns2:epExternalSpeaker" minOccurs="0"/>
                <xsd:element ref="ns2:epVideoURL" minOccurs="0"/>
                <xsd:element ref="ns2:epThumbnailUrl" minOccurs="0"/>
                <xsd:element ref="ns3:TaxCatchAll" minOccurs="0"/>
                <xsd:element ref="ns3:TaxCatchAllLabel" minOccurs="0"/>
                <xsd:element ref="ns3:_dlc_DocIdPersistId" minOccurs="0"/>
                <xsd:element ref="ns2:d547fba4e0a546bfa5b472a98feca4af" minOccurs="0"/>
                <xsd:element ref="ns3:_dlc_DocIdUrl" minOccurs="0"/>
                <xsd:element ref="ns2:c4f11e1abf4a41588350555ed1ce2d49" minOccurs="0"/>
                <xsd:element ref="ns2:nd392b534b3e40ab9754af2092f68eae" minOccurs="0"/>
                <xsd:element ref="ns2:j52685c1858341d7af04a157e0141a6d" minOccurs="0"/>
                <xsd:element ref="ns3:_dlc_DocId" minOccurs="0"/>
                <xsd:element ref="ns3:TaxKeywordTaxHTField" minOccurs="0"/>
                <xsd:element ref="ns2:SharedWithUsers" minOccurs="0"/>
                <xsd:element ref="ns2:SharedWithDetails" minOccurs="0"/>
                <xsd:element ref="ns4:MediaServiceAutoKeyPoints" minOccurs="0"/>
                <xsd:element ref="ns4:MediaServiceKeyPoints" minOccurs="0"/>
                <xsd:element ref="ns2:k7a3dbdf2ec8406d98709d26e33ac8ef" minOccurs="0"/>
                <xsd:element ref="ns1:_ip_UnifiedCompliancePolicyProperties" minOccurs="0"/>
                <xsd:element ref="ns1:_ip_UnifiedCompliancePolicyUIAction" minOccurs="0"/>
                <xsd:element ref="ns2:epThumbnailSlide" minOccurs="0"/>
                <xsd:element ref="ns4:MediaServiceOCR" minOccurs="0"/>
                <xsd:element ref="ns4:MediaServiceGenerationTime" minOccurs="0"/>
                <xsd:element ref="ns4:MediaServiceEventHashCode" minOccurs="0"/>
                <xsd:element ref="ns4:TextEdit" minOccurs="0"/>
                <xsd:element ref="ns3:Media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pPresentationDate" ma:index="2" nillable="true" ma:displayName="ep Presentation Date" ma:format="DateOnly" ma:internalName="epPresentationDate">
      <xsd:simpleType>
        <xsd:restriction base="dms:DateTime"/>
      </xsd:simpleType>
    </xsd:element>
    <xsd:element name="epSessionCode" ma:index="3" nillable="true" ma:displayName="ep Session Code" ma:internalName="epSessionCode" ma:readOnly="false">
      <xsd:simpleType>
        <xsd:restriction base="dms:Text">
          <xsd:maxLength value="255"/>
        </xsd:restriction>
      </xsd:simpleType>
    </xsd:element>
    <xsd:element name="epMSSpeaker" ma:index="4" nillable="true" ma:displayName="ep MS Speaker" ma:list="UserInfo" ma:SharePointGroup="0" ma:internalName="epMS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ExternalSpeaker" ma:index="5" nillable="true" ma:displayName="ep External Speaker" ma:internalName="epExternalSpeaker" ma:readOnly="false">
      <xsd:simpleType>
        <xsd:restriction base="dms:Text">
          <xsd:maxLength value="255"/>
        </xsd:restriction>
      </xsd:simpleType>
    </xsd:element>
    <xsd:element name="epVideoURL" ma:index="11" nillable="true" ma:displayName="Video URL" ma:internalName="epVideoURL" ma:readOnly="false">
      <xsd:simpleType>
        <xsd:restriction base="dms:Text">
          <xsd:maxLength value="255"/>
        </xsd:restriction>
      </xsd:simpleType>
    </xsd:element>
    <xsd:element name="epThumbnailUrl" ma:index="12" nillable="true" ma:displayName="Cusotm Thumbnail URL" ma:description="This is auto generated field. If you would like to change, Please enter online thumbnail url in .jpg or .png format." ma:internalName="epThumbnailUrl">
      <xsd:simpleType>
        <xsd:restriction base="dms:Text">
          <xsd:maxLength value="255"/>
        </xsd:restriction>
      </xsd:simpleType>
    </xsd:element>
    <xsd:element name="d547fba4e0a546bfa5b472a98feca4af" ma:index="16" nillable="true" ma:taxonomy="true" ma:internalName="d547fba4e0a546bfa5b472a98feca4af" ma:taxonomyFieldName="epProduct" ma:displayName="ep Product" ma:readOnly="false" ma:default="" ma:fieldId="{d547fba4-e0a5-46bf-a5b4-72a98feca4af}" ma:taxonomyMulti="true" ma:sspId="e385fb40-52d4-4fae-9c5b-3e8ff8a5878e" ma:termSetId="d3de27c7-29d0-4e18-9dad-a12e7612c5ee" ma:anchorId="00000000-0000-0000-0000-000000000000" ma:open="true" ma:isKeyword="false">
      <xsd:complexType>
        <xsd:sequence>
          <xsd:element ref="pc:Terms" minOccurs="0" maxOccurs="1"/>
        </xsd:sequence>
      </xsd:complexType>
    </xsd:element>
    <xsd:element name="c4f11e1abf4a41588350555ed1ce2d49" ma:index="21" nillable="true" ma:taxonomy="true" ma:internalName="c4f11e1abf4a41588350555ed1ce2d49" ma:taxonomyFieldName="epTrack" ma:displayName="ep Track" ma:readOnly="false" ma:default="" ma:fieldId="{c4f11e1a-bf4a-4158-8350-555ed1ce2d49}"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nd392b534b3e40ab9754af2092f68eae" ma:index="23" nillable="true" ma:taxonomy="true" ma:internalName="nd392b534b3e40ab9754af2092f68eae" ma:taxonomyFieldName="epSessionType" ma:displayName="Session Type" ma:readOnly="false" ma:default="" ma:fieldId="{7d392b53-4b3e-40ab-9754-af2092f68eae}" ma:sspId="e385fb40-52d4-4fae-9c5b-3e8ff8a5878e" ma:termSetId="4a7f5118-ed8e-426f-a293-5dd28228e502" ma:anchorId="00000000-0000-0000-0000-000000000000" ma:open="true" ma:isKeyword="false">
      <xsd:complexType>
        <xsd:sequence>
          <xsd:element ref="pc:Terms" minOccurs="0" maxOccurs="1"/>
        </xsd:sequence>
      </xsd:complexType>
    </xsd:element>
    <xsd:element name="j52685c1858341d7af04a157e0141a6d" ma:index="25" nillable="true" ma:taxonomy="true" ma:internalName="j52685c1858341d7af04a157e0141a6d" ma:taxonomyFieldName="epLevel" ma:displayName="Level" ma:default="" ma:fieldId="{352685c1-8583-41d7-af04-a157e0141a6d}" ma:sspId="e385fb40-52d4-4fae-9c5b-3e8ff8a5878e" ma:termSetId="9cfe41a8-0160-4c9f-8979-42d2550c1810" ma:anchorId="00000000-0000-0000-0000-000000000000" ma:open="true" ma:isKeyword="false">
      <xsd:complexType>
        <xsd:sequence>
          <xsd:element ref="pc:Terms" minOccurs="0" maxOccurs="1"/>
        </xsd:sequence>
      </xsd:complexType>
    </xsd:element>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element name="k7a3dbdf2ec8406d98709d26e33ac8ef" ma:index="33" nillable="true" ma:taxonomy="true" ma:internalName="k7a3dbdf2ec8406d98709d26e33ac8ef" ma:taxonomyFieldName="epVenue" ma:displayName="Venue" ma:default="" ma:fieldId="{47a3dbdf-2ec8-406d-9870-9d26e33ac8ef}" ma:sspId="e385fb40-52d4-4fae-9c5b-3e8ff8a5878e" ma:termSetId="b5f3f7cd-6271-45c6-ba9e-15129dbc88ed" ma:anchorId="00000000-0000-0000-0000-000000000000" ma:open="true" ma:isKeyword="false">
      <xsd:complexType>
        <xsd:sequence>
          <xsd:element ref="pc:Terms" minOccurs="0" maxOccurs="1"/>
        </xsd:sequence>
      </xsd:complexType>
    </xsd:element>
    <xsd:element name="epThumbnailSlide" ma:index="37" nillable="true" ma:displayName="Thumbnail Slide Number" ma:decimals="0" ma:internalName="epThumbnailSlid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TaxKeywordTaxHTField" ma:index="2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ediaDescription" ma:index="42" nillable="true" ma:displayName="Document Description" ma:description="Alternate description for documents that can be used for display." ma:internalName="Media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9d0a5b6-1f5e-4778-a974-1eab7b4dff93" elementFormDefault="qualified">
    <xsd:import namespace="http://schemas.microsoft.com/office/2006/documentManagement/types"/>
    <xsd:import namespace="http://schemas.microsoft.com/office/infopath/2007/PartnerControls"/>
    <xsd:element name="MediaServiceAutoKeyPoints" ma:index="31" nillable="true" ma:displayName="MediaServiceAutoKeyPoints" ma:hidden="true" ma:internalName="MediaServiceAutoKeyPoints" ma:readOnly="true">
      <xsd:simpleType>
        <xsd:restriction base="dms:Note"/>
      </xsd:simpleType>
    </xsd:element>
    <xsd:element name="MediaServiceKeyPoints" ma:index="32" nillable="true" ma:displayName="KeyPoints" ma:internalName="MediaServiceKeyPoints" ma:readOnly="true">
      <xsd:simpleType>
        <xsd:restriction base="dms:Note">
          <xsd:maxLength value="255"/>
        </xsd:restriction>
      </xsd:simpleType>
    </xsd:element>
    <xsd:element name="MediaServiceOCR" ma:index="38" nillable="true" ma:displayName="Extracted Text" ma:internalName="MediaServiceOCR" ma:readOnly="true">
      <xsd:simpleType>
        <xsd:restriction base="dms:Note">
          <xsd:maxLength value="255"/>
        </xsd:restriction>
      </xsd:simpleType>
    </xsd:element>
    <xsd:element name="MediaServiceGenerationTime" ma:index="39" nillable="true" ma:displayName="MediaServiceGenerationTime" ma:hidden="true" ma:internalName="MediaServiceGenerationTime" ma:readOnly="true">
      <xsd:simpleType>
        <xsd:restriction base="dms:Text"/>
      </xsd:simpleType>
    </xsd:element>
    <xsd:element name="MediaServiceEventHashCode" ma:index="40" nillable="true" ma:displayName="MediaServiceEventHashCode" ma:hidden="true" ma:internalName="MediaServiceEventHashCode" ma:readOnly="true">
      <xsd:simpleType>
        <xsd:restriction base="dms:Text"/>
      </xsd:simpleType>
    </xsd:element>
    <xsd:element name="TextEdit" ma:index="41" nillable="true" ma:displayName="TextEdit" ma:internalName="TextEdi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Version=16.0.0.0,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Version=16.0.0.0, Culture=neutral, PublicKeyToken=71e9bce111e9429c</Assembly>
    <Class>Microsoft.Office.DocumentManagement.DocumentSets.DocumentSetItemsEventReceiver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489</Value>
      <Value>492</Value>
      <Value>85</Value>
      <Value>1051</Value>
    </TaxCatchAll>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axKeywordTaxHTField>
    <SharedWithUsers xmlns="ffda682f-c233-440f-ae5c-cc70b7af3c29">
      <UserInfo>
        <DisplayName>Emy Chan</DisplayName>
        <AccountId>45005</AccountId>
        <AccountType/>
      </UserInfo>
      <UserInfo>
        <DisplayName>Guru Satish Piduru</DisplayName>
        <AccountId>15581</AccountId>
        <AccountType/>
      </UserInfo>
      <UserInfo>
        <DisplayName>Amber Templeton</DisplayName>
        <AccountId>28430</AccountId>
        <AccountType/>
      </UserInfo>
      <UserInfo>
        <DisplayName>Rob DeRosa</DisplayName>
        <AccountId>53820</AccountId>
        <AccountType/>
      </UserInfo>
      <UserInfo>
        <DisplayName>Manuel Fetscher</DisplayName>
        <AccountId>54015</AccountId>
        <AccountType/>
      </UserInfo>
    </SharedWithUsers>
    <epPresentationDate xmlns="ffda682f-c233-440f-ae5c-cc70b7af3c29" xsi:nil="true"/>
    <TextEdit xmlns="39d0a5b6-1f5e-4778-a974-1eab7b4dff93" xsi:nil="true"/>
    <epThumbnailSlide xmlns="ffda682f-c233-440f-ae5c-cc70b7af3c29" xsi:nil="true"/>
    <j52685c1858341d7af04a157e0141a6d xmlns="ffda682f-c233-440f-ae5c-cc70b7af3c29">
      <Terms xmlns="http://schemas.microsoft.com/office/infopath/2007/PartnerControls"/>
    </j52685c1858341d7af04a157e0141a6d>
    <epSessionCode xmlns="ffda682f-c233-440f-ae5c-cc70b7af3c29" xsi:nil="true"/>
    <epExternalSpeaker xmlns="ffda682f-c233-440f-ae5c-cc70b7af3c29" xsi:nil="true"/>
    <c4f11e1abf4a41588350555ed1ce2d49 xmlns="ffda682f-c233-440f-ae5c-cc70b7af3c29">
      <Terms xmlns="http://schemas.microsoft.com/office/infopath/2007/PartnerControls"/>
    </c4f11e1abf4a41588350555ed1ce2d49>
    <epMSSpeaker xmlns="ffda682f-c233-440f-ae5c-cc70b7af3c29">
      <UserInfo>
        <DisplayName/>
        <AccountId xsi:nil="true"/>
        <AccountType/>
      </UserInfo>
    </epMSSpeaker>
    <epVideoURL xmlns="ffda682f-c233-440f-ae5c-cc70b7af3c29" xsi:nil="true"/>
    <k7a3dbdf2ec8406d98709d26e33ac8ef xmlns="ffda682f-c233-440f-ae5c-cc70b7af3c29">
      <Terms xmlns="http://schemas.microsoft.com/office/infopath/2007/PartnerControls"/>
    </k7a3dbdf2ec8406d98709d26e33ac8ef>
    <epThumbnailUrl xmlns="ffda682f-c233-440f-ae5c-cc70b7af3c29" xsi:nil="true"/>
    <d547fba4e0a546bfa5b472a98feca4af xmlns="ffda682f-c233-440f-ae5c-cc70b7af3c29">
      <Terms xmlns="http://schemas.microsoft.com/office/infopath/2007/PartnerControls"/>
    </d547fba4e0a546bfa5b472a98feca4af>
    <nd392b534b3e40ab9754af2092f68eae xmlns="ffda682f-c233-440f-ae5c-cc70b7af3c29">
      <Terms xmlns="http://schemas.microsoft.com/office/infopath/2007/PartnerControls">
        <TermInfo xmlns="http://schemas.microsoft.com/office/infopath/2007/PartnerControls">
          <TermName xmlns="http://schemas.microsoft.com/office/infopath/2007/PartnerControls">Technical Keynote</TermName>
          <TermId xmlns="http://schemas.microsoft.com/office/infopath/2007/PartnerControls">7259d9f3-4d7e-4188-8bc8-ace780cb9978</TermId>
        </TermInfo>
      </Terms>
    </nd392b534b3e40ab9754af2092f68eae>
    <_dlc_DocId xmlns="230e9df3-be65-4c73-a93b-d1236ebd677e">EPDOC-1339757170-12313</_dlc_DocId>
    <_dlc_DocIdUrl xmlns="230e9df3-be65-4c73-a93b-d1236ebd677e">
      <Url>https://microsoft.sharepoint.com/sites/presentations/_layouts/15/DocIdRedir.aspx?ID=EPDOC-1339757170-12313</Url>
      <Description>EPDOC-1339757170-12313</Description>
    </_dlc_DocIdUrl>
    <MediaDescription xmlns="230e9df3-be65-4c73-a93b-d1236ebd677e" xsi:nil="true"/>
  </documentManagement>
</p:properties>
</file>

<file path=customXml/itemProps1.xml><?xml version="1.0" encoding="utf-8"?>
<ds:datastoreItem xmlns:ds="http://schemas.openxmlformats.org/officeDocument/2006/customXml" ds:itemID="{33FE8553-0CB3-4C45-900D-5C0CAF77E9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39d0a5b6-1f5e-4778-a974-1eab7b4d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C74C6F-B053-47CD-8A90-776BB49CD60C}">
  <ds:schemaRefs>
    <ds:schemaRef ds:uri="http://schemas.microsoft.com/sharepoint/v3/contenttype/forms"/>
  </ds:schemaRefs>
</ds:datastoreItem>
</file>

<file path=customXml/itemProps3.xml><?xml version="1.0" encoding="utf-8"?>
<ds:datastoreItem xmlns:ds="http://schemas.openxmlformats.org/officeDocument/2006/customXml" ds:itemID="{FFCB73C4-80EC-476E-A7EB-31882563C8A2}">
  <ds:schemaRefs>
    <ds:schemaRef ds:uri="http://schemas.microsoft.com/sharepoint/events"/>
  </ds:schemaRefs>
</ds:datastoreItem>
</file>

<file path=customXml/itemProps4.xml><?xml version="1.0" encoding="utf-8"?>
<ds:datastoreItem xmlns:ds="http://schemas.openxmlformats.org/officeDocument/2006/customXml" ds:itemID="{44B9DE94-DC10-4095-9389-090B6769979C}">
  <ds:schemaRefs>
    <ds:schemaRef ds:uri="http://schemas.microsoft.com/office/2006/metadata/properties"/>
    <ds:schemaRef ds:uri="http://schemas.microsoft.com/office/infopath/2007/PartnerControls"/>
    <ds:schemaRef ds:uri="230e9df3-be65-4c73-a93b-d1236ebd677e"/>
    <ds:schemaRef ds:uri="http://schemas.microsoft.com/sharepoint/v3"/>
    <ds:schemaRef ds:uri="ffda682f-c233-440f-ae5c-cc70b7af3c29"/>
    <ds:schemaRef ds:uri="39d0a5b6-1f5e-4778-a974-1eab7b4dff93"/>
  </ds:schemaRefs>
</ds:datastoreItem>
</file>

<file path=docProps/app.xml><?xml version="1.0" encoding="utf-8"?>
<Properties xmlns="http://schemas.openxmlformats.org/officeDocument/2006/extended-properties" xmlns:vt="http://schemas.openxmlformats.org/officeDocument/2006/docPropsVTypes">
  <Template>Microsoft_Ready_Corenote_Template</Template>
  <TotalTime>0</TotalTime>
  <Words>528</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Browallia New</vt:lpstr>
      <vt:lpstr>Consolas</vt:lpstr>
      <vt:lpstr>Segoe UI</vt:lpstr>
      <vt:lpstr>Segoe UI Light</vt:lpstr>
      <vt:lpstr>Wingdings</vt:lpstr>
      <vt:lpstr>Black Template</vt:lpstr>
      <vt:lpstr>DevOps and Azure</vt:lpstr>
      <vt:lpstr>Purpose</vt:lpstr>
      <vt:lpstr>Outline</vt:lpstr>
      <vt:lpstr>DevOps Defined</vt:lpstr>
      <vt:lpstr>Shift in Mindset</vt:lpstr>
      <vt:lpstr>Benefits of DevOps</vt:lpstr>
      <vt:lpstr>Three Critical Domains</vt:lpstr>
      <vt:lpstr>What DevOps is Not: Waterfall</vt:lpstr>
      <vt:lpstr>What DevOps is Not: Agile</vt:lpstr>
      <vt:lpstr>What DevOps is: Whatever it Takes to Increase Value</vt:lpstr>
      <vt:lpstr>Key Questions</vt:lpstr>
      <vt:lpstr>Case Study</vt:lpstr>
      <vt:lpstr>Demo: Simple Calculator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Technical Keynote Microsoft Ignite 2018</dc:title>
  <dc:subject>Azure</dc:subject>
  <dc:creator/>
  <cp:keywords/>
  <dc:description/>
  <cp:lastModifiedBy/>
  <cp:revision>1</cp:revision>
  <dcterms:created xsi:type="dcterms:W3CDTF">2018-09-26T20:30:39Z</dcterms:created>
  <dcterms:modified xsi:type="dcterms:W3CDTF">2020-05-06T17:28:19Z</dcterms:modified>
  <cp:category>Azure</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0x010100482455A778DB204DB320A25B51592582005CBD7869C7E6F44C81BFE86D71CAFA7E</vt:lpwstr>
  </property>
  <property fmtid="{D5CDD505-2E9C-101B-9397-08002B2CF9AE}" pid="3" name="ecPress">
    <vt:bool>false</vt:bool>
  </property>
  <property fmtid="{D5CDD505-2E9C-101B-9397-08002B2CF9AE}" pid="4" name="ecTranslation">
    <vt:bool>false</vt:bool>
  </property>
  <property fmtid="{D5CDD505-2E9C-101B-9397-08002B2CF9AE}" pid="5" name="ecGeography">
    <vt:lpwstr/>
  </property>
  <property fmtid="{D5CDD505-2E9C-101B-9397-08002B2CF9AE}" pid="6" name="ecTranscription">
    <vt:bool>false</vt:bool>
  </property>
  <property fmtid="{D5CDD505-2E9C-101B-9397-08002B2CF9AE}" pid="7" name="MSIP_Label_f42aa342-8706-4288-bd11-ebb85995028c_Enabled">
    <vt:lpwstr>True</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Owner">
    <vt:lpwstr>smansour@microsoft.com</vt:lpwstr>
  </property>
  <property fmtid="{D5CDD505-2E9C-101B-9397-08002B2CF9AE}" pid="10" name="MSIP_Label_f42aa342-8706-4288-bd11-ebb85995028c_SetDate">
    <vt:lpwstr>2019-10-09T03:20:43.0222073Z</vt:lpwstr>
  </property>
  <property fmtid="{D5CDD505-2E9C-101B-9397-08002B2CF9AE}" pid="11" name="MSIP_Label_f42aa342-8706-4288-bd11-ebb85995028c_Name">
    <vt:lpwstr>General</vt:lpwstr>
  </property>
  <property fmtid="{D5CDD505-2E9C-101B-9397-08002B2CF9AE}" pid="12" name="MSIP_Label_f42aa342-8706-4288-bd11-ebb85995028c_Application">
    <vt:lpwstr>Microsoft Azure Information Protection</vt:lpwstr>
  </property>
  <property fmtid="{D5CDD505-2E9C-101B-9397-08002B2CF9AE}" pid="13" name="MSIP_Label_f42aa342-8706-4288-bd11-ebb85995028c_ActionId">
    <vt:lpwstr>bfd85bd5-faf4-4306-a8dc-f38d581cb02b</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y fmtid="{D5CDD505-2E9C-101B-9397-08002B2CF9AE}" pid="16" name="_docset_NoMedatataSyncRequired">
    <vt:lpwstr>False</vt:lpwstr>
  </property>
  <property fmtid="{D5CDD505-2E9C-101B-9397-08002B2CF9AE}" pid="17" name="TaxKeyword">
    <vt:lpwstr/>
  </property>
  <property fmtid="{D5CDD505-2E9C-101B-9397-08002B2CF9AE}" pid="18" name="Order">
    <vt:r8>843400</vt:r8>
  </property>
  <property fmtid="{D5CDD505-2E9C-101B-9397-08002B2CF9AE}" pid="19" name="xd_Signature">
    <vt:bool>false</vt:bool>
  </property>
  <property fmtid="{D5CDD505-2E9C-101B-9397-08002B2CF9AE}" pid="20" name="xd_ProgID">
    <vt:lpwstr/>
  </property>
  <property fmtid="{D5CDD505-2E9C-101B-9397-08002B2CF9AE}" pid="21" name="ComplianceAssetId">
    <vt:lpwstr/>
  </property>
  <property fmtid="{D5CDD505-2E9C-101B-9397-08002B2CF9AE}" pid="22" name="TemplateUrl">
    <vt:lpwstr/>
  </property>
  <property fmtid="{D5CDD505-2E9C-101B-9397-08002B2CF9AE}" pid="23" name="epVenue">
    <vt:lpwstr/>
  </property>
  <property fmtid="{D5CDD505-2E9C-101B-9397-08002B2CF9AE}" pid="24" name="epSessionType">
    <vt:lpwstr>1051;#Technical Keynote|7259d9f3-4d7e-4188-8bc8-ace780cb9978</vt:lpwstr>
  </property>
  <property fmtid="{D5CDD505-2E9C-101B-9397-08002B2CF9AE}" pid="25" name="epEventName">
    <vt:lpwstr>489;#Microsoft Ignite|6e3bf269-d7d3-4eb9-8a3e-668c716ce3ed</vt:lpwstr>
  </property>
  <property fmtid="{D5CDD505-2E9C-101B-9397-08002B2CF9AE}" pid="26" name="epTrack">
    <vt:lpwstr/>
  </property>
  <property fmtid="{D5CDD505-2E9C-101B-9397-08002B2CF9AE}" pid="27" name="epYear">
    <vt:lpwstr>492;#2019|9c656e98-7319-4394-8cde-beff3f64546e</vt:lpwstr>
  </property>
  <property fmtid="{D5CDD505-2E9C-101B-9397-08002B2CF9AE}" pid="28" name="i506628f40624491a7b689a31a12e4a7">
    <vt:lpwstr>2019|9c656e98-7319-4394-8cde-beff3f64546e</vt:lpwstr>
  </property>
  <property fmtid="{D5CDD505-2E9C-101B-9397-08002B2CF9AE}" pid="29" name="epProduct">
    <vt:lpwstr/>
  </property>
  <property fmtid="{D5CDD505-2E9C-101B-9397-08002B2CF9AE}" pid="30" name="epLevel">
    <vt:lpwstr/>
  </property>
  <property fmtid="{D5CDD505-2E9C-101B-9397-08002B2CF9AE}" pid="31" name="epLocation">
    <vt:lpwstr>85;#Orlando|8cc4ed56-1866-4501-a22c-89aafde6f59b</vt:lpwstr>
  </property>
  <property fmtid="{D5CDD505-2E9C-101B-9397-08002B2CF9AE}" pid="32" name="epEventStartDate">
    <vt:filetime>2019-11-04T08:00:00Z</vt:filetime>
  </property>
  <property fmtid="{D5CDD505-2E9C-101B-9397-08002B2CF9AE}" pid="33" name="e6eef530250d40b588460f4e80610bed">
    <vt:lpwstr>Microsoft Ignite|6e3bf269-d7d3-4eb9-8a3e-668c716ce3ed</vt:lpwstr>
  </property>
  <property fmtid="{D5CDD505-2E9C-101B-9397-08002B2CF9AE}" pid="34" name="ld4db0cdc3ed4577a1a0a409449a4046">
    <vt:lpwstr>Orlando|8cc4ed56-1866-4501-a22c-89aafde6f59b</vt:lpwstr>
  </property>
  <property fmtid="{D5CDD505-2E9C-101B-9397-08002B2CF9AE}" pid="35" name="epEventEndDate">
    <vt:filetime>2019-11-08T08:00:00Z</vt:filetime>
  </property>
  <property fmtid="{D5CDD505-2E9C-101B-9397-08002B2CF9AE}" pid="36" name="_dlc_DocIdItemGuid">
    <vt:lpwstr>c63d65f2-0486-459c-9c97-4c3ede80f90b</vt:lpwstr>
  </property>
</Properties>
</file>