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authors.xml" ContentType="application/vnd.ms-powerpoint.auth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931" r:id="rId5"/>
  </p:sldMasterIdLst>
  <p:notesMasterIdLst>
    <p:notesMasterId r:id="rId28"/>
  </p:notesMasterIdLst>
  <p:handoutMasterIdLst>
    <p:handoutMasterId r:id="rId29"/>
  </p:handoutMasterIdLst>
  <p:sldIdLst>
    <p:sldId id="256" r:id="rId6"/>
    <p:sldId id="257" r:id="rId7"/>
    <p:sldId id="259" r:id="rId8"/>
    <p:sldId id="258" r:id="rId9"/>
    <p:sldId id="260" r:id="rId10"/>
    <p:sldId id="261" r:id="rId11"/>
    <p:sldId id="285" r:id="rId12"/>
    <p:sldId id="263" r:id="rId13"/>
    <p:sldId id="264" r:id="rId14"/>
    <p:sldId id="270" r:id="rId15"/>
    <p:sldId id="271" r:id="rId16"/>
    <p:sldId id="274" r:id="rId17"/>
    <p:sldId id="275" r:id="rId18"/>
    <p:sldId id="276" r:id="rId19"/>
    <p:sldId id="277" r:id="rId20"/>
    <p:sldId id="278" r:id="rId21"/>
    <p:sldId id="279" r:id="rId22"/>
    <p:sldId id="266" r:id="rId23"/>
    <p:sldId id="283" r:id="rId24"/>
    <p:sldId id="268" r:id="rId25"/>
    <p:sldId id="284" r:id="rId26"/>
    <p:sldId id="269" r:id="rId27"/>
  </p:sldIdLst>
  <p:sldSz cx="12192000" cy="6858000"/>
  <p:notesSz cx="7023100" cy="93091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932" userDrawn="1">
          <p15:clr>
            <a:srgbClr val="A4A3A4"/>
          </p15:clr>
        </p15:guide>
        <p15:guide id="2" pos="2212" userDrawn="1">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9" name="Author" initials="A" lastIdx="0" clrIdx="9"/>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349"/>
    <a:srgbClr val="489869"/>
    <a:srgbClr val="565656"/>
    <a:srgbClr val="D59DFF"/>
    <a:srgbClr val="FFB900"/>
    <a:srgbClr val="0098CE"/>
    <a:srgbClr val="15161A"/>
    <a:srgbClr val="E6E6E6"/>
    <a:srgbClr val="262626"/>
    <a:srgbClr val="1D1E2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42DAB48-F757-479D-91F6-8EEEB329764E}" v="1668" dt="2020-04-29T03:07:19.83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121"/>
    <p:restoredTop sz="91652"/>
  </p:normalViewPr>
  <p:slideViewPr>
    <p:cSldViewPr snapToGrid="0">
      <p:cViewPr varScale="1">
        <p:scale>
          <a:sx n="128" d="100"/>
          <a:sy n="128" d="100"/>
        </p:scale>
        <p:origin x="90" y="31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guide orient="horz" pos="2932"/>
        <p:guide pos="221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heme" Target="theme/theme1.xml"/><Relationship Id="rId116"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viewProps" Target="viewProp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commentAuthors" Target="commentAuthors.xml"/><Relationship Id="rId35"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783"/>
            <a:ext cx="3043343" cy="465455"/>
          </a:xfrm>
          <a:prstGeom prst="rect">
            <a:avLst/>
          </a:prstGeom>
        </p:spPr>
        <p:txBody>
          <a:bodyPr vert="horz" lIns="93317" tIns="46659" rIns="93317" bIns="46659"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978132" y="0"/>
            <a:ext cx="3043343" cy="465455"/>
          </a:xfrm>
          <a:prstGeom prst="rect">
            <a:avLst/>
          </a:prstGeom>
        </p:spPr>
        <p:txBody>
          <a:bodyPr vert="horz" lIns="93317" tIns="46659" rIns="93317" bIns="46659" rtlCol="0"/>
          <a:lstStyle>
            <a:lvl1pPr algn="r">
              <a:defRPr sz="1200"/>
            </a:lvl1pPr>
          </a:lstStyle>
          <a:p>
            <a:fld id="{460F9EC6-89FF-47E1-8594-1A32E3B45134}" type="datetime8">
              <a:rPr lang="en-US" smtClean="0">
                <a:latin typeface="Segoe UI" pitchFamily="34" charset="0"/>
              </a:rPr>
              <a:t>4/28/2020 10:01 PM</a:t>
            </a:fld>
            <a:endParaRPr lang="en-US">
              <a:latin typeface="Segoe UI" pitchFamily="34" charset="0"/>
            </a:endParaRPr>
          </a:p>
        </p:txBody>
      </p:sp>
      <p:sp>
        <p:nvSpPr>
          <p:cNvPr id="8" name="Footer Placeholder 7"/>
          <p:cNvSpPr>
            <a:spLocks noGrp="1"/>
          </p:cNvSpPr>
          <p:nvPr>
            <p:ph type="ftr" sz="quarter" idx="2"/>
          </p:nvPr>
        </p:nvSpPr>
        <p:spPr>
          <a:xfrm>
            <a:off x="0" y="8842029"/>
            <a:ext cx="5934520" cy="338437"/>
          </a:xfrm>
          <a:prstGeom prst="rect">
            <a:avLst/>
          </a:prstGeom>
        </p:spPr>
        <p:txBody>
          <a:bodyPr vert="horz" lIns="93317" tIns="46659" rIns="93317" bIns="46659" rtlCol="0" anchor="b"/>
          <a:lstStyle>
            <a:lvl1pPr algn="l">
              <a:defRPr sz="1200"/>
            </a:lvl1pPr>
          </a:lstStyle>
          <a:p>
            <a:pPr marL="406643" defTabSz="932864"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3043343" cy="465455"/>
          </a:xfrm>
          <a:prstGeom prst="rect">
            <a:avLst/>
          </a:prstGeom>
        </p:spPr>
        <p:txBody>
          <a:bodyPr vert="horz" lIns="93317" tIns="46659" rIns="93317" bIns="46659"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407988" y="698500"/>
            <a:ext cx="6207125" cy="3490913"/>
          </a:xfrm>
          <a:prstGeom prst="rect">
            <a:avLst/>
          </a:prstGeom>
          <a:noFill/>
          <a:ln w="12700">
            <a:solidFill>
              <a:prstClr val="black"/>
            </a:solidFill>
          </a:ln>
        </p:spPr>
        <p:txBody>
          <a:bodyPr vert="horz" lIns="93317" tIns="46659" rIns="93317" bIns="46659" rtlCol="0" anchor="ctr"/>
          <a:lstStyle/>
          <a:p>
            <a:endParaRPr lang="en-US"/>
          </a:p>
        </p:txBody>
      </p:sp>
      <p:sp>
        <p:nvSpPr>
          <p:cNvPr id="10" name="Footer Placeholder 9"/>
          <p:cNvSpPr>
            <a:spLocks noGrp="1"/>
          </p:cNvSpPr>
          <p:nvPr>
            <p:ph type="ftr" sz="quarter" idx="4"/>
          </p:nvPr>
        </p:nvSpPr>
        <p:spPr>
          <a:xfrm>
            <a:off x="0" y="8843646"/>
            <a:ext cx="6063276" cy="362391"/>
          </a:xfrm>
          <a:prstGeom prst="rect">
            <a:avLst/>
          </a:prstGeom>
        </p:spPr>
        <p:txBody>
          <a:bodyPr vert="horz" lIns="93317" tIns="46659" rIns="93317" bIns="46659" rtlCol="0" anchor="b"/>
          <a:lstStyle>
            <a:lvl1pPr marL="583233" indent="0" algn="l">
              <a:defRPr sz="1200"/>
            </a:lvl1pPr>
          </a:lstStyle>
          <a:p>
            <a:pPr defTabSz="93286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978132" y="0"/>
            <a:ext cx="3043343" cy="465455"/>
          </a:xfrm>
          <a:prstGeom prst="rect">
            <a:avLst/>
          </a:prstGeom>
        </p:spPr>
        <p:txBody>
          <a:bodyPr vert="horz" lIns="93317" tIns="46659" rIns="93317" bIns="46659" rtlCol="0"/>
          <a:lstStyle>
            <a:lvl1pPr algn="r">
              <a:defRPr sz="1200">
                <a:latin typeface="Segoe UI" pitchFamily="34" charset="0"/>
              </a:defRPr>
            </a:lvl1pPr>
          </a:lstStyle>
          <a:p>
            <a:fld id="{386CE63F-9E7F-4C04-9D0D-FCA25A8E9E86}" type="datetime8">
              <a:rPr lang="en-US" smtClean="0"/>
              <a:t>4/28/2020 9:26 PM</a:t>
            </a:fld>
            <a:endParaRPr lang="en-US"/>
          </a:p>
        </p:txBody>
      </p:sp>
      <p:sp>
        <p:nvSpPr>
          <p:cNvPr id="12" name="Notes Placeholder 11"/>
          <p:cNvSpPr>
            <a:spLocks noGrp="1"/>
          </p:cNvSpPr>
          <p:nvPr>
            <p:ph type="body" sz="quarter" idx="3"/>
          </p:nvPr>
        </p:nvSpPr>
        <p:spPr>
          <a:xfrm>
            <a:off x="702310" y="4421823"/>
            <a:ext cx="5618480" cy="4189095"/>
          </a:xfrm>
          <a:prstGeom prst="rect">
            <a:avLst/>
          </a:prstGeom>
        </p:spPr>
        <p:txBody>
          <a:bodyPr vert="horz" lIns="93317" tIns="46659" rIns="93317" bIns="4665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6051570" y="8842030"/>
            <a:ext cx="969904" cy="465455"/>
          </a:xfrm>
          <a:prstGeom prst="rect">
            <a:avLst/>
          </a:prstGeom>
        </p:spPr>
        <p:txBody>
          <a:bodyPr vert="horz" lIns="93317" tIns="46659" rIns="93317" bIns="46659"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Walkin">
    <p:bg>
      <p:bgPr>
        <a:solidFill>
          <a:schemeClr val="accent5">
            <a:lumMod val="75000"/>
          </a:schemeClr>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115B03CC-9723-4167-B5EC-320C5810B718}"/>
              </a:ext>
            </a:extLst>
          </p:cNvPr>
          <p:cNvSpPr>
            <a:spLocks noGrp="1"/>
          </p:cNvSpPr>
          <p:nvPr>
            <p:ph type="title" hasCustomPrompt="1"/>
          </p:nvPr>
        </p:nvSpPr>
        <p:spPr>
          <a:xfrm>
            <a:off x="584200" y="1326318"/>
            <a:ext cx="5734050" cy="677108"/>
          </a:xfrm>
          <a:noFill/>
        </p:spPr>
        <p:txBody>
          <a:bodyPr wrap="square" lIns="0" tIns="0" rIns="0" bIns="0" anchor="b" anchorCtr="0">
            <a:spAutoFit/>
          </a:bodyPr>
          <a:lstStyle>
            <a:lvl1pPr>
              <a:defRPr sz="4400" spc="-50" baseline="0">
                <a:gradFill>
                  <a:gsLst>
                    <a:gs pos="62564">
                      <a:schemeClr val="tx1"/>
                    </a:gs>
                    <a:gs pos="55000">
                      <a:schemeClr val="tx1"/>
                    </a:gs>
                  </a:gsLst>
                  <a:lin ang="5400000" scaled="0"/>
                </a:gradFill>
                <a:latin typeface="Browallia New" panose="020B0604020202020204" pitchFamily="34" charset="-34"/>
                <a:cs typeface="Browallia New" panose="020B0604020202020204" pitchFamily="34" charset="-34"/>
              </a:defRPr>
            </a:lvl1pPr>
          </a:lstStyle>
          <a:p>
            <a:r>
              <a:rPr lang="en-US" dirty="0"/>
              <a:t>Event name or presentation title </a:t>
            </a:r>
          </a:p>
        </p:txBody>
      </p:sp>
      <p:sp>
        <p:nvSpPr>
          <p:cNvPr id="13" name="Text Placeholder 4">
            <a:extLst>
              <a:ext uri="{FF2B5EF4-FFF2-40B4-BE49-F238E27FC236}">
                <a16:creationId xmlns:a16="http://schemas.microsoft.com/office/drawing/2014/main" id="{02DBA916-2165-4EFE-8F0A-2F39221778CA}"/>
              </a:ext>
            </a:extLst>
          </p:cNvPr>
          <p:cNvSpPr>
            <a:spLocks noGrp="1"/>
          </p:cNvSpPr>
          <p:nvPr>
            <p:ph type="body" sz="quarter" idx="12" hasCustomPrompt="1"/>
          </p:nvPr>
        </p:nvSpPr>
        <p:spPr>
          <a:xfrm>
            <a:off x="584200" y="2051050"/>
            <a:ext cx="5734050" cy="369332"/>
          </a:xfrm>
          <a:noFill/>
        </p:spPr>
        <p:txBody>
          <a:bodyPr wrap="square" lIns="0" tIns="0" rIns="0" bIns="0">
            <a:spAutoFit/>
          </a:bodyPr>
          <a:lstStyle>
            <a:lvl1pPr marL="0" indent="0">
              <a:spcBef>
                <a:spcPts val="0"/>
              </a:spcBef>
              <a:buNone/>
              <a:defRPr sz="2400" spc="0" baseline="0">
                <a:gradFill>
                  <a:gsLst>
                    <a:gs pos="91000">
                      <a:schemeClr val="tx1"/>
                    </a:gs>
                    <a:gs pos="0">
                      <a:schemeClr val="tx1"/>
                    </a:gs>
                  </a:gsLst>
                  <a:lin ang="5400000" scaled="0"/>
                </a:gradFill>
                <a:latin typeface="Browallia New" panose="020B0604020202020204" pitchFamily="34" charset="-34"/>
                <a:cs typeface="Browallia New" panose="020B0604020202020204" pitchFamily="34" charset="-34"/>
              </a:defRPr>
            </a:lvl1pPr>
          </a:lstStyle>
          <a:p>
            <a:pPr lvl="0"/>
            <a:r>
              <a:rPr lang="en-US" dirty="0"/>
              <a:t>Presentation Subtitle</a:t>
            </a:r>
          </a:p>
        </p:txBody>
      </p:sp>
      <p:sp>
        <p:nvSpPr>
          <p:cNvPr id="14" name="Text Placeholder 4">
            <a:extLst>
              <a:ext uri="{FF2B5EF4-FFF2-40B4-BE49-F238E27FC236}">
                <a16:creationId xmlns:a16="http://schemas.microsoft.com/office/drawing/2014/main" id="{061F88CA-EBB7-4628-9D0B-D8C89B05BD6E}"/>
              </a:ext>
            </a:extLst>
          </p:cNvPr>
          <p:cNvSpPr>
            <a:spLocks noGrp="1"/>
          </p:cNvSpPr>
          <p:nvPr>
            <p:ph type="body" sz="quarter" idx="13" hasCustomPrompt="1"/>
          </p:nvPr>
        </p:nvSpPr>
        <p:spPr>
          <a:xfrm>
            <a:off x="584200" y="5740400"/>
            <a:ext cx="490855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Browallia New" panose="020B0604020202020204" pitchFamily="34" charset="-34"/>
                <a:cs typeface="Browallia New" panose="020B0604020202020204" pitchFamily="34" charset="-34"/>
              </a:defRPr>
            </a:lvl1pPr>
          </a:lstStyle>
          <a:p>
            <a:pPr lvl="0"/>
            <a:r>
              <a:rPr lang="en-US" dirty="0"/>
              <a:t>Presenter</a:t>
            </a:r>
          </a:p>
        </p:txBody>
      </p:sp>
      <p:pic>
        <p:nvPicPr>
          <p:cNvPr id="1036" name="Picture 12" descr="Infinity Loop Transparent &amp; PNG Clipart Free Download - YWD">
            <a:extLst>
              <a:ext uri="{FF2B5EF4-FFF2-40B4-BE49-F238E27FC236}">
                <a16:creationId xmlns:a16="http://schemas.microsoft.com/office/drawing/2014/main" id="{B648D098-B5A7-49C1-90B1-922F235B4FD5}"/>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rot="19818137">
            <a:off x="4800160" y="2099854"/>
            <a:ext cx="7178888" cy="34099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815966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eveloper Code Layout">
    <p:bg>
      <p:bgPr>
        <a:solidFill>
          <a:schemeClr val="accent5">
            <a:lumMod val="75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a:xfrm>
            <a:off x="588263" y="457200"/>
            <a:ext cx="11018520" cy="677108"/>
          </a:xfrm>
        </p:spPr>
        <p:txBody>
          <a:bodyPr/>
          <a:lstStyle>
            <a:lvl1pPr>
              <a:defRPr sz="4400">
                <a:latin typeface="Browallia New" panose="020B0604020202020204" pitchFamily="34" charset="-34"/>
                <a:cs typeface="Browallia New" panose="020B0604020202020204" pitchFamily="34" charset="-34"/>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3883387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5">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a:xfrm>
            <a:off x="588263" y="457200"/>
            <a:ext cx="11018520" cy="677108"/>
          </a:xfrm>
        </p:spPr>
        <p:txBody>
          <a:bodyPr/>
          <a:lstStyle>
            <a:lvl1pPr>
              <a:defRPr sz="4400">
                <a:latin typeface="Browallia New" panose="020B0604020202020204" pitchFamily="34" charset="-34"/>
                <a:cs typeface="Browallia New" panose="020B0604020202020204" pitchFamily="34" charset="-34"/>
              </a:defRPr>
            </a:lvl1pPr>
          </a:lstStyle>
          <a:p>
            <a:r>
              <a:rPr lang="en-US" dirty="0"/>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1612749"/>
          </a:xfrm>
        </p:spPr>
        <p:txBody>
          <a:bodyPr/>
          <a:lstStyle>
            <a:lvl1pPr>
              <a:defRPr>
                <a:latin typeface="Browallia New" panose="020B0604020202020204" pitchFamily="34" charset="-34"/>
                <a:cs typeface="Browallia New" panose="020B0604020202020204" pitchFamily="34" charset="-34"/>
              </a:defRPr>
            </a:lvl1pPr>
            <a:lvl2pPr>
              <a:defRPr>
                <a:latin typeface="Browallia New" panose="020B0604020202020204" pitchFamily="34" charset="-34"/>
                <a:cs typeface="Browallia New" panose="020B0604020202020204" pitchFamily="34" charset="-34"/>
              </a:defRPr>
            </a:lvl2pPr>
            <a:lvl3pPr>
              <a:defRPr>
                <a:latin typeface="Browallia New" panose="020B0604020202020204" pitchFamily="34" charset="-34"/>
                <a:cs typeface="Browallia New" panose="020B0604020202020204" pitchFamily="34" charset="-34"/>
              </a:defRPr>
            </a:lvl3pPr>
            <a:lvl4pPr>
              <a:defRPr>
                <a:latin typeface="Browallia New" panose="020B0604020202020204" pitchFamily="34" charset="-34"/>
                <a:cs typeface="Browallia New" panose="020B0604020202020204" pitchFamily="34" charset="-34"/>
              </a:defRPr>
            </a:lvl4pPr>
            <a:lvl5pPr>
              <a:defRPr>
                <a:latin typeface="Browallia New" panose="020B0604020202020204" pitchFamily="34" charset="-34"/>
                <a:cs typeface="Browallia New" panose="020B0604020202020204" pitchFamily="34" charset="-34"/>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239636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chemeClr val="accent5">
            <a:lumMod val="75000"/>
          </a:schemeClr>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a:xfrm>
            <a:off x="588263" y="457200"/>
            <a:ext cx="11018520" cy="677108"/>
          </a:xfrm>
        </p:spPr>
        <p:txBody>
          <a:bodyPr/>
          <a:lstStyle>
            <a:lvl1pPr>
              <a:defRPr sz="4400">
                <a:latin typeface="Browallia New" panose="020B0604020202020204" pitchFamily="34" charset="-34"/>
                <a:cs typeface="Browallia New" panose="020B0604020202020204" pitchFamily="34" charset="-34"/>
              </a:defRPr>
            </a:lvl1pPr>
          </a:lstStyle>
          <a:p>
            <a:r>
              <a:rPr lang="en-US" dirty="0"/>
              <a:t>Click to edit Master title style</a:t>
            </a:r>
          </a:p>
        </p:txBody>
      </p:sp>
      <p:sp>
        <p:nvSpPr>
          <p:cNvPr id="4" name="Text Placeholder 3"/>
          <p:cNvSpPr>
            <a:spLocks noGrp="1"/>
          </p:cNvSpPr>
          <p:nvPr>
            <p:ph type="body" sz="quarter" idx="10"/>
          </p:nvPr>
        </p:nvSpPr>
        <p:spPr>
          <a:xfrm>
            <a:off x="586390" y="1434370"/>
            <a:ext cx="11018520" cy="1612749"/>
          </a:xfrm>
        </p:spPr>
        <p:txBody>
          <a:bodyPr wrap="square">
            <a:spAutoFit/>
          </a:bodyPr>
          <a:lstStyle>
            <a:lvl1pPr marL="0" indent="0">
              <a:buNone/>
              <a:defRPr>
                <a:latin typeface="Browallia New" panose="020B0604020202020204" pitchFamily="34" charset="-34"/>
                <a:cs typeface="Browallia New" panose="020B0604020202020204" pitchFamily="34" charset="-34"/>
              </a:defRPr>
            </a:lvl1pPr>
            <a:lvl2pPr marL="228600" indent="0">
              <a:buNone/>
              <a:defRPr>
                <a:latin typeface="Browallia New" panose="020B0604020202020204" pitchFamily="34" charset="-34"/>
                <a:cs typeface="Browallia New" panose="020B0604020202020204" pitchFamily="34" charset="-34"/>
              </a:defRPr>
            </a:lvl2pPr>
            <a:lvl3pPr marL="457200" indent="0">
              <a:buNone/>
              <a:defRPr>
                <a:latin typeface="Browallia New" panose="020B0604020202020204" pitchFamily="34" charset="-34"/>
                <a:cs typeface="Browallia New" panose="020B0604020202020204" pitchFamily="34" charset="-34"/>
              </a:defRPr>
            </a:lvl3pPr>
            <a:lvl4pPr marL="685800" indent="0">
              <a:buNone/>
              <a:defRPr>
                <a:latin typeface="Browallia New" panose="020B0604020202020204" pitchFamily="34" charset="-34"/>
                <a:cs typeface="Browallia New" panose="020B0604020202020204" pitchFamily="34" charset="-34"/>
              </a:defRPr>
            </a:lvl4pPr>
            <a:lvl5pPr marL="914400" indent="0">
              <a:buNone/>
              <a:defRPr>
                <a:latin typeface="Browallia New" panose="020B0604020202020204" pitchFamily="34" charset="-34"/>
                <a:cs typeface="Browallia New" panose="020B0604020202020204" pitchFamily="34" charset="-34"/>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257707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chemeClr val="accent5">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a:xfrm>
            <a:off x="588263" y="457200"/>
            <a:ext cx="11018520" cy="677108"/>
          </a:xfrm>
        </p:spPr>
        <p:txBody>
          <a:bodyPr/>
          <a:lstStyle>
            <a:lvl1pPr>
              <a:defRPr sz="4400">
                <a:latin typeface="Browallia New" panose="020B0604020202020204" pitchFamily="34" charset="-34"/>
                <a:cs typeface="Browallia New" panose="020B0604020202020204" pitchFamily="34" charset="-34"/>
              </a:defRPr>
            </a:lvl1pPr>
          </a:lstStyle>
          <a:p>
            <a:r>
              <a:rPr lang="en-US" dirty="0"/>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1612749"/>
          </a:xfrm>
        </p:spPr>
        <p:txBody>
          <a:bodyPr/>
          <a:lstStyle>
            <a:lvl1pPr>
              <a:defRPr>
                <a:latin typeface="Browallia New" panose="020B0604020202020204" pitchFamily="34" charset="-34"/>
                <a:cs typeface="Browallia New" panose="020B0604020202020204" pitchFamily="34" charset="-34"/>
              </a:defRPr>
            </a:lvl1pPr>
            <a:lvl2pPr>
              <a:defRPr>
                <a:latin typeface="Browallia New" panose="020B0604020202020204" pitchFamily="34" charset="-34"/>
                <a:cs typeface="Browallia New" panose="020B0604020202020204" pitchFamily="34" charset="-34"/>
              </a:defRPr>
            </a:lvl2pPr>
            <a:lvl3pPr>
              <a:defRPr>
                <a:latin typeface="Browallia New" panose="020B0604020202020204" pitchFamily="34" charset="-34"/>
                <a:cs typeface="Browallia New" panose="020B0604020202020204" pitchFamily="34" charset="-34"/>
              </a:defRPr>
            </a:lvl3pPr>
            <a:lvl4pPr>
              <a:defRPr>
                <a:latin typeface="Browallia New" panose="020B0604020202020204" pitchFamily="34" charset="-34"/>
                <a:cs typeface="Browallia New" panose="020B0604020202020204" pitchFamily="34" charset="-34"/>
              </a:defRPr>
            </a:lvl4pPr>
            <a:lvl5pPr>
              <a:defRPr>
                <a:latin typeface="Browallia New" panose="020B0604020202020204" pitchFamily="34" charset="-34"/>
                <a:cs typeface="Browallia New" panose="020B0604020202020204" pitchFamily="34" charset="-34"/>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1612749"/>
          </a:xfrm>
        </p:spPr>
        <p:txBody>
          <a:bodyPr/>
          <a:lstStyle>
            <a:lvl1pPr>
              <a:defRPr>
                <a:latin typeface="Browallia New" panose="020B0604020202020204" pitchFamily="34" charset="-34"/>
                <a:cs typeface="Browallia New" panose="020B0604020202020204" pitchFamily="34" charset="-34"/>
              </a:defRPr>
            </a:lvl1pPr>
            <a:lvl2pPr>
              <a:defRPr>
                <a:latin typeface="Browallia New" panose="020B0604020202020204" pitchFamily="34" charset="-34"/>
                <a:cs typeface="Browallia New" panose="020B0604020202020204" pitchFamily="34" charset="-34"/>
              </a:defRPr>
            </a:lvl2pPr>
            <a:lvl3pPr>
              <a:defRPr>
                <a:latin typeface="Browallia New" panose="020B0604020202020204" pitchFamily="34" charset="-34"/>
                <a:cs typeface="Browallia New" panose="020B0604020202020204" pitchFamily="34" charset="-34"/>
              </a:defRPr>
            </a:lvl3pPr>
            <a:lvl4pPr>
              <a:defRPr>
                <a:latin typeface="Browallia New" panose="020B0604020202020204" pitchFamily="34" charset="-34"/>
                <a:cs typeface="Browallia New" panose="020B0604020202020204" pitchFamily="34" charset="-34"/>
              </a:defRPr>
            </a:lvl4pPr>
            <a:lvl5pPr>
              <a:defRPr>
                <a:latin typeface="Browallia New" panose="020B0604020202020204" pitchFamily="34" charset="-34"/>
                <a:cs typeface="Browallia New" panose="020B0604020202020204" pitchFamily="34" charset="-34"/>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7635824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chemeClr val="accent5">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677108"/>
          </a:xfrm>
        </p:spPr>
        <p:txBody>
          <a:bodyPr/>
          <a:lstStyle>
            <a:lvl1pPr>
              <a:defRPr sz="4400">
                <a:latin typeface="Browallia New" panose="020B0604020202020204" pitchFamily="34" charset="-34"/>
                <a:cs typeface="Browallia New" panose="020B0604020202020204" pitchFamily="34" charset="-34"/>
              </a:defRPr>
            </a:lvl1pPr>
          </a:lstStyle>
          <a:p>
            <a:r>
              <a:rPr lang="en-US" dirty="0"/>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Browallia New" panose="020B0604020202020204" pitchFamily="34" charset="-34"/>
                <a:cs typeface="Browallia New" panose="020B0604020202020204" pitchFamily="34" charset="-34"/>
              </a:defRPr>
            </a:lvl1pPr>
            <a:lvl2pPr marL="255588" indent="0">
              <a:buFont typeface="Wingdings" panose="05000000000000000000" pitchFamily="2" charset="2"/>
              <a:buNone/>
              <a:defRPr sz="2000" b="0">
                <a:latin typeface="Browallia New" panose="020B0604020202020204" pitchFamily="34" charset="-34"/>
                <a:cs typeface="Browallia New" panose="020B0604020202020204" pitchFamily="34" charset="-34"/>
              </a:defRPr>
            </a:lvl2pPr>
            <a:lvl3pPr marL="450850" indent="0">
              <a:buFont typeface="Wingdings" panose="05000000000000000000" pitchFamily="2" charset="2"/>
              <a:buNone/>
              <a:tabLst/>
              <a:defRPr sz="1600" b="0">
                <a:latin typeface="Browallia New" panose="020B0604020202020204" pitchFamily="34" charset="-34"/>
                <a:cs typeface="Browallia New" panose="020B0604020202020204" pitchFamily="34" charset="-34"/>
              </a:defRPr>
            </a:lvl3pPr>
            <a:lvl4pPr marL="652462" indent="0">
              <a:buFont typeface="Wingdings" panose="05000000000000000000" pitchFamily="2" charset="2"/>
              <a:buNone/>
              <a:defRPr sz="1400" b="0">
                <a:latin typeface="Browallia New" panose="020B0604020202020204" pitchFamily="34" charset="-34"/>
                <a:cs typeface="Browallia New" panose="020B0604020202020204" pitchFamily="34" charset="-34"/>
              </a:defRPr>
            </a:lvl4pPr>
            <a:lvl5pPr marL="854075" indent="0">
              <a:buFont typeface="Wingdings" panose="05000000000000000000" pitchFamily="2" charset="2"/>
              <a:buNone/>
              <a:tabLst/>
              <a:defRPr sz="1400" b="0">
                <a:latin typeface="Browallia New" panose="020B0604020202020204" pitchFamily="34" charset="-34"/>
                <a:cs typeface="Browallia New" panose="020B0604020202020204" pitchFamily="34" charset="-34"/>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Browallia New" panose="020B0604020202020204" pitchFamily="34" charset="-34"/>
                <a:cs typeface="Browallia New" panose="020B0604020202020204" pitchFamily="34" charset="-34"/>
              </a:defRPr>
            </a:lvl1pPr>
            <a:lvl2pPr marL="255588" indent="0">
              <a:buFont typeface="Wingdings" panose="05000000000000000000" pitchFamily="2" charset="2"/>
              <a:buNone/>
              <a:defRPr sz="2000" b="0">
                <a:latin typeface="Browallia New" panose="020B0604020202020204" pitchFamily="34" charset="-34"/>
                <a:cs typeface="Browallia New" panose="020B0604020202020204" pitchFamily="34" charset="-34"/>
              </a:defRPr>
            </a:lvl2pPr>
            <a:lvl3pPr marL="450850" indent="0">
              <a:buFont typeface="Wingdings" panose="05000000000000000000" pitchFamily="2" charset="2"/>
              <a:buNone/>
              <a:tabLst/>
              <a:defRPr sz="1600" b="0">
                <a:latin typeface="Browallia New" panose="020B0604020202020204" pitchFamily="34" charset="-34"/>
                <a:cs typeface="Browallia New" panose="020B0604020202020204" pitchFamily="34" charset="-34"/>
              </a:defRPr>
            </a:lvl3pPr>
            <a:lvl4pPr marL="652462" indent="0">
              <a:buFont typeface="Wingdings" panose="05000000000000000000" pitchFamily="2" charset="2"/>
              <a:buNone/>
              <a:defRPr sz="1400" b="0">
                <a:latin typeface="Browallia New" panose="020B0604020202020204" pitchFamily="34" charset="-34"/>
                <a:cs typeface="Browallia New" panose="020B0604020202020204" pitchFamily="34" charset="-34"/>
              </a:defRPr>
            </a:lvl4pPr>
            <a:lvl5pPr marL="854075" indent="0">
              <a:buFont typeface="Wingdings" panose="05000000000000000000" pitchFamily="2" charset="2"/>
              <a:buNone/>
              <a:tabLst/>
              <a:defRPr sz="1400" b="0">
                <a:latin typeface="Browallia New" panose="020B0604020202020204" pitchFamily="34" charset="-34"/>
                <a:cs typeface="Browallia New" panose="020B0604020202020204" pitchFamily="34" charset="-34"/>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2285962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5">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677108"/>
          </a:xfrm>
        </p:spPr>
        <p:txBody>
          <a:bodyPr/>
          <a:lstStyle>
            <a:lvl1pPr>
              <a:defRPr sz="4400">
                <a:latin typeface="Browallia New" panose="020B0604020202020204" pitchFamily="34" charset="-34"/>
                <a:cs typeface="Browallia New" panose="020B0604020202020204" pitchFamily="34" charset="-34"/>
              </a:defRPr>
            </a:lvl1pPr>
          </a:lstStyle>
          <a:p>
            <a:r>
              <a:rPr lang="en-US" dirty="0"/>
              <a:t>Click to edit Master title style</a:t>
            </a:r>
          </a:p>
        </p:txBody>
      </p:sp>
    </p:spTree>
    <p:extLst>
      <p:ext uri="{BB962C8B-B14F-4D97-AF65-F5344CB8AC3E}">
        <p14:creationId xmlns:p14="http://schemas.microsoft.com/office/powerpoint/2010/main" val="29997311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mall title - half page">
    <p:bg>
      <p:bgPr>
        <a:solidFill>
          <a:schemeClr val="accent5">
            <a:lumMod val="75000"/>
          </a:schemeClr>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495520"/>
          </a:xfrm>
        </p:spPr>
        <p:txBody>
          <a:bodyPr tIns="64008"/>
          <a:lstStyle>
            <a:lvl1pPr>
              <a:defRPr sz="2800" spc="0">
                <a:latin typeface="Browallia New" panose="020B0604020202020204" pitchFamily="34" charset="-34"/>
                <a:cs typeface="Browallia New" panose="020B0604020202020204" pitchFamily="34" charset="-34"/>
              </a:defRPr>
            </a:lvl1pPr>
          </a:lstStyle>
          <a:p>
            <a:r>
              <a:rPr lang="en-US" dirty="0"/>
              <a:t>Click to edit Master title style</a:t>
            </a:r>
          </a:p>
        </p:txBody>
      </p:sp>
    </p:spTree>
    <p:extLst>
      <p:ext uri="{BB962C8B-B14F-4D97-AF65-F5344CB8AC3E}">
        <p14:creationId xmlns:p14="http://schemas.microsoft.com/office/powerpoint/2010/main" val="344003043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accent5">
            <a:lumMod val="7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0176407"/>
      </p:ext>
    </p:extLst>
  </p:cSld>
  <p:clrMapOvr>
    <a:masterClrMapping/>
  </p:clrMapOvr>
  <p:transition>
    <p:fade/>
  </p:transition>
  <p:extLst>
    <p:ext uri="{DCECCB84-F9BA-43D5-87BE-67443E8EF086}">
      <p15:sldGuideLst xmlns:p15="http://schemas.microsoft.com/office/powerpoint/2012/main">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4334078"/>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5">
            <a:lumMod val="7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67710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12"/>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2402264729"/>
      </p:ext>
    </p:extLst>
  </p:cSld>
  <p:clrMap bg1="dk1" tx1="lt1" bg2="dk2" tx2="lt2" accent1="accent1" accent2="accent2" accent3="accent3" accent4="accent4" accent5="accent5" accent6="accent6" hlink="hlink" folHlink="folHlink"/>
  <p:sldLayoutIdLst>
    <p:sldLayoutId id="2147485017" r:id="rId1"/>
    <p:sldLayoutId id="2147484937" r:id="rId2"/>
    <p:sldLayoutId id="2147484938" r:id="rId3"/>
    <p:sldLayoutId id="2147484939" r:id="rId4"/>
    <p:sldLayoutId id="2147484940" r:id="rId5"/>
    <p:sldLayoutId id="2147484941" r:id="rId6"/>
    <p:sldLayoutId id="2147484942" r:id="rId7"/>
    <p:sldLayoutId id="2147484958" r:id="rId8"/>
    <p:sldLayoutId id="2147484959" r:id="rId9"/>
    <p:sldLayoutId id="2147484960" r:id="rId10"/>
  </p:sldLayoutIdLst>
  <p:transition>
    <p:fade/>
  </p:transition>
  <p:hf sldNum="0" hdr="0" ftr="0" dt="0"/>
  <p:txStyles>
    <p:titleStyle>
      <a:lvl1pPr algn="l" defTabSz="932742" rtl="0" eaLnBrk="1" latinLnBrk="0" hangingPunct="1">
        <a:lnSpc>
          <a:spcPct val="100000"/>
        </a:lnSpc>
        <a:spcBef>
          <a:spcPct val="0"/>
        </a:spcBef>
        <a:buNone/>
        <a:defRPr lang="en-US" sz="4400" b="0" kern="1200" cap="none" spc="-50" baseline="0" dirty="0" smtClean="0">
          <a:ln w="3175">
            <a:noFill/>
          </a:ln>
          <a:solidFill>
            <a:schemeClr val="tx1"/>
          </a:solidFill>
          <a:effectLst/>
          <a:latin typeface="Browallia New" panose="020B0604020202020204" pitchFamily="34" charset="-34"/>
          <a:ea typeface="+mn-ea"/>
          <a:cs typeface="Browallia New" panose="020B0604020202020204" pitchFamily="34" charset="-34"/>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Browallia New" panose="020B0604020202020204" pitchFamily="34" charset="-34"/>
          <a:ea typeface="+mn-ea"/>
          <a:cs typeface="Browallia New" panose="020B0604020202020204" pitchFamily="34" charset="-34"/>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Browallia New" panose="020B0604020202020204" pitchFamily="34" charset="-34"/>
          <a:ea typeface="+mn-ea"/>
          <a:cs typeface="Browallia New" panose="020B0604020202020204" pitchFamily="34" charset="-34"/>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Browallia New" panose="020B0604020202020204" pitchFamily="34" charset="-34"/>
          <a:ea typeface="+mn-ea"/>
          <a:cs typeface="Browallia New" panose="020B0604020202020204" pitchFamily="34" charset="-34"/>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Browallia New" panose="020B0604020202020204" pitchFamily="34" charset="-34"/>
          <a:ea typeface="+mn-ea"/>
          <a:cs typeface="Browallia New" panose="020B0604020202020204" pitchFamily="34" charset="-34"/>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Browallia New" panose="020B0604020202020204" pitchFamily="34" charset="-34"/>
          <a:ea typeface="+mn-ea"/>
          <a:cs typeface="Browallia New" panose="020B0604020202020204" pitchFamily="34" charset="-34"/>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github.com/a11smiles/devops-and-azure" TargetMode="External"/><Relationship Id="rId2" Type="http://schemas.openxmlformats.org/officeDocument/2006/relationships/hyperlink" Target="mailto:joshua.davis@microsoft.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6.xml"/><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6.xml"/><Relationship Id="rId5" Type="http://schemas.openxmlformats.org/officeDocument/2006/relationships/image" Target="../media/image6.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6.xml"/><Relationship Id="rId5" Type="http://schemas.openxmlformats.org/officeDocument/2006/relationships/image" Target="../media/image6.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6.xml"/><Relationship Id="rId5" Type="http://schemas.openxmlformats.org/officeDocument/2006/relationships/image" Target="../media/image6.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6.xml"/><Relationship Id="rId5" Type="http://schemas.openxmlformats.org/officeDocument/2006/relationships/image" Target="../media/image6.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6.xml"/><Relationship Id="rId5" Type="http://schemas.openxmlformats.org/officeDocument/2006/relationships/image" Target="../media/image8.pn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6.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11.svg"/><Relationship Id="rId7" Type="http://schemas.openxmlformats.org/officeDocument/2006/relationships/image" Target="../media/image6.png"/><Relationship Id="rId2" Type="http://schemas.openxmlformats.org/officeDocument/2006/relationships/image" Target="../media/image10.png"/><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 Id="rId5" Type="http://schemas.openxmlformats.org/officeDocument/2006/relationships/image" Target="../media/image17.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hyperlink" Target="https://www.microsoft.com/en-us/download/details.aspx?id=54274" TargetMode="Externa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hyperlink" Target="https://git-scm.com/book/en/v2/Git-and-Other-Systems-Migrating-to-Git#_subversion" TargetMode="Externa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en.wikipedia.org/wiki/Azure_DevOps_Server" TargetMode="External"/><Relationship Id="rId2" Type="http://schemas.openxmlformats.org/officeDocument/2006/relationships/hyperlink" Target="https://en.wikipedia.org/wiki/Microsoft_Visual_SourceSafe" TargetMode="Externa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99806-057F-4B02-B306-AE76A94BC19A}"/>
              </a:ext>
            </a:extLst>
          </p:cNvPr>
          <p:cNvSpPr>
            <a:spLocks noGrp="1"/>
          </p:cNvSpPr>
          <p:nvPr>
            <p:ph type="title"/>
          </p:nvPr>
        </p:nvSpPr>
        <p:spPr/>
        <p:txBody>
          <a:bodyPr/>
          <a:lstStyle/>
          <a:p>
            <a:r>
              <a:rPr lang="en-US" dirty="0"/>
              <a:t>DevOps and Azure</a:t>
            </a:r>
          </a:p>
        </p:txBody>
      </p:sp>
      <p:sp>
        <p:nvSpPr>
          <p:cNvPr id="3" name="Text Placeholder 2">
            <a:extLst>
              <a:ext uri="{FF2B5EF4-FFF2-40B4-BE49-F238E27FC236}">
                <a16:creationId xmlns:a16="http://schemas.microsoft.com/office/drawing/2014/main" id="{4D702E39-AD3E-441F-BCC2-51CCE7FD47E0}"/>
              </a:ext>
            </a:extLst>
          </p:cNvPr>
          <p:cNvSpPr>
            <a:spLocks noGrp="1"/>
          </p:cNvSpPr>
          <p:nvPr>
            <p:ph type="body" sz="quarter" idx="12"/>
          </p:nvPr>
        </p:nvSpPr>
        <p:spPr>
          <a:xfrm>
            <a:off x="584200" y="2051050"/>
            <a:ext cx="5734050" cy="430887"/>
          </a:xfrm>
        </p:spPr>
        <p:txBody>
          <a:bodyPr/>
          <a:lstStyle/>
          <a:p>
            <a:r>
              <a:rPr lang="en-US" sz="2800" dirty="0"/>
              <a:t>Part 1: Azure DevOps/TFS Components</a:t>
            </a:r>
          </a:p>
        </p:txBody>
      </p:sp>
      <p:sp>
        <p:nvSpPr>
          <p:cNvPr id="5" name="Text Placeholder 4">
            <a:extLst>
              <a:ext uri="{FF2B5EF4-FFF2-40B4-BE49-F238E27FC236}">
                <a16:creationId xmlns:a16="http://schemas.microsoft.com/office/drawing/2014/main" id="{A1980440-2BFA-45D3-B748-10A9A3876778}"/>
              </a:ext>
            </a:extLst>
          </p:cNvPr>
          <p:cNvSpPr>
            <a:spLocks noGrp="1"/>
          </p:cNvSpPr>
          <p:nvPr>
            <p:ph type="body" sz="quarter" idx="13"/>
          </p:nvPr>
        </p:nvSpPr>
        <p:spPr>
          <a:xfrm>
            <a:off x="584200" y="5740400"/>
            <a:ext cx="4908550" cy="861774"/>
          </a:xfrm>
        </p:spPr>
        <p:txBody>
          <a:bodyPr/>
          <a:lstStyle/>
          <a:p>
            <a:r>
              <a:rPr lang="en-US" sz="2400" dirty="0"/>
              <a:t>Joshua Davis</a:t>
            </a:r>
            <a:br>
              <a:rPr lang="en-US" dirty="0"/>
            </a:br>
            <a:r>
              <a:rPr lang="en-US" sz="1600" dirty="0"/>
              <a:t>Azure Customer Engineer	</a:t>
            </a:r>
            <a:r>
              <a:rPr lang="en-US" sz="1600" dirty="0">
                <a:solidFill>
                  <a:srgbClr val="D59DFF"/>
                </a:solidFill>
                <a:hlinkClick r:id="rId2">
                  <a:extLst>
                    <a:ext uri="{A12FA001-AC4F-418D-AE19-62706E023703}">
                      <ahyp:hlinkClr xmlns:ahyp="http://schemas.microsoft.com/office/drawing/2018/hyperlinkcolor" val="tx"/>
                    </a:ext>
                  </a:extLst>
                </a:hlinkClick>
              </a:rPr>
              <a:t>joshua.davis@microsoft.com</a:t>
            </a:r>
            <a:br>
              <a:rPr lang="en-US" sz="1600" dirty="0"/>
            </a:br>
            <a:r>
              <a:rPr lang="en-US" sz="1600" dirty="0">
                <a:solidFill>
                  <a:srgbClr val="D59DFF"/>
                </a:solidFill>
                <a:hlinkClick r:id="rId3">
                  <a:extLst>
                    <a:ext uri="{A12FA001-AC4F-418D-AE19-62706E023703}">
                      <ahyp:hlinkClr xmlns:ahyp="http://schemas.microsoft.com/office/drawing/2018/hyperlinkcolor" val="tx"/>
                    </a:ext>
                  </a:extLst>
                </a:hlinkClick>
              </a:rPr>
              <a:t>https://github.com/a11smiles/devops-and-azure</a:t>
            </a:r>
            <a:endParaRPr lang="en-US" sz="1600" dirty="0">
              <a:solidFill>
                <a:srgbClr val="D59DFF"/>
              </a:solidFill>
            </a:endParaRPr>
          </a:p>
        </p:txBody>
      </p:sp>
    </p:spTree>
    <p:extLst>
      <p:ext uri="{BB962C8B-B14F-4D97-AF65-F5344CB8AC3E}">
        <p14:creationId xmlns:p14="http://schemas.microsoft.com/office/powerpoint/2010/main" val="1235930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Arrow: Bent-Up 71">
            <a:extLst>
              <a:ext uri="{FF2B5EF4-FFF2-40B4-BE49-F238E27FC236}">
                <a16:creationId xmlns:a16="http://schemas.microsoft.com/office/drawing/2014/main" id="{4E04FAB5-4E36-45A3-99BF-4DA9FA4B929A}"/>
              </a:ext>
            </a:extLst>
          </p:cNvPr>
          <p:cNvSpPr/>
          <p:nvPr/>
        </p:nvSpPr>
        <p:spPr bwMode="auto">
          <a:xfrm rot="5400000" flipH="1">
            <a:off x="2205833" y="5244905"/>
            <a:ext cx="2053670" cy="1167361"/>
          </a:xfrm>
          <a:prstGeom prst="bentUpArrow">
            <a:avLst>
              <a:gd name="adj1" fmla="val 25000"/>
              <a:gd name="adj2" fmla="val 25756"/>
              <a:gd name="adj3" fmla="val 25000"/>
            </a:avLst>
          </a:prstGeom>
          <a:solidFill>
            <a:srgbClr val="489869"/>
          </a:solidFill>
          <a:ln>
            <a:noFill/>
            <a:headEnd type="none" w="med" len="med"/>
            <a:tailEnd type="none" w="med" len="med"/>
          </a:ln>
          <a:effectLst>
            <a:outerShdw blurRad="50800" dist="38100" dir="5400000" algn="t" rotWithShape="0">
              <a:prstClr val="black">
                <a:alpha val="2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a:extLst>
              <a:ext uri="{FF2B5EF4-FFF2-40B4-BE49-F238E27FC236}">
                <a16:creationId xmlns:a16="http://schemas.microsoft.com/office/drawing/2014/main" id="{8BB696CA-9CAD-4DC7-9369-AB13FB2C7A46}"/>
              </a:ext>
            </a:extLst>
          </p:cNvPr>
          <p:cNvSpPr>
            <a:spLocks noGrp="1"/>
          </p:cNvSpPr>
          <p:nvPr>
            <p:ph type="title"/>
          </p:nvPr>
        </p:nvSpPr>
        <p:spPr/>
        <p:txBody>
          <a:bodyPr/>
          <a:lstStyle/>
          <a:p>
            <a:r>
              <a:rPr lang="en-US" dirty="0"/>
              <a:t>TFS Infrastructure</a:t>
            </a:r>
          </a:p>
        </p:txBody>
      </p:sp>
      <p:grpSp>
        <p:nvGrpSpPr>
          <p:cNvPr id="57" name="Group 56">
            <a:extLst>
              <a:ext uri="{FF2B5EF4-FFF2-40B4-BE49-F238E27FC236}">
                <a16:creationId xmlns:a16="http://schemas.microsoft.com/office/drawing/2014/main" id="{9B9C7A12-F6E0-4070-AD3F-99D5EA68BDB9}"/>
              </a:ext>
            </a:extLst>
          </p:cNvPr>
          <p:cNvGrpSpPr/>
          <p:nvPr/>
        </p:nvGrpSpPr>
        <p:grpSpPr>
          <a:xfrm>
            <a:off x="922596" y="1359237"/>
            <a:ext cx="1066999" cy="850702"/>
            <a:chOff x="1636971" y="3159125"/>
            <a:chExt cx="1066999" cy="850702"/>
          </a:xfrm>
        </p:grpSpPr>
        <p:grpSp>
          <p:nvGrpSpPr>
            <p:cNvPr id="9" name="Group 8">
              <a:extLst>
                <a:ext uri="{FF2B5EF4-FFF2-40B4-BE49-F238E27FC236}">
                  <a16:creationId xmlns:a16="http://schemas.microsoft.com/office/drawing/2014/main" id="{827ADF4B-4EF4-49FC-94B9-8F6E2C241487}"/>
                </a:ext>
              </a:extLst>
            </p:cNvPr>
            <p:cNvGrpSpPr/>
            <p:nvPr/>
          </p:nvGrpSpPr>
          <p:grpSpPr>
            <a:xfrm>
              <a:off x="1900695" y="3159125"/>
              <a:ext cx="803275" cy="783431"/>
              <a:chOff x="588263" y="3127375"/>
              <a:chExt cx="803275" cy="783431"/>
            </a:xfrm>
          </p:grpSpPr>
          <p:pic>
            <p:nvPicPr>
              <p:cNvPr id="6" name="Graphic 5">
                <a:extLst>
                  <a:ext uri="{FF2B5EF4-FFF2-40B4-BE49-F238E27FC236}">
                    <a16:creationId xmlns:a16="http://schemas.microsoft.com/office/drawing/2014/main" id="{8AD32F42-9636-4FC3-BD1E-C6B36E811732}"/>
                  </a:ext>
                </a:extLst>
              </p:cNvPr>
              <p:cNvPicPr>
                <a:picLocks noChangeAspect="1"/>
              </p:cNvPicPr>
              <p:nvPr/>
            </p:nvPicPr>
            <p:blipFill>
              <a:blip r:embed="rId2">
                <a:alphaModFix amt="35000"/>
                <a:extLst>
                  <a:ext uri="{96DAC541-7B7A-43D3-8B79-37D633B846F1}">
                    <asvg:svgBlip xmlns:asvg="http://schemas.microsoft.com/office/drawing/2016/SVG/main" r:embed="rId3"/>
                  </a:ext>
                </a:extLst>
              </a:blip>
              <a:stretch>
                <a:fillRect/>
              </a:stretch>
            </p:blipFill>
            <p:spPr>
              <a:xfrm>
                <a:off x="588263" y="3127375"/>
                <a:ext cx="476250" cy="476250"/>
              </a:xfrm>
              <a:prstGeom prst="rect">
                <a:avLst/>
              </a:prstGeom>
            </p:spPr>
          </p:pic>
          <p:pic>
            <p:nvPicPr>
              <p:cNvPr id="8" name="Picture 7" descr="A close up of a sign&#10;&#10;Description automatically generated">
                <a:extLst>
                  <a:ext uri="{FF2B5EF4-FFF2-40B4-BE49-F238E27FC236}">
                    <a16:creationId xmlns:a16="http://schemas.microsoft.com/office/drawing/2014/main" id="{43511747-82DA-4C5A-A740-F299272ED36F}"/>
                  </a:ext>
                </a:extLst>
              </p:cNvPr>
              <p:cNvPicPr>
                <a:picLocks noChangeAspect="1"/>
              </p:cNvPicPr>
              <p:nvPr/>
            </p:nvPicPr>
            <p:blipFill>
              <a:blip r:embed="rId4">
                <a:alphaModFix amt="35000"/>
              </a:blip>
              <a:stretch>
                <a:fillRect/>
              </a:stretch>
            </p:blipFill>
            <p:spPr>
              <a:xfrm>
                <a:off x="674782" y="3194050"/>
                <a:ext cx="716756" cy="716756"/>
              </a:xfrm>
              <a:prstGeom prst="rect">
                <a:avLst/>
              </a:prstGeom>
            </p:spPr>
          </p:pic>
        </p:grpSp>
        <p:sp>
          <p:nvSpPr>
            <p:cNvPr id="10" name="TextBox 9">
              <a:extLst>
                <a:ext uri="{FF2B5EF4-FFF2-40B4-BE49-F238E27FC236}">
                  <a16:creationId xmlns:a16="http://schemas.microsoft.com/office/drawing/2014/main" id="{DD80AD05-5ABE-4BA3-BB20-1DCC4739E9DB}"/>
                </a:ext>
              </a:extLst>
            </p:cNvPr>
            <p:cNvSpPr txBox="1"/>
            <p:nvPr/>
          </p:nvSpPr>
          <p:spPr>
            <a:xfrm>
              <a:off x="1636971" y="3702050"/>
              <a:ext cx="1025922" cy="307777"/>
            </a:xfrm>
            <a:prstGeom prst="rect">
              <a:avLst/>
            </a:prstGeom>
            <a:noFill/>
          </p:spPr>
          <p:txBody>
            <a:bodyPr wrap="none" lIns="0" tIns="0" rIns="0" bIns="0" rtlCol="0">
              <a:spAutoFit/>
            </a:bodyPr>
            <a:lstStyle/>
            <a:p>
              <a:pPr algn="ctr"/>
              <a:r>
                <a:rPr lang="en-US" sz="2000" dirty="0">
                  <a:solidFill>
                    <a:schemeClr val="tx1">
                      <a:alpha val="35000"/>
                    </a:schemeClr>
                  </a:solidFill>
                  <a:latin typeface="Browallia New" panose="020B0604020202020204" pitchFamily="34" charset="-34"/>
                  <a:cs typeface="Browallia New" panose="020B0604020202020204" pitchFamily="34" charset="-34"/>
                </a:rPr>
                <a:t>Admin Server</a:t>
              </a:r>
            </a:p>
          </p:txBody>
        </p:sp>
      </p:grpSp>
      <p:grpSp>
        <p:nvGrpSpPr>
          <p:cNvPr id="56" name="Group 55">
            <a:extLst>
              <a:ext uri="{FF2B5EF4-FFF2-40B4-BE49-F238E27FC236}">
                <a16:creationId xmlns:a16="http://schemas.microsoft.com/office/drawing/2014/main" id="{1AE3865A-E361-48BE-B54A-C1CBA06069B3}"/>
              </a:ext>
            </a:extLst>
          </p:cNvPr>
          <p:cNvGrpSpPr/>
          <p:nvPr/>
        </p:nvGrpSpPr>
        <p:grpSpPr>
          <a:xfrm>
            <a:off x="992326" y="2486071"/>
            <a:ext cx="886461" cy="846038"/>
            <a:chOff x="1701939" y="4193977"/>
            <a:chExt cx="886461" cy="846038"/>
          </a:xfrm>
        </p:grpSpPr>
        <p:grpSp>
          <p:nvGrpSpPr>
            <p:cNvPr id="54" name="Group 53">
              <a:extLst>
                <a:ext uri="{FF2B5EF4-FFF2-40B4-BE49-F238E27FC236}">
                  <a16:creationId xmlns:a16="http://schemas.microsoft.com/office/drawing/2014/main" id="{5A09BA65-3A4C-41FD-8094-D3317F1EFEA3}"/>
                </a:ext>
              </a:extLst>
            </p:cNvPr>
            <p:cNvGrpSpPr/>
            <p:nvPr/>
          </p:nvGrpSpPr>
          <p:grpSpPr>
            <a:xfrm>
              <a:off x="1900695" y="4193977"/>
              <a:ext cx="650875" cy="584200"/>
              <a:chOff x="2829581" y="4637484"/>
              <a:chExt cx="650875" cy="584200"/>
            </a:xfrm>
          </p:grpSpPr>
          <p:pic>
            <p:nvPicPr>
              <p:cNvPr id="52" name="Graphic 51">
                <a:extLst>
                  <a:ext uri="{FF2B5EF4-FFF2-40B4-BE49-F238E27FC236}">
                    <a16:creationId xmlns:a16="http://schemas.microsoft.com/office/drawing/2014/main" id="{F13092F1-4B5C-4EE8-AC01-08F1DA0B225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829581" y="4637484"/>
                <a:ext cx="476250" cy="476250"/>
              </a:xfrm>
              <a:prstGeom prst="rect">
                <a:avLst/>
              </a:prstGeom>
            </p:spPr>
          </p:pic>
          <p:pic>
            <p:nvPicPr>
              <p:cNvPr id="50" name="Picture 49" descr="A close up of a logo&#10;&#10;Description automatically generated">
                <a:extLst>
                  <a:ext uri="{FF2B5EF4-FFF2-40B4-BE49-F238E27FC236}">
                    <a16:creationId xmlns:a16="http://schemas.microsoft.com/office/drawing/2014/main" id="{5C1EEC0E-3817-45DC-B3FD-22C20F6C6AF3}"/>
                  </a:ext>
                </a:extLst>
              </p:cNvPr>
              <p:cNvPicPr>
                <a:picLocks noChangeAspect="1"/>
              </p:cNvPicPr>
              <p:nvPr/>
            </p:nvPicPr>
            <p:blipFill>
              <a:blip r:embed="rId5"/>
              <a:stretch>
                <a:fillRect/>
              </a:stretch>
            </p:blipFill>
            <p:spPr>
              <a:xfrm>
                <a:off x="3131206" y="4872434"/>
                <a:ext cx="349250" cy="349250"/>
              </a:xfrm>
              <a:prstGeom prst="rect">
                <a:avLst/>
              </a:prstGeom>
            </p:spPr>
          </p:pic>
        </p:grpSp>
        <p:sp>
          <p:nvSpPr>
            <p:cNvPr id="55" name="TextBox 54">
              <a:extLst>
                <a:ext uri="{FF2B5EF4-FFF2-40B4-BE49-F238E27FC236}">
                  <a16:creationId xmlns:a16="http://schemas.microsoft.com/office/drawing/2014/main" id="{1A224FCE-C8F8-4A81-9D35-C8AA3DF18705}"/>
                </a:ext>
              </a:extLst>
            </p:cNvPr>
            <p:cNvSpPr txBox="1"/>
            <p:nvPr/>
          </p:nvSpPr>
          <p:spPr>
            <a:xfrm>
              <a:off x="1701939" y="4732238"/>
              <a:ext cx="886461" cy="307777"/>
            </a:xfrm>
            <a:prstGeom prst="rect">
              <a:avLst/>
            </a:prstGeom>
            <a:noFill/>
          </p:spPr>
          <p:txBody>
            <a:bodyPr wrap="none" lIns="0" tIns="0" rIns="0" bIns="0" rtlCol="0">
              <a:spAutoFit/>
            </a:bodyPr>
            <a:lstStyle/>
            <a:p>
              <a:pPr algn="ctr"/>
              <a:r>
                <a:rPr lang="en-US" sz="2000" dirty="0">
                  <a:gradFill>
                    <a:gsLst>
                      <a:gs pos="2917">
                        <a:schemeClr val="tx1"/>
                      </a:gs>
                      <a:gs pos="30000">
                        <a:schemeClr val="tx1"/>
                      </a:gs>
                    </a:gsLst>
                    <a:lin ang="5400000" scaled="0"/>
                  </a:gradFill>
                  <a:latin typeface="Browallia New" panose="020B0604020202020204" pitchFamily="34" charset="-34"/>
                  <a:cs typeface="Browallia New" panose="020B0604020202020204" pitchFamily="34" charset="-34"/>
                </a:rPr>
                <a:t>SQL Server</a:t>
              </a:r>
            </a:p>
          </p:txBody>
        </p:sp>
      </p:grpSp>
      <p:sp>
        <p:nvSpPr>
          <p:cNvPr id="60" name="Arrow: Right 59">
            <a:extLst>
              <a:ext uri="{FF2B5EF4-FFF2-40B4-BE49-F238E27FC236}">
                <a16:creationId xmlns:a16="http://schemas.microsoft.com/office/drawing/2014/main" id="{E9F3BF33-6CA8-4BB7-B348-D162C0271178}"/>
              </a:ext>
            </a:extLst>
          </p:cNvPr>
          <p:cNvSpPr/>
          <p:nvPr/>
        </p:nvSpPr>
        <p:spPr bwMode="auto">
          <a:xfrm rot="10800000">
            <a:off x="2495550" y="2482542"/>
            <a:ext cx="9696450" cy="596314"/>
          </a:xfrm>
          <a:prstGeom prst="rightArrow">
            <a:avLst/>
          </a:prstGeom>
          <a:solidFill>
            <a:srgbClr val="0098CE"/>
          </a:solidFill>
          <a:ln>
            <a:noFill/>
            <a:headEnd type="none" w="med" len="med"/>
            <a:tailEnd type="none" w="med" len="med"/>
          </a:ln>
          <a:effectLst>
            <a:outerShdw blurRad="50800" dist="38100" dir="5400000" algn="t" rotWithShape="0">
              <a:prstClr val="black">
                <a:alpha val="2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61" name="TextBox 60">
            <a:extLst>
              <a:ext uri="{FF2B5EF4-FFF2-40B4-BE49-F238E27FC236}">
                <a16:creationId xmlns:a16="http://schemas.microsoft.com/office/drawing/2014/main" id="{8571A269-221E-4B75-AAA5-1DCB4CA6F172}"/>
              </a:ext>
            </a:extLst>
          </p:cNvPr>
          <p:cNvSpPr txBox="1"/>
          <p:nvPr/>
        </p:nvSpPr>
        <p:spPr>
          <a:xfrm>
            <a:off x="2895600" y="2642198"/>
            <a:ext cx="9232900" cy="276999"/>
          </a:xfrm>
          <a:prstGeom prst="rect">
            <a:avLst/>
          </a:prstGeom>
          <a:noFill/>
        </p:spPr>
        <p:txBody>
          <a:bodyPr wrap="square" lIns="0" tIns="0" rIns="0" bIns="0" rtlCol="0">
            <a:spAutoFit/>
          </a:bodyPr>
          <a:lstStyle/>
          <a:p>
            <a:pPr algn="l"/>
            <a:r>
              <a:rPr lang="en-US" sz="1800" dirty="0">
                <a:gradFill>
                  <a:gsLst>
                    <a:gs pos="2917">
                      <a:schemeClr val="tx1"/>
                    </a:gs>
                    <a:gs pos="30000">
                      <a:schemeClr val="tx1"/>
                    </a:gs>
                  </a:gsLst>
                  <a:lin ang="5400000" scaled="0"/>
                </a:gradFill>
                <a:latin typeface="Browallia New" panose="020B0604020202020204" pitchFamily="34" charset="-34"/>
                <a:cs typeface="Browallia New" panose="020B0604020202020204" pitchFamily="34" charset="-34"/>
              </a:rPr>
              <a:t>Database (SQL) Server</a:t>
            </a:r>
          </a:p>
        </p:txBody>
      </p:sp>
      <p:sp>
        <p:nvSpPr>
          <p:cNvPr id="62" name="TextBox 61">
            <a:extLst>
              <a:ext uri="{FF2B5EF4-FFF2-40B4-BE49-F238E27FC236}">
                <a16:creationId xmlns:a16="http://schemas.microsoft.com/office/drawing/2014/main" id="{DED49CF7-0F91-4AC3-A66D-D2558FC654FC}"/>
              </a:ext>
            </a:extLst>
          </p:cNvPr>
          <p:cNvSpPr txBox="1"/>
          <p:nvPr/>
        </p:nvSpPr>
        <p:spPr>
          <a:xfrm>
            <a:off x="2853195" y="3259514"/>
            <a:ext cx="9034005" cy="923330"/>
          </a:xfrm>
          <a:prstGeom prst="rect">
            <a:avLst/>
          </a:prstGeom>
          <a:noFill/>
        </p:spPr>
        <p:txBody>
          <a:bodyPr wrap="square" lIns="0" tIns="0" rIns="0" bIns="0" numCol="2" spcCol="457200" rtlCol="0">
            <a:spAutoFit/>
          </a:bodyPr>
          <a:lstStyle/>
          <a:p>
            <a:pPr marL="342900" indent="-342900" algn="l">
              <a:buFont typeface="Arial" panose="020B0604020202020204" pitchFamily="34" charset="0"/>
              <a:buChar char="•"/>
            </a:pPr>
            <a:r>
              <a:rPr lang="en-US" sz="2000" dirty="0">
                <a:latin typeface="Browallia New" panose="020B0604020202020204" pitchFamily="34" charset="-34"/>
                <a:cs typeface="Browallia New" panose="020B0604020202020204" pitchFamily="34" charset="-34"/>
              </a:rPr>
              <a:t>Stores all code and artifacts</a:t>
            </a:r>
          </a:p>
          <a:p>
            <a:pPr marL="342900" indent="-342900" algn="l">
              <a:buFont typeface="Arial" panose="020B0604020202020204" pitchFamily="34" charset="0"/>
              <a:buChar char="•"/>
            </a:pPr>
            <a:r>
              <a:rPr lang="en-US" sz="2000" dirty="0">
                <a:latin typeface="Browallia New" panose="020B0604020202020204" pitchFamily="34" charset="-34"/>
                <a:cs typeface="Browallia New" panose="020B0604020202020204" pitchFamily="34" charset="-34"/>
              </a:rPr>
              <a:t>Stores configuration for SharePoint and Project Server integration</a:t>
            </a:r>
          </a:p>
          <a:p>
            <a:pPr marL="342900" indent="-342900" algn="l">
              <a:buFont typeface="Arial" panose="020B0604020202020204" pitchFamily="34" charset="0"/>
              <a:buChar char="•"/>
            </a:pPr>
            <a:r>
              <a:rPr lang="en-US" sz="2000" dirty="0">
                <a:latin typeface="Browallia New" panose="020B0604020202020204" pitchFamily="34" charset="-34"/>
                <a:cs typeface="Browallia New" panose="020B0604020202020204" pitchFamily="34" charset="-34"/>
              </a:rPr>
              <a:t>Retains all work item history</a:t>
            </a:r>
          </a:p>
        </p:txBody>
      </p:sp>
      <p:sp>
        <p:nvSpPr>
          <p:cNvPr id="64" name="TextBox 63">
            <a:extLst>
              <a:ext uri="{FF2B5EF4-FFF2-40B4-BE49-F238E27FC236}">
                <a16:creationId xmlns:a16="http://schemas.microsoft.com/office/drawing/2014/main" id="{C035DDBC-F2F2-400C-8318-09FFA37723E0}"/>
              </a:ext>
            </a:extLst>
          </p:cNvPr>
          <p:cNvSpPr txBox="1"/>
          <p:nvPr/>
        </p:nvSpPr>
        <p:spPr>
          <a:xfrm rot="16200000">
            <a:off x="2034458" y="5959384"/>
            <a:ext cx="1527769" cy="276999"/>
          </a:xfrm>
          <a:prstGeom prst="rect">
            <a:avLst/>
          </a:prstGeom>
          <a:noFill/>
        </p:spPr>
        <p:txBody>
          <a:bodyPr wrap="square" lIns="0" tIns="0" rIns="0" bIns="0" rtlCol="0">
            <a:spAutoFit/>
          </a:bodyPr>
          <a:lstStyle/>
          <a:p>
            <a:pPr algn="r"/>
            <a:r>
              <a:rPr lang="en-US" sz="1800" dirty="0">
                <a:gradFill>
                  <a:gsLst>
                    <a:gs pos="2917">
                      <a:schemeClr val="tx1"/>
                    </a:gs>
                    <a:gs pos="30000">
                      <a:schemeClr val="tx1"/>
                    </a:gs>
                  </a:gsLst>
                  <a:lin ang="5400000" scaled="0"/>
                </a:gradFill>
                <a:latin typeface="Browallia New" panose="020B0604020202020204" pitchFamily="34" charset="-34"/>
                <a:cs typeface="Browallia New" panose="020B0604020202020204" pitchFamily="34" charset="-34"/>
              </a:rPr>
              <a:t>Alternative Solutions</a:t>
            </a:r>
          </a:p>
        </p:txBody>
      </p:sp>
      <p:sp>
        <p:nvSpPr>
          <p:cNvPr id="65" name="TextBox 64">
            <a:extLst>
              <a:ext uri="{FF2B5EF4-FFF2-40B4-BE49-F238E27FC236}">
                <a16:creationId xmlns:a16="http://schemas.microsoft.com/office/drawing/2014/main" id="{5C7A77EE-FB1F-4645-AB8D-7076A558F575}"/>
              </a:ext>
            </a:extLst>
          </p:cNvPr>
          <p:cNvSpPr txBox="1"/>
          <p:nvPr/>
        </p:nvSpPr>
        <p:spPr>
          <a:xfrm>
            <a:off x="4068409" y="4916143"/>
            <a:ext cx="7050441" cy="1292662"/>
          </a:xfrm>
          <a:prstGeom prst="rect">
            <a:avLst/>
          </a:prstGeom>
          <a:noFill/>
        </p:spPr>
        <p:txBody>
          <a:bodyPr wrap="square" lIns="0" tIns="0" rIns="0" bIns="0" numCol="2" rtlCol="0">
            <a:spAutoFit/>
          </a:bodyPr>
          <a:lstStyle/>
          <a:p>
            <a:pPr algn="l"/>
            <a:r>
              <a:rPr lang="en-US" sz="2400" dirty="0">
                <a:solidFill>
                  <a:srgbClr val="FFB900"/>
                </a:solidFill>
                <a:latin typeface="Browallia New" panose="020B0604020202020204" pitchFamily="34" charset="-34"/>
                <a:cs typeface="Browallia New" panose="020B0604020202020204" pitchFamily="34" charset="-34"/>
              </a:rPr>
              <a:t>Source Code</a:t>
            </a:r>
          </a:p>
          <a:p>
            <a:pPr marL="342900" indent="-342900" algn="l">
              <a:buFont typeface="Arial" panose="020B0604020202020204" pitchFamily="34" charset="0"/>
              <a:buChar char="•"/>
            </a:pPr>
            <a:r>
              <a:rPr lang="en-US" sz="2000" dirty="0">
                <a:gradFill>
                  <a:gsLst>
                    <a:gs pos="2917">
                      <a:schemeClr val="tx1"/>
                    </a:gs>
                    <a:gs pos="30000">
                      <a:schemeClr val="tx1"/>
                    </a:gs>
                  </a:gsLst>
                  <a:lin ang="5400000" scaled="0"/>
                </a:gradFill>
                <a:latin typeface="Browallia New" panose="020B0604020202020204" pitchFamily="34" charset="-34"/>
                <a:cs typeface="Browallia New" panose="020B0604020202020204" pitchFamily="34" charset="-34"/>
              </a:rPr>
              <a:t>File system</a:t>
            </a:r>
          </a:p>
          <a:p>
            <a:pPr marL="342900" indent="-342900" algn="l">
              <a:buFont typeface="Arial" panose="020B0604020202020204" pitchFamily="34" charset="0"/>
              <a:buChar char="•"/>
            </a:pPr>
            <a:r>
              <a:rPr lang="en-US" sz="2000" dirty="0">
                <a:gradFill>
                  <a:gsLst>
                    <a:gs pos="2917">
                      <a:schemeClr val="tx1"/>
                    </a:gs>
                    <a:gs pos="30000">
                      <a:schemeClr val="tx1"/>
                    </a:gs>
                  </a:gsLst>
                  <a:lin ang="5400000" scaled="0"/>
                </a:gradFill>
                <a:latin typeface="Browallia New" panose="020B0604020202020204" pitchFamily="34" charset="-34"/>
                <a:cs typeface="Browallia New" panose="020B0604020202020204" pitchFamily="34" charset="-34"/>
              </a:rPr>
              <a:t>PostgreSQL/MySQL/Oracle</a:t>
            </a:r>
          </a:p>
          <a:p>
            <a:pPr algn="l"/>
            <a:endParaRPr lang="en-US" sz="2000" dirty="0">
              <a:gradFill>
                <a:gsLst>
                  <a:gs pos="2917">
                    <a:schemeClr val="tx1"/>
                  </a:gs>
                  <a:gs pos="30000">
                    <a:schemeClr val="tx1"/>
                  </a:gs>
                </a:gsLst>
                <a:lin ang="5400000" scaled="0"/>
              </a:gradFill>
              <a:latin typeface="Browallia New" panose="020B0604020202020204" pitchFamily="34" charset="-34"/>
              <a:cs typeface="Browallia New" panose="020B0604020202020204" pitchFamily="34" charset="-34"/>
            </a:endParaRPr>
          </a:p>
          <a:p>
            <a:pPr algn="l"/>
            <a:r>
              <a:rPr lang="en-US" sz="2400" dirty="0">
                <a:solidFill>
                  <a:srgbClr val="FFB900"/>
                </a:solidFill>
                <a:latin typeface="Browallia New" panose="020B0604020202020204" pitchFamily="34" charset="-34"/>
                <a:cs typeface="Browallia New" panose="020B0604020202020204" pitchFamily="34" charset="-34"/>
              </a:rPr>
              <a:t>Work Item History</a:t>
            </a:r>
          </a:p>
          <a:p>
            <a:pPr marL="342900" indent="-342900" algn="l">
              <a:buFont typeface="Arial" panose="020B0604020202020204" pitchFamily="34" charset="0"/>
              <a:buChar char="•"/>
            </a:pPr>
            <a:r>
              <a:rPr lang="en-US" sz="2000" dirty="0">
                <a:gradFill>
                  <a:gsLst>
                    <a:gs pos="2917">
                      <a:schemeClr val="tx1"/>
                    </a:gs>
                    <a:gs pos="30000">
                      <a:schemeClr val="tx1"/>
                    </a:gs>
                  </a:gsLst>
                  <a:lin ang="5400000" scaled="0"/>
                </a:gradFill>
                <a:latin typeface="Browallia New" panose="020B0604020202020204" pitchFamily="34" charset="-34"/>
                <a:cs typeface="Browallia New" panose="020B0604020202020204" pitchFamily="34" charset="-34"/>
              </a:rPr>
              <a:t>PostgreSQL/MySQL/Oracle</a:t>
            </a:r>
          </a:p>
        </p:txBody>
      </p:sp>
    </p:spTree>
    <p:extLst>
      <p:ext uri="{BB962C8B-B14F-4D97-AF65-F5344CB8AC3E}">
        <p14:creationId xmlns:p14="http://schemas.microsoft.com/office/powerpoint/2010/main" val="1542332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60"/>
                                        </p:tgtEl>
                                        <p:attrNameLst>
                                          <p:attrName>style.visibility</p:attrName>
                                        </p:attrNameLst>
                                      </p:cBhvr>
                                      <p:to>
                                        <p:strVal val="visible"/>
                                      </p:to>
                                    </p:set>
                                    <p:anim calcmode="lin" valueType="num">
                                      <p:cBhvr additive="base">
                                        <p:cTn id="7" dur="500" fill="hold"/>
                                        <p:tgtEl>
                                          <p:spTgt spid="60"/>
                                        </p:tgtEl>
                                        <p:attrNameLst>
                                          <p:attrName>ppt_x</p:attrName>
                                        </p:attrNameLst>
                                      </p:cBhvr>
                                      <p:tavLst>
                                        <p:tav tm="0">
                                          <p:val>
                                            <p:strVal val="1+#ppt_w/2"/>
                                          </p:val>
                                        </p:tav>
                                        <p:tav tm="100000">
                                          <p:val>
                                            <p:strVal val="#ppt_x"/>
                                          </p:val>
                                        </p:tav>
                                      </p:tavLst>
                                    </p:anim>
                                    <p:anim calcmode="lin" valueType="num">
                                      <p:cBhvr additive="base">
                                        <p:cTn id="8" dur="500" fill="hold"/>
                                        <p:tgtEl>
                                          <p:spTgt spid="6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61"/>
                                        </p:tgtEl>
                                        <p:attrNameLst>
                                          <p:attrName>style.visibility</p:attrName>
                                        </p:attrNameLst>
                                      </p:cBhvr>
                                      <p:to>
                                        <p:strVal val="visible"/>
                                      </p:to>
                                    </p:set>
                                    <p:animEffect transition="in" filter="fade">
                                      <p:cBhvr>
                                        <p:cTn id="12" dur="500"/>
                                        <p:tgtEl>
                                          <p:spTgt spid="61"/>
                                        </p:tgtEl>
                                      </p:cBhvr>
                                    </p:animEffect>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62"/>
                                        </p:tgtEl>
                                        <p:attrNameLst>
                                          <p:attrName>style.visibility</p:attrName>
                                        </p:attrNameLst>
                                      </p:cBhvr>
                                      <p:to>
                                        <p:strVal val="visible"/>
                                      </p:to>
                                    </p:set>
                                    <p:animEffect transition="in" filter="fade">
                                      <p:cBhvr>
                                        <p:cTn id="16" dur="500"/>
                                        <p:tgtEl>
                                          <p:spTgt spid="62"/>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72"/>
                                        </p:tgtEl>
                                        <p:attrNameLst>
                                          <p:attrName>style.visibility</p:attrName>
                                        </p:attrNameLst>
                                      </p:cBhvr>
                                      <p:to>
                                        <p:strVal val="visible"/>
                                      </p:to>
                                    </p:set>
                                    <p:anim calcmode="lin" valueType="num">
                                      <p:cBhvr additive="base">
                                        <p:cTn id="21" dur="500" fill="hold"/>
                                        <p:tgtEl>
                                          <p:spTgt spid="72"/>
                                        </p:tgtEl>
                                        <p:attrNameLst>
                                          <p:attrName>ppt_x</p:attrName>
                                        </p:attrNameLst>
                                      </p:cBhvr>
                                      <p:tavLst>
                                        <p:tav tm="0">
                                          <p:val>
                                            <p:strVal val="#ppt_x"/>
                                          </p:val>
                                        </p:tav>
                                        <p:tav tm="100000">
                                          <p:val>
                                            <p:strVal val="#ppt_x"/>
                                          </p:val>
                                        </p:tav>
                                      </p:tavLst>
                                    </p:anim>
                                    <p:anim calcmode="lin" valueType="num">
                                      <p:cBhvr additive="base">
                                        <p:cTn id="22" dur="500" fill="hold"/>
                                        <p:tgtEl>
                                          <p:spTgt spid="72"/>
                                        </p:tgtEl>
                                        <p:attrNameLst>
                                          <p:attrName>ppt_y</p:attrName>
                                        </p:attrNameLst>
                                      </p:cBhvr>
                                      <p:tavLst>
                                        <p:tav tm="0">
                                          <p:val>
                                            <p:strVal val="1+#ppt_h/2"/>
                                          </p:val>
                                        </p:tav>
                                        <p:tav tm="100000">
                                          <p:val>
                                            <p:strVal val="#ppt_y"/>
                                          </p:val>
                                        </p:tav>
                                      </p:tavLst>
                                    </p:anim>
                                  </p:childTnLst>
                                </p:cTn>
                              </p:par>
                            </p:childTnLst>
                          </p:cTn>
                        </p:par>
                        <p:par>
                          <p:cTn id="23" fill="hold">
                            <p:stCondLst>
                              <p:cond delay="500"/>
                            </p:stCondLst>
                            <p:childTnLst>
                              <p:par>
                                <p:cTn id="24" presetID="10" presetClass="entr" presetSubtype="0" fill="hold" grpId="0" nodeType="afterEffect">
                                  <p:stCondLst>
                                    <p:cond delay="0"/>
                                  </p:stCondLst>
                                  <p:childTnLst>
                                    <p:set>
                                      <p:cBhvr>
                                        <p:cTn id="25" dur="1" fill="hold">
                                          <p:stCondLst>
                                            <p:cond delay="0"/>
                                          </p:stCondLst>
                                        </p:cTn>
                                        <p:tgtEl>
                                          <p:spTgt spid="64"/>
                                        </p:tgtEl>
                                        <p:attrNameLst>
                                          <p:attrName>style.visibility</p:attrName>
                                        </p:attrNameLst>
                                      </p:cBhvr>
                                      <p:to>
                                        <p:strVal val="visible"/>
                                      </p:to>
                                    </p:set>
                                    <p:animEffect transition="in" filter="fade">
                                      <p:cBhvr>
                                        <p:cTn id="26" dur="500"/>
                                        <p:tgtEl>
                                          <p:spTgt spid="64"/>
                                        </p:tgtEl>
                                      </p:cBhvr>
                                    </p:animEffect>
                                  </p:childTnLst>
                                </p:cTn>
                              </p:par>
                            </p:childTnLst>
                          </p:cTn>
                        </p:par>
                        <p:par>
                          <p:cTn id="27" fill="hold">
                            <p:stCondLst>
                              <p:cond delay="1000"/>
                            </p:stCondLst>
                            <p:childTnLst>
                              <p:par>
                                <p:cTn id="28" presetID="10" presetClass="entr" presetSubtype="0" fill="hold" grpId="0" nodeType="afterEffect">
                                  <p:stCondLst>
                                    <p:cond delay="0"/>
                                  </p:stCondLst>
                                  <p:childTnLst>
                                    <p:set>
                                      <p:cBhvr>
                                        <p:cTn id="29" dur="1" fill="hold">
                                          <p:stCondLst>
                                            <p:cond delay="0"/>
                                          </p:stCondLst>
                                        </p:cTn>
                                        <p:tgtEl>
                                          <p:spTgt spid="65"/>
                                        </p:tgtEl>
                                        <p:attrNameLst>
                                          <p:attrName>style.visibility</p:attrName>
                                        </p:attrNameLst>
                                      </p:cBhvr>
                                      <p:to>
                                        <p:strVal val="visible"/>
                                      </p:to>
                                    </p:set>
                                    <p:animEffect transition="in" filter="fade">
                                      <p:cBhvr>
                                        <p:cTn id="30"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nimBg="1"/>
      <p:bldP spid="60" grpId="0" animBg="1"/>
      <p:bldP spid="61" grpId="0"/>
      <p:bldP spid="62" grpId="0"/>
      <p:bldP spid="64" grpId="0"/>
      <p:bldP spid="6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Arrow: Bent-Up 71">
            <a:extLst>
              <a:ext uri="{FF2B5EF4-FFF2-40B4-BE49-F238E27FC236}">
                <a16:creationId xmlns:a16="http://schemas.microsoft.com/office/drawing/2014/main" id="{4E04FAB5-4E36-45A3-99BF-4DA9FA4B929A}"/>
              </a:ext>
            </a:extLst>
          </p:cNvPr>
          <p:cNvSpPr/>
          <p:nvPr/>
        </p:nvSpPr>
        <p:spPr bwMode="auto">
          <a:xfrm rot="16200000" flipH="1">
            <a:off x="9993221" y="442678"/>
            <a:ext cx="2053670" cy="1167361"/>
          </a:xfrm>
          <a:prstGeom prst="bentUpArrow">
            <a:avLst>
              <a:gd name="adj1" fmla="val 25000"/>
              <a:gd name="adj2" fmla="val 25756"/>
              <a:gd name="adj3" fmla="val 25000"/>
            </a:avLst>
          </a:prstGeom>
          <a:solidFill>
            <a:srgbClr val="489869"/>
          </a:solidFill>
          <a:ln>
            <a:noFill/>
            <a:headEnd type="none" w="med" len="med"/>
            <a:tailEnd type="none" w="med" len="med"/>
          </a:ln>
          <a:effectLst>
            <a:outerShdw blurRad="50800" dist="38100" dir="5400000" algn="t" rotWithShape="0">
              <a:prstClr val="black">
                <a:alpha val="2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a:extLst>
              <a:ext uri="{FF2B5EF4-FFF2-40B4-BE49-F238E27FC236}">
                <a16:creationId xmlns:a16="http://schemas.microsoft.com/office/drawing/2014/main" id="{8BB696CA-9CAD-4DC7-9369-AB13FB2C7A46}"/>
              </a:ext>
            </a:extLst>
          </p:cNvPr>
          <p:cNvSpPr>
            <a:spLocks noGrp="1"/>
          </p:cNvSpPr>
          <p:nvPr>
            <p:ph type="title"/>
          </p:nvPr>
        </p:nvSpPr>
        <p:spPr/>
        <p:txBody>
          <a:bodyPr/>
          <a:lstStyle/>
          <a:p>
            <a:r>
              <a:rPr lang="en-US" dirty="0"/>
              <a:t>TFS Infrastructure</a:t>
            </a:r>
          </a:p>
        </p:txBody>
      </p:sp>
      <p:grpSp>
        <p:nvGrpSpPr>
          <p:cNvPr id="57" name="Group 56">
            <a:extLst>
              <a:ext uri="{FF2B5EF4-FFF2-40B4-BE49-F238E27FC236}">
                <a16:creationId xmlns:a16="http://schemas.microsoft.com/office/drawing/2014/main" id="{9B9C7A12-F6E0-4070-AD3F-99D5EA68BDB9}"/>
              </a:ext>
            </a:extLst>
          </p:cNvPr>
          <p:cNvGrpSpPr/>
          <p:nvPr/>
        </p:nvGrpSpPr>
        <p:grpSpPr>
          <a:xfrm>
            <a:off x="922596" y="1359237"/>
            <a:ext cx="1066999" cy="850702"/>
            <a:chOff x="1636971" y="3159125"/>
            <a:chExt cx="1066999" cy="850702"/>
          </a:xfrm>
        </p:grpSpPr>
        <p:grpSp>
          <p:nvGrpSpPr>
            <p:cNvPr id="9" name="Group 8">
              <a:extLst>
                <a:ext uri="{FF2B5EF4-FFF2-40B4-BE49-F238E27FC236}">
                  <a16:creationId xmlns:a16="http://schemas.microsoft.com/office/drawing/2014/main" id="{827ADF4B-4EF4-49FC-94B9-8F6E2C241487}"/>
                </a:ext>
              </a:extLst>
            </p:cNvPr>
            <p:cNvGrpSpPr/>
            <p:nvPr/>
          </p:nvGrpSpPr>
          <p:grpSpPr>
            <a:xfrm>
              <a:off x="1900695" y="3159125"/>
              <a:ext cx="803275" cy="783431"/>
              <a:chOff x="588263" y="3127375"/>
              <a:chExt cx="803275" cy="783431"/>
            </a:xfrm>
          </p:grpSpPr>
          <p:pic>
            <p:nvPicPr>
              <p:cNvPr id="6" name="Graphic 5">
                <a:extLst>
                  <a:ext uri="{FF2B5EF4-FFF2-40B4-BE49-F238E27FC236}">
                    <a16:creationId xmlns:a16="http://schemas.microsoft.com/office/drawing/2014/main" id="{8AD32F42-9636-4FC3-BD1E-C6B36E811732}"/>
                  </a:ext>
                </a:extLst>
              </p:cNvPr>
              <p:cNvPicPr>
                <a:picLocks noChangeAspect="1"/>
              </p:cNvPicPr>
              <p:nvPr/>
            </p:nvPicPr>
            <p:blipFill>
              <a:blip r:embed="rId2">
                <a:alphaModFix amt="35000"/>
                <a:extLst>
                  <a:ext uri="{96DAC541-7B7A-43D3-8B79-37D633B846F1}">
                    <asvg:svgBlip xmlns:asvg="http://schemas.microsoft.com/office/drawing/2016/SVG/main" r:embed="rId3"/>
                  </a:ext>
                </a:extLst>
              </a:blip>
              <a:stretch>
                <a:fillRect/>
              </a:stretch>
            </p:blipFill>
            <p:spPr>
              <a:xfrm>
                <a:off x="588263" y="3127375"/>
                <a:ext cx="476250" cy="476250"/>
              </a:xfrm>
              <a:prstGeom prst="rect">
                <a:avLst/>
              </a:prstGeom>
            </p:spPr>
          </p:pic>
          <p:pic>
            <p:nvPicPr>
              <p:cNvPr id="8" name="Picture 7" descr="A close up of a sign&#10;&#10;Description automatically generated">
                <a:extLst>
                  <a:ext uri="{FF2B5EF4-FFF2-40B4-BE49-F238E27FC236}">
                    <a16:creationId xmlns:a16="http://schemas.microsoft.com/office/drawing/2014/main" id="{43511747-82DA-4C5A-A740-F299272ED36F}"/>
                  </a:ext>
                </a:extLst>
              </p:cNvPr>
              <p:cNvPicPr>
                <a:picLocks noChangeAspect="1"/>
              </p:cNvPicPr>
              <p:nvPr/>
            </p:nvPicPr>
            <p:blipFill>
              <a:blip r:embed="rId4">
                <a:alphaModFix amt="35000"/>
              </a:blip>
              <a:stretch>
                <a:fillRect/>
              </a:stretch>
            </p:blipFill>
            <p:spPr>
              <a:xfrm>
                <a:off x="674782" y="3194050"/>
                <a:ext cx="716756" cy="716756"/>
              </a:xfrm>
              <a:prstGeom prst="rect">
                <a:avLst/>
              </a:prstGeom>
            </p:spPr>
          </p:pic>
        </p:grpSp>
        <p:sp>
          <p:nvSpPr>
            <p:cNvPr id="10" name="TextBox 9">
              <a:extLst>
                <a:ext uri="{FF2B5EF4-FFF2-40B4-BE49-F238E27FC236}">
                  <a16:creationId xmlns:a16="http://schemas.microsoft.com/office/drawing/2014/main" id="{DD80AD05-5ABE-4BA3-BB20-1DCC4739E9DB}"/>
                </a:ext>
              </a:extLst>
            </p:cNvPr>
            <p:cNvSpPr txBox="1"/>
            <p:nvPr/>
          </p:nvSpPr>
          <p:spPr>
            <a:xfrm>
              <a:off x="1636971" y="3702050"/>
              <a:ext cx="1025922" cy="307777"/>
            </a:xfrm>
            <a:prstGeom prst="rect">
              <a:avLst/>
            </a:prstGeom>
            <a:noFill/>
          </p:spPr>
          <p:txBody>
            <a:bodyPr wrap="none" lIns="0" tIns="0" rIns="0" bIns="0" rtlCol="0">
              <a:spAutoFit/>
            </a:bodyPr>
            <a:lstStyle/>
            <a:p>
              <a:pPr algn="ctr"/>
              <a:r>
                <a:rPr lang="en-US" sz="2000" dirty="0">
                  <a:solidFill>
                    <a:schemeClr val="tx1">
                      <a:alpha val="35000"/>
                    </a:schemeClr>
                  </a:solidFill>
                  <a:latin typeface="Browallia New" panose="020B0604020202020204" pitchFamily="34" charset="-34"/>
                  <a:cs typeface="Browallia New" panose="020B0604020202020204" pitchFamily="34" charset="-34"/>
                </a:rPr>
                <a:t>Admin Server</a:t>
              </a:r>
            </a:p>
          </p:txBody>
        </p:sp>
      </p:grpSp>
      <p:grpSp>
        <p:nvGrpSpPr>
          <p:cNvPr id="58" name="Group 57">
            <a:extLst>
              <a:ext uri="{FF2B5EF4-FFF2-40B4-BE49-F238E27FC236}">
                <a16:creationId xmlns:a16="http://schemas.microsoft.com/office/drawing/2014/main" id="{DBF25253-8DEA-49C1-8ADD-D7B3570AE0A9}"/>
              </a:ext>
            </a:extLst>
          </p:cNvPr>
          <p:cNvGrpSpPr/>
          <p:nvPr/>
        </p:nvGrpSpPr>
        <p:grpSpPr>
          <a:xfrm>
            <a:off x="998882" y="3608241"/>
            <a:ext cx="987650" cy="850702"/>
            <a:chOff x="4789720" y="1664494"/>
            <a:chExt cx="987650" cy="850702"/>
          </a:xfrm>
        </p:grpSpPr>
        <p:grpSp>
          <p:nvGrpSpPr>
            <p:cNvPr id="15" name="Group 14">
              <a:extLst>
                <a:ext uri="{FF2B5EF4-FFF2-40B4-BE49-F238E27FC236}">
                  <a16:creationId xmlns:a16="http://schemas.microsoft.com/office/drawing/2014/main" id="{EAF98E88-0905-4E96-8706-618BB6976368}"/>
                </a:ext>
              </a:extLst>
            </p:cNvPr>
            <p:cNvGrpSpPr/>
            <p:nvPr/>
          </p:nvGrpSpPr>
          <p:grpSpPr>
            <a:xfrm>
              <a:off x="4974095" y="1664494"/>
              <a:ext cx="803275" cy="783431"/>
              <a:chOff x="588263" y="3127375"/>
              <a:chExt cx="803275" cy="783431"/>
            </a:xfrm>
          </p:grpSpPr>
          <p:pic>
            <p:nvPicPr>
              <p:cNvPr id="16" name="Graphic 15">
                <a:extLst>
                  <a:ext uri="{FF2B5EF4-FFF2-40B4-BE49-F238E27FC236}">
                    <a16:creationId xmlns:a16="http://schemas.microsoft.com/office/drawing/2014/main" id="{658BB7E6-F77A-4C96-9652-E0EE177479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88263" y="3127375"/>
                <a:ext cx="476250" cy="476250"/>
              </a:xfrm>
              <a:prstGeom prst="rect">
                <a:avLst/>
              </a:prstGeom>
            </p:spPr>
          </p:pic>
          <p:pic>
            <p:nvPicPr>
              <p:cNvPr id="17" name="Picture 16" descr="A close up of a sign&#10;&#10;Description automatically generated">
                <a:extLst>
                  <a:ext uri="{FF2B5EF4-FFF2-40B4-BE49-F238E27FC236}">
                    <a16:creationId xmlns:a16="http://schemas.microsoft.com/office/drawing/2014/main" id="{D4892777-F926-42B5-A688-F4B7D467DAE3}"/>
                  </a:ext>
                </a:extLst>
              </p:cNvPr>
              <p:cNvPicPr>
                <a:picLocks noChangeAspect="1"/>
              </p:cNvPicPr>
              <p:nvPr/>
            </p:nvPicPr>
            <p:blipFill>
              <a:blip r:embed="rId4"/>
              <a:stretch>
                <a:fillRect/>
              </a:stretch>
            </p:blipFill>
            <p:spPr>
              <a:xfrm>
                <a:off x="674782" y="3194050"/>
                <a:ext cx="716756" cy="716756"/>
              </a:xfrm>
              <a:prstGeom prst="rect">
                <a:avLst/>
              </a:prstGeom>
            </p:spPr>
          </p:pic>
        </p:grpSp>
        <p:sp>
          <p:nvSpPr>
            <p:cNvPr id="18" name="TextBox 17">
              <a:extLst>
                <a:ext uri="{FF2B5EF4-FFF2-40B4-BE49-F238E27FC236}">
                  <a16:creationId xmlns:a16="http://schemas.microsoft.com/office/drawing/2014/main" id="{BE600E05-D90B-432B-9F49-E12172CC6DE5}"/>
                </a:ext>
              </a:extLst>
            </p:cNvPr>
            <p:cNvSpPr txBox="1"/>
            <p:nvPr/>
          </p:nvSpPr>
          <p:spPr>
            <a:xfrm>
              <a:off x="4789720" y="2207419"/>
              <a:ext cx="867225" cy="307777"/>
            </a:xfrm>
            <a:prstGeom prst="rect">
              <a:avLst/>
            </a:prstGeom>
            <a:noFill/>
          </p:spPr>
          <p:txBody>
            <a:bodyPr wrap="none" lIns="0" tIns="0" rIns="0" bIns="0" rtlCol="0">
              <a:spAutoFit/>
            </a:bodyPr>
            <a:lstStyle/>
            <a:p>
              <a:pPr algn="ctr"/>
              <a:r>
                <a:rPr lang="en-US" sz="2000" dirty="0">
                  <a:gradFill>
                    <a:gsLst>
                      <a:gs pos="2917">
                        <a:schemeClr val="tx1"/>
                      </a:gs>
                      <a:gs pos="30000">
                        <a:schemeClr val="tx1"/>
                      </a:gs>
                    </a:gsLst>
                    <a:lin ang="5400000" scaled="0"/>
                  </a:gradFill>
                  <a:latin typeface="Browallia New" panose="020B0604020202020204" pitchFamily="34" charset="-34"/>
                  <a:cs typeface="Browallia New" panose="020B0604020202020204" pitchFamily="34" charset="-34"/>
                </a:rPr>
                <a:t>Build Agent</a:t>
              </a:r>
            </a:p>
          </p:txBody>
        </p:sp>
      </p:grpSp>
      <p:grpSp>
        <p:nvGrpSpPr>
          <p:cNvPr id="56" name="Group 55">
            <a:extLst>
              <a:ext uri="{FF2B5EF4-FFF2-40B4-BE49-F238E27FC236}">
                <a16:creationId xmlns:a16="http://schemas.microsoft.com/office/drawing/2014/main" id="{1AE3865A-E361-48BE-B54A-C1CBA06069B3}"/>
              </a:ext>
            </a:extLst>
          </p:cNvPr>
          <p:cNvGrpSpPr/>
          <p:nvPr/>
        </p:nvGrpSpPr>
        <p:grpSpPr>
          <a:xfrm>
            <a:off x="992326" y="2486071"/>
            <a:ext cx="886461" cy="846038"/>
            <a:chOff x="1701939" y="4193977"/>
            <a:chExt cx="886461" cy="846038"/>
          </a:xfrm>
        </p:grpSpPr>
        <p:grpSp>
          <p:nvGrpSpPr>
            <p:cNvPr id="54" name="Group 53">
              <a:extLst>
                <a:ext uri="{FF2B5EF4-FFF2-40B4-BE49-F238E27FC236}">
                  <a16:creationId xmlns:a16="http://schemas.microsoft.com/office/drawing/2014/main" id="{5A09BA65-3A4C-41FD-8094-D3317F1EFEA3}"/>
                </a:ext>
              </a:extLst>
            </p:cNvPr>
            <p:cNvGrpSpPr/>
            <p:nvPr/>
          </p:nvGrpSpPr>
          <p:grpSpPr>
            <a:xfrm>
              <a:off x="1900695" y="4193977"/>
              <a:ext cx="650875" cy="584200"/>
              <a:chOff x="2829581" y="4637484"/>
              <a:chExt cx="650875" cy="584200"/>
            </a:xfrm>
          </p:grpSpPr>
          <p:pic>
            <p:nvPicPr>
              <p:cNvPr id="52" name="Graphic 51">
                <a:extLst>
                  <a:ext uri="{FF2B5EF4-FFF2-40B4-BE49-F238E27FC236}">
                    <a16:creationId xmlns:a16="http://schemas.microsoft.com/office/drawing/2014/main" id="{F13092F1-4B5C-4EE8-AC01-08F1DA0B2259}"/>
                  </a:ext>
                </a:extLst>
              </p:cNvPr>
              <p:cNvPicPr>
                <a:picLocks noChangeAspect="1"/>
              </p:cNvPicPr>
              <p:nvPr/>
            </p:nvPicPr>
            <p:blipFill>
              <a:blip r:embed="rId2">
                <a:alphaModFix amt="35000"/>
                <a:extLst>
                  <a:ext uri="{96DAC541-7B7A-43D3-8B79-37D633B846F1}">
                    <asvg:svgBlip xmlns:asvg="http://schemas.microsoft.com/office/drawing/2016/SVG/main" r:embed="rId3"/>
                  </a:ext>
                </a:extLst>
              </a:blip>
              <a:stretch>
                <a:fillRect/>
              </a:stretch>
            </p:blipFill>
            <p:spPr>
              <a:xfrm>
                <a:off x="2829581" y="4637484"/>
                <a:ext cx="476250" cy="476250"/>
              </a:xfrm>
              <a:prstGeom prst="rect">
                <a:avLst/>
              </a:prstGeom>
            </p:spPr>
          </p:pic>
          <p:pic>
            <p:nvPicPr>
              <p:cNvPr id="50" name="Picture 49" descr="A close up of a logo&#10;&#10;Description automatically generated">
                <a:extLst>
                  <a:ext uri="{FF2B5EF4-FFF2-40B4-BE49-F238E27FC236}">
                    <a16:creationId xmlns:a16="http://schemas.microsoft.com/office/drawing/2014/main" id="{5C1EEC0E-3817-45DC-B3FD-22C20F6C6AF3}"/>
                  </a:ext>
                </a:extLst>
              </p:cNvPr>
              <p:cNvPicPr>
                <a:picLocks noChangeAspect="1"/>
              </p:cNvPicPr>
              <p:nvPr/>
            </p:nvPicPr>
            <p:blipFill>
              <a:blip r:embed="rId5">
                <a:alphaModFix amt="35000"/>
              </a:blip>
              <a:stretch>
                <a:fillRect/>
              </a:stretch>
            </p:blipFill>
            <p:spPr>
              <a:xfrm>
                <a:off x="3131206" y="4872434"/>
                <a:ext cx="349250" cy="349250"/>
              </a:xfrm>
              <a:prstGeom prst="rect">
                <a:avLst/>
              </a:prstGeom>
            </p:spPr>
          </p:pic>
        </p:grpSp>
        <p:sp>
          <p:nvSpPr>
            <p:cNvPr id="55" name="TextBox 54">
              <a:extLst>
                <a:ext uri="{FF2B5EF4-FFF2-40B4-BE49-F238E27FC236}">
                  <a16:creationId xmlns:a16="http://schemas.microsoft.com/office/drawing/2014/main" id="{1A224FCE-C8F8-4A81-9D35-C8AA3DF18705}"/>
                </a:ext>
              </a:extLst>
            </p:cNvPr>
            <p:cNvSpPr txBox="1"/>
            <p:nvPr/>
          </p:nvSpPr>
          <p:spPr>
            <a:xfrm>
              <a:off x="1701939" y="4732238"/>
              <a:ext cx="886461" cy="307777"/>
            </a:xfrm>
            <a:prstGeom prst="rect">
              <a:avLst/>
            </a:prstGeom>
            <a:noFill/>
          </p:spPr>
          <p:txBody>
            <a:bodyPr wrap="none" lIns="0" tIns="0" rIns="0" bIns="0" rtlCol="0">
              <a:spAutoFit/>
            </a:bodyPr>
            <a:lstStyle/>
            <a:p>
              <a:pPr algn="ctr"/>
              <a:r>
                <a:rPr lang="en-US" sz="2000" dirty="0">
                  <a:solidFill>
                    <a:schemeClr val="tx1">
                      <a:alpha val="35000"/>
                    </a:schemeClr>
                  </a:solidFill>
                  <a:latin typeface="Browallia New" panose="020B0604020202020204" pitchFamily="34" charset="-34"/>
                  <a:cs typeface="Browallia New" panose="020B0604020202020204" pitchFamily="34" charset="-34"/>
                </a:rPr>
                <a:t>SQL Server</a:t>
              </a:r>
            </a:p>
          </p:txBody>
        </p:sp>
      </p:grpSp>
      <p:sp>
        <p:nvSpPr>
          <p:cNvPr id="60" name="Arrow: Right 59">
            <a:extLst>
              <a:ext uri="{FF2B5EF4-FFF2-40B4-BE49-F238E27FC236}">
                <a16:creationId xmlns:a16="http://schemas.microsoft.com/office/drawing/2014/main" id="{E9F3BF33-6CA8-4BB7-B348-D162C0271178}"/>
              </a:ext>
            </a:extLst>
          </p:cNvPr>
          <p:cNvSpPr/>
          <p:nvPr/>
        </p:nvSpPr>
        <p:spPr bwMode="auto">
          <a:xfrm rot="10800000">
            <a:off x="2495550" y="3647836"/>
            <a:ext cx="9696450" cy="596314"/>
          </a:xfrm>
          <a:prstGeom prst="rightArrow">
            <a:avLst/>
          </a:prstGeom>
          <a:solidFill>
            <a:srgbClr val="0098CE"/>
          </a:solidFill>
          <a:ln>
            <a:noFill/>
            <a:headEnd type="none" w="med" len="med"/>
            <a:tailEnd type="none" w="med" len="med"/>
          </a:ln>
          <a:effectLst>
            <a:outerShdw blurRad="50800" dist="38100" dir="5400000" algn="t" rotWithShape="0">
              <a:prstClr val="black">
                <a:alpha val="2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61" name="TextBox 60">
            <a:extLst>
              <a:ext uri="{FF2B5EF4-FFF2-40B4-BE49-F238E27FC236}">
                <a16:creationId xmlns:a16="http://schemas.microsoft.com/office/drawing/2014/main" id="{8571A269-221E-4B75-AAA5-1DCB4CA6F172}"/>
              </a:ext>
            </a:extLst>
          </p:cNvPr>
          <p:cNvSpPr txBox="1"/>
          <p:nvPr/>
        </p:nvSpPr>
        <p:spPr>
          <a:xfrm>
            <a:off x="2895600" y="3807492"/>
            <a:ext cx="9232900" cy="276999"/>
          </a:xfrm>
          <a:prstGeom prst="rect">
            <a:avLst/>
          </a:prstGeom>
          <a:noFill/>
        </p:spPr>
        <p:txBody>
          <a:bodyPr wrap="square" lIns="0" tIns="0" rIns="0" bIns="0" rtlCol="0">
            <a:spAutoFit/>
          </a:bodyPr>
          <a:lstStyle/>
          <a:p>
            <a:pPr algn="l"/>
            <a:r>
              <a:rPr lang="en-US" sz="1800" dirty="0">
                <a:gradFill>
                  <a:gsLst>
                    <a:gs pos="2917">
                      <a:schemeClr val="tx1"/>
                    </a:gs>
                    <a:gs pos="30000">
                      <a:schemeClr val="tx1"/>
                    </a:gs>
                  </a:gsLst>
                  <a:lin ang="5400000" scaled="0"/>
                </a:gradFill>
                <a:latin typeface="Browallia New" panose="020B0604020202020204" pitchFamily="34" charset="-34"/>
                <a:cs typeface="Browallia New" panose="020B0604020202020204" pitchFamily="34" charset="-34"/>
              </a:rPr>
              <a:t>Build Agent</a:t>
            </a:r>
          </a:p>
        </p:txBody>
      </p:sp>
      <p:sp>
        <p:nvSpPr>
          <p:cNvPr id="62" name="TextBox 61">
            <a:extLst>
              <a:ext uri="{FF2B5EF4-FFF2-40B4-BE49-F238E27FC236}">
                <a16:creationId xmlns:a16="http://schemas.microsoft.com/office/drawing/2014/main" id="{DED49CF7-0F91-4AC3-A66D-D2558FC654FC}"/>
              </a:ext>
            </a:extLst>
          </p:cNvPr>
          <p:cNvSpPr txBox="1"/>
          <p:nvPr/>
        </p:nvSpPr>
        <p:spPr>
          <a:xfrm>
            <a:off x="2853195" y="4424808"/>
            <a:ext cx="9034005" cy="2462213"/>
          </a:xfrm>
          <a:prstGeom prst="rect">
            <a:avLst/>
          </a:prstGeom>
          <a:noFill/>
        </p:spPr>
        <p:txBody>
          <a:bodyPr wrap="square" lIns="0" tIns="0" rIns="0" bIns="0" numCol="2" spcCol="457200" rtlCol="0">
            <a:spAutoFit/>
          </a:bodyPr>
          <a:lstStyle/>
          <a:p>
            <a:pPr marL="342900" indent="-342900" algn="l">
              <a:buFont typeface="Arial" panose="020B0604020202020204" pitchFamily="34" charset="0"/>
              <a:buChar char="•"/>
            </a:pPr>
            <a:r>
              <a:rPr lang="en-US" sz="2000" dirty="0">
                <a:latin typeface="Browallia New" panose="020B0604020202020204" pitchFamily="34" charset="-34"/>
                <a:cs typeface="Browallia New" panose="020B0604020202020204" pitchFamily="34" charset="-34"/>
              </a:rPr>
              <a:t>Can be different types of </a:t>
            </a:r>
            <a:r>
              <a:rPr lang="en-US" sz="2000" b="1" dirty="0">
                <a:latin typeface="Browallia New" panose="020B0604020202020204" pitchFamily="34" charset="-34"/>
                <a:cs typeface="Browallia New" panose="020B0604020202020204" pitchFamily="34" charset="-34"/>
              </a:rPr>
              <a:t>platforms</a:t>
            </a:r>
            <a:r>
              <a:rPr lang="en-US" sz="2000" dirty="0">
                <a:latin typeface="Browallia New" panose="020B0604020202020204" pitchFamily="34" charset="-34"/>
                <a:cs typeface="Browallia New" panose="020B0604020202020204" pitchFamily="34" charset="-34"/>
              </a:rPr>
              <a:t> (Windows, Mac, Unix), </a:t>
            </a:r>
            <a:r>
              <a:rPr lang="en-US" sz="2000" b="1" dirty="0">
                <a:latin typeface="Browallia New" panose="020B0604020202020204" pitchFamily="34" charset="-34"/>
                <a:cs typeface="Browallia New" panose="020B0604020202020204" pitchFamily="34" charset="-34"/>
              </a:rPr>
              <a:t>architecture</a:t>
            </a:r>
            <a:r>
              <a:rPr lang="en-US" sz="2000" dirty="0">
                <a:latin typeface="Browallia New" panose="020B0604020202020204" pitchFamily="34" charset="-34"/>
                <a:cs typeface="Browallia New" panose="020B0604020202020204" pitchFamily="34" charset="-34"/>
              </a:rPr>
              <a:t> (x86, 64-bit), </a:t>
            </a:r>
            <a:r>
              <a:rPr lang="en-US" sz="2000" b="1" dirty="0">
                <a:latin typeface="Browallia New" panose="020B0604020202020204" pitchFamily="34" charset="-34"/>
                <a:cs typeface="Browallia New" panose="020B0604020202020204" pitchFamily="34" charset="-34"/>
              </a:rPr>
              <a:t>distros</a:t>
            </a:r>
            <a:r>
              <a:rPr lang="en-US" sz="2000" dirty="0">
                <a:latin typeface="Browallia New" panose="020B0604020202020204" pitchFamily="34" charset="-34"/>
                <a:cs typeface="Browallia New" panose="020B0604020202020204" pitchFamily="34" charset="-34"/>
              </a:rPr>
              <a:t> (CentOS, Ubuntu, RHEL), and </a:t>
            </a:r>
            <a:r>
              <a:rPr lang="en-US" sz="2000" b="1" dirty="0">
                <a:latin typeface="Browallia New" panose="020B0604020202020204" pitchFamily="34" charset="-34"/>
                <a:cs typeface="Browallia New" panose="020B0604020202020204" pitchFamily="34" charset="-34"/>
              </a:rPr>
              <a:t>configurations</a:t>
            </a:r>
            <a:r>
              <a:rPr lang="en-US" sz="2000" dirty="0">
                <a:latin typeface="Browallia New" panose="020B0604020202020204" pitchFamily="34" charset="-34"/>
                <a:cs typeface="Browallia New" panose="020B0604020202020204" pitchFamily="34" charset="-34"/>
              </a:rPr>
              <a:t> (frameworks, drivers, capabilities, memory)</a:t>
            </a:r>
          </a:p>
          <a:p>
            <a:pPr marL="342900" indent="-342900" algn="l">
              <a:buFont typeface="Arial" panose="020B0604020202020204" pitchFamily="34" charset="0"/>
              <a:buChar char="•"/>
            </a:pPr>
            <a:r>
              <a:rPr lang="en-US" sz="2000" dirty="0">
                <a:latin typeface="Browallia New" panose="020B0604020202020204" pitchFamily="34" charset="-34"/>
                <a:cs typeface="Browallia New" panose="020B0604020202020204" pitchFamily="34" charset="-34"/>
              </a:rPr>
              <a:t>Multiple configurations can be used for diverse distributions and/or automated testing</a:t>
            </a:r>
          </a:p>
          <a:p>
            <a:pPr marL="342900" indent="-342900" algn="l">
              <a:buFont typeface="Arial" panose="020B0604020202020204" pitchFamily="34" charset="0"/>
              <a:buChar char="•"/>
            </a:pPr>
            <a:r>
              <a:rPr lang="en-US" sz="2000" dirty="0">
                <a:latin typeface="Browallia New" panose="020B0604020202020204" pitchFamily="34" charset="-34"/>
                <a:cs typeface="Browallia New" panose="020B0604020202020204" pitchFamily="34" charset="-34"/>
              </a:rPr>
              <a:t>Builds can be configured for various rules (check-ins, scheduled, manual)</a:t>
            </a:r>
          </a:p>
          <a:p>
            <a:pPr marL="342900" indent="-342900" algn="l">
              <a:buFont typeface="Arial" panose="020B0604020202020204" pitchFamily="34" charset="0"/>
              <a:buChar char="•"/>
            </a:pPr>
            <a:r>
              <a:rPr lang="en-US" sz="2000" dirty="0">
                <a:latin typeface="Browallia New" panose="020B0604020202020204" pitchFamily="34" charset="-34"/>
                <a:cs typeface="Browallia New" panose="020B0604020202020204" pitchFamily="34" charset="-34"/>
              </a:rPr>
              <a:t>Builds can be utilized for code quality via “gates”</a:t>
            </a:r>
          </a:p>
          <a:p>
            <a:pPr marL="342900" indent="-342900" algn="l">
              <a:buFont typeface="Arial" panose="020B0604020202020204" pitchFamily="34" charset="0"/>
              <a:buChar char="•"/>
            </a:pPr>
            <a:r>
              <a:rPr lang="en-US" sz="2000" dirty="0">
                <a:latin typeface="Browallia New" panose="020B0604020202020204" pitchFamily="34" charset="-34"/>
                <a:cs typeface="Browallia New" panose="020B0604020202020204" pitchFamily="34" charset="-34"/>
              </a:rPr>
              <a:t>Increasing build agents can increase parallelization</a:t>
            </a:r>
          </a:p>
          <a:p>
            <a:pPr marL="342900" indent="-342900" algn="l">
              <a:buFont typeface="Arial" panose="020B0604020202020204" pitchFamily="34" charset="0"/>
              <a:buChar char="•"/>
            </a:pPr>
            <a:r>
              <a:rPr lang="en-US" sz="2000" dirty="0">
                <a:latin typeface="Browallia New" panose="020B0604020202020204" pitchFamily="34" charset="-34"/>
                <a:cs typeface="Browallia New" panose="020B0604020202020204" pitchFamily="34" charset="-34"/>
              </a:rPr>
              <a:t>Build outputs result in a “drop”</a:t>
            </a:r>
          </a:p>
          <a:p>
            <a:pPr algn="l"/>
            <a:endParaRPr lang="en-US" sz="2000" dirty="0">
              <a:latin typeface="Browallia New" panose="020B0604020202020204" pitchFamily="34" charset="-34"/>
              <a:cs typeface="Browallia New" panose="020B0604020202020204" pitchFamily="34" charset="-34"/>
            </a:endParaRPr>
          </a:p>
          <a:p>
            <a:pPr algn="l"/>
            <a:endParaRPr lang="en-US" sz="2000" dirty="0">
              <a:latin typeface="Browallia New" panose="020B0604020202020204" pitchFamily="34" charset="-34"/>
              <a:cs typeface="Browallia New" panose="020B0604020202020204" pitchFamily="34" charset="-34"/>
            </a:endParaRPr>
          </a:p>
          <a:p>
            <a:pPr algn="l"/>
            <a:endParaRPr lang="en-US" sz="2000" dirty="0">
              <a:latin typeface="Browallia New" panose="020B0604020202020204" pitchFamily="34" charset="-34"/>
              <a:cs typeface="Browallia New" panose="020B0604020202020204" pitchFamily="34" charset="-34"/>
            </a:endParaRPr>
          </a:p>
          <a:p>
            <a:pPr algn="l"/>
            <a:endParaRPr lang="en-US" sz="2000" dirty="0">
              <a:latin typeface="Browallia New" panose="020B0604020202020204" pitchFamily="34" charset="-34"/>
              <a:cs typeface="Browallia New" panose="020B0604020202020204" pitchFamily="34" charset="-34"/>
            </a:endParaRPr>
          </a:p>
        </p:txBody>
      </p:sp>
      <p:sp>
        <p:nvSpPr>
          <p:cNvPr id="64" name="TextBox 63">
            <a:extLst>
              <a:ext uri="{FF2B5EF4-FFF2-40B4-BE49-F238E27FC236}">
                <a16:creationId xmlns:a16="http://schemas.microsoft.com/office/drawing/2014/main" id="{C035DDBC-F2F2-400C-8318-09FFA37723E0}"/>
              </a:ext>
            </a:extLst>
          </p:cNvPr>
          <p:cNvSpPr txBox="1"/>
          <p:nvPr/>
        </p:nvSpPr>
        <p:spPr>
          <a:xfrm rot="5400000">
            <a:off x="10692176" y="658803"/>
            <a:ext cx="1527769" cy="276999"/>
          </a:xfrm>
          <a:prstGeom prst="rect">
            <a:avLst/>
          </a:prstGeom>
          <a:noFill/>
        </p:spPr>
        <p:txBody>
          <a:bodyPr wrap="square" lIns="0" tIns="0" rIns="0" bIns="0" rtlCol="0">
            <a:spAutoFit/>
          </a:bodyPr>
          <a:lstStyle/>
          <a:p>
            <a:pPr algn="r"/>
            <a:r>
              <a:rPr lang="en-US" sz="1800" dirty="0">
                <a:gradFill>
                  <a:gsLst>
                    <a:gs pos="2917">
                      <a:schemeClr val="tx1"/>
                    </a:gs>
                    <a:gs pos="30000">
                      <a:schemeClr val="tx1"/>
                    </a:gs>
                  </a:gsLst>
                  <a:lin ang="5400000" scaled="0"/>
                </a:gradFill>
                <a:latin typeface="Browallia New" panose="020B0604020202020204" pitchFamily="34" charset="-34"/>
                <a:cs typeface="Browallia New" panose="020B0604020202020204" pitchFamily="34" charset="-34"/>
              </a:rPr>
              <a:t>Alternative Solutions</a:t>
            </a:r>
          </a:p>
        </p:txBody>
      </p:sp>
      <p:sp>
        <p:nvSpPr>
          <p:cNvPr id="65" name="TextBox 64">
            <a:extLst>
              <a:ext uri="{FF2B5EF4-FFF2-40B4-BE49-F238E27FC236}">
                <a16:creationId xmlns:a16="http://schemas.microsoft.com/office/drawing/2014/main" id="{5C7A77EE-FB1F-4645-AB8D-7076A558F575}"/>
              </a:ext>
            </a:extLst>
          </p:cNvPr>
          <p:cNvSpPr txBox="1"/>
          <p:nvPr/>
        </p:nvSpPr>
        <p:spPr>
          <a:xfrm>
            <a:off x="2853195" y="1584252"/>
            <a:ext cx="9034006" cy="1231106"/>
          </a:xfrm>
          <a:prstGeom prst="rect">
            <a:avLst/>
          </a:prstGeom>
          <a:noFill/>
        </p:spPr>
        <p:txBody>
          <a:bodyPr wrap="square" lIns="0" tIns="0" rIns="0" bIns="0" numCol="2" spcCol="457200" rtlCol="0">
            <a:spAutoFit/>
          </a:bodyPr>
          <a:lstStyle/>
          <a:p>
            <a:pPr marL="342900" indent="-342900" algn="l">
              <a:buFont typeface="Arial" panose="020B0604020202020204" pitchFamily="34" charset="0"/>
              <a:buChar char="•"/>
            </a:pPr>
            <a:r>
              <a:rPr lang="en-US" sz="2000" dirty="0">
                <a:gradFill>
                  <a:gsLst>
                    <a:gs pos="2917">
                      <a:schemeClr val="tx1"/>
                    </a:gs>
                    <a:gs pos="30000">
                      <a:schemeClr val="tx1"/>
                    </a:gs>
                  </a:gsLst>
                  <a:lin ang="5400000" scaled="0"/>
                </a:gradFill>
                <a:latin typeface="Browallia New" panose="020B0604020202020204" pitchFamily="34" charset="-34"/>
                <a:cs typeface="Browallia New" panose="020B0604020202020204" pitchFamily="34" charset="-34"/>
              </a:rPr>
              <a:t>Jenkins</a:t>
            </a:r>
            <a:endParaRPr lang="en-US" sz="2400" dirty="0">
              <a:gradFill>
                <a:gsLst>
                  <a:gs pos="2917">
                    <a:schemeClr val="tx1"/>
                  </a:gs>
                  <a:gs pos="30000">
                    <a:schemeClr val="tx1"/>
                  </a:gs>
                </a:gsLst>
                <a:lin ang="5400000" scaled="0"/>
              </a:gradFill>
              <a:latin typeface="Browallia New" panose="020B0604020202020204" pitchFamily="34" charset="-34"/>
              <a:cs typeface="Browallia New" panose="020B0604020202020204" pitchFamily="34" charset="-34"/>
            </a:endParaRPr>
          </a:p>
          <a:p>
            <a:pPr marL="342900" indent="-342900" algn="l">
              <a:buFont typeface="Arial" panose="020B0604020202020204" pitchFamily="34" charset="0"/>
              <a:buChar char="•"/>
            </a:pPr>
            <a:r>
              <a:rPr lang="en-US" sz="2000" dirty="0">
                <a:gradFill>
                  <a:gsLst>
                    <a:gs pos="2917">
                      <a:schemeClr val="tx1"/>
                    </a:gs>
                    <a:gs pos="30000">
                      <a:schemeClr val="tx1"/>
                    </a:gs>
                  </a:gsLst>
                  <a:lin ang="5400000" scaled="0"/>
                </a:gradFill>
                <a:latin typeface="Browallia New" panose="020B0604020202020204" pitchFamily="34" charset="-34"/>
                <a:cs typeface="Browallia New" panose="020B0604020202020204" pitchFamily="34" charset="-34"/>
              </a:rPr>
              <a:t>TeamCity</a:t>
            </a:r>
          </a:p>
          <a:p>
            <a:pPr marL="342900" indent="-342900" algn="l">
              <a:buFont typeface="Arial" panose="020B0604020202020204" pitchFamily="34" charset="0"/>
              <a:buChar char="•"/>
            </a:pPr>
            <a:r>
              <a:rPr lang="en-US" sz="2000" dirty="0">
                <a:gradFill>
                  <a:gsLst>
                    <a:gs pos="2917">
                      <a:schemeClr val="tx1"/>
                    </a:gs>
                    <a:gs pos="30000">
                      <a:schemeClr val="tx1"/>
                    </a:gs>
                  </a:gsLst>
                  <a:lin ang="5400000" scaled="0"/>
                </a:gradFill>
                <a:latin typeface="Browallia New" panose="020B0604020202020204" pitchFamily="34" charset="-34"/>
                <a:cs typeface="Browallia New" panose="020B0604020202020204" pitchFamily="34" charset="-34"/>
              </a:rPr>
              <a:t>Bamboo</a:t>
            </a:r>
          </a:p>
          <a:p>
            <a:pPr algn="l"/>
            <a:endParaRPr lang="en-US" sz="2000" dirty="0">
              <a:gradFill>
                <a:gsLst>
                  <a:gs pos="2917">
                    <a:schemeClr val="tx1"/>
                  </a:gs>
                  <a:gs pos="30000">
                    <a:schemeClr val="tx1"/>
                  </a:gs>
                </a:gsLst>
                <a:lin ang="5400000" scaled="0"/>
              </a:gradFill>
              <a:latin typeface="Browallia New" panose="020B0604020202020204" pitchFamily="34" charset="-34"/>
              <a:cs typeface="Browallia New" panose="020B0604020202020204" pitchFamily="34" charset="-34"/>
            </a:endParaRPr>
          </a:p>
          <a:p>
            <a:pPr marL="342900" indent="-342900" algn="l">
              <a:buFont typeface="Arial" panose="020B0604020202020204" pitchFamily="34" charset="0"/>
              <a:buChar char="•"/>
            </a:pPr>
            <a:r>
              <a:rPr lang="en-US" sz="2000" dirty="0">
                <a:gradFill>
                  <a:gsLst>
                    <a:gs pos="2917">
                      <a:schemeClr val="tx1"/>
                    </a:gs>
                    <a:gs pos="30000">
                      <a:schemeClr val="tx1"/>
                    </a:gs>
                  </a:gsLst>
                  <a:lin ang="5400000" scaled="0"/>
                </a:gradFill>
                <a:latin typeface="Browallia New" panose="020B0604020202020204" pitchFamily="34" charset="-34"/>
                <a:cs typeface="Browallia New" panose="020B0604020202020204" pitchFamily="34" charset="-34"/>
              </a:rPr>
              <a:t>Travis CI</a:t>
            </a:r>
          </a:p>
          <a:p>
            <a:pPr marL="342900" indent="-342900" algn="l">
              <a:buFont typeface="Arial" panose="020B0604020202020204" pitchFamily="34" charset="0"/>
              <a:buChar char="•"/>
            </a:pPr>
            <a:r>
              <a:rPr lang="en-US" sz="2000" dirty="0" err="1">
                <a:gradFill>
                  <a:gsLst>
                    <a:gs pos="2917">
                      <a:schemeClr val="tx1"/>
                    </a:gs>
                    <a:gs pos="30000">
                      <a:schemeClr val="tx1"/>
                    </a:gs>
                  </a:gsLst>
                  <a:lin ang="5400000" scaled="0"/>
                </a:gradFill>
                <a:latin typeface="Browallia New" panose="020B0604020202020204" pitchFamily="34" charset="-34"/>
                <a:cs typeface="Browallia New" panose="020B0604020202020204" pitchFamily="34" charset="-34"/>
              </a:rPr>
              <a:t>CircleCI</a:t>
            </a:r>
            <a:endParaRPr lang="en-US" sz="2000" dirty="0">
              <a:gradFill>
                <a:gsLst>
                  <a:gs pos="2917">
                    <a:schemeClr val="tx1"/>
                  </a:gs>
                  <a:gs pos="30000">
                    <a:schemeClr val="tx1"/>
                  </a:gs>
                </a:gsLst>
                <a:lin ang="5400000" scaled="0"/>
              </a:gradFill>
              <a:latin typeface="Browallia New" panose="020B0604020202020204" pitchFamily="34" charset="-34"/>
              <a:cs typeface="Browallia New" panose="020B0604020202020204" pitchFamily="34" charset="-34"/>
            </a:endParaRPr>
          </a:p>
          <a:p>
            <a:pPr marL="342900" indent="-342900" algn="l">
              <a:buFont typeface="Arial" panose="020B0604020202020204" pitchFamily="34" charset="0"/>
              <a:buChar char="•"/>
            </a:pPr>
            <a:r>
              <a:rPr lang="en-US" sz="2000" dirty="0" err="1">
                <a:gradFill>
                  <a:gsLst>
                    <a:gs pos="2917">
                      <a:schemeClr val="tx1"/>
                    </a:gs>
                    <a:gs pos="30000">
                      <a:schemeClr val="tx1"/>
                    </a:gs>
                  </a:gsLst>
                  <a:lin ang="5400000" scaled="0"/>
                </a:gradFill>
                <a:latin typeface="Browallia New" panose="020B0604020202020204" pitchFamily="34" charset="-34"/>
                <a:cs typeface="Browallia New" panose="020B0604020202020204" pitchFamily="34" charset="-34"/>
              </a:rPr>
              <a:t>AppVeyor</a:t>
            </a:r>
            <a:endParaRPr lang="en-US" sz="2000" dirty="0">
              <a:gradFill>
                <a:gsLst>
                  <a:gs pos="2917">
                    <a:schemeClr val="tx1"/>
                  </a:gs>
                  <a:gs pos="30000">
                    <a:schemeClr val="tx1"/>
                  </a:gs>
                </a:gsLst>
                <a:lin ang="5400000" scaled="0"/>
              </a:gradFill>
              <a:latin typeface="Browallia New" panose="020B0604020202020204" pitchFamily="34" charset="-34"/>
              <a:cs typeface="Browallia New" panose="020B0604020202020204" pitchFamily="34" charset="-34"/>
            </a:endParaRPr>
          </a:p>
        </p:txBody>
      </p:sp>
    </p:spTree>
    <p:extLst>
      <p:ext uri="{BB962C8B-B14F-4D97-AF65-F5344CB8AC3E}">
        <p14:creationId xmlns:p14="http://schemas.microsoft.com/office/powerpoint/2010/main" val="229274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60"/>
                                        </p:tgtEl>
                                        <p:attrNameLst>
                                          <p:attrName>style.visibility</p:attrName>
                                        </p:attrNameLst>
                                      </p:cBhvr>
                                      <p:to>
                                        <p:strVal val="visible"/>
                                      </p:to>
                                    </p:set>
                                    <p:anim calcmode="lin" valueType="num">
                                      <p:cBhvr additive="base">
                                        <p:cTn id="7" dur="500" fill="hold"/>
                                        <p:tgtEl>
                                          <p:spTgt spid="60"/>
                                        </p:tgtEl>
                                        <p:attrNameLst>
                                          <p:attrName>ppt_x</p:attrName>
                                        </p:attrNameLst>
                                      </p:cBhvr>
                                      <p:tavLst>
                                        <p:tav tm="0">
                                          <p:val>
                                            <p:strVal val="1+#ppt_w/2"/>
                                          </p:val>
                                        </p:tav>
                                        <p:tav tm="100000">
                                          <p:val>
                                            <p:strVal val="#ppt_x"/>
                                          </p:val>
                                        </p:tav>
                                      </p:tavLst>
                                    </p:anim>
                                    <p:anim calcmode="lin" valueType="num">
                                      <p:cBhvr additive="base">
                                        <p:cTn id="8" dur="500" fill="hold"/>
                                        <p:tgtEl>
                                          <p:spTgt spid="6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61"/>
                                        </p:tgtEl>
                                        <p:attrNameLst>
                                          <p:attrName>style.visibility</p:attrName>
                                        </p:attrNameLst>
                                      </p:cBhvr>
                                      <p:to>
                                        <p:strVal val="visible"/>
                                      </p:to>
                                    </p:set>
                                    <p:animEffect transition="in" filter="fade">
                                      <p:cBhvr>
                                        <p:cTn id="12" dur="500"/>
                                        <p:tgtEl>
                                          <p:spTgt spid="61"/>
                                        </p:tgtEl>
                                      </p:cBhvr>
                                    </p:animEffect>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62"/>
                                        </p:tgtEl>
                                        <p:attrNameLst>
                                          <p:attrName>style.visibility</p:attrName>
                                        </p:attrNameLst>
                                      </p:cBhvr>
                                      <p:to>
                                        <p:strVal val="visible"/>
                                      </p:to>
                                    </p:set>
                                    <p:animEffect transition="in" filter="fade">
                                      <p:cBhvr>
                                        <p:cTn id="16" dur="500"/>
                                        <p:tgtEl>
                                          <p:spTgt spid="62"/>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1" fill="hold" grpId="0" nodeType="clickEffect">
                                  <p:stCondLst>
                                    <p:cond delay="0"/>
                                  </p:stCondLst>
                                  <p:childTnLst>
                                    <p:set>
                                      <p:cBhvr>
                                        <p:cTn id="20" dur="1" fill="hold">
                                          <p:stCondLst>
                                            <p:cond delay="0"/>
                                          </p:stCondLst>
                                        </p:cTn>
                                        <p:tgtEl>
                                          <p:spTgt spid="72"/>
                                        </p:tgtEl>
                                        <p:attrNameLst>
                                          <p:attrName>style.visibility</p:attrName>
                                        </p:attrNameLst>
                                      </p:cBhvr>
                                      <p:to>
                                        <p:strVal val="visible"/>
                                      </p:to>
                                    </p:set>
                                    <p:anim calcmode="lin" valueType="num">
                                      <p:cBhvr additive="base">
                                        <p:cTn id="21" dur="500" fill="hold"/>
                                        <p:tgtEl>
                                          <p:spTgt spid="72"/>
                                        </p:tgtEl>
                                        <p:attrNameLst>
                                          <p:attrName>ppt_x</p:attrName>
                                        </p:attrNameLst>
                                      </p:cBhvr>
                                      <p:tavLst>
                                        <p:tav tm="0">
                                          <p:val>
                                            <p:strVal val="#ppt_x"/>
                                          </p:val>
                                        </p:tav>
                                        <p:tav tm="100000">
                                          <p:val>
                                            <p:strVal val="#ppt_x"/>
                                          </p:val>
                                        </p:tav>
                                      </p:tavLst>
                                    </p:anim>
                                    <p:anim calcmode="lin" valueType="num">
                                      <p:cBhvr additive="base">
                                        <p:cTn id="22" dur="500" fill="hold"/>
                                        <p:tgtEl>
                                          <p:spTgt spid="72"/>
                                        </p:tgtEl>
                                        <p:attrNameLst>
                                          <p:attrName>ppt_y</p:attrName>
                                        </p:attrNameLst>
                                      </p:cBhvr>
                                      <p:tavLst>
                                        <p:tav tm="0">
                                          <p:val>
                                            <p:strVal val="0-#ppt_h/2"/>
                                          </p:val>
                                        </p:tav>
                                        <p:tav tm="100000">
                                          <p:val>
                                            <p:strVal val="#ppt_y"/>
                                          </p:val>
                                        </p:tav>
                                      </p:tavLst>
                                    </p:anim>
                                  </p:childTnLst>
                                </p:cTn>
                              </p:par>
                            </p:childTnLst>
                          </p:cTn>
                        </p:par>
                        <p:par>
                          <p:cTn id="23" fill="hold">
                            <p:stCondLst>
                              <p:cond delay="500"/>
                            </p:stCondLst>
                            <p:childTnLst>
                              <p:par>
                                <p:cTn id="24" presetID="10" presetClass="entr" presetSubtype="0" fill="hold" grpId="0" nodeType="afterEffect">
                                  <p:stCondLst>
                                    <p:cond delay="0"/>
                                  </p:stCondLst>
                                  <p:childTnLst>
                                    <p:set>
                                      <p:cBhvr>
                                        <p:cTn id="25" dur="1" fill="hold">
                                          <p:stCondLst>
                                            <p:cond delay="0"/>
                                          </p:stCondLst>
                                        </p:cTn>
                                        <p:tgtEl>
                                          <p:spTgt spid="64"/>
                                        </p:tgtEl>
                                        <p:attrNameLst>
                                          <p:attrName>style.visibility</p:attrName>
                                        </p:attrNameLst>
                                      </p:cBhvr>
                                      <p:to>
                                        <p:strVal val="visible"/>
                                      </p:to>
                                    </p:set>
                                    <p:animEffect transition="in" filter="fade">
                                      <p:cBhvr>
                                        <p:cTn id="26" dur="500"/>
                                        <p:tgtEl>
                                          <p:spTgt spid="64"/>
                                        </p:tgtEl>
                                      </p:cBhvr>
                                    </p:animEffect>
                                  </p:childTnLst>
                                </p:cTn>
                              </p:par>
                            </p:childTnLst>
                          </p:cTn>
                        </p:par>
                        <p:par>
                          <p:cTn id="27" fill="hold">
                            <p:stCondLst>
                              <p:cond delay="1000"/>
                            </p:stCondLst>
                            <p:childTnLst>
                              <p:par>
                                <p:cTn id="28" presetID="10" presetClass="entr" presetSubtype="0" fill="hold" grpId="0" nodeType="afterEffect">
                                  <p:stCondLst>
                                    <p:cond delay="0"/>
                                  </p:stCondLst>
                                  <p:childTnLst>
                                    <p:set>
                                      <p:cBhvr>
                                        <p:cTn id="29" dur="1" fill="hold">
                                          <p:stCondLst>
                                            <p:cond delay="0"/>
                                          </p:stCondLst>
                                        </p:cTn>
                                        <p:tgtEl>
                                          <p:spTgt spid="65"/>
                                        </p:tgtEl>
                                        <p:attrNameLst>
                                          <p:attrName>style.visibility</p:attrName>
                                        </p:attrNameLst>
                                      </p:cBhvr>
                                      <p:to>
                                        <p:strVal val="visible"/>
                                      </p:to>
                                    </p:set>
                                    <p:animEffect transition="in" filter="fade">
                                      <p:cBhvr>
                                        <p:cTn id="30"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nimBg="1"/>
      <p:bldP spid="60" grpId="0" animBg="1"/>
      <p:bldP spid="61" grpId="0"/>
      <p:bldP spid="62" grpId="0"/>
      <p:bldP spid="64" grpId="0"/>
      <p:bldP spid="6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Arrow: Bent-Up 71">
            <a:extLst>
              <a:ext uri="{FF2B5EF4-FFF2-40B4-BE49-F238E27FC236}">
                <a16:creationId xmlns:a16="http://schemas.microsoft.com/office/drawing/2014/main" id="{4E04FAB5-4E36-45A3-99BF-4DA9FA4B929A}"/>
              </a:ext>
            </a:extLst>
          </p:cNvPr>
          <p:cNvSpPr/>
          <p:nvPr/>
        </p:nvSpPr>
        <p:spPr bwMode="auto">
          <a:xfrm rot="16200000" flipH="1">
            <a:off x="9993221" y="442678"/>
            <a:ext cx="2053670" cy="1167361"/>
          </a:xfrm>
          <a:prstGeom prst="bentUpArrow">
            <a:avLst>
              <a:gd name="adj1" fmla="val 25000"/>
              <a:gd name="adj2" fmla="val 25756"/>
              <a:gd name="adj3" fmla="val 25000"/>
            </a:avLst>
          </a:prstGeom>
          <a:solidFill>
            <a:srgbClr val="489869"/>
          </a:solidFill>
          <a:ln>
            <a:noFill/>
            <a:headEnd type="none" w="med" len="med"/>
            <a:tailEnd type="none" w="med" len="med"/>
          </a:ln>
          <a:effectLst>
            <a:outerShdw blurRad="50800" dist="38100" dir="5400000" algn="t" rotWithShape="0">
              <a:prstClr val="black">
                <a:alpha val="2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a:extLst>
              <a:ext uri="{FF2B5EF4-FFF2-40B4-BE49-F238E27FC236}">
                <a16:creationId xmlns:a16="http://schemas.microsoft.com/office/drawing/2014/main" id="{8BB696CA-9CAD-4DC7-9369-AB13FB2C7A46}"/>
              </a:ext>
            </a:extLst>
          </p:cNvPr>
          <p:cNvSpPr>
            <a:spLocks noGrp="1"/>
          </p:cNvSpPr>
          <p:nvPr>
            <p:ph type="title"/>
          </p:nvPr>
        </p:nvSpPr>
        <p:spPr/>
        <p:txBody>
          <a:bodyPr/>
          <a:lstStyle/>
          <a:p>
            <a:r>
              <a:rPr lang="en-US" dirty="0"/>
              <a:t>TFS Infrastructure</a:t>
            </a:r>
          </a:p>
        </p:txBody>
      </p:sp>
      <p:grpSp>
        <p:nvGrpSpPr>
          <p:cNvPr id="57" name="Group 56">
            <a:extLst>
              <a:ext uri="{FF2B5EF4-FFF2-40B4-BE49-F238E27FC236}">
                <a16:creationId xmlns:a16="http://schemas.microsoft.com/office/drawing/2014/main" id="{9B9C7A12-F6E0-4070-AD3F-99D5EA68BDB9}"/>
              </a:ext>
            </a:extLst>
          </p:cNvPr>
          <p:cNvGrpSpPr/>
          <p:nvPr/>
        </p:nvGrpSpPr>
        <p:grpSpPr>
          <a:xfrm>
            <a:off x="922596" y="1359237"/>
            <a:ext cx="1066999" cy="850702"/>
            <a:chOff x="1636971" y="3159125"/>
            <a:chExt cx="1066999" cy="850702"/>
          </a:xfrm>
        </p:grpSpPr>
        <p:grpSp>
          <p:nvGrpSpPr>
            <p:cNvPr id="9" name="Group 8">
              <a:extLst>
                <a:ext uri="{FF2B5EF4-FFF2-40B4-BE49-F238E27FC236}">
                  <a16:creationId xmlns:a16="http://schemas.microsoft.com/office/drawing/2014/main" id="{827ADF4B-4EF4-49FC-94B9-8F6E2C241487}"/>
                </a:ext>
              </a:extLst>
            </p:cNvPr>
            <p:cNvGrpSpPr/>
            <p:nvPr/>
          </p:nvGrpSpPr>
          <p:grpSpPr>
            <a:xfrm>
              <a:off x="1900695" y="3159125"/>
              <a:ext cx="803275" cy="783431"/>
              <a:chOff x="588263" y="3127375"/>
              <a:chExt cx="803275" cy="783431"/>
            </a:xfrm>
          </p:grpSpPr>
          <p:pic>
            <p:nvPicPr>
              <p:cNvPr id="6" name="Graphic 5">
                <a:extLst>
                  <a:ext uri="{FF2B5EF4-FFF2-40B4-BE49-F238E27FC236}">
                    <a16:creationId xmlns:a16="http://schemas.microsoft.com/office/drawing/2014/main" id="{8AD32F42-9636-4FC3-BD1E-C6B36E811732}"/>
                  </a:ext>
                </a:extLst>
              </p:cNvPr>
              <p:cNvPicPr>
                <a:picLocks noChangeAspect="1"/>
              </p:cNvPicPr>
              <p:nvPr/>
            </p:nvPicPr>
            <p:blipFill>
              <a:blip r:embed="rId2">
                <a:alphaModFix amt="35000"/>
                <a:extLst>
                  <a:ext uri="{96DAC541-7B7A-43D3-8B79-37D633B846F1}">
                    <asvg:svgBlip xmlns:asvg="http://schemas.microsoft.com/office/drawing/2016/SVG/main" r:embed="rId3"/>
                  </a:ext>
                </a:extLst>
              </a:blip>
              <a:stretch>
                <a:fillRect/>
              </a:stretch>
            </p:blipFill>
            <p:spPr>
              <a:xfrm>
                <a:off x="588263" y="3127375"/>
                <a:ext cx="476250" cy="476250"/>
              </a:xfrm>
              <a:prstGeom prst="rect">
                <a:avLst/>
              </a:prstGeom>
            </p:spPr>
          </p:pic>
          <p:pic>
            <p:nvPicPr>
              <p:cNvPr id="8" name="Picture 7" descr="A close up of a sign&#10;&#10;Description automatically generated">
                <a:extLst>
                  <a:ext uri="{FF2B5EF4-FFF2-40B4-BE49-F238E27FC236}">
                    <a16:creationId xmlns:a16="http://schemas.microsoft.com/office/drawing/2014/main" id="{43511747-82DA-4C5A-A740-F299272ED36F}"/>
                  </a:ext>
                </a:extLst>
              </p:cNvPr>
              <p:cNvPicPr>
                <a:picLocks noChangeAspect="1"/>
              </p:cNvPicPr>
              <p:nvPr/>
            </p:nvPicPr>
            <p:blipFill>
              <a:blip r:embed="rId4">
                <a:alphaModFix amt="35000"/>
              </a:blip>
              <a:stretch>
                <a:fillRect/>
              </a:stretch>
            </p:blipFill>
            <p:spPr>
              <a:xfrm>
                <a:off x="674782" y="3194050"/>
                <a:ext cx="716756" cy="716756"/>
              </a:xfrm>
              <a:prstGeom prst="rect">
                <a:avLst/>
              </a:prstGeom>
            </p:spPr>
          </p:pic>
        </p:grpSp>
        <p:sp>
          <p:nvSpPr>
            <p:cNvPr id="10" name="TextBox 9">
              <a:extLst>
                <a:ext uri="{FF2B5EF4-FFF2-40B4-BE49-F238E27FC236}">
                  <a16:creationId xmlns:a16="http://schemas.microsoft.com/office/drawing/2014/main" id="{DD80AD05-5ABE-4BA3-BB20-1DCC4739E9DB}"/>
                </a:ext>
              </a:extLst>
            </p:cNvPr>
            <p:cNvSpPr txBox="1"/>
            <p:nvPr/>
          </p:nvSpPr>
          <p:spPr>
            <a:xfrm>
              <a:off x="1636971" y="3702050"/>
              <a:ext cx="1025922" cy="307777"/>
            </a:xfrm>
            <a:prstGeom prst="rect">
              <a:avLst/>
            </a:prstGeom>
            <a:noFill/>
          </p:spPr>
          <p:txBody>
            <a:bodyPr wrap="none" lIns="0" tIns="0" rIns="0" bIns="0" rtlCol="0">
              <a:spAutoFit/>
            </a:bodyPr>
            <a:lstStyle/>
            <a:p>
              <a:pPr algn="ctr"/>
              <a:r>
                <a:rPr lang="en-US" sz="2000" dirty="0">
                  <a:solidFill>
                    <a:schemeClr val="tx1">
                      <a:alpha val="35000"/>
                    </a:schemeClr>
                  </a:solidFill>
                  <a:latin typeface="Browallia New" panose="020B0604020202020204" pitchFamily="34" charset="-34"/>
                  <a:cs typeface="Browallia New" panose="020B0604020202020204" pitchFamily="34" charset="-34"/>
                </a:rPr>
                <a:t>Admin Server</a:t>
              </a:r>
            </a:p>
          </p:txBody>
        </p:sp>
      </p:grpSp>
      <p:grpSp>
        <p:nvGrpSpPr>
          <p:cNvPr id="58" name="Group 57">
            <a:extLst>
              <a:ext uri="{FF2B5EF4-FFF2-40B4-BE49-F238E27FC236}">
                <a16:creationId xmlns:a16="http://schemas.microsoft.com/office/drawing/2014/main" id="{DBF25253-8DEA-49C1-8ADD-D7B3570AE0A9}"/>
              </a:ext>
            </a:extLst>
          </p:cNvPr>
          <p:cNvGrpSpPr/>
          <p:nvPr/>
        </p:nvGrpSpPr>
        <p:grpSpPr>
          <a:xfrm>
            <a:off x="998882" y="3608241"/>
            <a:ext cx="987650" cy="850702"/>
            <a:chOff x="4789720" y="1664494"/>
            <a:chExt cx="987650" cy="850702"/>
          </a:xfrm>
        </p:grpSpPr>
        <p:grpSp>
          <p:nvGrpSpPr>
            <p:cNvPr id="15" name="Group 14">
              <a:extLst>
                <a:ext uri="{FF2B5EF4-FFF2-40B4-BE49-F238E27FC236}">
                  <a16:creationId xmlns:a16="http://schemas.microsoft.com/office/drawing/2014/main" id="{EAF98E88-0905-4E96-8706-618BB6976368}"/>
                </a:ext>
              </a:extLst>
            </p:cNvPr>
            <p:cNvGrpSpPr/>
            <p:nvPr/>
          </p:nvGrpSpPr>
          <p:grpSpPr>
            <a:xfrm>
              <a:off x="4974095" y="1664494"/>
              <a:ext cx="803275" cy="783431"/>
              <a:chOff x="588263" y="3127375"/>
              <a:chExt cx="803275" cy="783431"/>
            </a:xfrm>
          </p:grpSpPr>
          <p:pic>
            <p:nvPicPr>
              <p:cNvPr id="16" name="Graphic 15">
                <a:extLst>
                  <a:ext uri="{FF2B5EF4-FFF2-40B4-BE49-F238E27FC236}">
                    <a16:creationId xmlns:a16="http://schemas.microsoft.com/office/drawing/2014/main" id="{658BB7E6-F77A-4C96-9652-E0EE17747981}"/>
                  </a:ext>
                </a:extLst>
              </p:cNvPr>
              <p:cNvPicPr>
                <a:picLocks noChangeAspect="1"/>
              </p:cNvPicPr>
              <p:nvPr/>
            </p:nvPicPr>
            <p:blipFill>
              <a:blip r:embed="rId2">
                <a:alphaModFix amt="35000"/>
                <a:extLst>
                  <a:ext uri="{96DAC541-7B7A-43D3-8B79-37D633B846F1}">
                    <asvg:svgBlip xmlns:asvg="http://schemas.microsoft.com/office/drawing/2016/SVG/main" r:embed="rId3"/>
                  </a:ext>
                </a:extLst>
              </a:blip>
              <a:stretch>
                <a:fillRect/>
              </a:stretch>
            </p:blipFill>
            <p:spPr>
              <a:xfrm>
                <a:off x="588263" y="3127375"/>
                <a:ext cx="476250" cy="476250"/>
              </a:xfrm>
              <a:prstGeom prst="rect">
                <a:avLst/>
              </a:prstGeom>
            </p:spPr>
          </p:pic>
          <p:pic>
            <p:nvPicPr>
              <p:cNvPr id="17" name="Picture 16" descr="A close up of a sign&#10;&#10;Description automatically generated">
                <a:extLst>
                  <a:ext uri="{FF2B5EF4-FFF2-40B4-BE49-F238E27FC236}">
                    <a16:creationId xmlns:a16="http://schemas.microsoft.com/office/drawing/2014/main" id="{D4892777-F926-42B5-A688-F4B7D467DAE3}"/>
                  </a:ext>
                </a:extLst>
              </p:cNvPr>
              <p:cNvPicPr>
                <a:picLocks noChangeAspect="1"/>
              </p:cNvPicPr>
              <p:nvPr/>
            </p:nvPicPr>
            <p:blipFill>
              <a:blip r:embed="rId4">
                <a:alphaModFix amt="35000"/>
              </a:blip>
              <a:stretch>
                <a:fillRect/>
              </a:stretch>
            </p:blipFill>
            <p:spPr>
              <a:xfrm>
                <a:off x="674782" y="3194050"/>
                <a:ext cx="716756" cy="716756"/>
              </a:xfrm>
              <a:prstGeom prst="rect">
                <a:avLst/>
              </a:prstGeom>
            </p:spPr>
          </p:pic>
        </p:grpSp>
        <p:sp>
          <p:nvSpPr>
            <p:cNvPr id="18" name="TextBox 17">
              <a:extLst>
                <a:ext uri="{FF2B5EF4-FFF2-40B4-BE49-F238E27FC236}">
                  <a16:creationId xmlns:a16="http://schemas.microsoft.com/office/drawing/2014/main" id="{BE600E05-D90B-432B-9F49-E12172CC6DE5}"/>
                </a:ext>
              </a:extLst>
            </p:cNvPr>
            <p:cNvSpPr txBox="1"/>
            <p:nvPr/>
          </p:nvSpPr>
          <p:spPr>
            <a:xfrm>
              <a:off x="4789720" y="2207419"/>
              <a:ext cx="867225" cy="307777"/>
            </a:xfrm>
            <a:prstGeom prst="rect">
              <a:avLst/>
            </a:prstGeom>
            <a:noFill/>
          </p:spPr>
          <p:txBody>
            <a:bodyPr wrap="none" lIns="0" tIns="0" rIns="0" bIns="0" rtlCol="0">
              <a:spAutoFit/>
            </a:bodyPr>
            <a:lstStyle/>
            <a:p>
              <a:pPr algn="ctr"/>
              <a:r>
                <a:rPr lang="en-US" sz="2000" dirty="0">
                  <a:solidFill>
                    <a:schemeClr val="tx1">
                      <a:alpha val="35000"/>
                    </a:schemeClr>
                  </a:solidFill>
                  <a:latin typeface="Browallia New" panose="020B0604020202020204" pitchFamily="34" charset="-34"/>
                  <a:cs typeface="Browallia New" panose="020B0604020202020204" pitchFamily="34" charset="-34"/>
                </a:rPr>
                <a:t>Build Agent</a:t>
              </a:r>
            </a:p>
          </p:txBody>
        </p:sp>
      </p:grpSp>
      <p:grpSp>
        <p:nvGrpSpPr>
          <p:cNvPr id="56" name="Group 55">
            <a:extLst>
              <a:ext uri="{FF2B5EF4-FFF2-40B4-BE49-F238E27FC236}">
                <a16:creationId xmlns:a16="http://schemas.microsoft.com/office/drawing/2014/main" id="{1AE3865A-E361-48BE-B54A-C1CBA06069B3}"/>
              </a:ext>
            </a:extLst>
          </p:cNvPr>
          <p:cNvGrpSpPr/>
          <p:nvPr/>
        </p:nvGrpSpPr>
        <p:grpSpPr>
          <a:xfrm>
            <a:off x="992326" y="2486071"/>
            <a:ext cx="886461" cy="846038"/>
            <a:chOff x="1701939" y="4193977"/>
            <a:chExt cx="886461" cy="846038"/>
          </a:xfrm>
        </p:grpSpPr>
        <p:grpSp>
          <p:nvGrpSpPr>
            <p:cNvPr id="54" name="Group 53">
              <a:extLst>
                <a:ext uri="{FF2B5EF4-FFF2-40B4-BE49-F238E27FC236}">
                  <a16:creationId xmlns:a16="http://schemas.microsoft.com/office/drawing/2014/main" id="{5A09BA65-3A4C-41FD-8094-D3317F1EFEA3}"/>
                </a:ext>
              </a:extLst>
            </p:cNvPr>
            <p:cNvGrpSpPr/>
            <p:nvPr/>
          </p:nvGrpSpPr>
          <p:grpSpPr>
            <a:xfrm>
              <a:off x="1900695" y="4193977"/>
              <a:ext cx="650875" cy="584200"/>
              <a:chOff x="2829581" y="4637484"/>
              <a:chExt cx="650875" cy="584200"/>
            </a:xfrm>
          </p:grpSpPr>
          <p:pic>
            <p:nvPicPr>
              <p:cNvPr id="52" name="Graphic 51">
                <a:extLst>
                  <a:ext uri="{FF2B5EF4-FFF2-40B4-BE49-F238E27FC236}">
                    <a16:creationId xmlns:a16="http://schemas.microsoft.com/office/drawing/2014/main" id="{F13092F1-4B5C-4EE8-AC01-08F1DA0B2259}"/>
                  </a:ext>
                </a:extLst>
              </p:cNvPr>
              <p:cNvPicPr>
                <a:picLocks noChangeAspect="1"/>
              </p:cNvPicPr>
              <p:nvPr/>
            </p:nvPicPr>
            <p:blipFill>
              <a:blip r:embed="rId2">
                <a:alphaModFix amt="35000"/>
                <a:extLst>
                  <a:ext uri="{96DAC541-7B7A-43D3-8B79-37D633B846F1}">
                    <asvg:svgBlip xmlns:asvg="http://schemas.microsoft.com/office/drawing/2016/SVG/main" r:embed="rId3"/>
                  </a:ext>
                </a:extLst>
              </a:blip>
              <a:stretch>
                <a:fillRect/>
              </a:stretch>
            </p:blipFill>
            <p:spPr>
              <a:xfrm>
                <a:off x="2829581" y="4637484"/>
                <a:ext cx="476250" cy="476250"/>
              </a:xfrm>
              <a:prstGeom prst="rect">
                <a:avLst/>
              </a:prstGeom>
            </p:spPr>
          </p:pic>
          <p:pic>
            <p:nvPicPr>
              <p:cNvPr id="50" name="Picture 49" descr="A close up of a logo&#10;&#10;Description automatically generated">
                <a:extLst>
                  <a:ext uri="{FF2B5EF4-FFF2-40B4-BE49-F238E27FC236}">
                    <a16:creationId xmlns:a16="http://schemas.microsoft.com/office/drawing/2014/main" id="{5C1EEC0E-3817-45DC-B3FD-22C20F6C6AF3}"/>
                  </a:ext>
                </a:extLst>
              </p:cNvPr>
              <p:cNvPicPr>
                <a:picLocks noChangeAspect="1"/>
              </p:cNvPicPr>
              <p:nvPr/>
            </p:nvPicPr>
            <p:blipFill>
              <a:blip r:embed="rId5">
                <a:alphaModFix amt="35000"/>
              </a:blip>
              <a:stretch>
                <a:fillRect/>
              </a:stretch>
            </p:blipFill>
            <p:spPr>
              <a:xfrm>
                <a:off x="3131206" y="4872434"/>
                <a:ext cx="349250" cy="349250"/>
              </a:xfrm>
              <a:prstGeom prst="rect">
                <a:avLst/>
              </a:prstGeom>
            </p:spPr>
          </p:pic>
        </p:grpSp>
        <p:sp>
          <p:nvSpPr>
            <p:cNvPr id="55" name="TextBox 54">
              <a:extLst>
                <a:ext uri="{FF2B5EF4-FFF2-40B4-BE49-F238E27FC236}">
                  <a16:creationId xmlns:a16="http://schemas.microsoft.com/office/drawing/2014/main" id="{1A224FCE-C8F8-4A81-9D35-C8AA3DF18705}"/>
                </a:ext>
              </a:extLst>
            </p:cNvPr>
            <p:cNvSpPr txBox="1"/>
            <p:nvPr/>
          </p:nvSpPr>
          <p:spPr>
            <a:xfrm>
              <a:off x="1701939" y="4732238"/>
              <a:ext cx="886461" cy="307777"/>
            </a:xfrm>
            <a:prstGeom prst="rect">
              <a:avLst/>
            </a:prstGeom>
            <a:noFill/>
          </p:spPr>
          <p:txBody>
            <a:bodyPr wrap="none" lIns="0" tIns="0" rIns="0" bIns="0" rtlCol="0">
              <a:spAutoFit/>
            </a:bodyPr>
            <a:lstStyle/>
            <a:p>
              <a:pPr algn="ctr"/>
              <a:r>
                <a:rPr lang="en-US" sz="2000" dirty="0">
                  <a:solidFill>
                    <a:schemeClr val="tx1">
                      <a:alpha val="35000"/>
                    </a:schemeClr>
                  </a:solidFill>
                  <a:latin typeface="Browallia New" panose="020B0604020202020204" pitchFamily="34" charset="-34"/>
                  <a:cs typeface="Browallia New" panose="020B0604020202020204" pitchFamily="34" charset="-34"/>
                </a:rPr>
                <a:t>SQL Server</a:t>
              </a:r>
            </a:p>
          </p:txBody>
        </p:sp>
      </p:grpSp>
      <p:sp>
        <p:nvSpPr>
          <p:cNvPr id="60" name="Arrow: Right 59">
            <a:extLst>
              <a:ext uri="{FF2B5EF4-FFF2-40B4-BE49-F238E27FC236}">
                <a16:creationId xmlns:a16="http://schemas.microsoft.com/office/drawing/2014/main" id="{E9F3BF33-6CA8-4BB7-B348-D162C0271178}"/>
              </a:ext>
            </a:extLst>
          </p:cNvPr>
          <p:cNvSpPr/>
          <p:nvPr/>
        </p:nvSpPr>
        <p:spPr bwMode="auto">
          <a:xfrm rot="10800000">
            <a:off x="2495550" y="4735076"/>
            <a:ext cx="9696450" cy="596314"/>
          </a:xfrm>
          <a:prstGeom prst="rightArrow">
            <a:avLst/>
          </a:prstGeom>
          <a:solidFill>
            <a:srgbClr val="0098CE"/>
          </a:solidFill>
          <a:ln>
            <a:noFill/>
            <a:headEnd type="none" w="med" len="med"/>
            <a:tailEnd type="none" w="med" len="med"/>
          </a:ln>
          <a:effectLst>
            <a:outerShdw blurRad="50800" dist="38100" dir="5400000" algn="t" rotWithShape="0">
              <a:prstClr val="black">
                <a:alpha val="2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61" name="TextBox 60">
            <a:extLst>
              <a:ext uri="{FF2B5EF4-FFF2-40B4-BE49-F238E27FC236}">
                <a16:creationId xmlns:a16="http://schemas.microsoft.com/office/drawing/2014/main" id="{8571A269-221E-4B75-AAA5-1DCB4CA6F172}"/>
              </a:ext>
            </a:extLst>
          </p:cNvPr>
          <p:cNvSpPr txBox="1"/>
          <p:nvPr/>
        </p:nvSpPr>
        <p:spPr>
          <a:xfrm>
            <a:off x="2895600" y="4894732"/>
            <a:ext cx="9232900" cy="276999"/>
          </a:xfrm>
          <a:prstGeom prst="rect">
            <a:avLst/>
          </a:prstGeom>
          <a:noFill/>
        </p:spPr>
        <p:txBody>
          <a:bodyPr wrap="square" lIns="0" tIns="0" rIns="0" bIns="0" rtlCol="0">
            <a:spAutoFit/>
          </a:bodyPr>
          <a:lstStyle/>
          <a:p>
            <a:pPr algn="l"/>
            <a:r>
              <a:rPr lang="en-US" sz="1800" dirty="0">
                <a:gradFill>
                  <a:gsLst>
                    <a:gs pos="2917">
                      <a:schemeClr val="tx1"/>
                    </a:gs>
                    <a:gs pos="30000">
                      <a:schemeClr val="tx1"/>
                    </a:gs>
                  </a:gsLst>
                  <a:lin ang="5400000" scaled="0"/>
                </a:gradFill>
                <a:latin typeface="Browallia New" panose="020B0604020202020204" pitchFamily="34" charset="-34"/>
                <a:cs typeface="Browallia New" panose="020B0604020202020204" pitchFamily="34" charset="-34"/>
              </a:rPr>
              <a:t>Release Management</a:t>
            </a:r>
          </a:p>
        </p:txBody>
      </p:sp>
      <p:sp>
        <p:nvSpPr>
          <p:cNvPr id="62" name="TextBox 61">
            <a:extLst>
              <a:ext uri="{FF2B5EF4-FFF2-40B4-BE49-F238E27FC236}">
                <a16:creationId xmlns:a16="http://schemas.microsoft.com/office/drawing/2014/main" id="{DED49CF7-0F91-4AC3-A66D-D2558FC654FC}"/>
              </a:ext>
            </a:extLst>
          </p:cNvPr>
          <p:cNvSpPr txBox="1"/>
          <p:nvPr/>
        </p:nvSpPr>
        <p:spPr>
          <a:xfrm>
            <a:off x="2853195" y="5512048"/>
            <a:ext cx="9034005" cy="1231106"/>
          </a:xfrm>
          <a:prstGeom prst="rect">
            <a:avLst/>
          </a:prstGeom>
          <a:noFill/>
        </p:spPr>
        <p:txBody>
          <a:bodyPr wrap="square" lIns="0" tIns="0" rIns="0" bIns="0" numCol="2" spcCol="457200" rtlCol="0">
            <a:spAutoFit/>
          </a:bodyPr>
          <a:lstStyle/>
          <a:p>
            <a:pPr marL="342900" indent="-342900" algn="l">
              <a:buFont typeface="Arial" panose="020B0604020202020204" pitchFamily="34" charset="0"/>
              <a:buChar char="•"/>
            </a:pPr>
            <a:r>
              <a:rPr lang="en-US" sz="2000" dirty="0">
                <a:latin typeface="Browallia New" panose="020B0604020202020204" pitchFamily="34" charset="-34"/>
                <a:cs typeface="Browallia New" panose="020B0604020202020204" pitchFamily="34" charset="-34"/>
              </a:rPr>
              <a:t>“Built-in” functionality of the Administration Server</a:t>
            </a:r>
          </a:p>
          <a:p>
            <a:pPr marL="342900" indent="-342900" algn="l">
              <a:buFont typeface="Arial" panose="020B0604020202020204" pitchFamily="34" charset="0"/>
              <a:buChar char="•"/>
            </a:pPr>
            <a:r>
              <a:rPr lang="en-US" sz="2000" dirty="0">
                <a:latin typeface="Browallia New" panose="020B0604020202020204" pitchFamily="34" charset="-34"/>
                <a:cs typeface="Browallia New" panose="020B0604020202020204" pitchFamily="34" charset="-34"/>
              </a:rPr>
              <a:t>Responsible for administering (and automating) releases, including version history and auditing</a:t>
            </a:r>
          </a:p>
          <a:p>
            <a:pPr marL="342900" indent="-342900" algn="l">
              <a:buFont typeface="Arial" panose="020B0604020202020204" pitchFamily="34" charset="0"/>
              <a:buChar char="•"/>
            </a:pPr>
            <a:r>
              <a:rPr lang="en-US" sz="2000" dirty="0">
                <a:latin typeface="Browallia New" panose="020B0604020202020204" pitchFamily="34" charset="-34"/>
                <a:cs typeface="Browallia New" panose="020B0604020202020204" pitchFamily="34" charset="-34"/>
              </a:rPr>
              <a:t>Enables roll-back capabilities</a:t>
            </a:r>
          </a:p>
          <a:p>
            <a:pPr marL="342900" indent="-342900" algn="l">
              <a:buFont typeface="Arial" panose="020B0604020202020204" pitchFamily="34" charset="0"/>
              <a:buChar char="•"/>
            </a:pPr>
            <a:r>
              <a:rPr lang="en-US" sz="2000" dirty="0">
                <a:latin typeface="Browallia New" panose="020B0604020202020204" pitchFamily="34" charset="-34"/>
                <a:cs typeface="Browallia New" panose="020B0604020202020204" pitchFamily="34" charset="-34"/>
              </a:rPr>
              <a:t>Schedules releases for deployment</a:t>
            </a:r>
          </a:p>
          <a:p>
            <a:pPr marL="342900" indent="-342900">
              <a:buFont typeface="Arial" panose="020B0604020202020204" pitchFamily="34" charset="0"/>
              <a:buChar char="•"/>
            </a:pPr>
            <a:r>
              <a:rPr lang="en-US" sz="2000" dirty="0">
                <a:latin typeface="Browallia New" panose="020B0604020202020204" pitchFamily="34" charset="-34"/>
                <a:cs typeface="Browallia New" panose="020B0604020202020204" pitchFamily="34" charset="-34"/>
              </a:rPr>
              <a:t>Releases can be configured for various rules (CI/CD, scheduled, manual)</a:t>
            </a:r>
          </a:p>
          <a:p>
            <a:pPr marL="342900" indent="-342900">
              <a:buFont typeface="Arial" panose="020B0604020202020204" pitchFamily="34" charset="0"/>
              <a:buChar char="•"/>
            </a:pPr>
            <a:r>
              <a:rPr lang="en-US" sz="2000" dirty="0">
                <a:latin typeface="Browallia New" panose="020B0604020202020204" pitchFamily="34" charset="-34"/>
                <a:cs typeface="Browallia New" panose="020B0604020202020204" pitchFamily="34" charset="-34"/>
              </a:rPr>
              <a:t>Releases can be “gated”</a:t>
            </a:r>
          </a:p>
        </p:txBody>
      </p:sp>
      <p:sp>
        <p:nvSpPr>
          <p:cNvPr id="64" name="TextBox 63">
            <a:extLst>
              <a:ext uri="{FF2B5EF4-FFF2-40B4-BE49-F238E27FC236}">
                <a16:creationId xmlns:a16="http://schemas.microsoft.com/office/drawing/2014/main" id="{C035DDBC-F2F2-400C-8318-09FFA37723E0}"/>
              </a:ext>
            </a:extLst>
          </p:cNvPr>
          <p:cNvSpPr txBox="1"/>
          <p:nvPr/>
        </p:nvSpPr>
        <p:spPr>
          <a:xfrm rot="5400000">
            <a:off x="10692176" y="658803"/>
            <a:ext cx="1527769" cy="276999"/>
          </a:xfrm>
          <a:prstGeom prst="rect">
            <a:avLst/>
          </a:prstGeom>
          <a:noFill/>
        </p:spPr>
        <p:txBody>
          <a:bodyPr wrap="square" lIns="0" tIns="0" rIns="0" bIns="0" rtlCol="0">
            <a:spAutoFit/>
          </a:bodyPr>
          <a:lstStyle/>
          <a:p>
            <a:pPr algn="r"/>
            <a:r>
              <a:rPr lang="en-US" sz="1800" dirty="0">
                <a:gradFill>
                  <a:gsLst>
                    <a:gs pos="2917">
                      <a:schemeClr val="tx1"/>
                    </a:gs>
                    <a:gs pos="30000">
                      <a:schemeClr val="tx1"/>
                    </a:gs>
                  </a:gsLst>
                  <a:lin ang="5400000" scaled="0"/>
                </a:gradFill>
                <a:latin typeface="Browallia New" panose="020B0604020202020204" pitchFamily="34" charset="-34"/>
                <a:cs typeface="Browallia New" panose="020B0604020202020204" pitchFamily="34" charset="-34"/>
              </a:rPr>
              <a:t>Alternative Solutions</a:t>
            </a:r>
          </a:p>
        </p:txBody>
      </p:sp>
      <p:sp>
        <p:nvSpPr>
          <p:cNvPr id="65" name="TextBox 64">
            <a:extLst>
              <a:ext uri="{FF2B5EF4-FFF2-40B4-BE49-F238E27FC236}">
                <a16:creationId xmlns:a16="http://schemas.microsoft.com/office/drawing/2014/main" id="{5C7A77EE-FB1F-4645-AB8D-7076A558F575}"/>
              </a:ext>
            </a:extLst>
          </p:cNvPr>
          <p:cNvSpPr txBox="1"/>
          <p:nvPr/>
        </p:nvSpPr>
        <p:spPr>
          <a:xfrm>
            <a:off x="2853195" y="1577902"/>
            <a:ext cx="9034006" cy="2277547"/>
          </a:xfrm>
          <a:prstGeom prst="rect">
            <a:avLst/>
          </a:prstGeom>
          <a:noFill/>
        </p:spPr>
        <p:txBody>
          <a:bodyPr wrap="square" lIns="0" tIns="0" rIns="0" bIns="0" numCol="2" spcCol="457200" rtlCol="0">
            <a:spAutoFit/>
          </a:bodyPr>
          <a:lstStyle/>
          <a:p>
            <a:pPr algn="l"/>
            <a:r>
              <a:rPr lang="en-US" sz="2400" dirty="0">
                <a:solidFill>
                  <a:srgbClr val="FFB900"/>
                </a:solidFill>
                <a:latin typeface="Browallia New" panose="020B0604020202020204" pitchFamily="34" charset="-34"/>
                <a:cs typeface="Browallia New" panose="020B0604020202020204" pitchFamily="34" charset="-34"/>
              </a:rPr>
              <a:t>App Deployment</a:t>
            </a:r>
          </a:p>
          <a:p>
            <a:pPr marL="342900" indent="-342900" algn="l">
              <a:buFont typeface="Arial" panose="020B0604020202020204" pitchFamily="34" charset="0"/>
              <a:buChar char="•"/>
            </a:pPr>
            <a:r>
              <a:rPr lang="en-US" sz="2000" dirty="0">
                <a:gradFill>
                  <a:gsLst>
                    <a:gs pos="2917">
                      <a:schemeClr val="tx1"/>
                    </a:gs>
                    <a:gs pos="30000">
                      <a:schemeClr val="tx1"/>
                    </a:gs>
                  </a:gsLst>
                  <a:lin ang="5400000" scaled="0"/>
                </a:gradFill>
                <a:latin typeface="Browallia New" panose="020B0604020202020204" pitchFamily="34" charset="-34"/>
                <a:cs typeface="Browallia New" panose="020B0604020202020204" pitchFamily="34" charset="-34"/>
              </a:rPr>
              <a:t>Bamboo</a:t>
            </a:r>
          </a:p>
          <a:p>
            <a:pPr marL="342900" indent="-342900" algn="l">
              <a:buFont typeface="Arial" panose="020B0604020202020204" pitchFamily="34" charset="0"/>
              <a:buChar char="•"/>
            </a:pPr>
            <a:r>
              <a:rPr lang="en-US" sz="2000" dirty="0">
                <a:gradFill>
                  <a:gsLst>
                    <a:gs pos="2917">
                      <a:schemeClr val="tx1"/>
                    </a:gs>
                    <a:gs pos="30000">
                      <a:schemeClr val="tx1"/>
                    </a:gs>
                  </a:gsLst>
                  <a:lin ang="5400000" scaled="0"/>
                </a:gradFill>
                <a:latin typeface="Browallia New" panose="020B0604020202020204" pitchFamily="34" charset="-34"/>
                <a:cs typeface="Browallia New" panose="020B0604020202020204" pitchFamily="34" charset="-34"/>
              </a:rPr>
              <a:t>Octopus</a:t>
            </a:r>
          </a:p>
          <a:p>
            <a:pPr algn="l"/>
            <a:endParaRPr lang="en-US" sz="2000" dirty="0">
              <a:gradFill>
                <a:gsLst>
                  <a:gs pos="2917">
                    <a:schemeClr val="tx1"/>
                  </a:gs>
                  <a:gs pos="30000">
                    <a:schemeClr val="tx1"/>
                  </a:gs>
                </a:gsLst>
                <a:lin ang="5400000" scaled="0"/>
              </a:gradFill>
              <a:latin typeface="Browallia New" panose="020B0604020202020204" pitchFamily="34" charset="-34"/>
              <a:cs typeface="Browallia New" panose="020B0604020202020204" pitchFamily="34" charset="-34"/>
            </a:endParaRPr>
          </a:p>
          <a:p>
            <a:pPr algn="l"/>
            <a:endParaRPr lang="en-US" sz="2000" dirty="0">
              <a:gradFill>
                <a:gsLst>
                  <a:gs pos="2917">
                    <a:schemeClr val="tx1"/>
                  </a:gs>
                  <a:gs pos="30000">
                    <a:schemeClr val="tx1"/>
                  </a:gs>
                </a:gsLst>
                <a:lin ang="5400000" scaled="0"/>
              </a:gradFill>
              <a:latin typeface="Browallia New" panose="020B0604020202020204" pitchFamily="34" charset="-34"/>
              <a:cs typeface="Browallia New" panose="020B0604020202020204" pitchFamily="34" charset="-34"/>
            </a:endParaRPr>
          </a:p>
          <a:p>
            <a:pPr algn="l"/>
            <a:endParaRPr lang="en-US" sz="2000" dirty="0">
              <a:gradFill>
                <a:gsLst>
                  <a:gs pos="2917">
                    <a:schemeClr val="tx1"/>
                  </a:gs>
                  <a:gs pos="30000">
                    <a:schemeClr val="tx1"/>
                  </a:gs>
                </a:gsLst>
                <a:lin ang="5400000" scaled="0"/>
              </a:gradFill>
              <a:latin typeface="Browallia New" panose="020B0604020202020204" pitchFamily="34" charset="-34"/>
              <a:cs typeface="Browallia New" panose="020B0604020202020204" pitchFamily="34" charset="-34"/>
            </a:endParaRPr>
          </a:p>
          <a:p>
            <a:pPr algn="l"/>
            <a:endParaRPr lang="en-US" sz="2000" dirty="0">
              <a:gradFill>
                <a:gsLst>
                  <a:gs pos="2917">
                    <a:schemeClr val="tx1"/>
                  </a:gs>
                  <a:gs pos="30000">
                    <a:schemeClr val="tx1"/>
                  </a:gs>
                </a:gsLst>
                <a:lin ang="5400000" scaled="0"/>
              </a:gradFill>
              <a:latin typeface="Browallia New" panose="020B0604020202020204" pitchFamily="34" charset="-34"/>
              <a:cs typeface="Browallia New" panose="020B0604020202020204" pitchFamily="34" charset="-34"/>
            </a:endParaRPr>
          </a:p>
          <a:p>
            <a:pPr algn="l"/>
            <a:r>
              <a:rPr lang="en-US" sz="2400" dirty="0">
                <a:solidFill>
                  <a:srgbClr val="FFB900"/>
                </a:solidFill>
                <a:latin typeface="Browallia New" panose="020B0604020202020204" pitchFamily="34" charset="-34"/>
                <a:cs typeface="Browallia New" panose="020B0604020202020204" pitchFamily="34" charset="-34"/>
              </a:rPr>
              <a:t>Infrastructure Deployment</a:t>
            </a:r>
          </a:p>
          <a:p>
            <a:pPr marL="342900" indent="-342900" algn="l">
              <a:buFont typeface="Arial" panose="020B0604020202020204" pitchFamily="34" charset="0"/>
              <a:buChar char="•"/>
            </a:pPr>
            <a:r>
              <a:rPr lang="en-US" sz="2000" dirty="0">
                <a:gradFill>
                  <a:gsLst>
                    <a:gs pos="2917">
                      <a:schemeClr val="tx1"/>
                    </a:gs>
                    <a:gs pos="30000">
                      <a:schemeClr val="tx1"/>
                    </a:gs>
                  </a:gsLst>
                  <a:lin ang="5400000" scaled="0"/>
                </a:gradFill>
                <a:latin typeface="Browallia New" panose="020B0604020202020204" pitchFamily="34" charset="-34"/>
                <a:cs typeface="Browallia New" panose="020B0604020202020204" pitchFamily="34" charset="-34"/>
              </a:rPr>
              <a:t>Ansible</a:t>
            </a:r>
          </a:p>
          <a:p>
            <a:pPr marL="342900" indent="-342900" algn="l">
              <a:buFont typeface="Arial" panose="020B0604020202020204" pitchFamily="34" charset="0"/>
              <a:buChar char="•"/>
            </a:pPr>
            <a:r>
              <a:rPr lang="en-US" sz="2000" dirty="0">
                <a:gradFill>
                  <a:gsLst>
                    <a:gs pos="2917">
                      <a:schemeClr val="tx1"/>
                    </a:gs>
                    <a:gs pos="30000">
                      <a:schemeClr val="tx1"/>
                    </a:gs>
                  </a:gsLst>
                  <a:lin ang="5400000" scaled="0"/>
                </a:gradFill>
                <a:latin typeface="Browallia New" panose="020B0604020202020204" pitchFamily="34" charset="-34"/>
                <a:cs typeface="Browallia New" panose="020B0604020202020204" pitchFamily="34" charset="-34"/>
              </a:rPr>
              <a:t>Puppet</a:t>
            </a:r>
          </a:p>
          <a:p>
            <a:pPr marL="342900" indent="-342900" algn="l">
              <a:buFont typeface="Arial" panose="020B0604020202020204" pitchFamily="34" charset="0"/>
              <a:buChar char="•"/>
            </a:pPr>
            <a:r>
              <a:rPr lang="en-US" sz="2000" dirty="0">
                <a:gradFill>
                  <a:gsLst>
                    <a:gs pos="2917">
                      <a:schemeClr val="tx1"/>
                    </a:gs>
                    <a:gs pos="30000">
                      <a:schemeClr val="tx1"/>
                    </a:gs>
                  </a:gsLst>
                  <a:lin ang="5400000" scaled="0"/>
                </a:gradFill>
                <a:latin typeface="Browallia New" panose="020B0604020202020204" pitchFamily="34" charset="-34"/>
                <a:cs typeface="Browallia New" panose="020B0604020202020204" pitchFamily="34" charset="-34"/>
              </a:rPr>
              <a:t>Chef</a:t>
            </a:r>
          </a:p>
          <a:p>
            <a:pPr marL="342900" indent="-342900" algn="l">
              <a:buFont typeface="Arial" panose="020B0604020202020204" pitchFamily="34" charset="0"/>
              <a:buChar char="•"/>
            </a:pPr>
            <a:r>
              <a:rPr lang="en-US" sz="2000" dirty="0">
                <a:gradFill>
                  <a:gsLst>
                    <a:gs pos="2917">
                      <a:schemeClr val="tx1"/>
                    </a:gs>
                    <a:gs pos="30000">
                      <a:schemeClr val="tx1"/>
                    </a:gs>
                  </a:gsLst>
                  <a:lin ang="5400000" scaled="0"/>
                </a:gradFill>
                <a:latin typeface="Browallia New" panose="020B0604020202020204" pitchFamily="34" charset="-34"/>
                <a:cs typeface="Browallia New" panose="020B0604020202020204" pitchFamily="34" charset="-34"/>
              </a:rPr>
              <a:t>Docker</a:t>
            </a:r>
          </a:p>
          <a:p>
            <a:pPr marL="342900" indent="-342900" algn="l">
              <a:buFont typeface="Arial" panose="020B0604020202020204" pitchFamily="34" charset="0"/>
              <a:buChar char="•"/>
            </a:pPr>
            <a:r>
              <a:rPr lang="en-US" sz="2000" dirty="0">
                <a:gradFill>
                  <a:gsLst>
                    <a:gs pos="2917">
                      <a:schemeClr val="tx1"/>
                    </a:gs>
                    <a:gs pos="30000">
                      <a:schemeClr val="tx1"/>
                    </a:gs>
                  </a:gsLst>
                  <a:lin ang="5400000" scaled="0"/>
                </a:gradFill>
                <a:latin typeface="Browallia New" panose="020B0604020202020204" pitchFamily="34" charset="-34"/>
                <a:cs typeface="Browallia New" panose="020B0604020202020204" pitchFamily="34" charset="-34"/>
              </a:rPr>
              <a:t>Kubernetes</a:t>
            </a:r>
          </a:p>
          <a:p>
            <a:pPr marL="342900" indent="-342900" algn="l">
              <a:buFont typeface="Arial" panose="020B0604020202020204" pitchFamily="34" charset="0"/>
              <a:buChar char="•"/>
            </a:pPr>
            <a:r>
              <a:rPr lang="en-US" sz="2000" dirty="0">
                <a:gradFill>
                  <a:gsLst>
                    <a:gs pos="2917">
                      <a:schemeClr val="tx1"/>
                    </a:gs>
                    <a:gs pos="30000">
                      <a:schemeClr val="tx1"/>
                    </a:gs>
                  </a:gsLst>
                  <a:lin ang="5400000" scaled="0"/>
                </a:gradFill>
                <a:latin typeface="Browallia New" panose="020B0604020202020204" pitchFamily="34" charset="-34"/>
                <a:cs typeface="Browallia New" panose="020B0604020202020204" pitchFamily="34" charset="-34"/>
              </a:rPr>
              <a:t>Terraform (standalone)</a:t>
            </a:r>
          </a:p>
        </p:txBody>
      </p:sp>
      <p:grpSp>
        <p:nvGrpSpPr>
          <p:cNvPr id="24" name="Group 23">
            <a:extLst>
              <a:ext uri="{FF2B5EF4-FFF2-40B4-BE49-F238E27FC236}">
                <a16:creationId xmlns:a16="http://schemas.microsoft.com/office/drawing/2014/main" id="{048333AA-BA77-4764-BAB0-EFD02EF71849}"/>
              </a:ext>
            </a:extLst>
          </p:cNvPr>
          <p:cNvGrpSpPr/>
          <p:nvPr/>
        </p:nvGrpSpPr>
        <p:grpSpPr>
          <a:xfrm>
            <a:off x="598243" y="4735076"/>
            <a:ext cx="1646285" cy="850702"/>
            <a:chOff x="7744490" y="1600994"/>
            <a:chExt cx="1646285" cy="850702"/>
          </a:xfrm>
        </p:grpSpPr>
        <p:grpSp>
          <p:nvGrpSpPr>
            <p:cNvPr id="25" name="Group 24">
              <a:extLst>
                <a:ext uri="{FF2B5EF4-FFF2-40B4-BE49-F238E27FC236}">
                  <a16:creationId xmlns:a16="http://schemas.microsoft.com/office/drawing/2014/main" id="{BAB68AFD-A26D-47D8-89E4-FDCBC8607FA4}"/>
                </a:ext>
              </a:extLst>
            </p:cNvPr>
            <p:cNvGrpSpPr/>
            <p:nvPr/>
          </p:nvGrpSpPr>
          <p:grpSpPr>
            <a:xfrm>
              <a:off x="8318389" y="1600994"/>
              <a:ext cx="803275" cy="783431"/>
              <a:chOff x="588263" y="3127375"/>
              <a:chExt cx="803275" cy="783431"/>
            </a:xfrm>
          </p:grpSpPr>
          <p:pic>
            <p:nvPicPr>
              <p:cNvPr id="27" name="Graphic 26">
                <a:extLst>
                  <a:ext uri="{FF2B5EF4-FFF2-40B4-BE49-F238E27FC236}">
                    <a16:creationId xmlns:a16="http://schemas.microsoft.com/office/drawing/2014/main" id="{576E22B0-6721-481A-A284-FDFC5C17BC6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88263" y="3127375"/>
                <a:ext cx="476250" cy="476250"/>
              </a:xfrm>
              <a:prstGeom prst="rect">
                <a:avLst/>
              </a:prstGeom>
            </p:spPr>
          </p:pic>
          <p:pic>
            <p:nvPicPr>
              <p:cNvPr id="28" name="Picture 27" descr="A close up of a sign&#10;&#10;Description automatically generated">
                <a:extLst>
                  <a:ext uri="{FF2B5EF4-FFF2-40B4-BE49-F238E27FC236}">
                    <a16:creationId xmlns:a16="http://schemas.microsoft.com/office/drawing/2014/main" id="{41DF22A7-376C-48D7-88BA-43ABFE510D55}"/>
                  </a:ext>
                </a:extLst>
              </p:cNvPr>
              <p:cNvPicPr>
                <a:picLocks noChangeAspect="1"/>
              </p:cNvPicPr>
              <p:nvPr/>
            </p:nvPicPr>
            <p:blipFill>
              <a:blip r:embed="rId4"/>
              <a:stretch>
                <a:fillRect/>
              </a:stretch>
            </p:blipFill>
            <p:spPr>
              <a:xfrm>
                <a:off x="674782" y="3194050"/>
                <a:ext cx="716756" cy="716756"/>
              </a:xfrm>
              <a:prstGeom prst="rect">
                <a:avLst/>
              </a:prstGeom>
            </p:spPr>
          </p:pic>
        </p:grpSp>
        <p:sp>
          <p:nvSpPr>
            <p:cNvPr id="26" name="TextBox 25">
              <a:extLst>
                <a:ext uri="{FF2B5EF4-FFF2-40B4-BE49-F238E27FC236}">
                  <a16:creationId xmlns:a16="http://schemas.microsoft.com/office/drawing/2014/main" id="{096F13F1-9826-458A-AB56-9EFB4A489E0F}"/>
                </a:ext>
              </a:extLst>
            </p:cNvPr>
            <p:cNvSpPr txBox="1"/>
            <p:nvPr/>
          </p:nvSpPr>
          <p:spPr>
            <a:xfrm>
              <a:off x="7744490" y="2143919"/>
              <a:ext cx="1646285" cy="307777"/>
            </a:xfrm>
            <a:prstGeom prst="rect">
              <a:avLst/>
            </a:prstGeom>
            <a:noFill/>
          </p:spPr>
          <p:txBody>
            <a:bodyPr wrap="none" lIns="0" tIns="0" rIns="0" bIns="0" rtlCol="0">
              <a:spAutoFit/>
            </a:bodyPr>
            <a:lstStyle/>
            <a:p>
              <a:pPr algn="ctr"/>
              <a:r>
                <a:rPr lang="en-US" sz="2000" dirty="0">
                  <a:gradFill>
                    <a:gsLst>
                      <a:gs pos="2917">
                        <a:schemeClr val="tx1"/>
                      </a:gs>
                      <a:gs pos="30000">
                        <a:schemeClr val="tx1"/>
                      </a:gs>
                    </a:gsLst>
                    <a:lin ang="5400000" scaled="0"/>
                  </a:gradFill>
                  <a:latin typeface="Browallia New" panose="020B0604020202020204" pitchFamily="34" charset="-34"/>
                  <a:cs typeface="Browallia New" panose="020B0604020202020204" pitchFamily="34" charset="-34"/>
                </a:rPr>
                <a:t>Release Management</a:t>
              </a:r>
            </a:p>
          </p:txBody>
        </p:sp>
      </p:grpSp>
    </p:spTree>
    <p:extLst>
      <p:ext uri="{BB962C8B-B14F-4D97-AF65-F5344CB8AC3E}">
        <p14:creationId xmlns:p14="http://schemas.microsoft.com/office/powerpoint/2010/main" val="1701645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60"/>
                                        </p:tgtEl>
                                        <p:attrNameLst>
                                          <p:attrName>style.visibility</p:attrName>
                                        </p:attrNameLst>
                                      </p:cBhvr>
                                      <p:to>
                                        <p:strVal val="visible"/>
                                      </p:to>
                                    </p:set>
                                    <p:anim calcmode="lin" valueType="num">
                                      <p:cBhvr additive="base">
                                        <p:cTn id="7" dur="500" fill="hold"/>
                                        <p:tgtEl>
                                          <p:spTgt spid="60"/>
                                        </p:tgtEl>
                                        <p:attrNameLst>
                                          <p:attrName>ppt_x</p:attrName>
                                        </p:attrNameLst>
                                      </p:cBhvr>
                                      <p:tavLst>
                                        <p:tav tm="0">
                                          <p:val>
                                            <p:strVal val="1+#ppt_w/2"/>
                                          </p:val>
                                        </p:tav>
                                        <p:tav tm="100000">
                                          <p:val>
                                            <p:strVal val="#ppt_x"/>
                                          </p:val>
                                        </p:tav>
                                      </p:tavLst>
                                    </p:anim>
                                    <p:anim calcmode="lin" valueType="num">
                                      <p:cBhvr additive="base">
                                        <p:cTn id="8" dur="500" fill="hold"/>
                                        <p:tgtEl>
                                          <p:spTgt spid="6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61"/>
                                        </p:tgtEl>
                                        <p:attrNameLst>
                                          <p:attrName>style.visibility</p:attrName>
                                        </p:attrNameLst>
                                      </p:cBhvr>
                                      <p:to>
                                        <p:strVal val="visible"/>
                                      </p:to>
                                    </p:set>
                                    <p:animEffect transition="in" filter="fade">
                                      <p:cBhvr>
                                        <p:cTn id="12" dur="500"/>
                                        <p:tgtEl>
                                          <p:spTgt spid="61"/>
                                        </p:tgtEl>
                                      </p:cBhvr>
                                    </p:animEffect>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62"/>
                                        </p:tgtEl>
                                        <p:attrNameLst>
                                          <p:attrName>style.visibility</p:attrName>
                                        </p:attrNameLst>
                                      </p:cBhvr>
                                      <p:to>
                                        <p:strVal val="visible"/>
                                      </p:to>
                                    </p:set>
                                    <p:animEffect transition="in" filter="fade">
                                      <p:cBhvr>
                                        <p:cTn id="16" dur="500"/>
                                        <p:tgtEl>
                                          <p:spTgt spid="62"/>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1" fill="hold" grpId="0" nodeType="clickEffect">
                                  <p:stCondLst>
                                    <p:cond delay="0"/>
                                  </p:stCondLst>
                                  <p:childTnLst>
                                    <p:set>
                                      <p:cBhvr>
                                        <p:cTn id="20" dur="1" fill="hold">
                                          <p:stCondLst>
                                            <p:cond delay="0"/>
                                          </p:stCondLst>
                                        </p:cTn>
                                        <p:tgtEl>
                                          <p:spTgt spid="72"/>
                                        </p:tgtEl>
                                        <p:attrNameLst>
                                          <p:attrName>style.visibility</p:attrName>
                                        </p:attrNameLst>
                                      </p:cBhvr>
                                      <p:to>
                                        <p:strVal val="visible"/>
                                      </p:to>
                                    </p:set>
                                    <p:anim calcmode="lin" valueType="num">
                                      <p:cBhvr additive="base">
                                        <p:cTn id="21" dur="500" fill="hold"/>
                                        <p:tgtEl>
                                          <p:spTgt spid="72"/>
                                        </p:tgtEl>
                                        <p:attrNameLst>
                                          <p:attrName>ppt_x</p:attrName>
                                        </p:attrNameLst>
                                      </p:cBhvr>
                                      <p:tavLst>
                                        <p:tav tm="0">
                                          <p:val>
                                            <p:strVal val="#ppt_x"/>
                                          </p:val>
                                        </p:tav>
                                        <p:tav tm="100000">
                                          <p:val>
                                            <p:strVal val="#ppt_x"/>
                                          </p:val>
                                        </p:tav>
                                      </p:tavLst>
                                    </p:anim>
                                    <p:anim calcmode="lin" valueType="num">
                                      <p:cBhvr additive="base">
                                        <p:cTn id="22" dur="500" fill="hold"/>
                                        <p:tgtEl>
                                          <p:spTgt spid="72"/>
                                        </p:tgtEl>
                                        <p:attrNameLst>
                                          <p:attrName>ppt_y</p:attrName>
                                        </p:attrNameLst>
                                      </p:cBhvr>
                                      <p:tavLst>
                                        <p:tav tm="0">
                                          <p:val>
                                            <p:strVal val="0-#ppt_h/2"/>
                                          </p:val>
                                        </p:tav>
                                        <p:tav tm="100000">
                                          <p:val>
                                            <p:strVal val="#ppt_y"/>
                                          </p:val>
                                        </p:tav>
                                      </p:tavLst>
                                    </p:anim>
                                  </p:childTnLst>
                                </p:cTn>
                              </p:par>
                            </p:childTnLst>
                          </p:cTn>
                        </p:par>
                        <p:par>
                          <p:cTn id="23" fill="hold">
                            <p:stCondLst>
                              <p:cond delay="500"/>
                            </p:stCondLst>
                            <p:childTnLst>
                              <p:par>
                                <p:cTn id="24" presetID="10" presetClass="entr" presetSubtype="0" fill="hold" grpId="0" nodeType="afterEffect">
                                  <p:stCondLst>
                                    <p:cond delay="0"/>
                                  </p:stCondLst>
                                  <p:childTnLst>
                                    <p:set>
                                      <p:cBhvr>
                                        <p:cTn id="25" dur="1" fill="hold">
                                          <p:stCondLst>
                                            <p:cond delay="0"/>
                                          </p:stCondLst>
                                        </p:cTn>
                                        <p:tgtEl>
                                          <p:spTgt spid="64"/>
                                        </p:tgtEl>
                                        <p:attrNameLst>
                                          <p:attrName>style.visibility</p:attrName>
                                        </p:attrNameLst>
                                      </p:cBhvr>
                                      <p:to>
                                        <p:strVal val="visible"/>
                                      </p:to>
                                    </p:set>
                                    <p:animEffect transition="in" filter="fade">
                                      <p:cBhvr>
                                        <p:cTn id="26" dur="500"/>
                                        <p:tgtEl>
                                          <p:spTgt spid="64"/>
                                        </p:tgtEl>
                                      </p:cBhvr>
                                    </p:animEffect>
                                  </p:childTnLst>
                                </p:cTn>
                              </p:par>
                            </p:childTnLst>
                          </p:cTn>
                        </p:par>
                        <p:par>
                          <p:cTn id="27" fill="hold">
                            <p:stCondLst>
                              <p:cond delay="1000"/>
                            </p:stCondLst>
                            <p:childTnLst>
                              <p:par>
                                <p:cTn id="28" presetID="10" presetClass="entr" presetSubtype="0" fill="hold" grpId="0" nodeType="afterEffect">
                                  <p:stCondLst>
                                    <p:cond delay="0"/>
                                  </p:stCondLst>
                                  <p:childTnLst>
                                    <p:set>
                                      <p:cBhvr>
                                        <p:cTn id="29" dur="1" fill="hold">
                                          <p:stCondLst>
                                            <p:cond delay="0"/>
                                          </p:stCondLst>
                                        </p:cTn>
                                        <p:tgtEl>
                                          <p:spTgt spid="65"/>
                                        </p:tgtEl>
                                        <p:attrNameLst>
                                          <p:attrName>style.visibility</p:attrName>
                                        </p:attrNameLst>
                                      </p:cBhvr>
                                      <p:to>
                                        <p:strVal val="visible"/>
                                      </p:to>
                                    </p:set>
                                    <p:animEffect transition="in" filter="fade">
                                      <p:cBhvr>
                                        <p:cTn id="30"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nimBg="1"/>
      <p:bldP spid="60" grpId="0" animBg="1"/>
      <p:bldP spid="61" grpId="0"/>
      <p:bldP spid="62" grpId="0"/>
      <p:bldP spid="64" grpId="0"/>
      <p:bldP spid="6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Arrow: Bent-Up 71">
            <a:extLst>
              <a:ext uri="{FF2B5EF4-FFF2-40B4-BE49-F238E27FC236}">
                <a16:creationId xmlns:a16="http://schemas.microsoft.com/office/drawing/2014/main" id="{4E04FAB5-4E36-45A3-99BF-4DA9FA4B929A}"/>
              </a:ext>
            </a:extLst>
          </p:cNvPr>
          <p:cNvSpPr/>
          <p:nvPr/>
        </p:nvSpPr>
        <p:spPr bwMode="auto">
          <a:xfrm rot="16200000" flipH="1">
            <a:off x="9993221" y="442678"/>
            <a:ext cx="2053670" cy="1167361"/>
          </a:xfrm>
          <a:prstGeom prst="bentUpArrow">
            <a:avLst>
              <a:gd name="adj1" fmla="val 25000"/>
              <a:gd name="adj2" fmla="val 25756"/>
              <a:gd name="adj3" fmla="val 25000"/>
            </a:avLst>
          </a:prstGeom>
          <a:solidFill>
            <a:srgbClr val="489869"/>
          </a:solidFill>
          <a:ln>
            <a:noFill/>
            <a:headEnd type="none" w="med" len="med"/>
            <a:tailEnd type="none" w="med" len="med"/>
          </a:ln>
          <a:effectLst>
            <a:outerShdw blurRad="50800" dist="38100" dir="5400000" algn="t" rotWithShape="0">
              <a:prstClr val="black">
                <a:alpha val="2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a:extLst>
              <a:ext uri="{FF2B5EF4-FFF2-40B4-BE49-F238E27FC236}">
                <a16:creationId xmlns:a16="http://schemas.microsoft.com/office/drawing/2014/main" id="{8BB696CA-9CAD-4DC7-9369-AB13FB2C7A46}"/>
              </a:ext>
            </a:extLst>
          </p:cNvPr>
          <p:cNvSpPr>
            <a:spLocks noGrp="1"/>
          </p:cNvSpPr>
          <p:nvPr>
            <p:ph type="title"/>
          </p:nvPr>
        </p:nvSpPr>
        <p:spPr/>
        <p:txBody>
          <a:bodyPr/>
          <a:lstStyle/>
          <a:p>
            <a:r>
              <a:rPr lang="en-US" dirty="0"/>
              <a:t>TFS Infrastructure</a:t>
            </a:r>
          </a:p>
        </p:txBody>
      </p:sp>
      <p:grpSp>
        <p:nvGrpSpPr>
          <p:cNvPr id="57" name="Group 56">
            <a:extLst>
              <a:ext uri="{FF2B5EF4-FFF2-40B4-BE49-F238E27FC236}">
                <a16:creationId xmlns:a16="http://schemas.microsoft.com/office/drawing/2014/main" id="{9B9C7A12-F6E0-4070-AD3F-99D5EA68BDB9}"/>
              </a:ext>
            </a:extLst>
          </p:cNvPr>
          <p:cNvGrpSpPr/>
          <p:nvPr/>
        </p:nvGrpSpPr>
        <p:grpSpPr>
          <a:xfrm>
            <a:off x="922596" y="1359237"/>
            <a:ext cx="1066999" cy="850702"/>
            <a:chOff x="1636971" y="3159125"/>
            <a:chExt cx="1066999" cy="850702"/>
          </a:xfrm>
        </p:grpSpPr>
        <p:grpSp>
          <p:nvGrpSpPr>
            <p:cNvPr id="9" name="Group 8">
              <a:extLst>
                <a:ext uri="{FF2B5EF4-FFF2-40B4-BE49-F238E27FC236}">
                  <a16:creationId xmlns:a16="http://schemas.microsoft.com/office/drawing/2014/main" id="{827ADF4B-4EF4-49FC-94B9-8F6E2C241487}"/>
                </a:ext>
              </a:extLst>
            </p:cNvPr>
            <p:cNvGrpSpPr/>
            <p:nvPr/>
          </p:nvGrpSpPr>
          <p:grpSpPr>
            <a:xfrm>
              <a:off x="1900695" y="3159125"/>
              <a:ext cx="803275" cy="783431"/>
              <a:chOff x="588263" y="3127375"/>
              <a:chExt cx="803275" cy="783431"/>
            </a:xfrm>
          </p:grpSpPr>
          <p:pic>
            <p:nvPicPr>
              <p:cNvPr id="6" name="Graphic 5">
                <a:extLst>
                  <a:ext uri="{FF2B5EF4-FFF2-40B4-BE49-F238E27FC236}">
                    <a16:creationId xmlns:a16="http://schemas.microsoft.com/office/drawing/2014/main" id="{8AD32F42-9636-4FC3-BD1E-C6B36E811732}"/>
                  </a:ext>
                </a:extLst>
              </p:cNvPr>
              <p:cNvPicPr>
                <a:picLocks noChangeAspect="1"/>
              </p:cNvPicPr>
              <p:nvPr/>
            </p:nvPicPr>
            <p:blipFill>
              <a:blip r:embed="rId2">
                <a:alphaModFix amt="35000"/>
                <a:extLst>
                  <a:ext uri="{96DAC541-7B7A-43D3-8B79-37D633B846F1}">
                    <asvg:svgBlip xmlns:asvg="http://schemas.microsoft.com/office/drawing/2016/SVG/main" r:embed="rId3"/>
                  </a:ext>
                </a:extLst>
              </a:blip>
              <a:stretch>
                <a:fillRect/>
              </a:stretch>
            </p:blipFill>
            <p:spPr>
              <a:xfrm>
                <a:off x="588263" y="3127375"/>
                <a:ext cx="476250" cy="476250"/>
              </a:xfrm>
              <a:prstGeom prst="rect">
                <a:avLst/>
              </a:prstGeom>
            </p:spPr>
          </p:pic>
          <p:pic>
            <p:nvPicPr>
              <p:cNvPr id="8" name="Picture 7" descr="A close up of a sign&#10;&#10;Description automatically generated">
                <a:extLst>
                  <a:ext uri="{FF2B5EF4-FFF2-40B4-BE49-F238E27FC236}">
                    <a16:creationId xmlns:a16="http://schemas.microsoft.com/office/drawing/2014/main" id="{43511747-82DA-4C5A-A740-F299272ED36F}"/>
                  </a:ext>
                </a:extLst>
              </p:cNvPr>
              <p:cNvPicPr>
                <a:picLocks noChangeAspect="1"/>
              </p:cNvPicPr>
              <p:nvPr/>
            </p:nvPicPr>
            <p:blipFill>
              <a:blip r:embed="rId4">
                <a:alphaModFix amt="35000"/>
              </a:blip>
              <a:stretch>
                <a:fillRect/>
              </a:stretch>
            </p:blipFill>
            <p:spPr>
              <a:xfrm>
                <a:off x="674782" y="3194050"/>
                <a:ext cx="716756" cy="716756"/>
              </a:xfrm>
              <a:prstGeom prst="rect">
                <a:avLst/>
              </a:prstGeom>
            </p:spPr>
          </p:pic>
        </p:grpSp>
        <p:sp>
          <p:nvSpPr>
            <p:cNvPr id="10" name="TextBox 9">
              <a:extLst>
                <a:ext uri="{FF2B5EF4-FFF2-40B4-BE49-F238E27FC236}">
                  <a16:creationId xmlns:a16="http://schemas.microsoft.com/office/drawing/2014/main" id="{DD80AD05-5ABE-4BA3-BB20-1DCC4739E9DB}"/>
                </a:ext>
              </a:extLst>
            </p:cNvPr>
            <p:cNvSpPr txBox="1"/>
            <p:nvPr/>
          </p:nvSpPr>
          <p:spPr>
            <a:xfrm>
              <a:off x="1636971" y="3702050"/>
              <a:ext cx="1025922" cy="307777"/>
            </a:xfrm>
            <a:prstGeom prst="rect">
              <a:avLst/>
            </a:prstGeom>
            <a:noFill/>
          </p:spPr>
          <p:txBody>
            <a:bodyPr wrap="none" lIns="0" tIns="0" rIns="0" bIns="0" rtlCol="0">
              <a:spAutoFit/>
            </a:bodyPr>
            <a:lstStyle/>
            <a:p>
              <a:pPr algn="ctr"/>
              <a:r>
                <a:rPr lang="en-US" sz="2000" dirty="0">
                  <a:solidFill>
                    <a:schemeClr val="tx1">
                      <a:alpha val="35000"/>
                    </a:schemeClr>
                  </a:solidFill>
                  <a:latin typeface="Browallia New" panose="020B0604020202020204" pitchFamily="34" charset="-34"/>
                  <a:cs typeface="Browallia New" panose="020B0604020202020204" pitchFamily="34" charset="-34"/>
                </a:rPr>
                <a:t>Admin Server</a:t>
              </a:r>
            </a:p>
          </p:txBody>
        </p:sp>
      </p:grpSp>
      <p:grpSp>
        <p:nvGrpSpPr>
          <p:cNvPr id="58" name="Group 57">
            <a:extLst>
              <a:ext uri="{FF2B5EF4-FFF2-40B4-BE49-F238E27FC236}">
                <a16:creationId xmlns:a16="http://schemas.microsoft.com/office/drawing/2014/main" id="{DBF25253-8DEA-49C1-8ADD-D7B3570AE0A9}"/>
              </a:ext>
            </a:extLst>
          </p:cNvPr>
          <p:cNvGrpSpPr/>
          <p:nvPr/>
        </p:nvGrpSpPr>
        <p:grpSpPr>
          <a:xfrm>
            <a:off x="998882" y="3608241"/>
            <a:ext cx="987650" cy="850702"/>
            <a:chOff x="4789720" y="1664494"/>
            <a:chExt cx="987650" cy="850702"/>
          </a:xfrm>
        </p:grpSpPr>
        <p:grpSp>
          <p:nvGrpSpPr>
            <p:cNvPr id="15" name="Group 14">
              <a:extLst>
                <a:ext uri="{FF2B5EF4-FFF2-40B4-BE49-F238E27FC236}">
                  <a16:creationId xmlns:a16="http://schemas.microsoft.com/office/drawing/2014/main" id="{EAF98E88-0905-4E96-8706-618BB6976368}"/>
                </a:ext>
              </a:extLst>
            </p:cNvPr>
            <p:cNvGrpSpPr/>
            <p:nvPr/>
          </p:nvGrpSpPr>
          <p:grpSpPr>
            <a:xfrm>
              <a:off x="4974095" y="1664494"/>
              <a:ext cx="803275" cy="783431"/>
              <a:chOff x="588263" y="3127375"/>
              <a:chExt cx="803275" cy="783431"/>
            </a:xfrm>
          </p:grpSpPr>
          <p:pic>
            <p:nvPicPr>
              <p:cNvPr id="16" name="Graphic 15">
                <a:extLst>
                  <a:ext uri="{FF2B5EF4-FFF2-40B4-BE49-F238E27FC236}">
                    <a16:creationId xmlns:a16="http://schemas.microsoft.com/office/drawing/2014/main" id="{658BB7E6-F77A-4C96-9652-E0EE17747981}"/>
                  </a:ext>
                </a:extLst>
              </p:cNvPr>
              <p:cNvPicPr>
                <a:picLocks noChangeAspect="1"/>
              </p:cNvPicPr>
              <p:nvPr/>
            </p:nvPicPr>
            <p:blipFill>
              <a:blip r:embed="rId2">
                <a:alphaModFix amt="35000"/>
                <a:extLst>
                  <a:ext uri="{96DAC541-7B7A-43D3-8B79-37D633B846F1}">
                    <asvg:svgBlip xmlns:asvg="http://schemas.microsoft.com/office/drawing/2016/SVG/main" r:embed="rId3"/>
                  </a:ext>
                </a:extLst>
              </a:blip>
              <a:stretch>
                <a:fillRect/>
              </a:stretch>
            </p:blipFill>
            <p:spPr>
              <a:xfrm>
                <a:off x="588263" y="3127375"/>
                <a:ext cx="476250" cy="476250"/>
              </a:xfrm>
              <a:prstGeom prst="rect">
                <a:avLst/>
              </a:prstGeom>
            </p:spPr>
          </p:pic>
          <p:pic>
            <p:nvPicPr>
              <p:cNvPr id="17" name="Picture 16" descr="A close up of a sign&#10;&#10;Description automatically generated">
                <a:extLst>
                  <a:ext uri="{FF2B5EF4-FFF2-40B4-BE49-F238E27FC236}">
                    <a16:creationId xmlns:a16="http://schemas.microsoft.com/office/drawing/2014/main" id="{D4892777-F926-42B5-A688-F4B7D467DAE3}"/>
                  </a:ext>
                </a:extLst>
              </p:cNvPr>
              <p:cNvPicPr>
                <a:picLocks noChangeAspect="1"/>
              </p:cNvPicPr>
              <p:nvPr/>
            </p:nvPicPr>
            <p:blipFill>
              <a:blip r:embed="rId4">
                <a:alphaModFix amt="35000"/>
              </a:blip>
              <a:stretch>
                <a:fillRect/>
              </a:stretch>
            </p:blipFill>
            <p:spPr>
              <a:xfrm>
                <a:off x="674782" y="3194050"/>
                <a:ext cx="716756" cy="716756"/>
              </a:xfrm>
              <a:prstGeom prst="rect">
                <a:avLst/>
              </a:prstGeom>
            </p:spPr>
          </p:pic>
        </p:grpSp>
        <p:sp>
          <p:nvSpPr>
            <p:cNvPr id="18" name="TextBox 17">
              <a:extLst>
                <a:ext uri="{FF2B5EF4-FFF2-40B4-BE49-F238E27FC236}">
                  <a16:creationId xmlns:a16="http://schemas.microsoft.com/office/drawing/2014/main" id="{BE600E05-D90B-432B-9F49-E12172CC6DE5}"/>
                </a:ext>
              </a:extLst>
            </p:cNvPr>
            <p:cNvSpPr txBox="1"/>
            <p:nvPr/>
          </p:nvSpPr>
          <p:spPr>
            <a:xfrm>
              <a:off x="4789720" y="2207419"/>
              <a:ext cx="867225" cy="307777"/>
            </a:xfrm>
            <a:prstGeom prst="rect">
              <a:avLst/>
            </a:prstGeom>
            <a:noFill/>
          </p:spPr>
          <p:txBody>
            <a:bodyPr wrap="none" lIns="0" tIns="0" rIns="0" bIns="0" rtlCol="0">
              <a:spAutoFit/>
            </a:bodyPr>
            <a:lstStyle/>
            <a:p>
              <a:pPr algn="ctr"/>
              <a:r>
                <a:rPr lang="en-US" sz="2000" dirty="0">
                  <a:solidFill>
                    <a:schemeClr val="tx1">
                      <a:alpha val="35000"/>
                    </a:schemeClr>
                  </a:solidFill>
                  <a:latin typeface="Browallia New" panose="020B0604020202020204" pitchFamily="34" charset="-34"/>
                  <a:cs typeface="Browallia New" panose="020B0604020202020204" pitchFamily="34" charset="-34"/>
                </a:rPr>
                <a:t>Build Agent</a:t>
              </a:r>
            </a:p>
          </p:txBody>
        </p:sp>
      </p:grpSp>
      <p:grpSp>
        <p:nvGrpSpPr>
          <p:cNvPr id="56" name="Group 55">
            <a:extLst>
              <a:ext uri="{FF2B5EF4-FFF2-40B4-BE49-F238E27FC236}">
                <a16:creationId xmlns:a16="http://schemas.microsoft.com/office/drawing/2014/main" id="{1AE3865A-E361-48BE-B54A-C1CBA06069B3}"/>
              </a:ext>
            </a:extLst>
          </p:cNvPr>
          <p:cNvGrpSpPr/>
          <p:nvPr/>
        </p:nvGrpSpPr>
        <p:grpSpPr>
          <a:xfrm>
            <a:off x="992326" y="2486071"/>
            <a:ext cx="886461" cy="846038"/>
            <a:chOff x="1701939" y="4193977"/>
            <a:chExt cx="886461" cy="846038"/>
          </a:xfrm>
        </p:grpSpPr>
        <p:grpSp>
          <p:nvGrpSpPr>
            <p:cNvPr id="54" name="Group 53">
              <a:extLst>
                <a:ext uri="{FF2B5EF4-FFF2-40B4-BE49-F238E27FC236}">
                  <a16:creationId xmlns:a16="http://schemas.microsoft.com/office/drawing/2014/main" id="{5A09BA65-3A4C-41FD-8094-D3317F1EFEA3}"/>
                </a:ext>
              </a:extLst>
            </p:cNvPr>
            <p:cNvGrpSpPr/>
            <p:nvPr/>
          </p:nvGrpSpPr>
          <p:grpSpPr>
            <a:xfrm>
              <a:off x="1900695" y="4193977"/>
              <a:ext cx="650875" cy="584200"/>
              <a:chOff x="2829581" y="4637484"/>
              <a:chExt cx="650875" cy="584200"/>
            </a:xfrm>
          </p:grpSpPr>
          <p:pic>
            <p:nvPicPr>
              <p:cNvPr id="52" name="Graphic 51">
                <a:extLst>
                  <a:ext uri="{FF2B5EF4-FFF2-40B4-BE49-F238E27FC236}">
                    <a16:creationId xmlns:a16="http://schemas.microsoft.com/office/drawing/2014/main" id="{F13092F1-4B5C-4EE8-AC01-08F1DA0B2259}"/>
                  </a:ext>
                </a:extLst>
              </p:cNvPr>
              <p:cNvPicPr>
                <a:picLocks noChangeAspect="1"/>
              </p:cNvPicPr>
              <p:nvPr/>
            </p:nvPicPr>
            <p:blipFill>
              <a:blip r:embed="rId2">
                <a:alphaModFix amt="35000"/>
                <a:extLst>
                  <a:ext uri="{96DAC541-7B7A-43D3-8B79-37D633B846F1}">
                    <asvg:svgBlip xmlns:asvg="http://schemas.microsoft.com/office/drawing/2016/SVG/main" r:embed="rId3"/>
                  </a:ext>
                </a:extLst>
              </a:blip>
              <a:stretch>
                <a:fillRect/>
              </a:stretch>
            </p:blipFill>
            <p:spPr>
              <a:xfrm>
                <a:off x="2829581" y="4637484"/>
                <a:ext cx="476250" cy="476250"/>
              </a:xfrm>
              <a:prstGeom prst="rect">
                <a:avLst/>
              </a:prstGeom>
            </p:spPr>
          </p:pic>
          <p:pic>
            <p:nvPicPr>
              <p:cNvPr id="50" name="Picture 49" descr="A close up of a logo&#10;&#10;Description automatically generated">
                <a:extLst>
                  <a:ext uri="{FF2B5EF4-FFF2-40B4-BE49-F238E27FC236}">
                    <a16:creationId xmlns:a16="http://schemas.microsoft.com/office/drawing/2014/main" id="{5C1EEC0E-3817-45DC-B3FD-22C20F6C6AF3}"/>
                  </a:ext>
                </a:extLst>
              </p:cNvPr>
              <p:cNvPicPr>
                <a:picLocks noChangeAspect="1"/>
              </p:cNvPicPr>
              <p:nvPr/>
            </p:nvPicPr>
            <p:blipFill>
              <a:blip r:embed="rId5">
                <a:alphaModFix amt="35000"/>
              </a:blip>
              <a:stretch>
                <a:fillRect/>
              </a:stretch>
            </p:blipFill>
            <p:spPr>
              <a:xfrm>
                <a:off x="3131206" y="4872434"/>
                <a:ext cx="349250" cy="349250"/>
              </a:xfrm>
              <a:prstGeom prst="rect">
                <a:avLst/>
              </a:prstGeom>
            </p:spPr>
          </p:pic>
        </p:grpSp>
        <p:sp>
          <p:nvSpPr>
            <p:cNvPr id="55" name="TextBox 54">
              <a:extLst>
                <a:ext uri="{FF2B5EF4-FFF2-40B4-BE49-F238E27FC236}">
                  <a16:creationId xmlns:a16="http://schemas.microsoft.com/office/drawing/2014/main" id="{1A224FCE-C8F8-4A81-9D35-C8AA3DF18705}"/>
                </a:ext>
              </a:extLst>
            </p:cNvPr>
            <p:cNvSpPr txBox="1"/>
            <p:nvPr/>
          </p:nvSpPr>
          <p:spPr>
            <a:xfrm>
              <a:off x="1701939" y="4732238"/>
              <a:ext cx="886461" cy="307777"/>
            </a:xfrm>
            <a:prstGeom prst="rect">
              <a:avLst/>
            </a:prstGeom>
            <a:noFill/>
          </p:spPr>
          <p:txBody>
            <a:bodyPr wrap="none" lIns="0" tIns="0" rIns="0" bIns="0" rtlCol="0">
              <a:spAutoFit/>
            </a:bodyPr>
            <a:lstStyle/>
            <a:p>
              <a:pPr algn="ctr"/>
              <a:r>
                <a:rPr lang="en-US" sz="2000" dirty="0">
                  <a:solidFill>
                    <a:schemeClr val="tx1">
                      <a:alpha val="35000"/>
                    </a:schemeClr>
                  </a:solidFill>
                  <a:latin typeface="Browallia New" panose="020B0604020202020204" pitchFamily="34" charset="-34"/>
                  <a:cs typeface="Browallia New" panose="020B0604020202020204" pitchFamily="34" charset="-34"/>
                </a:rPr>
                <a:t>SQL Server</a:t>
              </a:r>
            </a:p>
          </p:txBody>
        </p:sp>
      </p:grpSp>
      <p:sp>
        <p:nvSpPr>
          <p:cNvPr id="60" name="Arrow: Right 59">
            <a:extLst>
              <a:ext uri="{FF2B5EF4-FFF2-40B4-BE49-F238E27FC236}">
                <a16:creationId xmlns:a16="http://schemas.microsoft.com/office/drawing/2014/main" id="{E9F3BF33-6CA8-4BB7-B348-D162C0271178}"/>
              </a:ext>
            </a:extLst>
          </p:cNvPr>
          <p:cNvSpPr/>
          <p:nvPr/>
        </p:nvSpPr>
        <p:spPr bwMode="auto">
          <a:xfrm rot="10800000">
            <a:off x="2495550" y="5861010"/>
            <a:ext cx="9696450" cy="596314"/>
          </a:xfrm>
          <a:prstGeom prst="rightArrow">
            <a:avLst/>
          </a:prstGeom>
          <a:solidFill>
            <a:srgbClr val="0098CE"/>
          </a:solidFill>
          <a:ln>
            <a:noFill/>
            <a:headEnd type="none" w="med" len="med"/>
            <a:tailEnd type="none" w="med" len="med"/>
          </a:ln>
          <a:effectLst>
            <a:outerShdw blurRad="50800" dist="38100" dir="5400000" algn="t" rotWithShape="0">
              <a:prstClr val="black">
                <a:alpha val="2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61" name="TextBox 60">
            <a:extLst>
              <a:ext uri="{FF2B5EF4-FFF2-40B4-BE49-F238E27FC236}">
                <a16:creationId xmlns:a16="http://schemas.microsoft.com/office/drawing/2014/main" id="{8571A269-221E-4B75-AAA5-1DCB4CA6F172}"/>
              </a:ext>
            </a:extLst>
          </p:cNvPr>
          <p:cNvSpPr txBox="1"/>
          <p:nvPr/>
        </p:nvSpPr>
        <p:spPr>
          <a:xfrm>
            <a:off x="2895600" y="6020666"/>
            <a:ext cx="9232900" cy="276999"/>
          </a:xfrm>
          <a:prstGeom prst="rect">
            <a:avLst/>
          </a:prstGeom>
          <a:noFill/>
        </p:spPr>
        <p:txBody>
          <a:bodyPr wrap="square" lIns="0" tIns="0" rIns="0" bIns="0" rtlCol="0">
            <a:spAutoFit/>
          </a:bodyPr>
          <a:lstStyle/>
          <a:p>
            <a:pPr algn="l"/>
            <a:r>
              <a:rPr lang="en-US" sz="1800" dirty="0">
                <a:gradFill>
                  <a:gsLst>
                    <a:gs pos="2917">
                      <a:schemeClr val="tx1"/>
                    </a:gs>
                    <a:gs pos="30000">
                      <a:schemeClr val="tx1"/>
                    </a:gs>
                  </a:gsLst>
                  <a:lin ang="5400000" scaled="0"/>
                </a:gradFill>
                <a:latin typeface="Browallia New" panose="020B0604020202020204" pitchFamily="34" charset="-34"/>
                <a:cs typeface="Browallia New" panose="020B0604020202020204" pitchFamily="34" charset="-34"/>
              </a:rPr>
              <a:t>Deployment Agent</a:t>
            </a:r>
          </a:p>
        </p:txBody>
      </p:sp>
      <p:sp>
        <p:nvSpPr>
          <p:cNvPr id="62" name="TextBox 61">
            <a:extLst>
              <a:ext uri="{FF2B5EF4-FFF2-40B4-BE49-F238E27FC236}">
                <a16:creationId xmlns:a16="http://schemas.microsoft.com/office/drawing/2014/main" id="{DED49CF7-0F91-4AC3-A66D-D2558FC654FC}"/>
              </a:ext>
            </a:extLst>
          </p:cNvPr>
          <p:cNvSpPr txBox="1"/>
          <p:nvPr/>
        </p:nvSpPr>
        <p:spPr>
          <a:xfrm>
            <a:off x="2853195" y="4580582"/>
            <a:ext cx="9034005" cy="1231106"/>
          </a:xfrm>
          <a:prstGeom prst="rect">
            <a:avLst/>
          </a:prstGeom>
          <a:noFill/>
        </p:spPr>
        <p:txBody>
          <a:bodyPr wrap="square" lIns="0" tIns="0" rIns="0" bIns="0" numCol="2" spcCol="457200" rtlCol="0">
            <a:spAutoFit/>
          </a:bodyPr>
          <a:lstStyle/>
          <a:p>
            <a:pPr marL="342900" indent="-342900" algn="l">
              <a:buFont typeface="Arial" panose="020B0604020202020204" pitchFamily="34" charset="0"/>
              <a:buChar char="•"/>
            </a:pPr>
            <a:r>
              <a:rPr lang="en-US" sz="2000" dirty="0">
                <a:latin typeface="Browallia New" panose="020B0604020202020204" pitchFamily="34" charset="-34"/>
                <a:cs typeface="Browallia New" panose="020B0604020202020204" pitchFamily="34" charset="-34"/>
              </a:rPr>
              <a:t>Deployed on “end” environment (development, QA, staging, production)</a:t>
            </a:r>
          </a:p>
          <a:p>
            <a:pPr marL="342900" indent="-342900" algn="l">
              <a:buFont typeface="Arial" panose="020B0604020202020204" pitchFamily="34" charset="0"/>
              <a:buChar char="•"/>
            </a:pPr>
            <a:r>
              <a:rPr lang="en-US" sz="2000" dirty="0">
                <a:latin typeface="Browallia New" panose="020B0604020202020204" pitchFamily="34" charset="-34"/>
                <a:cs typeface="Browallia New" panose="020B0604020202020204" pitchFamily="34" charset="-34"/>
              </a:rPr>
              <a:t>Connects to the “Release Management” agent for receiving releases</a:t>
            </a:r>
          </a:p>
          <a:p>
            <a:pPr marL="342900" indent="-342900" algn="l">
              <a:buFont typeface="Arial" panose="020B0604020202020204" pitchFamily="34" charset="0"/>
              <a:buChar char="•"/>
            </a:pPr>
            <a:r>
              <a:rPr lang="en-US" sz="2000" dirty="0">
                <a:latin typeface="Browallia New" panose="020B0604020202020204" pitchFamily="34" charset="-34"/>
                <a:cs typeface="Browallia New" panose="020B0604020202020204" pitchFamily="34" charset="-34"/>
              </a:rPr>
              <a:t>Configures received release for local deployment</a:t>
            </a:r>
          </a:p>
        </p:txBody>
      </p:sp>
      <p:sp>
        <p:nvSpPr>
          <p:cNvPr id="64" name="TextBox 63">
            <a:extLst>
              <a:ext uri="{FF2B5EF4-FFF2-40B4-BE49-F238E27FC236}">
                <a16:creationId xmlns:a16="http://schemas.microsoft.com/office/drawing/2014/main" id="{C035DDBC-F2F2-400C-8318-09FFA37723E0}"/>
              </a:ext>
            </a:extLst>
          </p:cNvPr>
          <p:cNvSpPr txBox="1"/>
          <p:nvPr/>
        </p:nvSpPr>
        <p:spPr>
          <a:xfrm rot="5400000">
            <a:off x="10692176" y="658803"/>
            <a:ext cx="1527769" cy="276999"/>
          </a:xfrm>
          <a:prstGeom prst="rect">
            <a:avLst/>
          </a:prstGeom>
          <a:noFill/>
        </p:spPr>
        <p:txBody>
          <a:bodyPr wrap="square" lIns="0" tIns="0" rIns="0" bIns="0" rtlCol="0">
            <a:spAutoFit/>
          </a:bodyPr>
          <a:lstStyle/>
          <a:p>
            <a:pPr algn="r"/>
            <a:r>
              <a:rPr lang="en-US" sz="1800" dirty="0">
                <a:gradFill>
                  <a:gsLst>
                    <a:gs pos="2917">
                      <a:schemeClr val="tx1"/>
                    </a:gs>
                    <a:gs pos="30000">
                      <a:schemeClr val="tx1"/>
                    </a:gs>
                  </a:gsLst>
                  <a:lin ang="5400000" scaled="0"/>
                </a:gradFill>
                <a:latin typeface="Browallia New" panose="020B0604020202020204" pitchFamily="34" charset="-34"/>
                <a:cs typeface="Browallia New" panose="020B0604020202020204" pitchFamily="34" charset="-34"/>
              </a:rPr>
              <a:t>Alternative Solutions</a:t>
            </a:r>
          </a:p>
        </p:txBody>
      </p:sp>
      <p:sp>
        <p:nvSpPr>
          <p:cNvPr id="65" name="TextBox 64">
            <a:extLst>
              <a:ext uri="{FF2B5EF4-FFF2-40B4-BE49-F238E27FC236}">
                <a16:creationId xmlns:a16="http://schemas.microsoft.com/office/drawing/2014/main" id="{5C7A77EE-FB1F-4645-AB8D-7076A558F575}"/>
              </a:ext>
            </a:extLst>
          </p:cNvPr>
          <p:cNvSpPr txBox="1"/>
          <p:nvPr/>
        </p:nvSpPr>
        <p:spPr>
          <a:xfrm>
            <a:off x="2853195" y="1577902"/>
            <a:ext cx="9034006" cy="1908215"/>
          </a:xfrm>
          <a:prstGeom prst="rect">
            <a:avLst/>
          </a:prstGeom>
          <a:noFill/>
        </p:spPr>
        <p:txBody>
          <a:bodyPr wrap="square" lIns="0" tIns="0" rIns="0" bIns="0" numCol="2" spcCol="457200" rtlCol="0">
            <a:spAutoFit/>
          </a:bodyPr>
          <a:lstStyle/>
          <a:p>
            <a:pPr algn="l"/>
            <a:r>
              <a:rPr lang="en-US" sz="2400" dirty="0">
                <a:solidFill>
                  <a:srgbClr val="FFB900"/>
                </a:solidFill>
                <a:latin typeface="Browallia New" panose="020B0604020202020204" pitchFamily="34" charset="-34"/>
                <a:cs typeface="Browallia New" panose="020B0604020202020204" pitchFamily="34" charset="-34"/>
              </a:rPr>
              <a:t>App Deployment</a:t>
            </a:r>
          </a:p>
          <a:p>
            <a:pPr marL="342900" indent="-342900" algn="l">
              <a:buFont typeface="Arial" panose="020B0604020202020204" pitchFamily="34" charset="0"/>
              <a:buChar char="•"/>
            </a:pPr>
            <a:r>
              <a:rPr lang="en-US" sz="2000" dirty="0">
                <a:gradFill>
                  <a:gsLst>
                    <a:gs pos="2917">
                      <a:schemeClr val="tx1"/>
                    </a:gs>
                    <a:gs pos="30000">
                      <a:schemeClr val="tx1"/>
                    </a:gs>
                  </a:gsLst>
                  <a:lin ang="5400000" scaled="0"/>
                </a:gradFill>
                <a:latin typeface="Browallia New" panose="020B0604020202020204" pitchFamily="34" charset="-34"/>
                <a:cs typeface="Browallia New" panose="020B0604020202020204" pitchFamily="34" charset="-34"/>
              </a:rPr>
              <a:t>Bamboo</a:t>
            </a:r>
          </a:p>
          <a:p>
            <a:pPr marL="342900" indent="-342900" algn="l">
              <a:buFont typeface="Arial" panose="020B0604020202020204" pitchFamily="34" charset="0"/>
              <a:buChar char="•"/>
            </a:pPr>
            <a:r>
              <a:rPr lang="en-US" sz="2000" dirty="0">
                <a:gradFill>
                  <a:gsLst>
                    <a:gs pos="2917">
                      <a:schemeClr val="tx1"/>
                    </a:gs>
                    <a:gs pos="30000">
                      <a:schemeClr val="tx1"/>
                    </a:gs>
                  </a:gsLst>
                  <a:lin ang="5400000" scaled="0"/>
                </a:gradFill>
                <a:latin typeface="Browallia New" panose="020B0604020202020204" pitchFamily="34" charset="-34"/>
                <a:cs typeface="Browallia New" panose="020B0604020202020204" pitchFamily="34" charset="-34"/>
              </a:rPr>
              <a:t>Octopus</a:t>
            </a:r>
          </a:p>
          <a:p>
            <a:pPr algn="l"/>
            <a:endParaRPr lang="en-US" sz="2000" dirty="0">
              <a:gradFill>
                <a:gsLst>
                  <a:gs pos="2917">
                    <a:schemeClr val="tx1"/>
                  </a:gs>
                  <a:gs pos="30000">
                    <a:schemeClr val="tx1"/>
                  </a:gs>
                </a:gsLst>
                <a:lin ang="5400000" scaled="0"/>
              </a:gradFill>
              <a:latin typeface="Browallia New" panose="020B0604020202020204" pitchFamily="34" charset="-34"/>
              <a:cs typeface="Browallia New" panose="020B0604020202020204" pitchFamily="34" charset="-34"/>
            </a:endParaRPr>
          </a:p>
          <a:p>
            <a:pPr algn="l"/>
            <a:endParaRPr lang="en-US" sz="2000" dirty="0">
              <a:gradFill>
                <a:gsLst>
                  <a:gs pos="2917">
                    <a:schemeClr val="tx1"/>
                  </a:gs>
                  <a:gs pos="30000">
                    <a:schemeClr val="tx1"/>
                  </a:gs>
                </a:gsLst>
                <a:lin ang="5400000" scaled="0"/>
              </a:gradFill>
              <a:latin typeface="Browallia New" panose="020B0604020202020204" pitchFamily="34" charset="-34"/>
              <a:cs typeface="Browallia New" panose="020B0604020202020204" pitchFamily="34" charset="-34"/>
            </a:endParaRPr>
          </a:p>
          <a:p>
            <a:pPr algn="l"/>
            <a:endParaRPr lang="en-US" sz="2000" dirty="0">
              <a:gradFill>
                <a:gsLst>
                  <a:gs pos="2917">
                    <a:schemeClr val="tx1"/>
                  </a:gs>
                  <a:gs pos="30000">
                    <a:schemeClr val="tx1"/>
                  </a:gs>
                </a:gsLst>
                <a:lin ang="5400000" scaled="0"/>
              </a:gradFill>
              <a:latin typeface="Browallia New" panose="020B0604020202020204" pitchFamily="34" charset="-34"/>
              <a:cs typeface="Browallia New" panose="020B0604020202020204" pitchFamily="34" charset="-34"/>
            </a:endParaRPr>
          </a:p>
          <a:p>
            <a:pPr algn="l"/>
            <a:r>
              <a:rPr lang="en-US" sz="2400" dirty="0">
                <a:solidFill>
                  <a:srgbClr val="FFB900"/>
                </a:solidFill>
                <a:latin typeface="Browallia New" panose="020B0604020202020204" pitchFamily="34" charset="-34"/>
                <a:cs typeface="Browallia New" panose="020B0604020202020204" pitchFamily="34" charset="-34"/>
              </a:rPr>
              <a:t>Infrastructure Deployment</a:t>
            </a:r>
          </a:p>
          <a:p>
            <a:pPr marL="342900" indent="-342900" algn="l">
              <a:buFont typeface="Arial" panose="020B0604020202020204" pitchFamily="34" charset="0"/>
              <a:buChar char="•"/>
            </a:pPr>
            <a:r>
              <a:rPr lang="en-US" sz="2000" dirty="0">
                <a:gradFill>
                  <a:gsLst>
                    <a:gs pos="2917">
                      <a:schemeClr val="tx1"/>
                    </a:gs>
                    <a:gs pos="30000">
                      <a:schemeClr val="tx1"/>
                    </a:gs>
                  </a:gsLst>
                  <a:lin ang="5400000" scaled="0"/>
                </a:gradFill>
                <a:latin typeface="Browallia New" panose="020B0604020202020204" pitchFamily="34" charset="-34"/>
                <a:cs typeface="Browallia New" panose="020B0604020202020204" pitchFamily="34" charset="-34"/>
              </a:rPr>
              <a:t>Ansible</a:t>
            </a:r>
          </a:p>
          <a:p>
            <a:pPr marL="342900" indent="-342900" algn="l">
              <a:buFont typeface="Arial" panose="020B0604020202020204" pitchFamily="34" charset="0"/>
              <a:buChar char="•"/>
            </a:pPr>
            <a:r>
              <a:rPr lang="en-US" sz="2000" dirty="0">
                <a:gradFill>
                  <a:gsLst>
                    <a:gs pos="2917">
                      <a:schemeClr val="tx1"/>
                    </a:gs>
                    <a:gs pos="30000">
                      <a:schemeClr val="tx1"/>
                    </a:gs>
                  </a:gsLst>
                  <a:lin ang="5400000" scaled="0"/>
                </a:gradFill>
                <a:latin typeface="Browallia New" panose="020B0604020202020204" pitchFamily="34" charset="-34"/>
                <a:cs typeface="Browallia New" panose="020B0604020202020204" pitchFamily="34" charset="-34"/>
              </a:rPr>
              <a:t>Puppet</a:t>
            </a:r>
          </a:p>
          <a:p>
            <a:pPr marL="342900" indent="-342900" algn="l">
              <a:buFont typeface="Arial" panose="020B0604020202020204" pitchFamily="34" charset="0"/>
              <a:buChar char="•"/>
            </a:pPr>
            <a:r>
              <a:rPr lang="en-US" sz="2000" dirty="0">
                <a:gradFill>
                  <a:gsLst>
                    <a:gs pos="2917">
                      <a:schemeClr val="tx1"/>
                    </a:gs>
                    <a:gs pos="30000">
                      <a:schemeClr val="tx1"/>
                    </a:gs>
                  </a:gsLst>
                  <a:lin ang="5400000" scaled="0"/>
                </a:gradFill>
                <a:latin typeface="Browallia New" panose="020B0604020202020204" pitchFamily="34" charset="-34"/>
                <a:cs typeface="Browallia New" panose="020B0604020202020204" pitchFamily="34" charset="-34"/>
              </a:rPr>
              <a:t>Chef</a:t>
            </a:r>
          </a:p>
          <a:p>
            <a:pPr marL="342900" indent="-342900" algn="l">
              <a:buFont typeface="Arial" panose="020B0604020202020204" pitchFamily="34" charset="0"/>
              <a:buChar char="•"/>
            </a:pPr>
            <a:r>
              <a:rPr lang="en-US" sz="2000" dirty="0">
                <a:gradFill>
                  <a:gsLst>
                    <a:gs pos="2917">
                      <a:schemeClr val="tx1"/>
                    </a:gs>
                    <a:gs pos="30000">
                      <a:schemeClr val="tx1"/>
                    </a:gs>
                  </a:gsLst>
                  <a:lin ang="5400000" scaled="0"/>
                </a:gradFill>
                <a:latin typeface="Browallia New" panose="020B0604020202020204" pitchFamily="34" charset="-34"/>
                <a:cs typeface="Browallia New" panose="020B0604020202020204" pitchFamily="34" charset="-34"/>
              </a:rPr>
              <a:t>Docker</a:t>
            </a:r>
          </a:p>
          <a:p>
            <a:pPr marL="342900" indent="-342900" algn="l">
              <a:buFont typeface="Arial" panose="020B0604020202020204" pitchFamily="34" charset="0"/>
              <a:buChar char="•"/>
            </a:pPr>
            <a:r>
              <a:rPr lang="en-US" sz="2000" dirty="0">
                <a:gradFill>
                  <a:gsLst>
                    <a:gs pos="2917">
                      <a:schemeClr val="tx1"/>
                    </a:gs>
                    <a:gs pos="30000">
                      <a:schemeClr val="tx1"/>
                    </a:gs>
                  </a:gsLst>
                  <a:lin ang="5400000" scaled="0"/>
                </a:gradFill>
                <a:latin typeface="Browallia New" panose="020B0604020202020204" pitchFamily="34" charset="-34"/>
                <a:cs typeface="Browallia New" panose="020B0604020202020204" pitchFamily="34" charset="-34"/>
              </a:rPr>
              <a:t>Kubernetes</a:t>
            </a:r>
          </a:p>
        </p:txBody>
      </p:sp>
      <p:grpSp>
        <p:nvGrpSpPr>
          <p:cNvPr id="24" name="Group 23">
            <a:extLst>
              <a:ext uri="{FF2B5EF4-FFF2-40B4-BE49-F238E27FC236}">
                <a16:creationId xmlns:a16="http://schemas.microsoft.com/office/drawing/2014/main" id="{048333AA-BA77-4764-BAB0-EFD02EF71849}"/>
              </a:ext>
            </a:extLst>
          </p:cNvPr>
          <p:cNvGrpSpPr/>
          <p:nvPr/>
        </p:nvGrpSpPr>
        <p:grpSpPr>
          <a:xfrm>
            <a:off x="598243" y="4735076"/>
            <a:ext cx="1646285" cy="850702"/>
            <a:chOff x="7744490" y="1600994"/>
            <a:chExt cx="1646285" cy="850702"/>
          </a:xfrm>
        </p:grpSpPr>
        <p:grpSp>
          <p:nvGrpSpPr>
            <p:cNvPr id="25" name="Group 24">
              <a:extLst>
                <a:ext uri="{FF2B5EF4-FFF2-40B4-BE49-F238E27FC236}">
                  <a16:creationId xmlns:a16="http://schemas.microsoft.com/office/drawing/2014/main" id="{BAB68AFD-A26D-47D8-89E4-FDCBC8607FA4}"/>
                </a:ext>
              </a:extLst>
            </p:cNvPr>
            <p:cNvGrpSpPr/>
            <p:nvPr/>
          </p:nvGrpSpPr>
          <p:grpSpPr>
            <a:xfrm>
              <a:off x="8318389" y="1600994"/>
              <a:ext cx="803275" cy="783431"/>
              <a:chOff x="588263" y="3127375"/>
              <a:chExt cx="803275" cy="783431"/>
            </a:xfrm>
          </p:grpSpPr>
          <p:pic>
            <p:nvPicPr>
              <p:cNvPr id="27" name="Graphic 26">
                <a:extLst>
                  <a:ext uri="{FF2B5EF4-FFF2-40B4-BE49-F238E27FC236}">
                    <a16:creationId xmlns:a16="http://schemas.microsoft.com/office/drawing/2014/main" id="{576E22B0-6721-481A-A284-FDFC5C17BC68}"/>
                  </a:ext>
                </a:extLst>
              </p:cNvPr>
              <p:cNvPicPr>
                <a:picLocks noChangeAspect="1"/>
              </p:cNvPicPr>
              <p:nvPr/>
            </p:nvPicPr>
            <p:blipFill>
              <a:blip r:embed="rId2">
                <a:alphaModFix amt="35000"/>
                <a:extLst>
                  <a:ext uri="{96DAC541-7B7A-43D3-8B79-37D633B846F1}">
                    <asvg:svgBlip xmlns:asvg="http://schemas.microsoft.com/office/drawing/2016/SVG/main" r:embed="rId3"/>
                  </a:ext>
                </a:extLst>
              </a:blip>
              <a:stretch>
                <a:fillRect/>
              </a:stretch>
            </p:blipFill>
            <p:spPr>
              <a:xfrm>
                <a:off x="588263" y="3127375"/>
                <a:ext cx="476250" cy="476250"/>
              </a:xfrm>
              <a:prstGeom prst="rect">
                <a:avLst/>
              </a:prstGeom>
            </p:spPr>
          </p:pic>
          <p:pic>
            <p:nvPicPr>
              <p:cNvPr id="28" name="Picture 27" descr="A close up of a sign&#10;&#10;Description automatically generated">
                <a:extLst>
                  <a:ext uri="{FF2B5EF4-FFF2-40B4-BE49-F238E27FC236}">
                    <a16:creationId xmlns:a16="http://schemas.microsoft.com/office/drawing/2014/main" id="{41DF22A7-376C-48D7-88BA-43ABFE510D55}"/>
                  </a:ext>
                </a:extLst>
              </p:cNvPr>
              <p:cNvPicPr>
                <a:picLocks noChangeAspect="1"/>
              </p:cNvPicPr>
              <p:nvPr/>
            </p:nvPicPr>
            <p:blipFill>
              <a:blip r:embed="rId4">
                <a:alphaModFix amt="35000"/>
              </a:blip>
              <a:stretch>
                <a:fillRect/>
              </a:stretch>
            </p:blipFill>
            <p:spPr>
              <a:xfrm>
                <a:off x="674782" y="3194050"/>
                <a:ext cx="716756" cy="716756"/>
              </a:xfrm>
              <a:prstGeom prst="rect">
                <a:avLst/>
              </a:prstGeom>
            </p:spPr>
          </p:pic>
        </p:grpSp>
        <p:sp>
          <p:nvSpPr>
            <p:cNvPr id="26" name="TextBox 25">
              <a:extLst>
                <a:ext uri="{FF2B5EF4-FFF2-40B4-BE49-F238E27FC236}">
                  <a16:creationId xmlns:a16="http://schemas.microsoft.com/office/drawing/2014/main" id="{096F13F1-9826-458A-AB56-9EFB4A489E0F}"/>
                </a:ext>
              </a:extLst>
            </p:cNvPr>
            <p:cNvSpPr txBox="1"/>
            <p:nvPr/>
          </p:nvSpPr>
          <p:spPr>
            <a:xfrm>
              <a:off x="7744490" y="2143919"/>
              <a:ext cx="1646285" cy="307777"/>
            </a:xfrm>
            <a:prstGeom prst="rect">
              <a:avLst/>
            </a:prstGeom>
            <a:noFill/>
          </p:spPr>
          <p:txBody>
            <a:bodyPr wrap="none" lIns="0" tIns="0" rIns="0" bIns="0" rtlCol="0">
              <a:spAutoFit/>
            </a:bodyPr>
            <a:lstStyle/>
            <a:p>
              <a:pPr algn="ctr"/>
              <a:r>
                <a:rPr lang="en-US" sz="2000" dirty="0">
                  <a:solidFill>
                    <a:schemeClr val="tx1">
                      <a:alpha val="35000"/>
                    </a:schemeClr>
                  </a:solidFill>
                  <a:latin typeface="Browallia New" panose="020B0604020202020204" pitchFamily="34" charset="-34"/>
                  <a:cs typeface="Browallia New" panose="020B0604020202020204" pitchFamily="34" charset="-34"/>
                </a:rPr>
                <a:t>Release Management</a:t>
              </a:r>
            </a:p>
          </p:txBody>
        </p:sp>
      </p:grpSp>
      <p:grpSp>
        <p:nvGrpSpPr>
          <p:cNvPr id="29" name="Group 28">
            <a:extLst>
              <a:ext uri="{FF2B5EF4-FFF2-40B4-BE49-F238E27FC236}">
                <a16:creationId xmlns:a16="http://schemas.microsoft.com/office/drawing/2014/main" id="{B60F62BA-F59C-4078-A751-9DD2AC251DC5}"/>
              </a:ext>
            </a:extLst>
          </p:cNvPr>
          <p:cNvGrpSpPr/>
          <p:nvPr/>
        </p:nvGrpSpPr>
        <p:grpSpPr>
          <a:xfrm>
            <a:off x="742258" y="5861010"/>
            <a:ext cx="1386598" cy="850702"/>
            <a:chOff x="7874330" y="1600994"/>
            <a:chExt cx="1386598" cy="850702"/>
          </a:xfrm>
        </p:grpSpPr>
        <p:grpSp>
          <p:nvGrpSpPr>
            <p:cNvPr id="30" name="Group 29">
              <a:extLst>
                <a:ext uri="{FF2B5EF4-FFF2-40B4-BE49-F238E27FC236}">
                  <a16:creationId xmlns:a16="http://schemas.microsoft.com/office/drawing/2014/main" id="{21647F8B-680C-4E0C-BF7F-084DF2DF6B10}"/>
                </a:ext>
              </a:extLst>
            </p:cNvPr>
            <p:cNvGrpSpPr/>
            <p:nvPr/>
          </p:nvGrpSpPr>
          <p:grpSpPr>
            <a:xfrm>
              <a:off x="8318389" y="1600994"/>
              <a:ext cx="803275" cy="783431"/>
              <a:chOff x="588263" y="3127375"/>
              <a:chExt cx="803275" cy="783431"/>
            </a:xfrm>
          </p:grpSpPr>
          <p:pic>
            <p:nvPicPr>
              <p:cNvPr id="32" name="Graphic 31">
                <a:extLst>
                  <a:ext uri="{FF2B5EF4-FFF2-40B4-BE49-F238E27FC236}">
                    <a16:creationId xmlns:a16="http://schemas.microsoft.com/office/drawing/2014/main" id="{13D123D9-0F33-48D9-B822-83B34E9BEDB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88263" y="3127375"/>
                <a:ext cx="476250" cy="476250"/>
              </a:xfrm>
              <a:prstGeom prst="rect">
                <a:avLst/>
              </a:prstGeom>
            </p:spPr>
          </p:pic>
          <p:pic>
            <p:nvPicPr>
              <p:cNvPr id="33" name="Picture 32" descr="A close up of a sign&#10;&#10;Description automatically generated">
                <a:extLst>
                  <a:ext uri="{FF2B5EF4-FFF2-40B4-BE49-F238E27FC236}">
                    <a16:creationId xmlns:a16="http://schemas.microsoft.com/office/drawing/2014/main" id="{91573387-664B-44B4-9185-3FE038EB2470}"/>
                  </a:ext>
                </a:extLst>
              </p:cNvPr>
              <p:cNvPicPr>
                <a:picLocks noChangeAspect="1"/>
              </p:cNvPicPr>
              <p:nvPr/>
            </p:nvPicPr>
            <p:blipFill>
              <a:blip r:embed="rId4"/>
              <a:stretch>
                <a:fillRect/>
              </a:stretch>
            </p:blipFill>
            <p:spPr>
              <a:xfrm>
                <a:off x="674782" y="3194050"/>
                <a:ext cx="716756" cy="716756"/>
              </a:xfrm>
              <a:prstGeom prst="rect">
                <a:avLst/>
              </a:prstGeom>
            </p:spPr>
          </p:pic>
        </p:grpSp>
        <p:sp>
          <p:nvSpPr>
            <p:cNvPr id="31" name="TextBox 30">
              <a:extLst>
                <a:ext uri="{FF2B5EF4-FFF2-40B4-BE49-F238E27FC236}">
                  <a16:creationId xmlns:a16="http://schemas.microsoft.com/office/drawing/2014/main" id="{E219AE63-E958-40EA-9B75-2C6A380DBA9A}"/>
                </a:ext>
              </a:extLst>
            </p:cNvPr>
            <p:cNvSpPr txBox="1"/>
            <p:nvPr/>
          </p:nvSpPr>
          <p:spPr>
            <a:xfrm>
              <a:off x="7874330" y="2143919"/>
              <a:ext cx="1386598" cy="307777"/>
            </a:xfrm>
            <a:prstGeom prst="rect">
              <a:avLst/>
            </a:prstGeom>
            <a:noFill/>
          </p:spPr>
          <p:txBody>
            <a:bodyPr wrap="none" lIns="0" tIns="0" rIns="0" bIns="0" rtlCol="0">
              <a:spAutoFit/>
            </a:bodyPr>
            <a:lstStyle/>
            <a:p>
              <a:pPr algn="ctr"/>
              <a:r>
                <a:rPr lang="en-US" sz="2000" dirty="0">
                  <a:gradFill>
                    <a:gsLst>
                      <a:gs pos="2917">
                        <a:schemeClr val="tx1"/>
                      </a:gs>
                      <a:gs pos="30000">
                        <a:schemeClr val="tx1"/>
                      </a:gs>
                    </a:gsLst>
                    <a:lin ang="5400000" scaled="0"/>
                  </a:gradFill>
                  <a:latin typeface="Browallia New" panose="020B0604020202020204" pitchFamily="34" charset="-34"/>
                  <a:cs typeface="Browallia New" panose="020B0604020202020204" pitchFamily="34" charset="-34"/>
                </a:rPr>
                <a:t>Deployment Agent</a:t>
              </a:r>
            </a:p>
          </p:txBody>
        </p:sp>
      </p:grpSp>
    </p:spTree>
    <p:extLst>
      <p:ext uri="{BB962C8B-B14F-4D97-AF65-F5344CB8AC3E}">
        <p14:creationId xmlns:p14="http://schemas.microsoft.com/office/powerpoint/2010/main" val="351100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60"/>
                                        </p:tgtEl>
                                        <p:attrNameLst>
                                          <p:attrName>style.visibility</p:attrName>
                                        </p:attrNameLst>
                                      </p:cBhvr>
                                      <p:to>
                                        <p:strVal val="visible"/>
                                      </p:to>
                                    </p:set>
                                    <p:anim calcmode="lin" valueType="num">
                                      <p:cBhvr additive="base">
                                        <p:cTn id="7" dur="500" fill="hold"/>
                                        <p:tgtEl>
                                          <p:spTgt spid="60"/>
                                        </p:tgtEl>
                                        <p:attrNameLst>
                                          <p:attrName>ppt_x</p:attrName>
                                        </p:attrNameLst>
                                      </p:cBhvr>
                                      <p:tavLst>
                                        <p:tav tm="0">
                                          <p:val>
                                            <p:strVal val="1+#ppt_w/2"/>
                                          </p:val>
                                        </p:tav>
                                        <p:tav tm="100000">
                                          <p:val>
                                            <p:strVal val="#ppt_x"/>
                                          </p:val>
                                        </p:tav>
                                      </p:tavLst>
                                    </p:anim>
                                    <p:anim calcmode="lin" valueType="num">
                                      <p:cBhvr additive="base">
                                        <p:cTn id="8" dur="500" fill="hold"/>
                                        <p:tgtEl>
                                          <p:spTgt spid="6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61"/>
                                        </p:tgtEl>
                                        <p:attrNameLst>
                                          <p:attrName>style.visibility</p:attrName>
                                        </p:attrNameLst>
                                      </p:cBhvr>
                                      <p:to>
                                        <p:strVal val="visible"/>
                                      </p:to>
                                    </p:set>
                                    <p:animEffect transition="in" filter="fade">
                                      <p:cBhvr>
                                        <p:cTn id="12" dur="500"/>
                                        <p:tgtEl>
                                          <p:spTgt spid="61"/>
                                        </p:tgtEl>
                                      </p:cBhvr>
                                    </p:animEffect>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62"/>
                                        </p:tgtEl>
                                        <p:attrNameLst>
                                          <p:attrName>style.visibility</p:attrName>
                                        </p:attrNameLst>
                                      </p:cBhvr>
                                      <p:to>
                                        <p:strVal val="visible"/>
                                      </p:to>
                                    </p:set>
                                    <p:animEffect transition="in" filter="fade">
                                      <p:cBhvr>
                                        <p:cTn id="16" dur="500"/>
                                        <p:tgtEl>
                                          <p:spTgt spid="62"/>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1" fill="hold" grpId="0" nodeType="clickEffect">
                                  <p:stCondLst>
                                    <p:cond delay="0"/>
                                  </p:stCondLst>
                                  <p:childTnLst>
                                    <p:set>
                                      <p:cBhvr>
                                        <p:cTn id="20" dur="1" fill="hold">
                                          <p:stCondLst>
                                            <p:cond delay="0"/>
                                          </p:stCondLst>
                                        </p:cTn>
                                        <p:tgtEl>
                                          <p:spTgt spid="72"/>
                                        </p:tgtEl>
                                        <p:attrNameLst>
                                          <p:attrName>style.visibility</p:attrName>
                                        </p:attrNameLst>
                                      </p:cBhvr>
                                      <p:to>
                                        <p:strVal val="visible"/>
                                      </p:to>
                                    </p:set>
                                    <p:anim calcmode="lin" valueType="num">
                                      <p:cBhvr additive="base">
                                        <p:cTn id="21" dur="500" fill="hold"/>
                                        <p:tgtEl>
                                          <p:spTgt spid="72"/>
                                        </p:tgtEl>
                                        <p:attrNameLst>
                                          <p:attrName>ppt_x</p:attrName>
                                        </p:attrNameLst>
                                      </p:cBhvr>
                                      <p:tavLst>
                                        <p:tav tm="0">
                                          <p:val>
                                            <p:strVal val="#ppt_x"/>
                                          </p:val>
                                        </p:tav>
                                        <p:tav tm="100000">
                                          <p:val>
                                            <p:strVal val="#ppt_x"/>
                                          </p:val>
                                        </p:tav>
                                      </p:tavLst>
                                    </p:anim>
                                    <p:anim calcmode="lin" valueType="num">
                                      <p:cBhvr additive="base">
                                        <p:cTn id="22" dur="500" fill="hold"/>
                                        <p:tgtEl>
                                          <p:spTgt spid="72"/>
                                        </p:tgtEl>
                                        <p:attrNameLst>
                                          <p:attrName>ppt_y</p:attrName>
                                        </p:attrNameLst>
                                      </p:cBhvr>
                                      <p:tavLst>
                                        <p:tav tm="0">
                                          <p:val>
                                            <p:strVal val="0-#ppt_h/2"/>
                                          </p:val>
                                        </p:tav>
                                        <p:tav tm="100000">
                                          <p:val>
                                            <p:strVal val="#ppt_y"/>
                                          </p:val>
                                        </p:tav>
                                      </p:tavLst>
                                    </p:anim>
                                  </p:childTnLst>
                                </p:cTn>
                              </p:par>
                            </p:childTnLst>
                          </p:cTn>
                        </p:par>
                        <p:par>
                          <p:cTn id="23" fill="hold">
                            <p:stCondLst>
                              <p:cond delay="500"/>
                            </p:stCondLst>
                            <p:childTnLst>
                              <p:par>
                                <p:cTn id="24" presetID="10" presetClass="entr" presetSubtype="0" fill="hold" grpId="0" nodeType="afterEffect">
                                  <p:stCondLst>
                                    <p:cond delay="0"/>
                                  </p:stCondLst>
                                  <p:childTnLst>
                                    <p:set>
                                      <p:cBhvr>
                                        <p:cTn id="25" dur="1" fill="hold">
                                          <p:stCondLst>
                                            <p:cond delay="0"/>
                                          </p:stCondLst>
                                        </p:cTn>
                                        <p:tgtEl>
                                          <p:spTgt spid="64"/>
                                        </p:tgtEl>
                                        <p:attrNameLst>
                                          <p:attrName>style.visibility</p:attrName>
                                        </p:attrNameLst>
                                      </p:cBhvr>
                                      <p:to>
                                        <p:strVal val="visible"/>
                                      </p:to>
                                    </p:set>
                                    <p:animEffect transition="in" filter="fade">
                                      <p:cBhvr>
                                        <p:cTn id="26" dur="500"/>
                                        <p:tgtEl>
                                          <p:spTgt spid="64"/>
                                        </p:tgtEl>
                                      </p:cBhvr>
                                    </p:animEffect>
                                  </p:childTnLst>
                                </p:cTn>
                              </p:par>
                            </p:childTnLst>
                          </p:cTn>
                        </p:par>
                        <p:par>
                          <p:cTn id="27" fill="hold">
                            <p:stCondLst>
                              <p:cond delay="1000"/>
                            </p:stCondLst>
                            <p:childTnLst>
                              <p:par>
                                <p:cTn id="28" presetID="10" presetClass="entr" presetSubtype="0" fill="hold" grpId="0" nodeType="afterEffect">
                                  <p:stCondLst>
                                    <p:cond delay="0"/>
                                  </p:stCondLst>
                                  <p:childTnLst>
                                    <p:set>
                                      <p:cBhvr>
                                        <p:cTn id="29" dur="1" fill="hold">
                                          <p:stCondLst>
                                            <p:cond delay="0"/>
                                          </p:stCondLst>
                                        </p:cTn>
                                        <p:tgtEl>
                                          <p:spTgt spid="65"/>
                                        </p:tgtEl>
                                        <p:attrNameLst>
                                          <p:attrName>style.visibility</p:attrName>
                                        </p:attrNameLst>
                                      </p:cBhvr>
                                      <p:to>
                                        <p:strVal val="visible"/>
                                      </p:to>
                                    </p:set>
                                    <p:animEffect transition="in" filter="fade">
                                      <p:cBhvr>
                                        <p:cTn id="30"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nimBg="1"/>
      <p:bldP spid="60" grpId="0" animBg="1"/>
      <p:bldP spid="61" grpId="0"/>
      <p:bldP spid="62" grpId="0"/>
      <p:bldP spid="64" grpId="0"/>
      <p:bldP spid="6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BB696CA-9CAD-4DC7-9369-AB13FB2C7A46}"/>
              </a:ext>
            </a:extLst>
          </p:cNvPr>
          <p:cNvSpPr>
            <a:spLocks noGrp="1"/>
          </p:cNvSpPr>
          <p:nvPr>
            <p:ph type="title"/>
          </p:nvPr>
        </p:nvSpPr>
        <p:spPr/>
        <p:txBody>
          <a:bodyPr/>
          <a:lstStyle/>
          <a:p>
            <a:r>
              <a:rPr lang="en-US" dirty="0"/>
              <a:t>TFS Infrastructure</a:t>
            </a:r>
          </a:p>
        </p:txBody>
      </p:sp>
      <p:grpSp>
        <p:nvGrpSpPr>
          <p:cNvPr id="57" name="Group 56">
            <a:extLst>
              <a:ext uri="{FF2B5EF4-FFF2-40B4-BE49-F238E27FC236}">
                <a16:creationId xmlns:a16="http://schemas.microsoft.com/office/drawing/2014/main" id="{9B9C7A12-F6E0-4070-AD3F-99D5EA68BDB9}"/>
              </a:ext>
            </a:extLst>
          </p:cNvPr>
          <p:cNvGrpSpPr/>
          <p:nvPr/>
        </p:nvGrpSpPr>
        <p:grpSpPr>
          <a:xfrm>
            <a:off x="1091759" y="3333895"/>
            <a:ext cx="1066999" cy="850702"/>
            <a:chOff x="1636971" y="3159125"/>
            <a:chExt cx="1066999" cy="850702"/>
          </a:xfrm>
        </p:grpSpPr>
        <p:grpSp>
          <p:nvGrpSpPr>
            <p:cNvPr id="9" name="Group 8">
              <a:extLst>
                <a:ext uri="{FF2B5EF4-FFF2-40B4-BE49-F238E27FC236}">
                  <a16:creationId xmlns:a16="http://schemas.microsoft.com/office/drawing/2014/main" id="{827ADF4B-4EF4-49FC-94B9-8F6E2C241487}"/>
                </a:ext>
              </a:extLst>
            </p:cNvPr>
            <p:cNvGrpSpPr/>
            <p:nvPr/>
          </p:nvGrpSpPr>
          <p:grpSpPr>
            <a:xfrm>
              <a:off x="1900695" y="3159125"/>
              <a:ext cx="803275" cy="783431"/>
              <a:chOff x="588263" y="3127375"/>
              <a:chExt cx="803275" cy="783431"/>
            </a:xfrm>
          </p:grpSpPr>
          <p:pic>
            <p:nvPicPr>
              <p:cNvPr id="6" name="Graphic 5">
                <a:extLst>
                  <a:ext uri="{FF2B5EF4-FFF2-40B4-BE49-F238E27FC236}">
                    <a16:creationId xmlns:a16="http://schemas.microsoft.com/office/drawing/2014/main" id="{8AD32F42-9636-4FC3-BD1E-C6B36E811732}"/>
                  </a:ext>
                </a:extLst>
              </p:cNvPr>
              <p:cNvPicPr>
                <a:picLocks noChangeAspect="1"/>
              </p:cNvPicPr>
              <p:nvPr/>
            </p:nvPicPr>
            <p:blipFill>
              <a:blip r:embed="rId2">
                <a:alphaModFix/>
                <a:extLst>
                  <a:ext uri="{96DAC541-7B7A-43D3-8B79-37D633B846F1}">
                    <asvg:svgBlip xmlns:asvg="http://schemas.microsoft.com/office/drawing/2016/SVG/main" r:embed="rId3"/>
                  </a:ext>
                </a:extLst>
              </a:blip>
              <a:stretch>
                <a:fillRect/>
              </a:stretch>
            </p:blipFill>
            <p:spPr>
              <a:xfrm>
                <a:off x="588263" y="3127375"/>
                <a:ext cx="476250" cy="476250"/>
              </a:xfrm>
              <a:prstGeom prst="rect">
                <a:avLst/>
              </a:prstGeom>
            </p:spPr>
          </p:pic>
          <p:pic>
            <p:nvPicPr>
              <p:cNvPr id="8" name="Picture 7" descr="A close up of a sign&#10;&#10;Description automatically generated">
                <a:extLst>
                  <a:ext uri="{FF2B5EF4-FFF2-40B4-BE49-F238E27FC236}">
                    <a16:creationId xmlns:a16="http://schemas.microsoft.com/office/drawing/2014/main" id="{43511747-82DA-4C5A-A740-F299272ED36F}"/>
                  </a:ext>
                </a:extLst>
              </p:cNvPr>
              <p:cNvPicPr>
                <a:picLocks noChangeAspect="1"/>
              </p:cNvPicPr>
              <p:nvPr/>
            </p:nvPicPr>
            <p:blipFill>
              <a:blip r:embed="rId4">
                <a:alphaModFix/>
              </a:blip>
              <a:stretch>
                <a:fillRect/>
              </a:stretch>
            </p:blipFill>
            <p:spPr>
              <a:xfrm>
                <a:off x="674782" y="3194050"/>
                <a:ext cx="716756" cy="716756"/>
              </a:xfrm>
              <a:prstGeom prst="rect">
                <a:avLst/>
              </a:prstGeom>
            </p:spPr>
          </p:pic>
        </p:grpSp>
        <p:sp>
          <p:nvSpPr>
            <p:cNvPr id="10" name="TextBox 9">
              <a:extLst>
                <a:ext uri="{FF2B5EF4-FFF2-40B4-BE49-F238E27FC236}">
                  <a16:creationId xmlns:a16="http://schemas.microsoft.com/office/drawing/2014/main" id="{DD80AD05-5ABE-4BA3-BB20-1DCC4739E9DB}"/>
                </a:ext>
              </a:extLst>
            </p:cNvPr>
            <p:cNvSpPr txBox="1"/>
            <p:nvPr/>
          </p:nvSpPr>
          <p:spPr>
            <a:xfrm>
              <a:off x="1636971" y="3702050"/>
              <a:ext cx="1025922" cy="307777"/>
            </a:xfrm>
            <a:prstGeom prst="rect">
              <a:avLst/>
            </a:prstGeom>
            <a:noFill/>
          </p:spPr>
          <p:txBody>
            <a:bodyPr wrap="none" lIns="0" tIns="0" rIns="0" bIns="0" rtlCol="0">
              <a:spAutoFit/>
            </a:bodyPr>
            <a:lstStyle/>
            <a:p>
              <a:pPr algn="ctr"/>
              <a:r>
                <a:rPr lang="en-US" sz="2000" dirty="0">
                  <a:latin typeface="Browallia New" panose="020B0604020202020204" pitchFamily="34" charset="-34"/>
                  <a:cs typeface="Browallia New" panose="020B0604020202020204" pitchFamily="34" charset="-34"/>
                </a:rPr>
                <a:t>Admin</a:t>
              </a:r>
              <a:r>
                <a:rPr lang="en-US" sz="2000" dirty="0">
                  <a:solidFill>
                    <a:schemeClr val="tx1">
                      <a:alpha val="35000"/>
                    </a:schemeClr>
                  </a:solidFill>
                  <a:latin typeface="Browallia New" panose="020B0604020202020204" pitchFamily="34" charset="-34"/>
                  <a:cs typeface="Browallia New" panose="020B0604020202020204" pitchFamily="34" charset="-34"/>
                </a:rPr>
                <a:t> </a:t>
              </a:r>
              <a:r>
                <a:rPr lang="en-US" sz="2000" dirty="0">
                  <a:latin typeface="Browallia New" panose="020B0604020202020204" pitchFamily="34" charset="-34"/>
                  <a:cs typeface="Browallia New" panose="020B0604020202020204" pitchFamily="34" charset="-34"/>
                </a:rPr>
                <a:t>Server</a:t>
              </a:r>
            </a:p>
          </p:txBody>
        </p:sp>
      </p:grpSp>
      <p:grpSp>
        <p:nvGrpSpPr>
          <p:cNvPr id="58" name="Group 57">
            <a:extLst>
              <a:ext uri="{FF2B5EF4-FFF2-40B4-BE49-F238E27FC236}">
                <a16:creationId xmlns:a16="http://schemas.microsoft.com/office/drawing/2014/main" id="{DBF25253-8DEA-49C1-8ADD-D7B3570AE0A9}"/>
              </a:ext>
            </a:extLst>
          </p:cNvPr>
          <p:cNvGrpSpPr/>
          <p:nvPr/>
        </p:nvGrpSpPr>
        <p:grpSpPr>
          <a:xfrm>
            <a:off x="4919638" y="3922759"/>
            <a:ext cx="987650" cy="850702"/>
            <a:chOff x="4789720" y="1664494"/>
            <a:chExt cx="987650" cy="850702"/>
          </a:xfrm>
        </p:grpSpPr>
        <p:grpSp>
          <p:nvGrpSpPr>
            <p:cNvPr id="15" name="Group 14">
              <a:extLst>
                <a:ext uri="{FF2B5EF4-FFF2-40B4-BE49-F238E27FC236}">
                  <a16:creationId xmlns:a16="http://schemas.microsoft.com/office/drawing/2014/main" id="{EAF98E88-0905-4E96-8706-618BB6976368}"/>
                </a:ext>
              </a:extLst>
            </p:cNvPr>
            <p:cNvGrpSpPr/>
            <p:nvPr/>
          </p:nvGrpSpPr>
          <p:grpSpPr>
            <a:xfrm>
              <a:off x="4974095" y="1664494"/>
              <a:ext cx="803275" cy="783431"/>
              <a:chOff x="588263" y="3127375"/>
              <a:chExt cx="803275" cy="783431"/>
            </a:xfrm>
          </p:grpSpPr>
          <p:pic>
            <p:nvPicPr>
              <p:cNvPr id="16" name="Graphic 15">
                <a:extLst>
                  <a:ext uri="{FF2B5EF4-FFF2-40B4-BE49-F238E27FC236}">
                    <a16:creationId xmlns:a16="http://schemas.microsoft.com/office/drawing/2014/main" id="{658BB7E6-F77A-4C96-9652-E0EE17747981}"/>
                  </a:ext>
                </a:extLst>
              </p:cNvPr>
              <p:cNvPicPr>
                <a:picLocks noChangeAspect="1"/>
              </p:cNvPicPr>
              <p:nvPr/>
            </p:nvPicPr>
            <p:blipFill>
              <a:blip r:embed="rId2">
                <a:alphaModFix/>
                <a:extLst>
                  <a:ext uri="{96DAC541-7B7A-43D3-8B79-37D633B846F1}">
                    <asvg:svgBlip xmlns:asvg="http://schemas.microsoft.com/office/drawing/2016/SVG/main" r:embed="rId3"/>
                  </a:ext>
                </a:extLst>
              </a:blip>
              <a:stretch>
                <a:fillRect/>
              </a:stretch>
            </p:blipFill>
            <p:spPr>
              <a:xfrm>
                <a:off x="588263" y="3127375"/>
                <a:ext cx="476250" cy="476250"/>
              </a:xfrm>
              <a:prstGeom prst="rect">
                <a:avLst/>
              </a:prstGeom>
            </p:spPr>
          </p:pic>
          <p:pic>
            <p:nvPicPr>
              <p:cNvPr id="17" name="Picture 16" descr="A close up of a sign&#10;&#10;Description automatically generated">
                <a:extLst>
                  <a:ext uri="{FF2B5EF4-FFF2-40B4-BE49-F238E27FC236}">
                    <a16:creationId xmlns:a16="http://schemas.microsoft.com/office/drawing/2014/main" id="{D4892777-F926-42B5-A688-F4B7D467DAE3}"/>
                  </a:ext>
                </a:extLst>
              </p:cNvPr>
              <p:cNvPicPr>
                <a:picLocks noChangeAspect="1"/>
              </p:cNvPicPr>
              <p:nvPr/>
            </p:nvPicPr>
            <p:blipFill>
              <a:blip r:embed="rId4">
                <a:alphaModFix/>
              </a:blip>
              <a:stretch>
                <a:fillRect/>
              </a:stretch>
            </p:blipFill>
            <p:spPr>
              <a:xfrm>
                <a:off x="674782" y="3194050"/>
                <a:ext cx="716756" cy="716756"/>
              </a:xfrm>
              <a:prstGeom prst="rect">
                <a:avLst/>
              </a:prstGeom>
            </p:spPr>
          </p:pic>
        </p:grpSp>
        <p:sp>
          <p:nvSpPr>
            <p:cNvPr id="18" name="TextBox 17">
              <a:extLst>
                <a:ext uri="{FF2B5EF4-FFF2-40B4-BE49-F238E27FC236}">
                  <a16:creationId xmlns:a16="http://schemas.microsoft.com/office/drawing/2014/main" id="{BE600E05-D90B-432B-9F49-E12172CC6DE5}"/>
                </a:ext>
              </a:extLst>
            </p:cNvPr>
            <p:cNvSpPr txBox="1"/>
            <p:nvPr/>
          </p:nvSpPr>
          <p:spPr>
            <a:xfrm>
              <a:off x="4789720" y="2207419"/>
              <a:ext cx="867225" cy="307777"/>
            </a:xfrm>
            <a:prstGeom prst="rect">
              <a:avLst/>
            </a:prstGeom>
            <a:noFill/>
          </p:spPr>
          <p:txBody>
            <a:bodyPr wrap="none" lIns="0" tIns="0" rIns="0" bIns="0" rtlCol="0">
              <a:spAutoFit/>
            </a:bodyPr>
            <a:lstStyle/>
            <a:p>
              <a:pPr algn="ctr"/>
              <a:r>
                <a:rPr lang="en-US" sz="2000" dirty="0">
                  <a:latin typeface="Browallia New" panose="020B0604020202020204" pitchFamily="34" charset="-34"/>
                  <a:cs typeface="Browallia New" panose="020B0604020202020204" pitchFamily="34" charset="-34"/>
                </a:rPr>
                <a:t>Build Agent</a:t>
              </a:r>
            </a:p>
          </p:txBody>
        </p:sp>
      </p:grpSp>
      <p:grpSp>
        <p:nvGrpSpPr>
          <p:cNvPr id="56" name="Group 55">
            <a:extLst>
              <a:ext uri="{FF2B5EF4-FFF2-40B4-BE49-F238E27FC236}">
                <a16:creationId xmlns:a16="http://schemas.microsoft.com/office/drawing/2014/main" id="{1AE3865A-E361-48BE-B54A-C1CBA06069B3}"/>
              </a:ext>
            </a:extLst>
          </p:cNvPr>
          <p:cNvGrpSpPr/>
          <p:nvPr/>
        </p:nvGrpSpPr>
        <p:grpSpPr>
          <a:xfrm>
            <a:off x="2596357" y="3338559"/>
            <a:ext cx="886461" cy="846038"/>
            <a:chOff x="1701939" y="4193977"/>
            <a:chExt cx="886461" cy="846038"/>
          </a:xfrm>
        </p:grpSpPr>
        <p:grpSp>
          <p:nvGrpSpPr>
            <p:cNvPr id="54" name="Group 53">
              <a:extLst>
                <a:ext uri="{FF2B5EF4-FFF2-40B4-BE49-F238E27FC236}">
                  <a16:creationId xmlns:a16="http://schemas.microsoft.com/office/drawing/2014/main" id="{5A09BA65-3A4C-41FD-8094-D3317F1EFEA3}"/>
                </a:ext>
              </a:extLst>
            </p:cNvPr>
            <p:cNvGrpSpPr/>
            <p:nvPr/>
          </p:nvGrpSpPr>
          <p:grpSpPr>
            <a:xfrm>
              <a:off x="1900695" y="4193977"/>
              <a:ext cx="650875" cy="584200"/>
              <a:chOff x="2829581" y="4637484"/>
              <a:chExt cx="650875" cy="584200"/>
            </a:xfrm>
          </p:grpSpPr>
          <p:pic>
            <p:nvPicPr>
              <p:cNvPr id="52" name="Graphic 51">
                <a:extLst>
                  <a:ext uri="{FF2B5EF4-FFF2-40B4-BE49-F238E27FC236}">
                    <a16:creationId xmlns:a16="http://schemas.microsoft.com/office/drawing/2014/main" id="{F13092F1-4B5C-4EE8-AC01-08F1DA0B2259}"/>
                  </a:ext>
                </a:extLst>
              </p:cNvPr>
              <p:cNvPicPr>
                <a:picLocks noChangeAspect="1"/>
              </p:cNvPicPr>
              <p:nvPr/>
            </p:nvPicPr>
            <p:blipFill>
              <a:blip r:embed="rId2">
                <a:alphaModFix/>
                <a:extLst>
                  <a:ext uri="{96DAC541-7B7A-43D3-8B79-37D633B846F1}">
                    <asvg:svgBlip xmlns:asvg="http://schemas.microsoft.com/office/drawing/2016/SVG/main" r:embed="rId3"/>
                  </a:ext>
                </a:extLst>
              </a:blip>
              <a:stretch>
                <a:fillRect/>
              </a:stretch>
            </p:blipFill>
            <p:spPr>
              <a:xfrm>
                <a:off x="2829581" y="4637484"/>
                <a:ext cx="476250" cy="476250"/>
              </a:xfrm>
              <a:prstGeom prst="rect">
                <a:avLst/>
              </a:prstGeom>
            </p:spPr>
          </p:pic>
          <p:pic>
            <p:nvPicPr>
              <p:cNvPr id="50" name="Picture 49" descr="A close up of a logo&#10;&#10;Description automatically generated">
                <a:extLst>
                  <a:ext uri="{FF2B5EF4-FFF2-40B4-BE49-F238E27FC236}">
                    <a16:creationId xmlns:a16="http://schemas.microsoft.com/office/drawing/2014/main" id="{5C1EEC0E-3817-45DC-B3FD-22C20F6C6AF3}"/>
                  </a:ext>
                </a:extLst>
              </p:cNvPr>
              <p:cNvPicPr>
                <a:picLocks noChangeAspect="1"/>
              </p:cNvPicPr>
              <p:nvPr/>
            </p:nvPicPr>
            <p:blipFill>
              <a:blip r:embed="rId5">
                <a:alphaModFix/>
              </a:blip>
              <a:stretch>
                <a:fillRect/>
              </a:stretch>
            </p:blipFill>
            <p:spPr>
              <a:xfrm>
                <a:off x="3131206" y="4872434"/>
                <a:ext cx="349250" cy="349250"/>
              </a:xfrm>
              <a:prstGeom prst="rect">
                <a:avLst/>
              </a:prstGeom>
            </p:spPr>
          </p:pic>
        </p:grpSp>
        <p:sp>
          <p:nvSpPr>
            <p:cNvPr id="55" name="TextBox 54">
              <a:extLst>
                <a:ext uri="{FF2B5EF4-FFF2-40B4-BE49-F238E27FC236}">
                  <a16:creationId xmlns:a16="http://schemas.microsoft.com/office/drawing/2014/main" id="{1A224FCE-C8F8-4A81-9D35-C8AA3DF18705}"/>
                </a:ext>
              </a:extLst>
            </p:cNvPr>
            <p:cNvSpPr txBox="1"/>
            <p:nvPr/>
          </p:nvSpPr>
          <p:spPr>
            <a:xfrm>
              <a:off x="1701939" y="4732238"/>
              <a:ext cx="886461" cy="307777"/>
            </a:xfrm>
            <a:prstGeom prst="rect">
              <a:avLst/>
            </a:prstGeom>
            <a:noFill/>
          </p:spPr>
          <p:txBody>
            <a:bodyPr wrap="none" lIns="0" tIns="0" rIns="0" bIns="0" rtlCol="0">
              <a:spAutoFit/>
            </a:bodyPr>
            <a:lstStyle/>
            <a:p>
              <a:pPr algn="ctr"/>
              <a:r>
                <a:rPr lang="en-US" sz="2000" dirty="0">
                  <a:latin typeface="Browallia New" panose="020B0604020202020204" pitchFamily="34" charset="-34"/>
                  <a:cs typeface="Browallia New" panose="020B0604020202020204" pitchFamily="34" charset="-34"/>
                </a:rPr>
                <a:t>SQL Server</a:t>
              </a:r>
            </a:p>
          </p:txBody>
        </p:sp>
      </p:grpSp>
      <p:grpSp>
        <p:nvGrpSpPr>
          <p:cNvPr id="24" name="Group 23">
            <a:extLst>
              <a:ext uri="{FF2B5EF4-FFF2-40B4-BE49-F238E27FC236}">
                <a16:creationId xmlns:a16="http://schemas.microsoft.com/office/drawing/2014/main" id="{048333AA-BA77-4764-BAB0-EFD02EF71849}"/>
              </a:ext>
            </a:extLst>
          </p:cNvPr>
          <p:cNvGrpSpPr/>
          <p:nvPr/>
        </p:nvGrpSpPr>
        <p:grpSpPr>
          <a:xfrm>
            <a:off x="5353250" y="2744000"/>
            <a:ext cx="1646284" cy="1066145"/>
            <a:chOff x="7744490" y="1600994"/>
            <a:chExt cx="1646284" cy="1066145"/>
          </a:xfrm>
        </p:grpSpPr>
        <p:grpSp>
          <p:nvGrpSpPr>
            <p:cNvPr id="25" name="Group 24">
              <a:extLst>
                <a:ext uri="{FF2B5EF4-FFF2-40B4-BE49-F238E27FC236}">
                  <a16:creationId xmlns:a16="http://schemas.microsoft.com/office/drawing/2014/main" id="{BAB68AFD-A26D-47D8-89E4-FDCBC8607FA4}"/>
                </a:ext>
              </a:extLst>
            </p:cNvPr>
            <p:cNvGrpSpPr/>
            <p:nvPr/>
          </p:nvGrpSpPr>
          <p:grpSpPr>
            <a:xfrm>
              <a:off x="8318389" y="1600994"/>
              <a:ext cx="803275" cy="783431"/>
              <a:chOff x="588263" y="3127375"/>
              <a:chExt cx="803275" cy="783431"/>
            </a:xfrm>
          </p:grpSpPr>
          <p:pic>
            <p:nvPicPr>
              <p:cNvPr id="27" name="Graphic 26">
                <a:extLst>
                  <a:ext uri="{FF2B5EF4-FFF2-40B4-BE49-F238E27FC236}">
                    <a16:creationId xmlns:a16="http://schemas.microsoft.com/office/drawing/2014/main" id="{576E22B0-6721-481A-A284-FDFC5C17BC68}"/>
                  </a:ext>
                </a:extLst>
              </p:cNvPr>
              <p:cNvPicPr>
                <a:picLocks noChangeAspect="1"/>
              </p:cNvPicPr>
              <p:nvPr/>
            </p:nvPicPr>
            <p:blipFill>
              <a:blip r:embed="rId2">
                <a:alphaModFix/>
                <a:extLst>
                  <a:ext uri="{96DAC541-7B7A-43D3-8B79-37D633B846F1}">
                    <asvg:svgBlip xmlns:asvg="http://schemas.microsoft.com/office/drawing/2016/SVG/main" r:embed="rId3"/>
                  </a:ext>
                </a:extLst>
              </a:blip>
              <a:stretch>
                <a:fillRect/>
              </a:stretch>
            </p:blipFill>
            <p:spPr>
              <a:xfrm>
                <a:off x="588263" y="3127375"/>
                <a:ext cx="476250" cy="476250"/>
              </a:xfrm>
              <a:prstGeom prst="rect">
                <a:avLst/>
              </a:prstGeom>
            </p:spPr>
          </p:pic>
          <p:pic>
            <p:nvPicPr>
              <p:cNvPr id="28" name="Picture 27" descr="A close up of a sign&#10;&#10;Description automatically generated">
                <a:extLst>
                  <a:ext uri="{FF2B5EF4-FFF2-40B4-BE49-F238E27FC236}">
                    <a16:creationId xmlns:a16="http://schemas.microsoft.com/office/drawing/2014/main" id="{41DF22A7-376C-48D7-88BA-43ABFE510D55}"/>
                  </a:ext>
                </a:extLst>
              </p:cNvPr>
              <p:cNvPicPr>
                <a:picLocks noChangeAspect="1"/>
              </p:cNvPicPr>
              <p:nvPr/>
            </p:nvPicPr>
            <p:blipFill>
              <a:blip r:embed="rId4">
                <a:alphaModFix/>
              </a:blip>
              <a:stretch>
                <a:fillRect/>
              </a:stretch>
            </p:blipFill>
            <p:spPr>
              <a:xfrm>
                <a:off x="674782" y="3194050"/>
                <a:ext cx="716756" cy="716756"/>
              </a:xfrm>
              <a:prstGeom prst="rect">
                <a:avLst/>
              </a:prstGeom>
            </p:spPr>
          </p:pic>
        </p:grpSp>
        <p:sp>
          <p:nvSpPr>
            <p:cNvPr id="26" name="TextBox 25">
              <a:extLst>
                <a:ext uri="{FF2B5EF4-FFF2-40B4-BE49-F238E27FC236}">
                  <a16:creationId xmlns:a16="http://schemas.microsoft.com/office/drawing/2014/main" id="{096F13F1-9826-458A-AB56-9EFB4A489E0F}"/>
                </a:ext>
              </a:extLst>
            </p:cNvPr>
            <p:cNvSpPr txBox="1"/>
            <p:nvPr/>
          </p:nvSpPr>
          <p:spPr>
            <a:xfrm>
              <a:off x="7744490" y="2143919"/>
              <a:ext cx="1646284" cy="523220"/>
            </a:xfrm>
            <a:prstGeom prst="rect">
              <a:avLst/>
            </a:prstGeom>
            <a:noFill/>
          </p:spPr>
          <p:txBody>
            <a:bodyPr wrap="none" lIns="0" tIns="0" rIns="0" bIns="0" rtlCol="0">
              <a:spAutoFit/>
            </a:bodyPr>
            <a:lstStyle/>
            <a:p>
              <a:pPr algn="ctr"/>
              <a:r>
                <a:rPr lang="en-US" sz="2000" dirty="0">
                  <a:latin typeface="Browallia New" panose="020B0604020202020204" pitchFamily="34" charset="-34"/>
                  <a:cs typeface="Browallia New" panose="020B0604020202020204" pitchFamily="34" charset="-34"/>
                </a:rPr>
                <a:t>Release Management</a:t>
              </a:r>
            </a:p>
            <a:p>
              <a:pPr algn="ctr"/>
              <a:r>
                <a:rPr lang="en-US" sz="1400" dirty="0">
                  <a:latin typeface="Browallia New" panose="020B0604020202020204" pitchFamily="34" charset="-34"/>
                  <a:cs typeface="Browallia New" panose="020B0604020202020204" pitchFamily="34" charset="-34"/>
                </a:rPr>
                <a:t>(Admin Server)</a:t>
              </a:r>
            </a:p>
          </p:txBody>
        </p:sp>
      </p:grpSp>
      <p:grpSp>
        <p:nvGrpSpPr>
          <p:cNvPr id="29" name="Group 28">
            <a:extLst>
              <a:ext uri="{FF2B5EF4-FFF2-40B4-BE49-F238E27FC236}">
                <a16:creationId xmlns:a16="http://schemas.microsoft.com/office/drawing/2014/main" id="{B60F62BA-F59C-4078-A751-9DD2AC251DC5}"/>
              </a:ext>
            </a:extLst>
          </p:cNvPr>
          <p:cNvGrpSpPr/>
          <p:nvPr/>
        </p:nvGrpSpPr>
        <p:grpSpPr>
          <a:xfrm>
            <a:off x="6257125" y="3933891"/>
            <a:ext cx="1386598" cy="850702"/>
            <a:chOff x="7874330" y="1600994"/>
            <a:chExt cx="1386598" cy="850702"/>
          </a:xfrm>
        </p:grpSpPr>
        <p:grpSp>
          <p:nvGrpSpPr>
            <p:cNvPr id="30" name="Group 29">
              <a:extLst>
                <a:ext uri="{FF2B5EF4-FFF2-40B4-BE49-F238E27FC236}">
                  <a16:creationId xmlns:a16="http://schemas.microsoft.com/office/drawing/2014/main" id="{21647F8B-680C-4E0C-BF7F-084DF2DF6B10}"/>
                </a:ext>
              </a:extLst>
            </p:cNvPr>
            <p:cNvGrpSpPr/>
            <p:nvPr/>
          </p:nvGrpSpPr>
          <p:grpSpPr>
            <a:xfrm>
              <a:off x="8318389" y="1600994"/>
              <a:ext cx="803275" cy="783431"/>
              <a:chOff x="588263" y="3127375"/>
              <a:chExt cx="803275" cy="783431"/>
            </a:xfrm>
          </p:grpSpPr>
          <p:pic>
            <p:nvPicPr>
              <p:cNvPr id="32" name="Graphic 31">
                <a:extLst>
                  <a:ext uri="{FF2B5EF4-FFF2-40B4-BE49-F238E27FC236}">
                    <a16:creationId xmlns:a16="http://schemas.microsoft.com/office/drawing/2014/main" id="{13D123D9-0F33-48D9-B822-83B34E9BEDB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88263" y="3127375"/>
                <a:ext cx="476250" cy="476250"/>
              </a:xfrm>
              <a:prstGeom prst="rect">
                <a:avLst/>
              </a:prstGeom>
            </p:spPr>
          </p:pic>
          <p:pic>
            <p:nvPicPr>
              <p:cNvPr id="33" name="Picture 32" descr="A close up of a sign&#10;&#10;Description automatically generated">
                <a:extLst>
                  <a:ext uri="{FF2B5EF4-FFF2-40B4-BE49-F238E27FC236}">
                    <a16:creationId xmlns:a16="http://schemas.microsoft.com/office/drawing/2014/main" id="{91573387-664B-44B4-9185-3FE038EB2470}"/>
                  </a:ext>
                </a:extLst>
              </p:cNvPr>
              <p:cNvPicPr>
                <a:picLocks noChangeAspect="1"/>
              </p:cNvPicPr>
              <p:nvPr/>
            </p:nvPicPr>
            <p:blipFill>
              <a:blip r:embed="rId4"/>
              <a:stretch>
                <a:fillRect/>
              </a:stretch>
            </p:blipFill>
            <p:spPr>
              <a:xfrm>
                <a:off x="674782" y="3194050"/>
                <a:ext cx="716756" cy="716756"/>
              </a:xfrm>
              <a:prstGeom prst="rect">
                <a:avLst/>
              </a:prstGeom>
            </p:spPr>
          </p:pic>
        </p:grpSp>
        <p:sp>
          <p:nvSpPr>
            <p:cNvPr id="31" name="TextBox 30">
              <a:extLst>
                <a:ext uri="{FF2B5EF4-FFF2-40B4-BE49-F238E27FC236}">
                  <a16:creationId xmlns:a16="http://schemas.microsoft.com/office/drawing/2014/main" id="{E219AE63-E958-40EA-9B75-2C6A380DBA9A}"/>
                </a:ext>
              </a:extLst>
            </p:cNvPr>
            <p:cNvSpPr txBox="1"/>
            <p:nvPr/>
          </p:nvSpPr>
          <p:spPr>
            <a:xfrm>
              <a:off x="7874330" y="2143919"/>
              <a:ext cx="1386598" cy="307777"/>
            </a:xfrm>
            <a:prstGeom prst="rect">
              <a:avLst/>
            </a:prstGeom>
            <a:noFill/>
          </p:spPr>
          <p:txBody>
            <a:bodyPr wrap="none" lIns="0" tIns="0" rIns="0" bIns="0" rtlCol="0">
              <a:spAutoFit/>
            </a:bodyPr>
            <a:lstStyle/>
            <a:p>
              <a:pPr algn="ctr"/>
              <a:r>
                <a:rPr lang="en-US" sz="2000" dirty="0">
                  <a:gradFill>
                    <a:gsLst>
                      <a:gs pos="2917">
                        <a:schemeClr val="tx1"/>
                      </a:gs>
                      <a:gs pos="30000">
                        <a:schemeClr val="tx1"/>
                      </a:gs>
                    </a:gsLst>
                    <a:lin ang="5400000" scaled="0"/>
                  </a:gradFill>
                  <a:latin typeface="Browallia New" panose="020B0604020202020204" pitchFamily="34" charset="-34"/>
                  <a:cs typeface="Browallia New" panose="020B0604020202020204" pitchFamily="34" charset="-34"/>
                </a:rPr>
                <a:t>Deployment Agent</a:t>
              </a:r>
            </a:p>
          </p:txBody>
        </p:sp>
      </p:grpSp>
      <p:sp>
        <p:nvSpPr>
          <p:cNvPr id="2" name="Rectangle 1">
            <a:extLst>
              <a:ext uri="{FF2B5EF4-FFF2-40B4-BE49-F238E27FC236}">
                <a16:creationId xmlns:a16="http://schemas.microsoft.com/office/drawing/2014/main" id="{186298B3-CB48-417A-891C-AB05F1DC4E9E}"/>
              </a:ext>
            </a:extLst>
          </p:cNvPr>
          <p:cNvSpPr/>
          <p:nvPr/>
        </p:nvSpPr>
        <p:spPr bwMode="auto">
          <a:xfrm>
            <a:off x="588263" y="2273300"/>
            <a:ext cx="3547223" cy="2749550"/>
          </a:xfrm>
          <a:prstGeom prst="rect">
            <a:avLst/>
          </a:prstGeom>
          <a:noFill/>
          <a:ln>
            <a:solidFill>
              <a:srgbClr val="0098C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a:extLst>
              <a:ext uri="{FF2B5EF4-FFF2-40B4-BE49-F238E27FC236}">
                <a16:creationId xmlns:a16="http://schemas.microsoft.com/office/drawing/2014/main" id="{5024CE6D-5A5A-4814-95DF-DDC305758401}"/>
              </a:ext>
            </a:extLst>
          </p:cNvPr>
          <p:cNvSpPr/>
          <p:nvPr/>
        </p:nvSpPr>
        <p:spPr bwMode="auto">
          <a:xfrm>
            <a:off x="4360163" y="2273300"/>
            <a:ext cx="3547223" cy="2749550"/>
          </a:xfrm>
          <a:prstGeom prst="rect">
            <a:avLst/>
          </a:prstGeom>
          <a:noFill/>
          <a:ln>
            <a:solidFill>
              <a:srgbClr val="0098C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extBox 2">
            <a:extLst>
              <a:ext uri="{FF2B5EF4-FFF2-40B4-BE49-F238E27FC236}">
                <a16:creationId xmlns:a16="http://schemas.microsoft.com/office/drawing/2014/main" id="{5ABC98DF-6550-4B97-B7F0-113815FFDD08}"/>
              </a:ext>
            </a:extLst>
          </p:cNvPr>
          <p:cNvSpPr txBox="1"/>
          <p:nvPr/>
        </p:nvSpPr>
        <p:spPr>
          <a:xfrm>
            <a:off x="588263" y="2273300"/>
            <a:ext cx="573875" cy="369332"/>
          </a:xfrm>
          <a:prstGeom prst="rect">
            <a:avLst/>
          </a:prstGeom>
          <a:noFill/>
        </p:spPr>
        <p:txBody>
          <a:bodyPr wrap="none" lIns="0" tIns="0" rIns="0" bIns="0" rtlCol="0">
            <a:spAutoFit/>
          </a:bodyPr>
          <a:lstStyle/>
          <a:p>
            <a:pPr algn="l"/>
            <a:r>
              <a:rPr lang="en-US" sz="2400" dirty="0">
                <a:gradFill>
                  <a:gsLst>
                    <a:gs pos="2917">
                      <a:schemeClr val="tx1"/>
                    </a:gs>
                    <a:gs pos="30000">
                      <a:schemeClr val="tx1"/>
                    </a:gs>
                  </a:gsLst>
                  <a:lin ang="5400000" scaled="0"/>
                </a:gradFill>
                <a:latin typeface="Browallia New" panose="020B0604020202020204" pitchFamily="34" charset="-34"/>
                <a:cs typeface="Browallia New" panose="020B0604020202020204" pitchFamily="34" charset="-34"/>
              </a:rPr>
              <a:t>  Core</a:t>
            </a:r>
          </a:p>
        </p:txBody>
      </p:sp>
      <p:sp>
        <p:nvSpPr>
          <p:cNvPr id="37" name="TextBox 36">
            <a:extLst>
              <a:ext uri="{FF2B5EF4-FFF2-40B4-BE49-F238E27FC236}">
                <a16:creationId xmlns:a16="http://schemas.microsoft.com/office/drawing/2014/main" id="{A83979EC-D9BF-444D-BF9B-3D9C8B93A2C6}"/>
              </a:ext>
            </a:extLst>
          </p:cNvPr>
          <p:cNvSpPr txBox="1"/>
          <p:nvPr/>
        </p:nvSpPr>
        <p:spPr>
          <a:xfrm>
            <a:off x="4349784" y="2273300"/>
            <a:ext cx="1381789" cy="369332"/>
          </a:xfrm>
          <a:prstGeom prst="rect">
            <a:avLst/>
          </a:prstGeom>
          <a:noFill/>
        </p:spPr>
        <p:txBody>
          <a:bodyPr wrap="none" lIns="0" tIns="0" rIns="0" bIns="0" rtlCol="0">
            <a:spAutoFit/>
          </a:bodyPr>
          <a:lstStyle/>
          <a:p>
            <a:pPr algn="l"/>
            <a:r>
              <a:rPr lang="en-US" sz="2400" dirty="0">
                <a:gradFill>
                  <a:gsLst>
                    <a:gs pos="2917">
                      <a:schemeClr val="tx1"/>
                    </a:gs>
                    <a:gs pos="30000">
                      <a:schemeClr val="tx1"/>
                    </a:gs>
                  </a:gsLst>
                  <a:lin ang="5400000" scaled="0"/>
                </a:gradFill>
                <a:latin typeface="Browallia New" panose="020B0604020202020204" pitchFamily="34" charset="-34"/>
                <a:cs typeface="Browallia New" panose="020B0604020202020204" pitchFamily="34" charset="-34"/>
              </a:rPr>
              <a:t>  Build/Release</a:t>
            </a:r>
          </a:p>
        </p:txBody>
      </p:sp>
      <p:sp>
        <p:nvSpPr>
          <p:cNvPr id="38" name="TextBox 37">
            <a:extLst>
              <a:ext uri="{FF2B5EF4-FFF2-40B4-BE49-F238E27FC236}">
                <a16:creationId xmlns:a16="http://schemas.microsoft.com/office/drawing/2014/main" id="{90E10FEE-C72D-45CE-B385-7ED60617B0CB}"/>
              </a:ext>
            </a:extLst>
          </p:cNvPr>
          <p:cNvSpPr txBox="1"/>
          <p:nvPr/>
        </p:nvSpPr>
        <p:spPr>
          <a:xfrm>
            <a:off x="4360163" y="5035034"/>
            <a:ext cx="3547223" cy="276999"/>
          </a:xfrm>
          <a:prstGeom prst="rect">
            <a:avLst/>
          </a:prstGeom>
          <a:noFill/>
        </p:spPr>
        <p:txBody>
          <a:bodyPr wrap="square" lIns="0" tIns="0" rIns="0" bIns="0" rtlCol="0">
            <a:spAutoFit/>
          </a:bodyPr>
          <a:lstStyle/>
          <a:p>
            <a:pPr algn="ctr"/>
            <a:r>
              <a:rPr lang="en-US" sz="1800" dirty="0">
                <a:solidFill>
                  <a:srgbClr val="0098CE"/>
                </a:solidFill>
                <a:latin typeface="Browallia New" panose="020B0604020202020204" pitchFamily="34" charset="-34"/>
                <a:cs typeface="Browallia New" panose="020B0604020202020204" pitchFamily="34" charset="-34"/>
              </a:rPr>
              <a:t>(Optional)</a:t>
            </a:r>
          </a:p>
        </p:txBody>
      </p:sp>
      <p:grpSp>
        <p:nvGrpSpPr>
          <p:cNvPr id="45" name="Group 44">
            <a:extLst>
              <a:ext uri="{FF2B5EF4-FFF2-40B4-BE49-F238E27FC236}">
                <a16:creationId xmlns:a16="http://schemas.microsoft.com/office/drawing/2014/main" id="{8F05451A-C7C0-40FE-B8B0-B40501A0C99B}"/>
              </a:ext>
            </a:extLst>
          </p:cNvPr>
          <p:cNvGrpSpPr/>
          <p:nvPr/>
        </p:nvGrpSpPr>
        <p:grpSpPr>
          <a:xfrm>
            <a:off x="8631552" y="3335529"/>
            <a:ext cx="1071006" cy="850702"/>
            <a:chOff x="1632964" y="3159125"/>
            <a:chExt cx="1071006" cy="850702"/>
          </a:xfrm>
        </p:grpSpPr>
        <p:grpSp>
          <p:nvGrpSpPr>
            <p:cNvPr id="46" name="Group 45">
              <a:extLst>
                <a:ext uri="{FF2B5EF4-FFF2-40B4-BE49-F238E27FC236}">
                  <a16:creationId xmlns:a16="http://schemas.microsoft.com/office/drawing/2014/main" id="{35573C64-D4EF-486B-B7EA-7451DFD3FAC2}"/>
                </a:ext>
              </a:extLst>
            </p:cNvPr>
            <p:cNvGrpSpPr/>
            <p:nvPr/>
          </p:nvGrpSpPr>
          <p:grpSpPr>
            <a:xfrm>
              <a:off x="1900695" y="3159125"/>
              <a:ext cx="803275" cy="783431"/>
              <a:chOff x="588263" y="3127375"/>
              <a:chExt cx="803275" cy="783431"/>
            </a:xfrm>
          </p:grpSpPr>
          <p:pic>
            <p:nvPicPr>
              <p:cNvPr id="48" name="Graphic 47">
                <a:extLst>
                  <a:ext uri="{FF2B5EF4-FFF2-40B4-BE49-F238E27FC236}">
                    <a16:creationId xmlns:a16="http://schemas.microsoft.com/office/drawing/2014/main" id="{3205A9D4-89AF-4998-803C-833ACBC08D4A}"/>
                  </a:ext>
                </a:extLst>
              </p:cNvPr>
              <p:cNvPicPr>
                <a:picLocks noChangeAspect="1"/>
              </p:cNvPicPr>
              <p:nvPr/>
            </p:nvPicPr>
            <p:blipFill>
              <a:blip r:embed="rId2">
                <a:alphaModFix/>
                <a:extLst>
                  <a:ext uri="{96DAC541-7B7A-43D3-8B79-37D633B846F1}">
                    <asvg:svgBlip xmlns:asvg="http://schemas.microsoft.com/office/drawing/2016/SVG/main" r:embed="rId3"/>
                  </a:ext>
                </a:extLst>
              </a:blip>
              <a:stretch>
                <a:fillRect/>
              </a:stretch>
            </p:blipFill>
            <p:spPr>
              <a:xfrm>
                <a:off x="588263" y="3127375"/>
                <a:ext cx="476250" cy="476250"/>
              </a:xfrm>
              <a:prstGeom prst="rect">
                <a:avLst/>
              </a:prstGeom>
            </p:spPr>
          </p:pic>
          <p:pic>
            <p:nvPicPr>
              <p:cNvPr id="49" name="Picture 48" descr="A close up of a sign&#10;&#10;Description automatically generated">
                <a:extLst>
                  <a:ext uri="{FF2B5EF4-FFF2-40B4-BE49-F238E27FC236}">
                    <a16:creationId xmlns:a16="http://schemas.microsoft.com/office/drawing/2014/main" id="{B71E5A6C-DBB4-4634-B21F-DD2153CDA0C9}"/>
                  </a:ext>
                </a:extLst>
              </p:cNvPr>
              <p:cNvPicPr>
                <a:picLocks noChangeAspect="1"/>
              </p:cNvPicPr>
              <p:nvPr/>
            </p:nvPicPr>
            <p:blipFill>
              <a:blip r:embed="rId4">
                <a:alphaModFix/>
              </a:blip>
              <a:stretch>
                <a:fillRect/>
              </a:stretch>
            </p:blipFill>
            <p:spPr>
              <a:xfrm>
                <a:off x="674782" y="3194050"/>
                <a:ext cx="716756" cy="716756"/>
              </a:xfrm>
              <a:prstGeom prst="rect">
                <a:avLst/>
              </a:prstGeom>
            </p:spPr>
          </p:pic>
        </p:grpSp>
        <p:sp>
          <p:nvSpPr>
            <p:cNvPr id="47" name="TextBox 46">
              <a:extLst>
                <a:ext uri="{FF2B5EF4-FFF2-40B4-BE49-F238E27FC236}">
                  <a16:creationId xmlns:a16="http://schemas.microsoft.com/office/drawing/2014/main" id="{358198CC-9338-4634-9255-40A8894360C1}"/>
                </a:ext>
              </a:extLst>
            </p:cNvPr>
            <p:cNvSpPr txBox="1"/>
            <p:nvPr/>
          </p:nvSpPr>
          <p:spPr>
            <a:xfrm>
              <a:off x="1632964" y="3702050"/>
              <a:ext cx="1033937" cy="307777"/>
            </a:xfrm>
            <a:prstGeom prst="rect">
              <a:avLst/>
            </a:prstGeom>
            <a:noFill/>
          </p:spPr>
          <p:txBody>
            <a:bodyPr wrap="none" lIns="0" tIns="0" rIns="0" bIns="0" rtlCol="0">
              <a:spAutoFit/>
            </a:bodyPr>
            <a:lstStyle/>
            <a:p>
              <a:pPr algn="ctr"/>
              <a:r>
                <a:rPr lang="en-US" sz="2000" dirty="0">
                  <a:latin typeface="Browallia New" panose="020B0604020202020204" pitchFamily="34" charset="-34"/>
                  <a:cs typeface="Browallia New" panose="020B0604020202020204" pitchFamily="34" charset="-34"/>
                </a:rPr>
                <a:t>Cache</a:t>
              </a:r>
              <a:r>
                <a:rPr lang="en-US" sz="2000" dirty="0">
                  <a:solidFill>
                    <a:schemeClr val="tx1">
                      <a:alpha val="35000"/>
                    </a:schemeClr>
                  </a:solidFill>
                  <a:latin typeface="Browallia New" panose="020B0604020202020204" pitchFamily="34" charset="-34"/>
                  <a:cs typeface="Browallia New" panose="020B0604020202020204" pitchFamily="34" charset="-34"/>
                </a:rPr>
                <a:t> </a:t>
              </a:r>
              <a:r>
                <a:rPr lang="en-US" sz="2000" dirty="0">
                  <a:latin typeface="Browallia New" panose="020B0604020202020204" pitchFamily="34" charset="-34"/>
                  <a:cs typeface="Browallia New" panose="020B0604020202020204" pitchFamily="34" charset="-34"/>
                </a:rPr>
                <a:t>Server</a:t>
              </a:r>
            </a:p>
          </p:txBody>
        </p:sp>
      </p:grpSp>
      <p:grpSp>
        <p:nvGrpSpPr>
          <p:cNvPr id="51" name="Group 50">
            <a:extLst>
              <a:ext uri="{FF2B5EF4-FFF2-40B4-BE49-F238E27FC236}">
                <a16:creationId xmlns:a16="http://schemas.microsoft.com/office/drawing/2014/main" id="{1F3ED087-1134-425E-84CB-19D21482CDEF}"/>
              </a:ext>
            </a:extLst>
          </p:cNvPr>
          <p:cNvGrpSpPr/>
          <p:nvPr/>
        </p:nvGrpSpPr>
        <p:grpSpPr>
          <a:xfrm>
            <a:off x="10140157" y="3340193"/>
            <a:ext cx="886461" cy="846038"/>
            <a:chOff x="1701939" y="4193977"/>
            <a:chExt cx="886461" cy="846038"/>
          </a:xfrm>
        </p:grpSpPr>
        <p:grpSp>
          <p:nvGrpSpPr>
            <p:cNvPr id="53" name="Group 52">
              <a:extLst>
                <a:ext uri="{FF2B5EF4-FFF2-40B4-BE49-F238E27FC236}">
                  <a16:creationId xmlns:a16="http://schemas.microsoft.com/office/drawing/2014/main" id="{82E336CB-8849-4840-88AA-9F422566007C}"/>
                </a:ext>
              </a:extLst>
            </p:cNvPr>
            <p:cNvGrpSpPr/>
            <p:nvPr/>
          </p:nvGrpSpPr>
          <p:grpSpPr>
            <a:xfrm>
              <a:off x="1900695" y="4193977"/>
              <a:ext cx="650875" cy="584200"/>
              <a:chOff x="2829581" y="4637484"/>
              <a:chExt cx="650875" cy="584200"/>
            </a:xfrm>
          </p:grpSpPr>
          <p:pic>
            <p:nvPicPr>
              <p:cNvPr id="63" name="Graphic 62">
                <a:extLst>
                  <a:ext uri="{FF2B5EF4-FFF2-40B4-BE49-F238E27FC236}">
                    <a16:creationId xmlns:a16="http://schemas.microsoft.com/office/drawing/2014/main" id="{54E15401-7F3F-4480-B31B-BB1D9080E49C}"/>
                  </a:ext>
                </a:extLst>
              </p:cNvPr>
              <p:cNvPicPr>
                <a:picLocks noChangeAspect="1"/>
              </p:cNvPicPr>
              <p:nvPr/>
            </p:nvPicPr>
            <p:blipFill>
              <a:blip r:embed="rId2">
                <a:alphaModFix/>
                <a:extLst>
                  <a:ext uri="{96DAC541-7B7A-43D3-8B79-37D633B846F1}">
                    <asvg:svgBlip xmlns:asvg="http://schemas.microsoft.com/office/drawing/2016/SVG/main" r:embed="rId3"/>
                  </a:ext>
                </a:extLst>
              </a:blip>
              <a:stretch>
                <a:fillRect/>
              </a:stretch>
            </p:blipFill>
            <p:spPr>
              <a:xfrm>
                <a:off x="2829581" y="4637484"/>
                <a:ext cx="476250" cy="476250"/>
              </a:xfrm>
              <a:prstGeom prst="rect">
                <a:avLst/>
              </a:prstGeom>
            </p:spPr>
          </p:pic>
          <p:pic>
            <p:nvPicPr>
              <p:cNvPr id="66" name="Picture 65" descr="A close up of a logo&#10;&#10;Description automatically generated">
                <a:extLst>
                  <a:ext uri="{FF2B5EF4-FFF2-40B4-BE49-F238E27FC236}">
                    <a16:creationId xmlns:a16="http://schemas.microsoft.com/office/drawing/2014/main" id="{60F25CFD-6FB3-4F5B-A1FC-2FC7E4B470E0}"/>
                  </a:ext>
                </a:extLst>
              </p:cNvPr>
              <p:cNvPicPr>
                <a:picLocks noChangeAspect="1"/>
              </p:cNvPicPr>
              <p:nvPr/>
            </p:nvPicPr>
            <p:blipFill>
              <a:blip r:embed="rId5">
                <a:alphaModFix/>
              </a:blip>
              <a:stretch>
                <a:fillRect/>
              </a:stretch>
            </p:blipFill>
            <p:spPr>
              <a:xfrm>
                <a:off x="3131206" y="4872434"/>
                <a:ext cx="349250" cy="349250"/>
              </a:xfrm>
              <a:prstGeom prst="rect">
                <a:avLst/>
              </a:prstGeom>
            </p:spPr>
          </p:pic>
        </p:grpSp>
        <p:sp>
          <p:nvSpPr>
            <p:cNvPr id="59" name="TextBox 58">
              <a:extLst>
                <a:ext uri="{FF2B5EF4-FFF2-40B4-BE49-F238E27FC236}">
                  <a16:creationId xmlns:a16="http://schemas.microsoft.com/office/drawing/2014/main" id="{EA94AD41-6329-4395-959E-FC862386EC05}"/>
                </a:ext>
              </a:extLst>
            </p:cNvPr>
            <p:cNvSpPr txBox="1"/>
            <p:nvPr/>
          </p:nvSpPr>
          <p:spPr>
            <a:xfrm>
              <a:off x="1701939" y="4732238"/>
              <a:ext cx="886461" cy="307777"/>
            </a:xfrm>
            <a:prstGeom prst="rect">
              <a:avLst/>
            </a:prstGeom>
            <a:noFill/>
          </p:spPr>
          <p:txBody>
            <a:bodyPr wrap="none" lIns="0" tIns="0" rIns="0" bIns="0" rtlCol="0">
              <a:spAutoFit/>
            </a:bodyPr>
            <a:lstStyle/>
            <a:p>
              <a:pPr algn="ctr"/>
              <a:r>
                <a:rPr lang="en-US" sz="2000" dirty="0">
                  <a:latin typeface="Browallia New" panose="020B0604020202020204" pitchFamily="34" charset="-34"/>
                  <a:cs typeface="Browallia New" panose="020B0604020202020204" pitchFamily="34" charset="-34"/>
                </a:rPr>
                <a:t>SQL Server</a:t>
              </a:r>
            </a:p>
          </p:txBody>
        </p:sp>
      </p:grpSp>
      <p:sp>
        <p:nvSpPr>
          <p:cNvPr id="67" name="Rectangle 66">
            <a:extLst>
              <a:ext uri="{FF2B5EF4-FFF2-40B4-BE49-F238E27FC236}">
                <a16:creationId xmlns:a16="http://schemas.microsoft.com/office/drawing/2014/main" id="{34593FF1-F5C4-4B59-9D13-3F22BF762E1E}"/>
              </a:ext>
            </a:extLst>
          </p:cNvPr>
          <p:cNvSpPr/>
          <p:nvPr/>
        </p:nvSpPr>
        <p:spPr bwMode="auto">
          <a:xfrm>
            <a:off x="8132063" y="2274934"/>
            <a:ext cx="3547223" cy="2749550"/>
          </a:xfrm>
          <a:prstGeom prst="rect">
            <a:avLst/>
          </a:prstGeom>
          <a:noFill/>
          <a:ln>
            <a:solidFill>
              <a:srgbClr val="0098C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68" name="TextBox 67">
            <a:extLst>
              <a:ext uri="{FF2B5EF4-FFF2-40B4-BE49-F238E27FC236}">
                <a16:creationId xmlns:a16="http://schemas.microsoft.com/office/drawing/2014/main" id="{FBEBC894-1C40-442F-A1D6-767478FDC5CF}"/>
              </a:ext>
            </a:extLst>
          </p:cNvPr>
          <p:cNvSpPr txBox="1"/>
          <p:nvPr/>
        </p:nvSpPr>
        <p:spPr>
          <a:xfrm>
            <a:off x="8132063" y="2274934"/>
            <a:ext cx="1550104" cy="369332"/>
          </a:xfrm>
          <a:prstGeom prst="rect">
            <a:avLst/>
          </a:prstGeom>
          <a:noFill/>
        </p:spPr>
        <p:txBody>
          <a:bodyPr wrap="none" lIns="0" tIns="0" rIns="0" bIns="0" rtlCol="0">
            <a:spAutoFit/>
          </a:bodyPr>
          <a:lstStyle/>
          <a:p>
            <a:pPr algn="l"/>
            <a:r>
              <a:rPr lang="en-US" sz="2400" dirty="0">
                <a:gradFill>
                  <a:gsLst>
                    <a:gs pos="2917">
                      <a:schemeClr val="tx1"/>
                    </a:gs>
                    <a:gs pos="30000">
                      <a:schemeClr val="tx1"/>
                    </a:gs>
                  </a:gsLst>
                  <a:lin ang="5400000" scaled="0"/>
                </a:gradFill>
                <a:latin typeface="Browallia New" panose="020B0604020202020204" pitchFamily="34" charset="-34"/>
                <a:cs typeface="Browallia New" panose="020B0604020202020204" pitchFamily="34" charset="-34"/>
              </a:rPr>
              <a:t>  Geo-Distributed</a:t>
            </a:r>
          </a:p>
        </p:txBody>
      </p:sp>
      <p:sp>
        <p:nvSpPr>
          <p:cNvPr id="69" name="TextBox 68">
            <a:extLst>
              <a:ext uri="{FF2B5EF4-FFF2-40B4-BE49-F238E27FC236}">
                <a16:creationId xmlns:a16="http://schemas.microsoft.com/office/drawing/2014/main" id="{DC1ED49D-003C-4249-B4EC-987123742A32}"/>
              </a:ext>
            </a:extLst>
          </p:cNvPr>
          <p:cNvSpPr txBox="1"/>
          <p:nvPr/>
        </p:nvSpPr>
        <p:spPr>
          <a:xfrm>
            <a:off x="8132063" y="5035034"/>
            <a:ext cx="3547223" cy="276999"/>
          </a:xfrm>
          <a:prstGeom prst="rect">
            <a:avLst/>
          </a:prstGeom>
          <a:noFill/>
        </p:spPr>
        <p:txBody>
          <a:bodyPr wrap="square" lIns="0" tIns="0" rIns="0" bIns="0" rtlCol="0">
            <a:spAutoFit/>
          </a:bodyPr>
          <a:lstStyle/>
          <a:p>
            <a:pPr algn="ctr"/>
            <a:r>
              <a:rPr lang="en-US" sz="1800" dirty="0">
                <a:solidFill>
                  <a:srgbClr val="0098CE"/>
                </a:solidFill>
                <a:latin typeface="Browallia New" panose="020B0604020202020204" pitchFamily="34" charset="-34"/>
                <a:cs typeface="Browallia New" panose="020B0604020202020204" pitchFamily="34" charset="-34"/>
              </a:rPr>
              <a:t>(Optional)</a:t>
            </a:r>
          </a:p>
        </p:txBody>
      </p:sp>
    </p:spTree>
    <p:extLst>
      <p:ext uri="{BB962C8B-B14F-4D97-AF65-F5344CB8AC3E}">
        <p14:creationId xmlns:p14="http://schemas.microsoft.com/office/powerpoint/2010/main" val="18221688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fade">
                                      <p:cBhvr>
                                        <p:cTn id="7" dur="500"/>
                                        <p:tgtEl>
                                          <p:spTgt spid="57"/>
                                        </p:tgtEl>
                                      </p:cBhvr>
                                    </p:animEffect>
                                  </p:childTnLst>
                                </p:cTn>
                              </p:par>
                              <p:par>
                                <p:cTn id="8" presetID="10" presetClass="entr" presetSubtype="0" fill="hold" nodeType="withEffect">
                                  <p:stCondLst>
                                    <p:cond delay="0"/>
                                  </p:stCondLst>
                                  <p:childTnLst>
                                    <p:set>
                                      <p:cBhvr>
                                        <p:cTn id="9" dur="1" fill="hold">
                                          <p:stCondLst>
                                            <p:cond delay="0"/>
                                          </p:stCondLst>
                                        </p:cTn>
                                        <p:tgtEl>
                                          <p:spTgt spid="56"/>
                                        </p:tgtEl>
                                        <p:attrNameLst>
                                          <p:attrName>style.visibility</p:attrName>
                                        </p:attrNameLst>
                                      </p:cBhvr>
                                      <p:to>
                                        <p:strVal val="visible"/>
                                      </p:to>
                                    </p:set>
                                    <p:animEffect transition="in" filter="fade">
                                      <p:cBhvr>
                                        <p:cTn id="10" dur="500"/>
                                        <p:tgtEl>
                                          <p:spTgt spid="5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5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58"/>
                                        </p:tgtEl>
                                        <p:attrNameLst>
                                          <p:attrName>style.visibility</p:attrName>
                                        </p:attrNameLst>
                                      </p:cBhvr>
                                      <p:to>
                                        <p:strVal val="visible"/>
                                      </p:to>
                                    </p:set>
                                    <p:animEffect transition="in" filter="fade">
                                      <p:cBhvr>
                                        <p:cTn id="21" dur="500"/>
                                        <p:tgtEl>
                                          <p:spTgt spid="58"/>
                                        </p:tgtEl>
                                      </p:cBhvr>
                                    </p:animEffect>
                                  </p:childTnLst>
                                </p:cTn>
                              </p:par>
                              <p:par>
                                <p:cTn id="22" presetID="10" presetClass="entr" presetSubtype="0" fill="hold" nodeType="withEffect">
                                  <p:stCondLst>
                                    <p:cond delay="0"/>
                                  </p:stCondLst>
                                  <p:childTnLst>
                                    <p:set>
                                      <p:cBhvr>
                                        <p:cTn id="23" dur="1" fill="hold">
                                          <p:stCondLst>
                                            <p:cond delay="0"/>
                                          </p:stCondLst>
                                        </p:cTn>
                                        <p:tgtEl>
                                          <p:spTgt spid="24"/>
                                        </p:tgtEl>
                                        <p:attrNameLst>
                                          <p:attrName>style.visibility</p:attrName>
                                        </p:attrNameLst>
                                      </p:cBhvr>
                                      <p:to>
                                        <p:strVal val="visible"/>
                                      </p:to>
                                    </p:set>
                                    <p:animEffect transition="in" filter="fade">
                                      <p:cBhvr>
                                        <p:cTn id="24" dur="500"/>
                                        <p:tgtEl>
                                          <p:spTgt spid="24"/>
                                        </p:tgtEl>
                                      </p:cBhvr>
                                    </p:animEffect>
                                  </p:childTnLst>
                                </p:cTn>
                              </p:par>
                              <p:par>
                                <p:cTn id="25" presetID="10" presetClass="entr" presetSubtype="0" fill="hold" nodeType="with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fade">
                                      <p:cBhvr>
                                        <p:cTn id="27" dur="500"/>
                                        <p:tgtEl>
                                          <p:spTgt spid="29"/>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5"/>
                                        </p:tgtEl>
                                        <p:attrNameLst>
                                          <p:attrName>style.visibility</p:attrName>
                                        </p:attrNameLst>
                                      </p:cBhvr>
                                      <p:to>
                                        <p:strVal val="visible"/>
                                      </p:to>
                                    </p:set>
                                    <p:animEffect transition="in" filter="fade">
                                      <p:cBhvr>
                                        <p:cTn id="30" dur="500"/>
                                        <p:tgtEl>
                                          <p:spTgt spid="35"/>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7"/>
                                        </p:tgtEl>
                                        <p:attrNameLst>
                                          <p:attrName>style.visibility</p:attrName>
                                        </p:attrNameLst>
                                      </p:cBhvr>
                                      <p:to>
                                        <p:strVal val="visible"/>
                                      </p:to>
                                    </p:set>
                                    <p:animEffect transition="in" filter="fade">
                                      <p:cBhvr>
                                        <p:cTn id="33" dur="500"/>
                                        <p:tgtEl>
                                          <p:spTgt spid="37"/>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8"/>
                                        </p:tgtEl>
                                        <p:attrNameLst>
                                          <p:attrName>style.visibility</p:attrName>
                                        </p:attrNameLst>
                                      </p:cBhvr>
                                      <p:to>
                                        <p:strVal val="visible"/>
                                      </p:to>
                                    </p:set>
                                    <p:animEffect transition="in" filter="fade">
                                      <p:cBhvr>
                                        <p:cTn id="36" dur="500"/>
                                        <p:tgtEl>
                                          <p:spTgt spid="38"/>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45"/>
                                        </p:tgtEl>
                                        <p:attrNameLst>
                                          <p:attrName>style.visibility</p:attrName>
                                        </p:attrNameLst>
                                      </p:cBhvr>
                                      <p:to>
                                        <p:strVal val="visible"/>
                                      </p:to>
                                    </p:set>
                                    <p:animEffect transition="in" filter="fade">
                                      <p:cBhvr>
                                        <p:cTn id="41" dur="500"/>
                                        <p:tgtEl>
                                          <p:spTgt spid="45"/>
                                        </p:tgtEl>
                                      </p:cBhvr>
                                    </p:animEffect>
                                  </p:childTnLst>
                                </p:cTn>
                              </p:par>
                              <p:par>
                                <p:cTn id="42" presetID="10" presetClass="entr" presetSubtype="0" fill="hold" nodeType="withEffect">
                                  <p:stCondLst>
                                    <p:cond delay="0"/>
                                  </p:stCondLst>
                                  <p:childTnLst>
                                    <p:set>
                                      <p:cBhvr>
                                        <p:cTn id="43" dur="1" fill="hold">
                                          <p:stCondLst>
                                            <p:cond delay="0"/>
                                          </p:stCondLst>
                                        </p:cTn>
                                        <p:tgtEl>
                                          <p:spTgt spid="51"/>
                                        </p:tgtEl>
                                        <p:attrNameLst>
                                          <p:attrName>style.visibility</p:attrName>
                                        </p:attrNameLst>
                                      </p:cBhvr>
                                      <p:to>
                                        <p:strVal val="visible"/>
                                      </p:to>
                                    </p:set>
                                    <p:animEffect transition="in" filter="fade">
                                      <p:cBhvr>
                                        <p:cTn id="44" dur="500"/>
                                        <p:tgtEl>
                                          <p:spTgt spid="51"/>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67"/>
                                        </p:tgtEl>
                                        <p:attrNameLst>
                                          <p:attrName>style.visibility</p:attrName>
                                        </p:attrNameLst>
                                      </p:cBhvr>
                                      <p:to>
                                        <p:strVal val="visible"/>
                                      </p:to>
                                    </p:set>
                                    <p:animEffect transition="in" filter="fade">
                                      <p:cBhvr>
                                        <p:cTn id="47" dur="500"/>
                                        <p:tgtEl>
                                          <p:spTgt spid="67"/>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68"/>
                                        </p:tgtEl>
                                        <p:attrNameLst>
                                          <p:attrName>style.visibility</p:attrName>
                                        </p:attrNameLst>
                                      </p:cBhvr>
                                      <p:to>
                                        <p:strVal val="visible"/>
                                      </p:to>
                                    </p:set>
                                    <p:animEffect transition="in" filter="fade">
                                      <p:cBhvr>
                                        <p:cTn id="50" dur="500"/>
                                        <p:tgtEl>
                                          <p:spTgt spid="68"/>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69"/>
                                        </p:tgtEl>
                                        <p:attrNameLst>
                                          <p:attrName>style.visibility</p:attrName>
                                        </p:attrNameLst>
                                      </p:cBhvr>
                                      <p:to>
                                        <p:strVal val="visible"/>
                                      </p:to>
                                    </p:set>
                                    <p:animEffect transition="in" filter="fade">
                                      <p:cBhvr>
                                        <p:cTn id="53"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5" grpId="0" animBg="1"/>
      <p:bldP spid="3" grpId="0"/>
      <p:bldP spid="37" grpId="0"/>
      <p:bldP spid="38" grpId="0"/>
      <p:bldP spid="67" grpId="0" animBg="1"/>
      <p:bldP spid="68" grpId="0"/>
      <p:bldP spid="6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BB696CA-9CAD-4DC7-9369-AB13FB2C7A46}"/>
              </a:ext>
            </a:extLst>
          </p:cNvPr>
          <p:cNvSpPr>
            <a:spLocks noGrp="1"/>
          </p:cNvSpPr>
          <p:nvPr>
            <p:ph type="title"/>
          </p:nvPr>
        </p:nvSpPr>
        <p:spPr/>
        <p:txBody>
          <a:bodyPr/>
          <a:lstStyle/>
          <a:p>
            <a:r>
              <a:rPr lang="en-US" dirty="0"/>
              <a:t>TFS Infrastructure Auxiliary Services</a:t>
            </a:r>
          </a:p>
        </p:txBody>
      </p:sp>
      <p:sp>
        <p:nvSpPr>
          <p:cNvPr id="60" name="Arrow: Right 59">
            <a:extLst>
              <a:ext uri="{FF2B5EF4-FFF2-40B4-BE49-F238E27FC236}">
                <a16:creationId xmlns:a16="http://schemas.microsoft.com/office/drawing/2014/main" id="{E9F3BF33-6CA8-4BB7-B348-D162C0271178}"/>
              </a:ext>
            </a:extLst>
          </p:cNvPr>
          <p:cNvSpPr/>
          <p:nvPr/>
        </p:nvSpPr>
        <p:spPr bwMode="auto">
          <a:xfrm rot="10800000">
            <a:off x="2495550" y="1426478"/>
            <a:ext cx="9696450" cy="596314"/>
          </a:xfrm>
          <a:prstGeom prst="rightArrow">
            <a:avLst/>
          </a:prstGeom>
          <a:solidFill>
            <a:srgbClr val="0098CE"/>
          </a:solidFill>
          <a:ln>
            <a:noFill/>
            <a:headEnd type="none" w="med" len="med"/>
            <a:tailEnd type="none" w="med" len="med"/>
          </a:ln>
          <a:effectLst>
            <a:outerShdw blurRad="50800" dist="38100" dir="5400000" algn="t" rotWithShape="0">
              <a:prstClr val="black">
                <a:alpha val="2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61" name="TextBox 60">
            <a:extLst>
              <a:ext uri="{FF2B5EF4-FFF2-40B4-BE49-F238E27FC236}">
                <a16:creationId xmlns:a16="http://schemas.microsoft.com/office/drawing/2014/main" id="{8571A269-221E-4B75-AAA5-1DCB4CA6F172}"/>
              </a:ext>
            </a:extLst>
          </p:cNvPr>
          <p:cNvSpPr txBox="1"/>
          <p:nvPr/>
        </p:nvSpPr>
        <p:spPr>
          <a:xfrm>
            <a:off x="2895600" y="1586134"/>
            <a:ext cx="9232900" cy="276999"/>
          </a:xfrm>
          <a:prstGeom prst="rect">
            <a:avLst/>
          </a:prstGeom>
          <a:noFill/>
        </p:spPr>
        <p:txBody>
          <a:bodyPr wrap="square" lIns="0" tIns="0" rIns="0" bIns="0" rtlCol="0">
            <a:spAutoFit/>
          </a:bodyPr>
          <a:lstStyle/>
          <a:p>
            <a:pPr algn="l"/>
            <a:r>
              <a:rPr lang="en-US" sz="1800" dirty="0">
                <a:gradFill>
                  <a:gsLst>
                    <a:gs pos="2917">
                      <a:schemeClr val="tx1"/>
                    </a:gs>
                    <a:gs pos="30000">
                      <a:schemeClr val="tx1"/>
                    </a:gs>
                  </a:gsLst>
                  <a:lin ang="5400000" scaled="0"/>
                </a:gradFill>
                <a:latin typeface="Browallia New" panose="020B0604020202020204" pitchFamily="34" charset="-34"/>
                <a:cs typeface="Browallia New" panose="020B0604020202020204" pitchFamily="34" charset="-34"/>
              </a:rPr>
              <a:t>SQL Server Reporting and Analysis Server</a:t>
            </a:r>
          </a:p>
        </p:txBody>
      </p:sp>
      <p:sp>
        <p:nvSpPr>
          <p:cNvPr id="62" name="TextBox 61">
            <a:extLst>
              <a:ext uri="{FF2B5EF4-FFF2-40B4-BE49-F238E27FC236}">
                <a16:creationId xmlns:a16="http://schemas.microsoft.com/office/drawing/2014/main" id="{DED49CF7-0F91-4AC3-A66D-D2558FC654FC}"/>
              </a:ext>
            </a:extLst>
          </p:cNvPr>
          <p:cNvSpPr txBox="1"/>
          <p:nvPr/>
        </p:nvSpPr>
        <p:spPr>
          <a:xfrm>
            <a:off x="2853195" y="2203450"/>
            <a:ext cx="9034005" cy="1231106"/>
          </a:xfrm>
          <a:prstGeom prst="rect">
            <a:avLst/>
          </a:prstGeom>
          <a:noFill/>
        </p:spPr>
        <p:txBody>
          <a:bodyPr wrap="square" lIns="0" tIns="0" rIns="0" bIns="0" numCol="2" spcCol="457200" rtlCol="0">
            <a:spAutoFit/>
          </a:bodyPr>
          <a:lstStyle/>
          <a:p>
            <a:pPr marL="342900" indent="-342900" algn="l">
              <a:buFont typeface="Arial" panose="020B0604020202020204" pitchFamily="34" charset="0"/>
              <a:buChar char="•"/>
            </a:pPr>
            <a:r>
              <a:rPr lang="en-US" sz="2000" dirty="0">
                <a:latin typeface="Browallia New" panose="020B0604020202020204" pitchFamily="34" charset="-34"/>
                <a:cs typeface="Browallia New" panose="020B0604020202020204" pitchFamily="34" charset="-34"/>
              </a:rPr>
              <a:t>Can be two different servers (SSRS vs. SSAS) or a single server</a:t>
            </a:r>
          </a:p>
          <a:p>
            <a:pPr marL="342900" indent="-342900" algn="l">
              <a:buFont typeface="Arial" panose="020B0604020202020204" pitchFamily="34" charset="0"/>
              <a:buChar char="•"/>
            </a:pPr>
            <a:r>
              <a:rPr lang="en-US" sz="2000" dirty="0">
                <a:latin typeface="Browallia New" panose="020B0604020202020204" pitchFamily="34" charset="-34"/>
                <a:cs typeface="Browallia New" panose="020B0604020202020204" pitchFamily="34" charset="-34"/>
              </a:rPr>
              <a:t>Stores all dimensions and reports for code and requirements churn</a:t>
            </a:r>
          </a:p>
          <a:p>
            <a:pPr marL="342900" indent="-342900" algn="l">
              <a:buFont typeface="Arial" panose="020B0604020202020204" pitchFamily="34" charset="0"/>
              <a:buChar char="•"/>
            </a:pPr>
            <a:r>
              <a:rPr lang="en-US" sz="2000" dirty="0">
                <a:latin typeface="Browallia New" panose="020B0604020202020204" pitchFamily="34" charset="-34"/>
                <a:cs typeface="Browallia New" panose="020B0604020202020204" pitchFamily="34" charset="-34"/>
              </a:rPr>
              <a:t>Must be configured separately within the TFS Administrative console</a:t>
            </a:r>
          </a:p>
        </p:txBody>
      </p:sp>
      <p:grpSp>
        <p:nvGrpSpPr>
          <p:cNvPr id="3" name="Group 2">
            <a:extLst>
              <a:ext uri="{FF2B5EF4-FFF2-40B4-BE49-F238E27FC236}">
                <a16:creationId xmlns:a16="http://schemas.microsoft.com/office/drawing/2014/main" id="{02AEE97E-D643-4A89-992A-A241A5781620}"/>
              </a:ext>
            </a:extLst>
          </p:cNvPr>
          <p:cNvGrpSpPr/>
          <p:nvPr/>
        </p:nvGrpSpPr>
        <p:grpSpPr>
          <a:xfrm>
            <a:off x="683750" y="1359237"/>
            <a:ext cx="1503618" cy="850702"/>
            <a:chOff x="683750" y="1359237"/>
            <a:chExt cx="1503618" cy="850702"/>
          </a:xfrm>
        </p:grpSpPr>
        <p:sp>
          <p:nvSpPr>
            <p:cNvPr id="10" name="TextBox 9">
              <a:extLst>
                <a:ext uri="{FF2B5EF4-FFF2-40B4-BE49-F238E27FC236}">
                  <a16:creationId xmlns:a16="http://schemas.microsoft.com/office/drawing/2014/main" id="{DD80AD05-5ABE-4BA3-BB20-1DCC4739E9DB}"/>
                </a:ext>
              </a:extLst>
            </p:cNvPr>
            <p:cNvSpPr txBox="1"/>
            <p:nvPr/>
          </p:nvSpPr>
          <p:spPr>
            <a:xfrm>
              <a:off x="683750" y="1902162"/>
              <a:ext cx="1503618" cy="307777"/>
            </a:xfrm>
            <a:prstGeom prst="rect">
              <a:avLst/>
            </a:prstGeom>
            <a:noFill/>
          </p:spPr>
          <p:txBody>
            <a:bodyPr wrap="none" lIns="0" tIns="0" rIns="0" bIns="0" rtlCol="0">
              <a:spAutoFit/>
            </a:bodyPr>
            <a:lstStyle/>
            <a:p>
              <a:pPr algn="ctr"/>
              <a:r>
                <a:rPr lang="en-US" sz="2000" dirty="0">
                  <a:gradFill>
                    <a:gsLst>
                      <a:gs pos="2917">
                        <a:schemeClr val="tx1"/>
                      </a:gs>
                      <a:gs pos="30000">
                        <a:schemeClr val="tx1"/>
                      </a:gs>
                    </a:gsLst>
                    <a:lin ang="5400000" scaled="0"/>
                  </a:gradFill>
                  <a:latin typeface="Browallia New" panose="020B0604020202020204" pitchFamily="34" charset="-34"/>
                  <a:cs typeface="Browallia New" panose="020B0604020202020204" pitchFamily="34" charset="-34"/>
                </a:rPr>
                <a:t>SSRS/SSAS Server</a:t>
              </a:r>
            </a:p>
          </p:txBody>
        </p:sp>
        <p:grpSp>
          <p:nvGrpSpPr>
            <p:cNvPr id="2" name="Group 1">
              <a:extLst>
                <a:ext uri="{FF2B5EF4-FFF2-40B4-BE49-F238E27FC236}">
                  <a16:creationId xmlns:a16="http://schemas.microsoft.com/office/drawing/2014/main" id="{E5B4D1DA-AE6D-4384-8825-03DBEA3F9E3B}"/>
                </a:ext>
              </a:extLst>
            </p:cNvPr>
            <p:cNvGrpSpPr/>
            <p:nvPr/>
          </p:nvGrpSpPr>
          <p:grpSpPr>
            <a:xfrm>
              <a:off x="1186320" y="1359237"/>
              <a:ext cx="623430" cy="596563"/>
              <a:chOff x="1186320" y="1359237"/>
              <a:chExt cx="623430" cy="596563"/>
            </a:xfrm>
          </p:grpSpPr>
          <p:pic>
            <p:nvPicPr>
              <p:cNvPr id="6" name="Graphic 5">
                <a:extLst>
                  <a:ext uri="{FF2B5EF4-FFF2-40B4-BE49-F238E27FC236}">
                    <a16:creationId xmlns:a16="http://schemas.microsoft.com/office/drawing/2014/main" id="{8AD32F42-9636-4FC3-BD1E-C6B36E81173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86320" y="1359237"/>
                <a:ext cx="476250" cy="476250"/>
              </a:xfrm>
              <a:prstGeom prst="rect">
                <a:avLst/>
              </a:prstGeom>
            </p:spPr>
          </p:pic>
          <p:pic>
            <p:nvPicPr>
              <p:cNvPr id="14" name="Picture 13" descr="A picture containing plate, drawing, food&#10;&#10;Description automatically generated">
                <a:extLst>
                  <a:ext uri="{FF2B5EF4-FFF2-40B4-BE49-F238E27FC236}">
                    <a16:creationId xmlns:a16="http://schemas.microsoft.com/office/drawing/2014/main" id="{76463F7A-E388-43E5-AECB-3939B6363927}"/>
                  </a:ext>
                </a:extLst>
              </p:cNvPr>
              <p:cNvPicPr>
                <a:picLocks noChangeAspect="1"/>
              </p:cNvPicPr>
              <p:nvPr/>
            </p:nvPicPr>
            <p:blipFill>
              <a:blip r:embed="rId4"/>
              <a:stretch>
                <a:fillRect/>
              </a:stretch>
            </p:blipFill>
            <p:spPr>
              <a:xfrm>
                <a:off x="1440084" y="1586134"/>
                <a:ext cx="369666" cy="369666"/>
              </a:xfrm>
              <a:prstGeom prst="rect">
                <a:avLst/>
              </a:prstGeom>
            </p:spPr>
          </p:pic>
        </p:grpSp>
      </p:grpSp>
    </p:spTree>
    <p:extLst>
      <p:ext uri="{BB962C8B-B14F-4D97-AF65-F5344CB8AC3E}">
        <p14:creationId xmlns:p14="http://schemas.microsoft.com/office/powerpoint/2010/main" val="410502404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2" presetClass="entr" presetSubtype="2" fill="hold" grpId="0" nodeType="withEffect">
                                  <p:stCondLst>
                                    <p:cond delay="0"/>
                                  </p:stCondLst>
                                  <p:childTnLst>
                                    <p:set>
                                      <p:cBhvr>
                                        <p:cTn id="9" dur="1" fill="hold">
                                          <p:stCondLst>
                                            <p:cond delay="0"/>
                                          </p:stCondLst>
                                        </p:cTn>
                                        <p:tgtEl>
                                          <p:spTgt spid="60"/>
                                        </p:tgtEl>
                                        <p:attrNameLst>
                                          <p:attrName>style.visibility</p:attrName>
                                        </p:attrNameLst>
                                      </p:cBhvr>
                                      <p:to>
                                        <p:strVal val="visible"/>
                                      </p:to>
                                    </p:set>
                                    <p:anim calcmode="lin" valueType="num">
                                      <p:cBhvr additive="base">
                                        <p:cTn id="10" dur="500" fill="hold"/>
                                        <p:tgtEl>
                                          <p:spTgt spid="60"/>
                                        </p:tgtEl>
                                        <p:attrNameLst>
                                          <p:attrName>ppt_x</p:attrName>
                                        </p:attrNameLst>
                                      </p:cBhvr>
                                      <p:tavLst>
                                        <p:tav tm="0">
                                          <p:val>
                                            <p:strVal val="1+#ppt_w/2"/>
                                          </p:val>
                                        </p:tav>
                                        <p:tav tm="100000">
                                          <p:val>
                                            <p:strVal val="#ppt_x"/>
                                          </p:val>
                                        </p:tav>
                                      </p:tavLst>
                                    </p:anim>
                                    <p:anim calcmode="lin" valueType="num">
                                      <p:cBhvr additive="base">
                                        <p:cTn id="11" dur="500" fill="hold"/>
                                        <p:tgtEl>
                                          <p:spTgt spid="60"/>
                                        </p:tgtEl>
                                        <p:attrNameLst>
                                          <p:attrName>ppt_y</p:attrName>
                                        </p:attrNameLst>
                                      </p:cBhvr>
                                      <p:tavLst>
                                        <p:tav tm="0">
                                          <p:val>
                                            <p:strVal val="#ppt_y"/>
                                          </p:val>
                                        </p:tav>
                                        <p:tav tm="100000">
                                          <p:val>
                                            <p:strVal val="#ppt_y"/>
                                          </p:val>
                                        </p:tav>
                                      </p:tavLst>
                                    </p:anim>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61"/>
                                        </p:tgtEl>
                                        <p:attrNameLst>
                                          <p:attrName>style.visibility</p:attrName>
                                        </p:attrNameLst>
                                      </p:cBhvr>
                                      <p:to>
                                        <p:strVal val="visible"/>
                                      </p:to>
                                    </p:set>
                                    <p:animEffect transition="in" filter="fade">
                                      <p:cBhvr>
                                        <p:cTn id="15" dur="500"/>
                                        <p:tgtEl>
                                          <p:spTgt spid="61"/>
                                        </p:tgtEl>
                                      </p:cBhvr>
                                    </p:animEffect>
                                  </p:childTnLst>
                                </p:cTn>
                              </p:par>
                            </p:childTnLst>
                          </p:cTn>
                        </p:par>
                        <p:par>
                          <p:cTn id="16" fill="hold">
                            <p:stCondLst>
                              <p:cond delay="1000"/>
                            </p:stCondLst>
                            <p:childTnLst>
                              <p:par>
                                <p:cTn id="17" presetID="10" presetClass="entr" presetSubtype="0" fill="hold" grpId="0" nodeType="afterEffect">
                                  <p:stCondLst>
                                    <p:cond delay="0"/>
                                  </p:stCondLst>
                                  <p:childTnLst>
                                    <p:set>
                                      <p:cBhvr>
                                        <p:cTn id="18" dur="1" fill="hold">
                                          <p:stCondLst>
                                            <p:cond delay="0"/>
                                          </p:stCondLst>
                                        </p:cTn>
                                        <p:tgtEl>
                                          <p:spTgt spid="62"/>
                                        </p:tgtEl>
                                        <p:attrNameLst>
                                          <p:attrName>style.visibility</p:attrName>
                                        </p:attrNameLst>
                                      </p:cBhvr>
                                      <p:to>
                                        <p:strVal val="visible"/>
                                      </p:to>
                                    </p:set>
                                    <p:animEffect transition="in" filter="fade">
                                      <p:cBhvr>
                                        <p:cTn id="19"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61" grpId="0"/>
      <p:bldP spid="6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BB696CA-9CAD-4DC7-9369-AB13FB2C7A46}"/>
              </a:ext>
            </a:extLst>
          </p:cNvPr>
          <p:cNvSpPr>
            <a:spLocks noGrp="1"/>
          </p:cNvSpPr>
          <p:nvPr>
            <p:ph type="title"/>
          </p:nvPr>
        </p:nvSpPr>
        <p:spPr/>
        <p:txBody>
          <a:bodyPr/>
          <a:lstStyle/>
          <a:p>
            <a:r>
              <a:rPr lang="en-US" dirty="0"/>
              <a:t>TFS Infrastructure Auxiliary Services</a:t>
            </a:r>
          </a:p>
        </p:txBody>
      </p:sp>
      <p:grpSp>
        <p:nvGrpSpPr>
          <p:cNvPr id="3" name="Group 2">
            <a:extLst>
              <a:ext uri="{FF2B5EF4-FFF2-40B4-BE49-F238E27FC236}">
                <a16:creationId xmlns:a16="http://schemas.microsoft.com/office/drawing/2014/main" id="{C7394D58-FF45-4AB2-89A1-3E183CCC4335}"/>
              </a:ext>
            </a:extLst>
          </p:cNvPr>
          <p:cNvGrpSpPr/>
          <p:nvPr/>
        </p:nvGrpSpPr>
        <p:grpSpPr>
          <a:xfrm>
            <a:off x="683750" y="1359237"/>
            <a:ext cx="1503618" cy="850702"/>
            <a:chOff x="683750" y="1359237"/>
            <a:chExt cx="1503618" cy="850702"/>
          </a:xfrm>
        </p:grpSpPr>
        <p:sp>
          <p:nvSpPr>
            <p:cNvPr id="10" name="TextBox 9">
              <a:extLst>
                <a:ext uri="{FF2B5EF4-FFF2-40B4-BE49-F238E27FC236}">
                  <a16:creationId xmlns:a16="http://schemas.microsoft.com/office/drawing/2014/main" id="{DD80AD05-5ABE-4BA3-BB20-1DCC4739E9DB}"/>
                </a:ext>
              </a:extLst>
            </p:cNvPr>
            <p:cNvSpPr txBox="1"/>
            <p:nvPr/>
          </p:nvSpPr>
          <p:spPr>
            <a:xfrm>
              <a:off x="683750" y="1902162"/>
              <a:ext cx="1503618" cy="307777"/>
            </a:xfrm>
            <a:prstGeom prst="rect">
              <a:avLst/>
            </a:prstGeom>
            <a:noFill/>
          </p:spPr>
          <p:txBody>
            <a:bodyPr wrap="none" lIns="0" tIns="0" rIns="0" bIns="0" rtlCol="0">
              <a:spAutoFit/>
            </a:bodyPr>
            <a:lstStyle/>
            <a:p>
              <a:pPr algn="ctr"/>
              <a:r>
                <a:rPr lang="en-US" sz="2000" dirty="0">
                  <a:solidFill>
                    <a:schemeClr val="tx1">
                      <a:alpha val="35000"/>
                    </a:schemeClr>
                  </a:solidFill>
                  <a:latin typeface="Browallia New" panose="020B0604020202020204" pitchFamily="34" charset="-34"/>
                  <a:cs typeface="Browallia New" panose="020B0604020202020204" pitchFamily="34" charset="-34"/>
                </a:rPr>
                <a:t>SSRS/SSAS Server</a:t>
              </a:r>
            </a:p>
          </p:txBody>
        </p:sp>
        <p:grpSp>
          <p:nvGrpSpPr>
            <p:cNvPr id="2" name="Group 1">
              <a:extLst>
                <a:ext uri="{FF2B5EF4-FFF2-40B4-BE49-F238E27FC236}">
                  <a16:creationId xmlns:a16="http://schemas.microsoft.com/office/drawing/2014/main" id="{E5B4D1DA-AE6D-4384-8825-03DBEA3F9E3B}"/>
                </a:ext>
              </a:extLst>
            </p:cNvPr>
            <p:cNvGrpSpPr/>
            <p:nvPr/>
          </p:nvGrpSpPr>
          <p:grpSpPr>
            <a:xfrm>
              <a:off x="1186320" y="1359237"/>
              <a:ext cx="623430" cy="596563"/>
              <a:chOff x="1186320" y="1359237"/>
              <a:chExt cx="623430" cy="596563"/>
            </a:xfrm>
          </p:grpSpPr>
          <p:pic>
            <p:nvPicPr>
              <p:cNvPr id="6" name="Graphic 5">
                <a:extLst>
                  <a:ext uri="{FF2B5EF4-FFF2-40B4-BE49-F238E27FC236}">
                    <a16:creationId xmlns:a16="http://schemas.microsoft.com/office/drawing/2014/main" id="{8AD32F42-9636-4FC3-BD1E-C6B36E811732}"/>
                  </a:ext>
                </a:extLst>
              </p:cNvPr>
              <p:cNvPicPr>
                <a:picLocks noChangeAspect="1"/>
              </p:cNvPicPr>
              <p:nvPr/>
            </p:nvPicPr>
            <p:blipFill>
              <a:blip r:embed="rId2">
                <a:alphaModFix amt="35000"/>
                <a:extLst>
                  <a:ext uri="{96DAC541-7B7A-43D3-8B79-37D633B846F1}">
                    <asvg:svgBlip xmlns:asvg="http://schemas.microsoft.com/office/drawing/2016/SVG/main" r:embed="rId3"/>
                  </a:ext>
                </a:extLst>
              </a:blip>
              <a:stretch>
                <a:fillRect/>
              </a:stretch>
            </p:blipFill>
            <p:spPr>
              <a:xfrm>
                <a:off x="1186320" y="1359237"/>
                <a:ext cx="476250" cy="476250"/>
              </a:xfrm>
              <a:prstGeom prst="rect">
                <a:avLst/>
              </a:prstGeom>
            </p:spPr>
          </p:pic>
          <p:pic>
            <p:nvPicPr>
              <p:cNvPr id="14" name="Picture 13" descr="A picture containing plate, drawing, food&#10;&#10;Description automatically generated">
                <a:extLst>
                  <a:ext uri="{FF2B5EF4-FFF2-40B4-BE49-F238E27FC236}">
                    <a16:creationId xmlns:a16="http://schemas.microsoft.com/office/drawing/2014/main" id="{76463F7A-E388-43E5-AECB-3939B6363927}"/>
                  </a:ext>
                </a:extLst>
              </p:cNvPr>
              <p:cNvPicPr>
                <a:picLocks noChangeAspect="1"/>
              </p:cNvPicPr>
              <p:nvPr/>
            </p:nvPicPr>
            <p:blipFill>
              <a:blip r:embed="rId4">
                <a:alphaModFix amt="35000"/>
              </a:blip>
              <a:stretch>
                <a:fillRect/>
              </a:stretch>
            </p:blipFill>
            <p:spPr>
              <a:xfrm>
                <a:off x="1440084" y="1586134"/>
                <a:ext cx="369666" cy="369666"/>
              </a:xfrm>
              <a:prstGeom prst="rect">
                <a:avLst/>
              </a:prstGeom>
            </p:spPr>
          </p:pic>
        </p:grpSp>
      </p:grpSp>
      <p:grpSp>
        <p:nvGrpSpPr>
          <p:cNvPr id="9" name="Group 8">
            <a:extLst>
              <a:ext uri="{FF2B5EF4-FFF2-40B4-BE49-F238E27FC236}">
                <a16:creationId xmlns:a16="http://schemas.microsoft.com/office/drawing/2014/main" id="{B31FB10A-B197-4A9E-9923-6DB6F90F60B6}"/>
              </a:ext>
            </a:extLst>
          </p:cNvPr>
          <p:cNvGrpSpPr/>
          <p:nvPr/>
        </p:nvGrpSpPr>
        <p:grpSpPr>
          <a:xfrm>
            <a:off x="745465" y="2486071"/>
            <a:ext cx="1380186" cy="846038"/>
            <a:chOff x="745465" y="2486071"/>
            <a:chExt cx="1380186" cy="846038"/>
          </a:xfrm>
        </p:grpSpPr>
        <p:grpSp>
          <p:nvGrpSpPr>
            <p:cNvPr id="8" name="Group 7">
              <a:extLst>
                <a:ext uri="{FF2B5EF4-FFF2-40B4-BE49-F238E27FC236}">
                  <a16:creationId xmlns:a16="http://schemas.microsoft.com/office/drawing/2014/main" id="{EDAA5D8E-4BAD-4A6B-AFA5-FFD3EFD89CC2}"/>
                </a:ext>
              </a:extLst>
            </p:cNvPr>
            <p:cNvGrpSpPr/>
            <p:nvPr/>
          </p:nvGrpSpPr>
          <p:grpSpPr>
            <a:xfrm>
              <a:off x="1191082" y="2486071"/>
              <a:ext cx="636707" cy="566278"/>
              <a:chOff x="1191082" y="2486071"/>
              <a:chExt cx="636707" cy="566278"/>
            </a:xfrm>
          </p:grpSpPr>
          <p:pic>
            <p:nvPicPr>
              <p:cNvPr id="15" name="Graphic 14">
                <a:extLst>
                  <a:ext uri="{FF2B5EF4-FFF2-40B4-BE49-F238E27FC236}">
                    <a16:creationId xmlns:a16="http://schemas.microsoft.com/office/drawing/2014/main" id="{D8CCBD53-54C4-4082-B9E1-608694CB4A7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91082" y="2486071"/>
                <a:ext cx="476250" cy="476250"/>
              </a:xfrm>
              <a:prstGeom prst="rect">
                <a:avLst/>
              </a:prstGeom>
            </p:spPr>
          </p:pic>
          <p:pic>
            <p:nvPicPr>
              <p:cNvPr id="7" name="Picture 6" descr="A close up of a sign&#10;&#10;Description automatically generated">
                <a:extLst>
                  <a:ext uri="{FF2B5EF4-FFF2-40B4-BE49-F238E27FC236}">
                    <a16:creationId xmlns:a16="http://schemas.microsoft.com/office/drawing/2014/main" id="{0243D58F-D7E3-4F0A-A5F5-6AACCAEE14ED}"/>
                  </a:ext>
                </a:extLst>
              </p:cNvPr>
              <p:cNvPicPr>
                <a:picLocks noChangeAspect="1"/>
              </p:cNvPicPr>
              <p:nvPr/>
            </p:nvPicPr>
            <p:blipFill>
              <a:blip r:embed="rId5"/>
              <a:stretch>
                <a:fillRect/>
              </a:stretch>
            </p:blipFill>
            <p:spPr>
              <a:xfrm>
                <a:off x="1520012" y="2744572"/>
                <a:ext cx="307777" cy="307777"/>
              </a:xfrm>
              <a:prstGeom prst="rect">
                <a:avLst/>
              </a:prstGeom>
            </p:spPr>
          </p:pic>
        </p:grpSp>
        <p:sp>
          <p:nvSpPr>
            <p:cNvPr id="13" name="TextBox 12">
              <a:extLst>
                <a:ext uri="{FF2B5EF4-FFF2-40B4-BE49-F238E27FC236}">
                  <a16:creationId xmlns:a16="http://schemas.microsoft.com/office/drawing/2014/main" id="{10CB2DD1-16F1-4CFB-B1F7-26CB496402E2}"/>
                </a:ext>
              </a:extLst>
            </p:cNvPr>
            <p:cNvSpPr txBox="1"/>
            <p:nvPr/>
          </p:nvSpPr>
          <p:spPr>
            <a:xfrm>
              <a:off x="745465" y="3024332"/>
              <a:ext cx="1380186" cy="307777"/>
            </a:xfrm>
            <a:prstGeom prst="rect">
              <a:avLst/>
            </a:prstGeom>
            <a:noFill/>
          </p:spPr>
          <p:txBody>
            <a:bodyPr wrap="none" lIns="0" tIns="0" rIns="0" bIns="0" rtlCol="0">
              <a:spAutoFit/>
            </a:bodyPr>
            <a:lstStyle/>
            <a:p>
              <a:pPr algn="ctr"/>
              <a:r>
                <a:rPr lang="en-US" sz="2000" dirty="0">
                  <a:gradFill>
                    <a:gsLst>
                      <a:gs pos="2917">
                        <a:schemeClr val="tx1"/>
                      </a:gs>
                      <a:gs pos="30000">
                        <a:schemeClr val="tx1"/>
                      </a:gs>
                    </a:gsLst>
                    <a:lin ang="5400000" scaled="0"/>
                  </a:gradFill>
                  <a:latin typeface="Browallia New" panose="020B0604020202020204" pitchFamily="34" charset="-34"/>
                  <a:cs typeface="Browallia New" panose="020B0604020202020204" pitchFamily="34" charset="-34"/>
                </a:rPr>
                <a:t>SharePoint Server</a:t>
              </a:r>
            </a:p>
          </p:txBody>
        </p:sp>
      </p:grpSp>
      <p:sp>
        <p:nvSpPr>
          <p:cNvPr id="17" name="Arrow: Right 16">
            <a:extLst>
              <a:ext uri="{FF2B5EF4-FFF2-40B4-BE49-F238E27FC236}">
                <a16:creationId xmlns:a16="http://schemas.microsoft.com/office/drawing/2014/main" id="{25462F9B-FD90-4628-9B9C-26E0C2BE01C4}"/>
              </a:ext>
            </a:extLst>
          </p:cNvPr>
          <p:cNvSpPr/>
          <p:nvPr/>
        </p:nvSpPr>
        <p:spPr bwMode="auto">
          <a:xfrm rot="10800000">
            <a:off x="2495550" y="2482542"/>
            <a:ext cx="9696450" cy="596314"/>
          </a:xfrm>
          <a:prstGeom prst="rightArrow">
            <a:avLst/>
          </a:prstGeom>
          <a:solidFill>
            <a:srgbClr val="0098CE"/>
          </a:solidFill>
          <a:ln>
            <a:noFill/>
            <a:headEnd type="none" w="med" len="med"/>
            <a:tailEnd type="none" w="med" len="med"/>
          </a:ln>
          <a:effectLst>
            <a:outerShdw blurRad="50800" dist="38100" dir="5400000" algn="t" rotWithShape="0">
              <a:prstClr val="black">
                <a:alpha val="2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TextBox 17">
            <a:extLst>
              <a:ext uri="{FF2B5EF4-FFF2-40B4-BE49-F238E27FC236}">
                <a16:creationId xmlns:a16="http://schemas.microsoft.com/office/drawing/2014/main" id="{1E1AEF51-87AB-46E2-9E17-2B2B2DF7B13C}"/>
              </a:ext>
            </a:extLst>
          </p:cNvPr>
          <p:cNvSpPr txBox="1"/>
          <p:nvPr/>
        </p:nvSpPr>
        <p:spPr>
          <a:xfrm>
            <a:off x="2895600" y="2642198"/>
            <a:ext cx="9232900" cy="276999"/>
          </a:xfrm>
          <a:prstGeom prst="rect">
            <a:avLst/>
          </a:prstGeom>
          <a:noFill/>
        </p:spPr>
        <p:txBody>
          <a:bodyPr wrap="square" lIns="0" tIns="0" rIns="0" bIns="0" rtlCol="0">
            <a:spAutoFit/>
          </a:bodyPr>
          <a:lstStyle/>
          <a:p>
            <a:pPr algn="l"/>
            <a:r>
              <a:rPr lang="en-US" sz="1800" dirty="0">
                <a:gradFill>
                  <a:gsLst>
                    <a:gs pos="2917">
                      <a:schemeClr val="tx1"/>
                    </a:gs>
                    <a:gs pos="30000">
                      <a:schemeClr val="tx1"/>
                    </a:gs>
                  </a:gsLst>
                  <a:lin ang="5400000" scaled="0"/>
                </a:gradFill>
                <a:latin typeface="Browallia New" panose="020B0604020202020204" pitchFamily="34" charset="-34"/>
                <a:cs typeface="Browallia New" panose="020B0604020202020204" pitchFamily="34" charset="-34"/>
              </a:rPr>
              <a:t>SharePoint Server</a:t>
            </a:r>
          </a:p>
        </p:txBody>
      </p:sp>
      <p:sp>
        <p:nvSpPr>
          <p:cNvPr id="19" name="TextBox 18">
            <a:extLst>
              <a:ext uri="{FF2B5EF4-FFF2-40B4-BE49-F238E27FC236}">
                <a16:creationId xmlns:a16="http://schemas.microsoft.com/office/drawing/2014/main" id="{0827DF98-0F0A-47A9-A8EE-ADDC91E49A9A}"/>
              </a:ext>
            </a:extLst>
          </p:cNvPr>
          <p:cNvSpPr txBox="1"/>
          <p:nvPr/>
        </p:nvSpPr>
        <p:spPr>
          <a:xfrm>
            <a:off x="2853195" y="3259514"/>
            <a:ext cx="9034005" cy="1846659"/>
          </a:xfrm>
          <a:prstGeom prst="rect">
            <a:avLst/>
          </a:prstGeom>
          <a:noFill/>
        </p:spPr>
        <p:txBody>
          <a:bodyPr wrap="square" lIns="0" tIns="0" rIns="0" bIns="0" numCol="2" spcCol="457200" rtlCol="0">
            <a:spAutoFit/>
          </a:bodyPr>
          <a:lstStyle/>
          <a:p>
            <a:pPr marL="342900" indent="-342900" algn="l">
              <a:buFont typeface="Arial" panose="020B0604020202020204" pitchFamily="34" charset="0"/>
              <a:buChar char="•"/>
            </a:pPr>
            <a:r>
              <a:rPr lang="en-US" sz="2000" dirty="0">
                <a:latin typeface="Browallia New" panose="020B0604020202020204" pitchFamily="34" charset="-34"/>
                <a:cs typeface="Browallia New" panose="020B0604020202020204" pitchFamily="34" charset="-34"/>
              </a:rPr>
              <a:t>Integration with a “Team Site” template</a:t>
            </a:r>
          </a:p>
          <a:p>
            <a:pPr marL="342900" indent="-342900" algn="l">
              <a:buFont typeface="Arial" panose="020B0604020202020204" pitchFamily="34" charset="0"/>
              <a:buChar char="•"/>
            </a:pPr>
            <a:r>
              <a:rPr lang="en-US" sz="2000" dirty="0">
                <a:latin typeface="Browallia New" panose="020B0604020202020204" pitchFamily="34" charset="-34"/>
                <a:cs typeface="Browallia New" panose="020B0604020202020204" pitchFamily="34" charset="-34"/>
              </a:rPr>
              <a:t>Team Site provides centralized reporting for stakeholders without requiring permissions within TFS</a:t>
            </a:r>
          </a:p>
          <a:p>
            <a:pPr algn="l"/>
            <a:endParaRPr lang="en-US" sz="2000" dirty="0">
              <a:latin typeface="Browallia New" panose="020B0604020202020204" pitchFamily="34" charset="-34"/>
              <a:cs typeface="Browallia New" panose="020B0604020202020204" pitchFamily="34" charset="-34"/>
            </a:endParaRPr>
          </a:p>
          <a:p>
            <a:pPr algn="l"/>
            <a:endParaRPr lang="en-US" sz="2000" dirty="0">
              <a:latin typeface="Browallia New" panose="020B0604020202020204" pitchFamily="34" charset="-34"/>
              <a:cs typeface="Browallia New" panose="020B0604020202020204" pitchFamily="34" charset="-34"/>
            </a:endParaRPr>
          </a:p>
          <a:p>
            <a:pPr marL="342900" indent="-342900" algn="l">
              <a:buFont typeface="Arial" panose="020B0604020202020204" pitchFamily="34" charset="0"/>
              <a:buChar char="•"/>
            </a:pPr>
            <a:r>
              <a:rPr lang="en-US" sz="2000" dirty="0">
                <a:latin typeface="Browallia New" panose="020B0604020202020204" pitchFamily="34" charset="-34"/>
                <a:cs typeface="Browallia New" panose="020B0604020202020204" pitchFamily="34" charset="-34"/>
              </a:rPr>
              <a:t>Team Site allows project teams and stakeholders to upload additional collateral (BRDs, </a:t>
            </a:r>
            <a:r>
              <a:rPr lang="en-US" sz="2000" dirty="0" err="1">
                <a:latin typeface="Browallia New" panose="020B0604020202020204" pitchFamily="34" charset="-34"/>
                <a:cs typeface="Browallia New" panose="020B0604020202020204" pitchFamily="34" charset="-34"/>
              </a:rPr>
              <a:t>Func</a:t>
            </a:r>
            <a:r>
              <a:rPr lang="en-US" sz="2000" dirty="0">
                <a:latin typeface="Browallia New" panose="020B0604020202020204" pitchFamily="34" charset="-34"/>
                <a:cs typeface="Browallia New" panose="020B0604020202020204" pitchFamily="34" charset="-34"/>
              </a:rPr>
              <a:t> Specs, Visio, Photoshop) without needing source control</a:t>
            </a:r>
          </a:p>
          <a:p>
            <a:pPr marL="342900" indent="-342900" algn="l">
              <a:buFont typeface="Arial" panose="020B0604020202020204" pitchFamily="34" charset="0"/>
              <a:buChar char="•"/>
            </a:pPr>
            <a:r>
              <a:rPr lang="en-US" sz="2000" dirty="0">
                <a:latin typeface="Browallia New" panose="020B0604020202020204" pitchFamily="34" charset="-34"/>
                <a:cs typeface="Browallia New" panose="020B0604020202020204" pitchFamily="34" charset="-34"/>
              </a:rPr>
              <a:t>Originally, team “chat” with Yammer (additional functionality has been added to TFS since, along with MSFT Teams)</a:t>
            </a:r>
          </a:p>
        </p:txBody>
      </p:sp>
    </p:spTree>
    <p:extLst>
      <p:ext uri="{BB962C8B-B14F-4D97-AF65-F5344CB8AC3E}">
        <p14:creationId xmlns:p14="http://schemas.microsoft.com/office/powerpoint/2010/main" val="3934118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1+#ppt_w/2"/>
                                          </p:val>
                                        </p:tav>
                                        <p:tav tm="100000">
                                          <p:val>
                                            <p:strVal val="#ppt_x"/>
                                          </p:val>
                                        </p:tav>
                                      </p:tavLst>
                                    </p:anim>
                                    <p:anim calcmode="lin" valueType="num">
                                      <p:cBhvr additive="base">
                                        <p:cTn id="8" dur="500" fill="hold"/>
                                        <p:tgtEl>
                                          <p:spTgt spid="1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fade">
                                      <p:cBhvr>
                                        <p:cTn id="1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p:bldP spid="1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BB696CA-9CAD-4DC7-9369-AB13FB2C7A46}"/>
              </a:ext>
            </a:extLst>
          </p:cNvPr>
          <p:cNvSpPr>
            <a:spLocks noGrp="1"/>
          </p:cNvSpPr>
          <p:nvPr>
            <p:ph type="title"/>
          </p:nvPr>
        </p:nvSpPr>
        <p:spPr/>
        <p:txBody>
          <a:bodyPr/>
          <a:lstStyle/>
          <a:p>
            <a:r>
              <a:rPr lang="en-US" dirty="0"/>
              <a:t>TFS Infrastructure Auxiliary Services</a:t>
            </a:r>
          </a:p>
        </p:txBody>
      </p:sp>
      <p:grpSp>
        <p:nvGrpSpPr>
          <p:cNvPr id="3" name="Group 2">
            <a:extLst>
              <a:ext uri="{FF2B5EF4-FFF2-40B4-BE49-F238E27FC236}">
                <a16:creationId xmlns:a16="http://schemas.microsoft.com/office/drawing/2014/main" id="{C7394D58-FF45-4AB2-89A1-3E183CCC4335}"/>
              </a:ext>
            </a:extLst>
          </p:cNvPr>
          <p:cNvGrpSpPr/>
          <p:nvPr/>
        </p:nvGrpSpPr>
        <p:grpSpPr>
          <a:xfrm>
            <a:off x="683750" y="1359237"/>
            <a:ext cx="1503618" cy="850702"/>
            <a:chOff x="683750" y="1359237"/>
            <a:chExt cx="1503618" cy="850702"/>
          </a:xfrm>
        </p:grpSpPr>
        <p:sp>
          <p:nvSpPr>
            <p:cNvPr id="10" name="TextBox 9">
              <a:extLst>
                <a:ext uri="{FF2B5EF4-FFF2-40B4-BE49-F238E27FC236}">
                  <a16:creationId xmlns:a16="http://schemas.microsoft.com/office/drawing/2014/main" id="{DD80AD05-5ABE-4BA3-BB20-1DCC4739E9DB}"/>
                </a:ext>
              </a:extLst>
            </p:cNvPr>
            <p:cNvSpPr txBox="1"/>
            <p:nvPr/>
          </p:nvSpPr>
          <p:spPr>
            <a:xfrm>
              <a:off x="683750" y="1902162"/>
              <a:ext cx="1503618" cy="307777"/>
            </a:xfrm>
            <a:prstGeom prst="rect">
              <a:avLst/>
            </a:prstGeom>
            <a:noFill/>
          </p:spPr>
          <p:txBody>
            <a:bodyPr wrap="none" lIns="0" tIns="0" rIns="0" bIns="0" rtlCol="0">
              <a:spAutoFit/>
            </a:bodyPr>
            <a:lstStyle/>
            <a:p>
              <a:pPr algn="ctr"/>
              <a:r>
                <a:rPr lang="en-US" sz="2000" dirty="0">
                  <a:solidFill>
                    <a:schemeClr val="tx1">
                      <a:alpha val="35000"/>
                    </a:schemeClr>
                  </a:solidFill>
                  <a:latin typeface="Browallia New" panose="020B0604020202020204" pitchFamily="34" charset="-34"/>
                  <a:cs typeface="Browallia New" panose="020B0604020202020204" pitchFamily="34" charset="-34"/>
                </a:rPr>
                <a:t>SSRS/SSAS Server</a:t>
              </a:r>
            </a:p>
          </p:txBody>
        </p:sp>
        <p:grpSp>
          <p:nvGrpSpPr>
            <p:cNvPr id="2" name="Group 1">
              <a:extLst>
                <a:ext uri="{FF2B5EF4-FFF2-40B4-BE49-F238E27FC236}">
                  <a16:creationId xmlns:a16="http://schemas.microsoft.com/office/drawing/2014/main" id="{E5B4D1DA-AE6D-4384-8825-03DBEA3F9E3B}"/>
                </a:ext>
              </a:extLst>
            </p:cNvPr>
            <p:cNvGrpSpPr/>
            <p:nvPr/>
          </p:nvGrpSpPr>
          <p:grpSpPr>
            <a:xfrm>
              <a:off x="1186320" y="1359237"/>
              <a:ext cx="623430" cy="596563"/>
              <a:chOff x="1186320" y="1359237"/>
              <a:chExt cx="623430" cy="596563"/>
            </a:xfrm>
          </p:grpSpPr>
          <p:pic>
            <p:nvPicPr>
              <p:cNvPr id="6" name="Graphic 5">
                <a:extLst>
                  <a:ext uri="{FF2B5EF4-FFF2-40B4-BE49-F238E27FC236}">
                    <a16:creationId xmlns:a16="http://schemas.microsoft.com/office/drawing/2014/main" id="{8AD32F42-9636-4FC3-BD1E-C6B36E811732}"/>
                  </a:ext>
                </a:extLst>
              </p:cNvPr>
              <p:cNvPicPr>
                <a:picLocks noChangeAspect="1"/>
              </p:cNvPicPr>
              <p:nvPr/>
            </p:nvPicPr>
            <p:blipFill>
              <a:blip r:embed="rId2">
                <a:alphaModFix amt="35000"/>
                <a:extLst>
                  <a:ext uri="{96DAC541-7B7A-43D3-8B79-37D633B846F1}">
                    <asvg:svgBlip xmlns:asvg="http://schemas.microsoft.com/office/drawing/2016/SVG/main" r:embed="rId3"/>
                  </a:ext>
                </a:extLst>
              </a:blip>
              <a:stretch>
                <a:fillRect/>
              </a:stretch>
            </p:blipFill>
            <p:spPr>
              <a:xfrm>
                <a:off x="1186320" y="1359237"/>
                <a:ext cx="476250" cy="476250"/>
              </a:xfrm>
              <a:prstGeom prst="rect">
                <a:avLst/>
              </a:prstGeom>
            </p:spPr>
          </p:pic>
          <p:pic>
            <p:nvPicPr>
              <p:cNvPr id="14" name="Picture 13" descr="A picture containing plate, drawing, food&#10;&#10;Description automatically generated">
                <a:extLst>
                  <a:ext uri="{FF2B5EF4-FFF2-40B4-BE49-F238E27FC236}">
                    <a16:creationId xmlns:a16="http://schemas.microsoft.com/office/drawing/2014/main" id="{76463F7A-E388-43E5-AECB-3939B6363927}"/>
                  </a:ext>
                </a:extLst>
              </p:cNvPr>
              <p:cNvPicPr>
                <a:picLocks noChangeAspect="1"/>
              </p:cNvPicPr>
              <p:nvPr/>
            </p:nvPicPr>
            <p:blipFill>
              <a:blip r:embed="rId4">
                <a:alphaModFix amt="35000"/>
              </a:blip>
              <a:stretch>
                <a:fillRect/>
              </a:stretch>
            </p:blipFill>
            <p:spPr>
              <a:xfrm>
                <a:off x="1440084" y="1586134"/>
                <a:ext cx="369666" cy="369666"/>
              </a:xfrm>
              <a:prstGeom prst="rect">
                <a:avLst/>
              </a:prstGeom>
            </p:spPr>
          </p:pic>
        </p:grpSp>
      </p:grpSp>
      <p:grpSp>
        <p:nvGrpSpPr>
          <p:cNvPr id="11" name="Group 10">
            <a:extLst>
              <a:ext uri="{FF2B5EF4-FFF2-40B4-BE49-F238E27FC236}">
                <a16:creationId xmlns:a16="http://schemas.microsoft.com/office/drawing/2014/main" id="{D79DB32D-B542-4977-858F-E1A44747974D}"/>
              </a:ext>
            </a:extLst>
          </p:cNvPr>
          <p:cNvGrpSpPr/>
          <p:nvPr/>
        </p:nvGrpSpPr>
        <p:grpSpPr>
          <a:xfrm>
            <a:off x="745465" y="2486071"/>
            <a:ext cx="1380186" cy="846038"/>
            <a:chOff x="745465" y="2486071"/>
            <a:chExt cx="1380186" cy="846038"/>
          </a:xfrm>
        </p:grpSpPr>
        <p:grpSp>
          <p:nvGrpSpPr>
            <p:cNvPr id="8" name="Group 7">
              <a:extLst>
                <a:ext uri="{FF2B5EF4-FFF2-40B4-BE49-F238E27FC236}">
                  <a16:creationId xmlns:a16="http://schemas.microsoft.com/office/drawing/2014/main" id="{EDAA5D8E-4BAD-4A6B-AFA5-FFD3EFD89CC2}"/>
                </a:ext>
              </a:extLst>
            </p:cNvPr>
            <p:cNvGrpSpPr/>
            <p:nvPr/>
          </p:nvGrpSpPr>
          <p:grpSpPr>
            <a:xfrm>
              <a:off x="1191082" y="2486071"/>
              <a:ext cx="636707" cy="566278"/>
              <a:chOff x="1191082" y="2486071"/>
              <a:chExt cx="636707" cy="566278"/>
            </a:xfrm>
          </p:grpSpPr>
          <p:pic>
            <p:nvPicPr>
              <p:cNvPr id="15" name="Graphic 14">
                <a:extLst>
                  <a:ext uri="{FF2B5EF4-FFF2-40B4-BE49-F238E27FC236}">
                    <a16:creationId xmlns:a16="http://schemas.microsoft.com/office/drawing/2014/main" id="{D8CCBD53-54C4-4082-B9E1-608694CB4A78}"/>
                  </a:ext>
                </a:extLst>
              </p:cNvPr>
              <p:cNvPicPr>
                <a:picLocks noChangeAspect="1"/>
              </p:cNvPicPr>
              <p:nvPr/>
            </p:nvPicPr>
            <p:blipFill>
              <a:blip r:embed="rId2">
                <a:alphaModFix amt="35000"/>
                <a:extLst>
                  <a:ext uri="{96DAC541-7B7A-43D3-8B79-37D633B846F1}">
                    <asvg:svgBlip xmlns:asvg="http://schemas.microsoft.com/office/drawing/2016/SVG/main" r:embed="rId3"/>
                  </a:ext>
                </a:extLst>
              </a:blip>
              <a:stretch>
                <a:fillRect/>
              </a:stretch>
            </p:blipFill>
            <p:spPr>
              <a:xfrm>
                <a:off x="1191082" y="2486071"/>
                <a:ext cx="476250" cy="476250"/>
              </a:xfrm>
              <a:prstGeom prst="rect">
                <a:avLst/>
              </a:prstGeom>
            </p:spPr>
          </p:pic>
          <p:pic>
            <p:nvPicPr>
              <p:cNvPr id="7" name="Picture 6" descr="A close up of a sign&#10;&#10;Description automatically generated">
                <a:extLst>
                  <a:ext uri="{FF2B5EF4-FFF2-40B4-BE49-F238E27FC236}">
                    <a16:creationId xmlns:a16="http://schemas.microsoft.com/office/drawing/2014/main" id="{0243D58F-D7E3-4F0A-A5F5-6AACCAEE14ED}"/>
                  </a:ext>
                </a:extLst>
              </p:cNvPr>
              <p:cNvPicPr>
                <a:picLocks noChangeAspect="1"/>
              </p:cNvPicPr>
              <p:nvPr/>
            </p:nvPicPr>
            <p:blipFill>
              <a:blip r:embed="rId5">
                <a:alphaModFix amt="35000"/>
              </a:blip>
              <a:stretch>
                <a:fillRect/>
              </a:stretch>
            </p:blipFill>
            <p:spPr>
              <a:xfrm>
                <a:off x="1520012" y="2744572"/>
                <a:ext cx="307777" cy="307777"/>
              </a:xfrm>
              <a:prstGeom prst="rect">
                <a:avLst/>
              </a:prstGeom>
            </p:spPr>
          </p:pic>
        </p:grpSp>
        <p:sp>
          <p:nvSpPr>
            <p:cNvPr id="13" name="TextBox 12">
              <a:extLst>
                <a:ext uri="{FF2B5EF4-FFF2-40B4-BE49-F238E27FC236}">
                  <a16:creationId xmlns:a16="http://schemas.microsoft.com/office/drawing/2014/main" id="{10CB2DD1-16F1-4CFB-B1F7-26CB496402E2}"/>
                </a:ext>
              </a:extLst>
            </p:cNvPr>
            <p:cNvSpPr txBox="1"/>
            <p:nvPr/>
          </p:nvSpPr>
          <p:spPr>
            <a:xfrm>
              <a:off x="745465" y="3024332"/>
              <a:ext cx="1380186" cy="307777"/>
            </a:xfrm>
            <a:prstGeom prst="rect">
              <a:avLst/>
            </a:prstGeom>
            <a:noFill/>
          </p:spPr>
          <p:txBody>
            <a:bodyPr wrap="none" lIns="0" tIns="0" rIns="0" bIns="0" rtlCol="0">
              <a:spAutoFit/>
            </a:bodyPr>
            <a:lstStyle/>
            <a:p>
              <a:pPr algn="ctr"/>
              <a:r>
                <a:rPr lang="en-US" sz="2000" dirty="0">
                  <a:solidFill>
                    <a:schemeClr val="tx1">
                      <a:alpha val="35000"/>
                    </a:schemeClr>
                  </a:solidFill>
                  <a:latin typeface="Browallia New" panose="020B0604020202020204" pitchFamily="34" charset="-34"/>
                  <a:cs typeface="Browallia New" panose="020B0604020202020204" pitchFamily="34" charset="-34"/>
                </a:rPr>
                <a:t>SharePoint Server</a:t>
              </a:r>
            </a:p>
          </p:txBody>
        </p:sp>
      </p:grpSp>
      <p:sp>
        <p:nvSpPr>
          <p:cNvPr id="25" name="Arrow: Right 24">
            <a:extLst>
              <a:ext uri="{FF2B5EF4-FFF2-40B4-BE49-F238E27FC236}">
                <a16:creationId xmlns:a16="http://schemas.microsoft.com/office/drawing/2014/main" id="{6A2BDE5D-CF54-4A3B-B0C3-EA3F8E5F874B}"/>
              </a:ext>
            </a:extLst>
          </p:cNvPr>
          <p:cNvSpPr/>
          <p:nvPr/>
        </p:nvSpPr>
        <p:spPr bwMode="auto">
          <a:xfrm rot="10800000">
            <a:off x="2495550" y="3647836"/>
            <a:ext cx="9696450" cy="596314"/>
          </a:xfrm>
          <a:prstGeom prst="rightArrow">
            <a:avLst/>
          </a:prstGeom>
          <a:solidFill>
            <a:srgbClr val="0098CE"/>
          </a:solidFill>
          <a:ln>
            <a:noFill/>
            <a:headEnd type="none" w="med" len="med"/>
            <a:tailEnd type="none" w="med" len="med"/>
          </a:ln>
          <a:effectLst>
            <a:outerShdw blurRad="50800" dist="38100" dir="5400000" algn="t" rotWithShape="0">
              <a:prstClr val="black">
                <a:alpha val="2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6" name="TextBox 25">
            <a:extLst>
              <a:ext uri="{FF2B5EF4-FFF2-40B4-BE49-F238E27FC236}">
                <a16:creationId xmlns:a16="http://schemas.microsoft.com/office/drawing/2014/main" id="{BC2072E3-221C-4266-92DA-FBCF61CC9A04}"/>
              </a:ext>
            </a:extLst>
          </p:cNvPr>
          <p:cNvSpPr txBox="1"/>
          <p:nvPr/>
        </p:nvSpPr>
        <p:spPr>
          <a:xfrm>
            <a:off x="2895600" y="3807492"/>
            <a:ext cx="9232900" cy="276999"/>
          </a:xfrm>
          <a:prstGeom prst="rect">
            <a:avLst/>
          </a:prstGeom>
          <a:noFill/>
        </p:spPr>
        <p:txBody>
          <a:bodyPr wrap="square" lIns="0" tIns="0" rIns="0" bIns="0" rtlCol="0">
            <a:spAutoFit/>
          </a:bodyPr>
          <a:lstStyle/>
          <a:p>
            <a:pPr algn="l"/>
            <a:r>
              <a:rPr lang="en-US" sz="1800" dirty="0">
                <a:gradFill>
                  <a:gsLst>
                    <a:gs pos="2917">
                      <a:schemeClr val="tx1"/>
                    </a:gs>
                    <a:gs pos="30000">
                      <a:schemeClr val="tx1"/>
                    </a:gs>
                  </a:gsLst>
                  <a:lin ang="5400000" scaled="0"/>
                </a:gradFill>
                <a:latin typeface="Browallia New" panose="020B0604020202020204" pitchFamily="34" charset="-34"/>
                <a:cs typeface="Browallia New" panose="020B0604020202020204" pitchFamily="34" charset="-34"/>
              </a:rPr>
              <a:t>Project Server</a:t>
            </a:r>
          </a:p>
        </p:txBody>
      </p:sp>
      <p:sp>
        <p:nvSpPr>
          <p:cNvPr id="27" name="TextBox 26">
            <a:extLst>
              <a:ext uri="{FF2B5EF4-FFF2-40B4-BE49-F238E27FC236}">
                <a16:creationId xmlns:a16="http://schemas.microsoft.com/office/drawing/2014/main" id="{C59270E8-2E97-4DEE-B44F-2EC49B42DF30}"/>
              </a:ext>
            </a:extLst>
          </p:cNvPr>
          <p:cNvSpPr txBox="1"/>
          <p:nvPr/>
        </p:nvSpPr>
        <p:spPr>
          <a:xfrm>
            <a:off x="2853195" y="4424808"/>
            <a:ext cx="9034005" cy="2154436"/>
          </a:xfrm>
          <a:prstGeom prst="rect">
            <a:avLst/>
          </a:prstGeom>
          <a:noFill/>
        </p:spPr>
        <p:txBody>
          <a:bodyPr wrap="square" lIns="0" tIns="0" rIns="0" bIns="0" numCol="2" spcCol="457200" rtlCol="0">
            <a:spAutoFit/>
          </a:bodyPr>
          <a:lstStyle/>
          <a:p>
            <a:pPr marL="342900" indent="-342900" algn="l">
              <a:buFont typeface="Arial" panose="020B0604020202020204" pitchFamily="34" charset="0"/>
              <a:buChar char="•"/>
            </a:pPr>
            <a:r>
              <a:rPr lang="en-US" sz="2000" dirty="0">
                <a:latin typeface="Browallia New" panose="020B0604020202020204" pitchFamily="34" charset="-34"/>
                <a:cs typeface="Browallia New" panose="020B0604020202020204" pitchFamily="34" charset="-34"/>
              </a:rPr>
              <a:t>Used by teams leveraging formal project flows and processes</a:t>
            </a:r>
          </a:p>
          <a:p>
            <a:pPr marL="342900" indent="-342900" algn="l">
              <a:buFont typeface="Arial" panose="020B0604020202020204" pitchFamily="34" charset="0"/>
              <a:buChar char="•"/>
            </a:pPr>
            <a:r>
              <a:rPr lang="en-US" sz="2000" dirty="0">
                <a:latin typeface="Browallia New" panose="020B0604020202020204" pitchFamily="34" charset="-34"/>
                <a:cs typeface="Browallia New" panose="020B0604020202020204" pitchFamily="34" charset="-34"/>
              </a:rPr>
              <a:t>Native integration between Project tasks and TFS tasks</a:t>
            </a:r>
          </a:p>
          <a:p>
            <a:pPr algn="l"/>
            <a:endParaRPr lang="en-US" sz="2000" dirty="0">
              <a:latin typeface="Browallia New" panose="020B0604020202020204" pitchFamily="34" charset="-34"/>
              <a:cs typeface="Browallia New" panose="020B0604020202020204" pitchFamily="34" charset="-34"/>
            </a:endParaRPr>
          </a:p>
          <a:p>
            <a:pPr algn="l"/>
            <a:endParaRPr lang="en-US" sz="2000" dirty="0">
              <a:latin typeface="Browallia New" panose="020B0604020202020204" pitchFamily="34" charset="-34"/>
              <a:cs typeface="Browallia New" panose="020B0604020202020204" pitchFamily="34" charset="-34"/>
            </a:endParaRPr>
          </a:p>
          <a:p>
            <a:pPr algn="l"/>
            <a:endParaRPr lang="en-US" sz="2000" dirty="0">
              <a:latin typeface="Browallia New" panose="020B0604020202020204" pitchFamily="34" charset="-34"/>
              <a:cs typeface="Browallia New" panose="020B0604020202020204" pitchFamily="34" charset="-34"/>
            </a:endParaRPr>
          </a:p>
          <a:p>
            <a:pPr marL="342900" indent="-342900" algn="l">
              <a:buFont typeface="Arial" panose="020B0604020202020204" pitchFamily="34" charset="0"/>
              <a:buChar char="•"/>
            </a:pPr>
            <a:r>
              <a:rPr lang="en-US" sz="2000" dirty="0">
                <a:latin typeface="Browallia New" panose="020B0604020202020204" pitchFamily="34" charset="-34"/>
                <a:cs typeface="Browallia New" panose="020B0604020202020204" pitchFamily="34" charset="-34"/>
              </a:rPr>
              <a:t>Enables developers to assign dependencies and  hours to tasks which roll up to Project Server giving project managers greater visibility</a:t>
            </a:r>
          </a:p>
        </p:txBody>
      </p:sp>
      <p:grpSp>
        <p:nvGrpSpPr>
          <p:cNvPr id="16" name="Group 15">
            <a:extLst>
              <a:ext uri="{FF2B5EF4-FFF2-40B4-BE49-F238E27FC236}">
                <a16:creationId xmlns:a16="http://schemas.microsoft.com/office/drawing/2014/main" id="{083C4A2A-D3DA-41C0-B065-B3F97964F232}"/>
              </a:ext>
            </a:extLst>
          </p:cNvPr>
          <p:cNvGrpSpPr/>
          <p:nvPr/>
        </p:nvGrpSpPr>
        <p:grpSpPr>
          <a:xfrm>
            <a:off x="896292" y="3608241"/>
            <a:ext cx="1072409" cy="850702"/>
            <a:chOff x="896292" y="3608241"/>
            <a:chExt cx="1072409" cy="850702"/>
          </a:xfrm>
        </p:grpSpPr>
        <p:sp>
          <p:nvSpPr>
            <p:cNvPr id="22" name="TextBox 21">
              <a:extLst>
                <a:ext uri="{FF2B5EF4-FFF2-40B4-BE49-F238E27FC236}">
                  <a16:creationId xmlns:a16="http://schemas.microsoft.com/office/drawing/2014/main" id="{A71360C5-96F0-4F76-9F9A-DE0944CC0E21}"/>
                </a:ext>
              </a:extLst>
            </p:cNvPr>
            <p:cNvSpPr txBox="1"/>
            <p:nvPr/>
          </p:nvSpPr>
          <p:spPr>
            <a:xfrm>
              <a:off x="896292" y="4151166"/>
              <a:ext cx="1072409" cy="307777"/>
            </a:xfrm>
            <a:prstGeom prst="rect">
              <a:avLst/>
            </a:prstGeom>
            <a:noFill/>
          </p:spPr>
          <p:txBody>
            <a:bodyPr wrap="none" lIns="0" tIns="0" rIns="0" bIns="0" rtlCol="0">
              <a:spAutoFit/>
            </a:bodyPr>
            <a:lstStyle/>
            <a:p>
              <a:pPr algn="ctr"/>
              <a:r>
                <a:rPr lang="en-US" sz="2000" dirty="0">
                  <a:gradFill>
                    <a:gsLst>
                      <a:gs pos="2917">
                        <a:schemeClr val="tx1"/>
                      </a:gs>
                      <a:gs pos="30000">
                        <a:schemeClr val="tx1"/>
                      </a:gs>
                    </a:gsLst>
                    <a:lin ang="5400000" scaled="0"/>
                  </a:gradFill>
                  <a:latin typeface="Browallia New" panose="020B0604020202020204" pitchFamily="34" charset="-34"/>
                  <a:cs typeface="Browallia New" panose="020B0604020202020204" pitchFamily="34" charset="-34"/>
                </a:rPr>
                <a:t>Project Server</a:t>
              </a:r>
            </a:p>
          </p:txBody>
        </p:sp>
        <p:grpSp>
          <p:nvGrpSpPr>
            <p:cNvPr id="12" name="Group 11">
              <a:extLst>
                <a:ext uri="{FF2B5EF4-FFF2-40B4-BE49-F238E27FC236}">
                  <a16:creationId xmlns:a16="http://schemas.microsoft.com/office/drawing/2014/main" id="{41806612-60D6-4E70-B795-0BABFF4DEB44}"/>
                </a:ext>
              </a:extLst>
            </p:cNvPr>
            <p:cNvGrpSpPr/>
            <p:nvPr/>
          </p:nvGrpSpPr>
          <p:grpSpPr>
            <a:xfrm>
              <a:off x="1183257" y="3608241"/>
              <a:ext cx="626493" cy="545902"/>
              <a:chOff x="1183257" y="3608241"/>
              <a:chExt cx="626493" cy="545902"/>
            </a:xfrm>
          </p:grpSpPr>
          <p:pic>
            <p:nvPicPr>
              <p:cNvPr id="23" name="Graphic 22">
                <a:extLst>
                  <a:ext uri="{FF2B5EF4-FFF2-40B4-BE49-F238E27FC236}">
                    <a16:creationId xmlns:a16="http://schemas.microsoft.com/office/drawing/2014/main" id="{EFADCD42-7BD2-487C-9FC0-950AF22F4A0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83257" y="3608241"/>
                <a:ext cx="476250" cy="476250"/>
              </a:xfrm>
              <a:prstGeom prst="rect">
                <a:avLst/>
              </a:prstGeom>
            </p:spPr>
          </p:pic>
          <p:pic>
            <p:nvPicPr>
              <p:cNvPr id="9" name="Picture 8" descr="A close up of a sign&#10;&#10;Description automatically generated">
                <a:extLst>
                  <a:ext uri="{FF2B5EF4-FFF2-40B4-BE49-F238E27FC236}">
                    <a16:creationId xmlns:a16="http://schemas.microsoft.com/office/drawing/2014/main" id="{02D42B67-07A6-4C33-B38E-8579907EC499}"/>
                  </a:ext>
                </a:extLst>
              </p:cNvPr>
              <p:cNvPicPr>
                <a:picLocks noChangeAspect="1"/>
              </p:cNvPicPr>
              <p:nvPr/>
            </p:nvPicPr>
            <p:blipFill>
              <a:blip r:embed="rId6"/>
              <a:stretch>
                <a:fillRect/>
              </a:stretch>
            </p:blipFill>
            <p:spPr>
              <a:xfrm>
                <a:off x="1501973" y="3846366"/>
                <a:ext cx="307777" cy="307777"/>
              </a:xfrm>
              <a:prstGeom prst="rect">
                <a:avLst/>
              </a:prstGeom>
            </p:spPr>
          </p:pic>
        </p:grpSp>
      </p:grpSp>
    </p:spTree>
    <p:extLst>
      <p:ext uri="{BB962C8B-B14F-4D97-AF65-F5344CB8AC3E}">
        <p14:creationId xmlns:p14="http://schemas.microsoft.com/office/powerpoint/2010/main" val="2806690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1+#ppt_w/2"/>
                                          </p:val>
                                        </p:tav>
                                        <p:tav tm="100000">
                                          <p:val>
                                            <p:strVal val="#ppt_x"/>
                                          </p:val>
                                        </p:tav>
                                      </p:tavLst>
                                    </p:anim>
                                    <p:anim calcmode="lin" valueType="num">
                                      <p:cBhvr additive="base">
                                        <p:cTn id="8" dur="500" fill="hold"/>
                                        <p:tgtEl>
                                          <p:spTgt spid="2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fade">
                                      <p:cBhvr>
                                        <p:cTn id="12" dur="500"/>
                                        <p:tgtEl>
                                          <p:spTgt spid="26"/>
                                        </p:tgtEl>
                                      </p:cBhvr>
                                    </p:animEffect>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27"/>
                                        </p:tgtEl>
                                        <p:attrNameLst>
                                          <p:attrName>style.visibility</p:attrName>
                                        </p:attrNameLst>
                                      </p:cBhvr>
                                      <p:to>
                                        <p:strVal val="visible"/>
                                      </p:to>
                                    </p:set>
                                    <p:animEffect transition="in" filter="fade">
                                      <p:cBhvr>
                                        <p:cTn id="16"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p:bldP spid="2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BB696CA-9CAD-4DC7-9369-AB13FB2C7A46}"/>
              </a:ext>
            </a:extLst>
          </p:cNvPr>
          <p:cNvSpPr>
            <a:spLocks noGrp="1"/>
          </p:cNvSpPr>
          <p:nvPr>
            <p:ph type="title"/>
          </p:nvPr>
        </p:nvSpPr>
        <p:spPr/>
        <p:txBody>
          <a:bodyPr/>
          <a:lstStyle/>
          <a:p>
            <a:r>
              <a:rPr lang="en-US" dirty="0"/>
              <a:t>Azure DevOps Infrastructure</a:t>
            </a:r>
          </a:p>
        </p:txBody>
      </p:sp>
      <p:pic>
        <p:nvPicPr>
          <p:cNvPr id="3" name="Graphic 2">
            <a:extLst>
              <a:ext uri="{FF2B5EF4-FFF2-40B4-BE49-F238E27FC236}">
                <a16:creationId xmlns:a16="http://schemas.microsoft.com/office/drawing/2014/main" id="{DF0720B8-E3A4-4300-BDF0-6D3F286A17E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365250" y="2635250"/>
            <a:ext cx="2101850" cy="2101850"/>
          </a:xfrm>
          <a:prstGeom prst="rect">
            <a:avLst/>
          </a:prstGeom>
        </p:spPr>
      </p:pic>
      <p:sp>
        <p:nvSpPr>
          <p:cNvPr id="5" name="TextBox 4">
            <a:extLst>
              <a:ext uri="{FF2B5EF4-FFF2-40B4-BE49-F238E27FC236}">
                <a16:creationId xmlns:a16="http://schemas.microsoft.com/office/drawing/2014/main" id="{074B1BEE-6D8A-4326-AEF6-29E2E92AD7D6}"/>
              </a:ext>
            </a:extLst>
          </p:cNvPr>
          <p:cNvSpPr txBox="1"/>
          <p:nvPr/>
        </p:nvSpPr>
        <p:spPr>
          <a:xfrm>
            <a:off x="1559374" y="4737100"/>
            <a:ext cx="1713610" cy="307777"/>
          </a:xfrm>
          <a:prstGeom prst="rect">
            <a:avLst/>
          </a:prstGeom>
          <a:noFill/>
        </p:spPr>
        <p:txBody>
          <a:bodyPr wrap="none" lIns="0" tIns="0" rIns="0" bIns="0" rtlCol="0">
            <a:spAutoFit/>
          </a:bodyPr>
          <a:lstStyle/>
          <a:p>
            <a:pPr algn="ctr"/>
            <a:r>
              <a:rPr lang="en-US" sz="2000" dirty="0">
                <a:gradFill>
                  <a:gsLst>
                    <a:gs pos="2917">
                      <a:schemeClr val="tx1"/>
                    </a:gs>
                    <a:gs pos="30000">
                      <a:schemeClr val="tx1"/>
                    </a:gs>
                  </a:gsLst>
                  <a:lin ang="5400000" scaled="0"/>
                </a:gradFill>
                <a:latin typeface="Browallia New" panose="020B0604020202020204" pitchFamily="34" charset="-34"/>
                <a:cs typeface="Browallia New" panose="020B0604020202020204" pitchFamily="34" charset="-34"/>
              </a:rPr>
              <a:t>Azure DevOps Service</a:t>
            </a:r>
          </a:p>
        </p:txBody>
      </p:sp>
      <p:grpSp>
        <p:nvGrpSpPr>
          <p:cNvPr id="6" name="Group 5">
            <a:extLst>
              <a:ext uri="{FF2B5EF4-FFF2-40B4-BE49-F238E27FC236}">
                <a16:creationId xmlns:a16="http://schemas.microsoft.com/office/drawing/2014/main" id="{37DAF764-F258-4349-A29C-061B77D9BBAC}"/>
              </a:ext>
            </a:extLst>
          </p:cNvPr>
          <p:cNvGrpSpPr/>
          <p:nvPr/>
        </p:nvGrpSpPr>
        <p:grpSpPr>
          <a:xfrm>
            <a:off x="4737915" y="2364123"/>
            <a:ext cx="1066999" cy="850702"/>
            <a:chOff x="1636971" y="3159125"/>
            <a:chExt cx="1066999" cy="850702"/>
          </a:xfrm>
        </p:grpSpPr>
        <p:grpSp>
          <p:nvGrpSpPr>
            <p:cNvPr id="7" name="Group 6">
              <a:extLst>
                <a:ext uri="{FF2B5EF4-FFF2-40B4-BE49-F238E27FC236}">
                  <a16:creationId xmlns:a16="http://schemas.microsoft.com/office/drawing/2014/main" id="{A3F7C731-5CEE-46B4-B30A-E5CD42D292C4}"/>
                </a:ext>
              </a:extLst>
            </p:cNvPr>
            <p:cNvGrpSpPr/>
            <p:nvPr/>
          </p:nvGrpSpPr>
          <p:grpSpPr>
            <a:xfrm>
              <a:off x="1900695" y="3159125"/>
              <a:ext cx="803275" cy="783431"/>
              <a:chOff x="588263" y="3127375"/>
              <a:chExt cx="803275" cy="783431"/>
            </a:xfrm>
          </p:grpSpPr>
          <p:pic>
            <p:nvPicPr>
              <p:cNvPr id="9" name="Graphic 8">
                <a:extLst>
                  <a:ext uri="{FF2B5EF4-FFF2-40B4-BE49-F238E27FC236}">
                    <a16:creationId xmlns:a16="http://schemas.microsoft.com/office/drawing/2014/main" id="{D81FE628-8917-494D-B897-B0F07EB662B8}"/>
                  </a:ext>
                </a:extLst>
              </p:cNvPr>
              <p:cNvPicPr>
                <a:picLocks noChangeAspect="1"/>
              </p:cNvPicPr>
              <p:nvPr/>
            </p:nvPicPr>
            <p:blipFill>
              <a:blip r:embed="rId4">
                <a:alphaModFix amt="35000"/>
                <a:extLst>
                  <a:ext uri="{96DAC541-7B7A-43D3-8B79-37D633B846F1}">
                    <asvg:svgBlip xmlns:asvg="http://schemas.microsoft.com/office/drawing/2016/SVG/main" r:embed="rId5"/>
                  </a:ext>
                </a:extLst>
              </a:blip>
              <a:stretch>
                <a:fillRect/>
              </a:stretch>
            </p:blipFill>
            <p:spPr>
              <a:xfrm>
                <a:off x="588263" y="3127375"/>
                <a:ext cx="476250" cy="476250"/>
              </a:xfrm>
              <a:prstGeom prst="rect">
                <a:avLst/>
              </a:prstGeom>
            </p:spPr>
          </p:pic>
          <p:pic>
            <p:nvPicPr>
              <p:cNvPr id="10" name="Picture 9" descr="A close up of a sign&#10;&#10;Description automatically generated">
                <a:extLst>
                  <a:ext uri="{FF2B5EF4-FFF2-40B4-BE49-F238E27FC236}">
                    <a16:creationId xmlns:a16="http://schemas.microsoft.com/office/drawing/2014/main" id="{A36A93E2-4114-4CB4-9212-B875C84C4F2F}"/>
                  </a:ext>
                </a:extLst>
              </p:cNvPr>
              <p:cNvPicPr>
                <a:picLocks noChangeAspect="1"/>
              </p:cNvPicPr>
              <p:nvPr/>
            </p:nvPicPr>
            <p:blipFill>
              <a:blip r:embed="rId6">
                <a:alphaModFix amt="35000"/>
              </a:blip>
              <a:stretch>
                <a:fillRect/>
              </a:stretch>
            </p:blipFill>
            <p:spPr>
              <a:xfrm>
                <a:off x="674782" y="3194050"/>
                <a:ext cx="716756" cy="716756"/>
              </a:xfrm>
              <a:prstGeom prst="rect">
                <a:avLst/>
              </a:prstGeom>
            </p:spPr>
          </p:pic>
        </p:grpSp>
        <p:sp>
          <p:nvSpPr>
            <p:cNvPr id="8" name="TextBox 7">
              <a:extLst>
                <a:ext uri="{FF2B5EF4-FFF2-40B4-BE49-F238E27FC236}">
                  <a16:creationId xmlns:a16="http://schemas.microsoft.com/office/drawing/2014/main" id="{937BB295-1DBE-441F-92B6-7B184E83E964}"/>
                </a:ext>
              </a:extLst>
            </p:cNvPr>
            <p:cNvSpPr txBox="1"/>
            <p:nvPr/>
          </p:nvSpPr>
          <p:spPr>
            <a:xfrm>
              <a:off x="1636971" y="3702050"/>
              <a:ext cx="1025922" cy="307777"/>
            </a:xfrm>
            <a:prstGeom prst="rect">
              <a:avLst/>
            </a:prstGeom>
            <a:noFill/>
          </p:spPr>
          <p:txBody>
            <a:bodyPr wrap="none" lIns="0" tIns="0" rIns="0" bIns="0" rtlCol="0">
              <a:spAutoFit/>
            </a:bodyPr>
            <a:lstStyle/>
            <a:p>
              <a:pPr algn="ctr"/>
              <a:r>
                <a:rPr lang="en-US" sz="2000" dirty="0">
                  <a:solidFill>
                    <a:schemeClr val="tx1">
                      <a:alpha val="35000"/>
                    </a:schemeClr>
                  </a:solidFill>
                  <a:latin typeface="Browallia New" panose="020B0604020202020204" pitchFamily="34" charset="-34"/>
                  <a:cs typeface="Browallia New" panose="020B0604020202020204" pitchFamily="34" charset="-34"/>
                </a:rPr>
                <a:t>Admin Server</a:t>
              </a:r>
            </a:p>
          </p:txBody>
        </p:sp>
      </p:grpSp>
      <p:grpSp>
        <p:nvGrpSpPr>
          <p:cNvPr id="11" name="Group 10">
            <a:extLst>
              <a:ext uri="{FF2B5EF4-FFF2-40B4-BE49-F238E27FC236}">
                <a16:creationId xmlns:a16="http://schemas.microsoft.com/office/drawing/2014/main" id="{6BE9B6B4-153B-4092-9B29-24B01D44A33F}"/>
              </a:ext>
            </a:extLst>
          </p:cNvPr>
          <p:cNvGrpSpPr/>
          <p:nvPr/>
        </p:nvGrpSpPr>
        <p:grpSpPr>
          <a:xfrm>
            <a:off x="7219826" y="2361493"/>
            <a:ext cx="987650" cy="850702"/>
            <a:chOff x="4789720" y="1664494"/>
            <a:chExt cx="987650" cy="850702"/>
          </a:xfrm>
        </p:grpSpPr>
        <p:grpSp>
          <p:nvGrpSpPr>
            <p:cNvPr id="12" name="Group 11">
              <a:extLst>
                <a:ext uri="{FF2B5EF4-FFF2-40B4-BE49-F238E27FC236}">
                  <a16:creationId xmlns:a16="http://schemas.microsoft.com/office/drawing/2014/main" id="{EB57B26B-ED25-4895-946C-B56E836BC9D7}"/>
                </a:ext>
              </a:extLst>
            </p:cNvPr>
            <p:cNvGrpSpPr/>
            <p:nvPr/>
          </p:nvGrpSpPr>
          <p:grpSpPr>
            <a:xfrm>
              <a:off x="4974095" y="1664494"/>
              <a:ext cx="803275" cy="783431"/>
              <a:chOff x="588263" y="3127375"/>
              <a:chExt cx="803275" cy="783431"/>
            </a:xfrm>
          </p:grpSpPr>
          <p:pic>
            <p:nvPicPr>
              <p:cNvPr id="14" name="Graphic 13">
                <a:extLst>
                  <a:ext uri="{FF2B5EF4-FFF2-40B4-BE49-F238E27FC236}">
                    <a16:creationId xmlns:a16="http://schemas.microsoft.com/office/drawing/2014/main" id="{D620E6F7-E5E9-4DD4-9A0D-7237205B2D7B}"/>
                  </a:ext>
                </a:extLst>
              </p:cNvPr>
              <p:cNvPicPr>
                <a:picLocks noChangeAspect="1"/>
              </p:cNvPicPr>
              <p:nvPr/>
            </p:nvPicPr>
            <p:blipFill>
              <a:blip r:embed="rId4">
                <a:alphaModFix/>
                <a:extLst>
                  <a:ext uri="{96DAC541-7B7A-43D3-8B79-37D633B846F1}">
                    <asvg:svgBlip xmlns:asvg="http://schemas.microsoft.com/office/drawing/2016/SVG/main" r:embed="rId5"/>
                  </a:ext>
                </a:extLst>
              </a:blip>
              <a:stretch>
                <a:fillRect/>
              </a:stretch>
            </p:blipFill>
            <p:spPr>
              <a:xfrm>
                <a:off x="588263" y="3127375"/>
                <a:ext cx="476250" cy="476250"/>
              </a:xfrm>
              <a:prstGeom prst="rect">
                <a:avLst/>
              </a:prstGeom>
            </p:spPr>
          </p:pic>
          <p:pic>
            <p:nvPicPr>
              <p:cNvPr id="15" name="Picture 14" descr="A close up of a sign&#10;&#10;Description automatically generated">
                <a:extLst>
                  <a:ext uri="{FF2B5EF4-FFF2-40B4-BE49-F238E27FC236}">
                    <a16:creationId xmlns:a16="http://schemas.microsoft.com/office/drawing/2014/main" id="{33DFB137-4B68-483A-AD8A-222D5C232867}"/>
                  </a:ext>
                </a:extLst>
              </p:cNvPr>
              <p:cNvPicPr>
                <a:picLocks noChangeAspect="1"/>
              </p:cNvPicPr>
              <p:nvPr/>
            </p:nvPicPr>
            <p:blipFill>
              <a:blip r:embed="rId6">
                <a:alphaModFix/>
              </a:blip>
              <a:stretch>
                <a:fillRect/>
              </a:stretch>
            </p:blipFill>
            <p:spPr>
              <a:xfrm>
                <a:off x="674782" y="3194050"/>
                <a:ext cx="716756" cy="716756"/>
              </a:xfrm>
              <a:prstGeom prst="rect">
                <a:avLst/>
              </a:prstGeom>
            </p:spPr>
          </p:pic>
        </p:grpSp>
        <p:sp>
          <p:nvSpPr>
            <p:cNvPr id="13" name="TextBox 12">
              <a:extLst>
                <a:ext uri="{FF2B5EF4-FFF2-40B4-BE49-F238E27FC236}">
                  <a16:creationId xmlns:a16="http://schemas.microsoft.com/office/drawing/2014/main" id="{89D9C6F2-3C11-4D25-880D-A33AC9521234}"/>
                </a:ext>
              </a:extLst>
            </p:cNvPr>
            <p:cNvSpPr txBox="1"/>
            <p:nvPr/>
          </p:nvSpPr>
          <p:spPr>
            <a:xfrm>
              <a:off x="4789720" y="2207419"/>
              <a:ext cx="867225" cy="307777"/>
            </a:xfrm>
            <a:prstGeom prst="rect">
              <a:avLst/>
            </a:prstGeom>
            <a:noFill/>
          </p:spPr>
          <p:txBody>
            <a:bodyPr wrap="none" lIns="0" tIns="0" rIns="0" bIns="0" rtlCol="0">
              <a:spAutoFit/>
            </a:bodyPr>
            <a:lstStyle/>
            <a:p>
              <a:pPr algn="ctr"/>
              <a:r>
                <a:rPr lang="en-US" sz="2000" dirty="0">
                  <a:latin typeface="Browallia New" panose="020B0604020202020204" pitchFamily="34" charset="-34"/>
                  <a:cs typeface="Browallia New" panose="020B0604020202020204" pitchFamily="34" charset="-34"/>
                </a:rPr>
                <a:t>Build Agent</a:t>
              </a:r>
            </a:p>
          </p:txBody>
        </p:sp>
      </p:grpSp>
      <p:grpSp>
        <p:nvGrpSpPr>
          <p:cNvPr id="16" name="Group 15">
            <a:extLst>
              <a:ext uri="{FF2B5EF4-FFF2-40B4-BE49-F238E27FC236}">
                <a16:creationId xmlns:a16="http://schemas.microsoft.com/office/drawing/2014/main" id="{2B743DDE-2DE9-4F18-BFD0-5BE5D163B3A3}"/>
              </a:ext>
            </a:extLst>
          </p:cNvPr>
          <p:cNvGrpSpPr/>
          <p:nvPr/>
        </p:nvGrpSpPr>
        <p:grpSpPr>
          <a:xfrm>
            <a:off x="6048601" y="2366157"/>
            <a:ext cx="886461" cy="846038"/>
            <a:chOff x="1701939" y="4193977"/>
            <a:chExt cx="886461" cy="846038"/>
          </a:xfrm>
        </p:grpSpPr>
        <p:grpSp>
          <p:nvGrpSpPr>
            <p:cNvPr id="17" name="Group 16">
              <a:extLst>
                <a:ext uri="{FF2B5EF4-FFF2-40B4-BE49-F238E27FC236}">
                  <a16:creationId xmlns:a16="http://schemas.microsoft.com/office/drawing/2014/main" id="{EC8DC7E5-C70E-4EF8-9EED-C368C470CC53}"/>
                </a:ext>
              </a:extLst>
            </p:cNvPr>
            <p:cNvGrpSpPr/>
            <p:nvPr/>
          </p:nvGrpSpPr>
          <p:grpSpPr>
            <a:xfrm>
              <a:off x="1900695" y="4193977"/>
              <a:ext cx="650875" cy="584200"/>
              <a:chOff x="2829581" y="4637484"/>
              <a:chExt cx="650875" cy="584200"/>
            </a:xfrm>
          </p:grpSpPr>
          <p:pic>
            <p:nvPicPr>
              <p:cNvPr id="19" name="Graphic 18">
                <a:extLst>
                  <a:ext uri="{FF2B5EF4-FFF2-40B4-BE49-F238E27FC236}">
                    <a16:creationId xmlns:a16="http://schemas.microsoft.com/office/drawing/2014/main" id="{2E279A21-8230-4863-A74B-F8920C611487}"/>
                  </a:ext>
                </a:extLst>
              </p:cNvPr>
              <p:cNvPicPr>
                <a:picLocks noChangeAspect="1"/>
              </p:cNvPicPr>
              <p:nvPr/>
            </p:nvPicPr>
            <p:blipFill>
              <a:blip r:embed="rId4">
                <a:alphaModFix amt="35000"/>
                <a:extLst>
                  <a:ext uri="{96DAC541-7B7A-43D3-8B79-37D633B846F1}">
                    <asvg:svgBlip xmlns:asvg="http://schemas.microsoft.com/office/drawing/2016/SVG/main" r:embed="rId5"/>
                  </a:ext>
                </a:extLst>
              </a:blip>
              <a:stretch>
                <a:fillRect/>
              </a:stretch>
            </p:blipFill>
            <p:spPr>
              <a:xfrm>
                <a:off x="2829581" y="4637484"/>
                <a:ext cx="476250" cy="476250"/>
              </a:xfrm>
              <a:prstGeom prst="rect">
                <a:avLst/>
              </a:prstGeom>
            </p:spPr>
          </p:pic>
          <p:pic>
            <p:nvPicPr>
              <p:cNvPr id="20" name="Picture 19" descr="A close up of a logo&#10;&#10;Description automatically generated">
                <a:extLst>
                  <a:ext uri="{FF2B5EF4-FFF2-40B4-BE49-F238E27FC236}">
                    <a16:creationId xmlns:a16="http://schemas.microsoft.com/office/drawing/2014/main" id="{8A772934-1F87-4117-AA23-441F33C1DF06}"/>
                  </a:ext>
                </a:extLst>
              </p:cNvPr>
              <p:cNvPicPr>
                <a:picLocks noChangeAspect="1"/>
              </p:cNvPicPr>
              <p:nvPr/>
            </p:nvPicPr>
            <p:blipFill>
              <a:blip r:embed="rId7">
                <a:alphaModFix amt="35000"/>
              </a:blip>
              <a:stretch>
                <a:fillRect/>
              </a:stretch>
            </p:blipFill>
            <p:spPr>
              <a:xfrm>
                <a:off x="3131206" y="4872434"/>
                <a:ext cx="349250" cy="349250"/>
              </a:xfrm>
              <a:prstGeom prst="rect">
                <a:avLst/>
              </a:prstGeom>
            </p:spPr>
          </p:pic>
        </p:grpSp>
        <p:sp>
          <p:nvSpPr>
            <p:cNvPr id="18" name="TextBox 17">
              <a:extLst>
                <a:ext uri="{FF2B5EF4-FFF2-40B4-BE49-F238E27FC236}">
                  <a16:creationId xmlns:a16="http://schemas.microsoft.com/office/drawing/2014/main" id="{7AF5B284-391F-4245-B3B3-3992BAD0D29C}"/>
                </a:ext>
              </a:extLst>
            </p:cNvPr>
            <p:cNvSpPr txBox="1"/>
            <p:nvPr/>
          </p:nvSpPr>
          <p:spPr>
            <a:xfrm>
              <a:off x="1701939" y="4732238"/>
              <a:ext cx="886461" cy="307777"/>
            </a:xfrm>
            <a:prstGeom prst="rect">
              <a:avLst/>
            </a:prstGeom>
            <a:noFill/>
          </p:spPr>
          <p:txBody>
            <a:bodyPr wrap="none" lIns="0" tIns="0" rIns="0" bIns="0" rtlCol="0">
              <a:spAutoFit/>
            </a:bodyPr>
            <a:lstStyle/>
            <a:p>
              <a:pPr algn="ctr"/>
              <a:r>
                <a:rPr lang="en-US" sz="2000" dirty="0">
                  <a:solidFill>
                    <a:schemeClr val="tx1">
                      <a:alpha val="35000"/>
                    </a:schemeClr>
                  </a:solidFill>
                  <a:latin typeface="Browallia New" panose="020B0604020202020204" pitchFamily="34" charset="-34"/>
                  <a:cs typeface="Browallia New" panose="020B0604020202020204" pitchFamily="34" charset="-34"/>
                </a:rPr>
                <a:t>SQL Server</a:t>
              </a:r>
            </a:p>
          </p:txBody>
        </p:sp>
      </p:grpSp>
      <p:grpSp>
        <p:nvGrpSpPr>
          <p:cNvPr id="26" name="Group 25">
            <a:extLst>
              <a:ext uri="{FF2B5EF4-FFF2-40B4-BE49-F238E27FC236}">
                <a16:creationId xmlns:a16="http://schemas.microsoft.com/office/drawing/2014/main" id="{86FFCB40-D660-4854-8C5F-28C60152A23A}"/>
              </a:ext>
            </a:extLst>
          </p:cNvPr>
          <p:cNvGrpSpPr/>
          <p:nvPr/>
        </p:nvGrpSpPr>
        <p:grpSpPr>
          <a:xfrm>
            <a:off x="8376688" y="2361493"/>
            <a:ext cx="1386598" cy="850702"/>
            <a:chOff x="7874330" y="1600994"/>
            <a:chExt cx="1386598" cy="850702"/>
          </a:xfrm>
        </p:grpSpPr>
        <p:grpSp>
          <p:nvGrpSpPr>
            <p:cNvPr id="27" name="Group 26">
              <a:extLst>
                <a:ext uri="{FF2B5EF4-FFF2-40B4-BE49-F238E27FC236}">
                  <a16:creationId xmlns:a16="http://schemas.microsoft.com/office/drawing/2014/main" id="{FF6B6DB4-B9F6-4D25-A2FF-0C69A657C121}"/>
                </a:ext>
              </a:extLst>
            </p:cNvPr>
            <p:cNvGrpSpPr/>
            <p:nvPr/>
          </p:nvGrpSpPr>
          <p:grpSpPr>
            <a:xfrm>
              <a:off x="8318389" y="1600994"/>
              <a:ext cx="803275" cy="783431"/>
              <a:chOff x="588263" y="3127375"/>
              <a:chExt cx="803275" cy="783431"/>
            </a:xfrm>
          </p:grpSpPr>
          <p:pic>
            <p:nvPicPr>
              <p:cNvPr id="29" name="Graphic 28">
                <a:extLst>
                  <a:ext uri="{FF2B5EF4-FFF2-40B4-BE49-F238E27FC236}">
                    <a16:creationId xmlns:a16="http://schemas.microsoft.com/office/drawing/2014/main" id="{047A4092-5B88-4FAC-A531-B0F65266493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88263" y="3127375"/>
                <a:ext cx="476250" cy="476250"/>
              </a:xfrm>
              <a:prstGeom prst="rect">
                <a:avLst/>
              </a:prstGeom>
            </p:spPr>
          </p:pic>
          <p:pic>
            <p:nvPicPr>
              <p:cNvPr id="30" name="Picture 29" descr="A close up of a sign&#10;&#10;Description automatically generated">
                <a:extLst>
                  <a:ext uri="{FF2B5EF4-FFF2-40B4-BE49-F238E27FC236}">
                    <a16:creationId xmlns:a16="http://schemas.microsoft.com/office/drawing/2014/main" id="{502AE74B-CBF7-440A-9D40-EE0E79A3868D}"/>
                  </a:ext>
                </a:extLst>
              </p:cNvPr>
              <p:cNvPicPr>
                <a:picLocks noChangeAspect="1"/>
              </p:cNvPicPr>
              <p:nvPr/>
            </p:nvPicPr>
            <p:blipFill>
              <a:blip r:embed="rId6"/>
              <a:stretch>
                <a:fillRect/>
              </a:stretch>
            </p:blipFill>
            <p:spPr>
              <a:xfrm>
                <a:off x="674782" y="3194050"/>
                <a:ext cx="716756" cy="716756"/>
              </a:xfrm>
              <a:prstGeom prst="rect">
                <a:avLst/>
              </a:prstGeom>
            </p:spPr>
          </p:pic>
        </p:grpSp>
        <p:sp>
          <p:nvSpPr>
            <p:cNvPr id="28" name="TextBox 27">
              <a:extLst>
                <a:ext uri="{FF2B5EF4-FFF2-40B4-BE49-F238E27FC236}">
                  <a16:creationId xmlns:a16="http://schemas.microsoft.com/office/drawing/2014/main" id="{898C7204-8847-462A-8B9F-ADB7FD3F3C7C}"/>
                </a:ext>
              </a:extLst>
            </p:cNvPr>
            <p:cNvSpPr txBox="1"/>
            <p:nvPr/>
          </p:nvSpPr>
          <p:spPr>
            <a:xfrm>
              <a:off x="7874330" y="2143919"/>
              <a:ext cx="1386598" cy="307777"/>
            </a:xfrm>
            <a:prstGeom prst="rect">
              <a:avLst/>
            </a:prstGeom>
            <a:noFill/>
          </p:spPr>
          <p:txBody>
            <a:bodyPr wrap="none" lIns="0" tIns="0" rIns="0" bIns="0" rtlCol="0">
              <a:spAutoFit/>
            </a:bodyPr>
            <a:lstStyle/>
            <a:p>
              <a:pPr algn="ctr"/>
              <a:r>
                <a:rPr lang="en-US" sz="2000" dirty="0">
                  <a:gradFill>
                    <a:gsLst>
                      <a:gs pos="2917">
                        <a:schemeClr val="tx1"/>
                      </a:gs>
                      <a:gs pos="30000">
                        <a:schemeClr val="tx1"/>
                      </a:gs>
                    </a:gsLst>
                    <a:lin ang="5400000" scaled="0"/>
                  </a:gradFill>
                  <a:latin typeface="Browallia New" panose="020B0604020202020204" pitchFamily="34" charset="-34"/>
                  <a:cs typeface="Browallia New" panose="020B0604020202020204" pitchFamily="34" charset="-34"/>
                </a:rPr>
                <a:t>Deployment Agent</a:t>
              </a:r>
            </a:p>
          </p:txBody>
        </p:sp>
      </p:grpSp>
      <p:sp>
        <p:nvSpPr>
          <p:cNvPr id="31" name="Rectangle 30">
            <a:extLst>
              <a:ext uri="{FF2B5EF4-FFF2-40B4-BE49-F238E27FC236}">
                <a16:creationId xmlns:a16="http://schemas.microsoft.com/office/drawing/2014/main" id="{F4EE990D-A615-44C1-B3D4-AB7B4612014E}"/>
              </a:ext>
            </a:extLst>
          </p:cNvPr>
          <p:cNvSpPr/>
          <p:nvPr/>
        </p:nvSpPr>
        <p:spPr bwMode="auto">
          <a:xfrm>
            <a:off x="4360163" y="1751026"/>
            <a:ext cx="5937334" cy="1934075"/>
          </a:xfrm>
          <a:prstGeom prst="rect">
            <a:avLst/>
          </a:prstGeom>
          <a:noFill/>
          <a:ln>
            <a:solidFill>
              <a:srgbClr val="0098C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3" name="TextBox 32">
            <a:extLst>
              <a:ext uri="{FF2B5EF4-FFF2-40B4-BE49-F238E27FC236}">
                <a16:creationId xmlns:a16="http://schemas.microsoft.com/office/drawing/2014/main" id="{A18823BF-4583-4DFF-AC2E-83991F5C5BE4}"/>
              </a:ext>
            </a:extLst>
          </p:cNvPr>
          <p:cNvSpPr txBox="1"/>
          <p:nvPr/>
        </p:nvSpPr>
        <p:spPr>
          <a:xfrm>
            <a:off x="4360163" y="1751026"/>
            <a:ext cx="663643" cy="369332"/>
          </a:xfrm>
          <a:prstGeom prst="rect">
            <a:avLst/>
          </a:prstGeom>
          <a:noFill/>
        </p:spPr>
        <p:txBody>
          <a:bodyPr wrap="none" lIns="0" tIns="0" rIns="0" bIns="0" rtlCol="0">
            <a:spAutoFit/>
          </a:bodyPr>
          <a:lstStyle/>
          <a:p>
            <a:pPr algn="l"/>
            <a:r>
              <a:rPr lang="en-US" sz="2400" dirty="0">
                <a:gradFill>
                  <a:gsLst>
                    <a:gs pos="2917">
                      <a:schemeClr val="tx1"/>
                    </a:gs>
                    <a:gs pos="30000">
                      <a:schemeClr val="tx1"/>
                    </a:gs>
                  </a:gsLst>
                  <a:lin ang="5400000" scaled="0"/>
                </a:gradFill>
                <a:latin typeface="Browallia New" panose="020B0604020202020204" pitchFamily="34" charset="-34"/>
                <a:cs typeface="Browallia New" panose="020B0604020202020204" pitchFamily="34" charset="-34"/>
              </a:rPr>
              <a:t>  Cloud</a:t>
            </a:r>
          </a:p>
        </p:txBody>
      </p:sp>
      <p:sp>
        <p:nvSpPr>
          <p:cNvPr id="35" name="TextBox 34">
            <a:extLst>
              <a:ext uri="{FF2B5EF4-FFF2-40B4-BE49-F238E27FC236}">
                <a16:creationId xmlns:a16="http://schemas.microsoft.com/office/drawing/2014/main" id="{1F7B1F10-569A-46B7-B322-9263CCCBA66D}"/>
              </a:ext>
            </a:extLst>
          </p:cNvPr>
          <p:cNvSpPr txBox="1"/>
          <p:nvPr/>
        </p:nvSpPr>
        <p:spPr>
          <a:xfrm>
            <a:off x="4360163" y="5859285"/>
            <a:ext cx="3151392" cy="276999"/>
          </a:xfrm>
          <a:prstGeom prst="rect">
            <a:avLst/>
          </a:prstGeom>
          <a:noFill/>
        </p:spPr>
        <p:txBody>
          <a:bodyPr wrap="square" lIns="0" tIns="0" rIns="0" bIns="0" rtlCol="0">
            <a:spAutoFit/>
          </a:bodyPr>
          <a:lstStyle/>
          <a:p>
            <a:pPr algn="ctr"/>
            <a:r>
              <a:rPr lang="en-US" sz="1800" dirty="0">
                <a:solidFill>
                  <a:srgbClr val="489869"/>
                </a:solidFill>
                <a:latin typeface="Browallia New" panose="020B0604020202020204" pitchFamily="34" charset="-34"/>
                <a:cs typeface="Browallia New" panose="020B0604020202020204" pitchFamily="34" charset="-34"/>
              </a:rPr>
              <a:t>(Optional)</a:t>
            </a:r>
          </a:p>
        </p:txBody>
      </p:sp>
      <p:grpSp>
        <p:nvGrpSpPr>
          <p:cNvPr id="54" name="Group 53">
            <a:extLst>
              <a:ext uri="{FF2B5EF4-FFF2-40B4-BE49-F238E27FC236}">
                <a16:creationId xmlns:a16="http://schemas.microsoft.com/office/drawing/2014/main" id="{125E9E55-D09C-4C82-9B5D-8EDC58DFFBD3}"/>
              </a:ext>
            </a:extLst>
          </p:cNvPr>
          <p:cNvGrpSpPr/>
          <p:nvPr/>
        </p:nvGrpSpPr>
        <p:grpSpPr>
          <a:xfrm>
            <a:off x="4624759" y="4535182"/>
            <a:ext cx="987650" cy="850702"/>
            <a:chOff x="4789720" y="1664494"/>
            <a:chExt cx="987650" cy="850702"/>
          </a:xfrm>
        </p:grpSpPr>
        <p:grpSp>
          <p:nvGrpSpPr>
            <p:cNvPr id="55" name="Group 54">
              <a:extLst>
                <a:ext uri="{FF2B5EF4-FFF2-40B4-BE49-F238E27FC236}">
                  <a16:creationId xmlns:a16="http://schemas.microsoft.com/office/drawing/2014/main" id="{3FEABCB6-D0F7-47AB-B411-F0B9C7A6B418}"/>
                </a:ext>
              </a:extLst>
            </p:cNvPr>
            <p:cNvGrpSpPr/>
            <p:nvPr/>
          </p:nvGrpSpPr>
          <p:grpSpPr>
            <a:xfrm>
              <a:off x="4974095" y="1664494"/>
              <a:ext cx="803275" cy="783431"/>
              <a:chOff x="588263" y="3127375"/>
              <a:chExt cx="803275" cy="783431"/>
            </a:xfrm>
          </p:grpSpPr>
          <p:pic>
            <p:nvPicPr>
              <p:cNvPr id="57" name="Graphic 56">
                <a:extLst>
                  <a:ext uri="{FF2B5EF4-FFF2-40B4-BE49-F238E27FC236}">
                    <a16:creationId xmlns:a16="http://schemas.microsoft.com/office/drawing/2014/main" id="{388E4E8E-2C98-4FF1-90F5-45134FAD1313}"/>
                  </a:ext>
                </a:extLst>
              </p:cNvPr>
              <p:cNvPicPr>
                <a:picLocks noChangeAspect="1"/>
              </p:cNvPicPr>
              <p:nvPr/>
            </p:nvPicPr>
            <p:blipFill>
              <a:blip r:embed="rId4">
                <a:alphaModFix/>
                <a:extLst>
                  <a:ext uri="{96DAC541-7B7A-43D3-8B79-37D633B846F1}">
                    <asvg:svgBlip xmlns:asvg="http://schemas.microsoft.com/office/drawing/2016/SVG/main" r:embed="rId5"/>
                  </a:ext>
                </a:extLst>
              </a:blip>
              <a:stretch>
                <a:fillRect/>
              </a:stretch>
            </p:blipFill>
            <p:spPr>
              <a:xfrm>
                <a:off x="588263" y="3127375"/>
                <a:ext cx="476250" cy="476250"/>
              </a:xfrm>
              <a:prstGeom prst="rect">
                <a:avLst/>
              </a:prstGeom>
            </p:spPr>
          </p:pic>
          <p:pic>
            <p:nvPicPr>
              <p:cNvPr id="58" name="Picture 57" descr="A close up of a sign&#10;&#10;Description automatically generated">
                <a:extLst>
                  <a:ext uri="{FF2B5EF4-FFF2-40B4-BE49-F238E27FC236}">
                    <a16:creationId xmlns:a16="http://schemas.microsoft.com/office/drawing/2014/main" id="{DAAF4C44-CB36-4E45-B7CF-47E95CF9CB31}"/>
                  </a:ext>
                </a:extLst>
              </p:cNvPr>
              <p:cNvPicPr>
                <a:picLocks noChangeAspect="1"/>
              </p:cNvPicPr>
              <p:nvPr/>
            </p:nvPicPr>
            <p:blipFill>
              <a:blip r:embed="rId6">
                <a:alphaModFix/>
              </a:blip>
              <a:stretch>
                <a:fillRect/>
              </a:stretch>
            </p:blipFill>
            <p:spPr>
              <a:xfrm>
                <a:off x="674782" y="3194050"/>
                <a:ext cx="716756" cy="716756"/>
              </a:xfrm>
              <a:prstGeom prst="rect">
                <a:avLst/>
              </a:prstGeom>
            </p:spPr>
          </p:pic>
        </p:grpSp>
        <p:sp>
          <p:nvSpPr>
            <p:cNvPr id="56" name="TextBox 55">
              <a:extLst>
                <a:ext uri="{FF2B5EF4-FFF2-40B4-BE49-F238E27FC236}">
                  <a16:creationId xmlns:a16="http://schemas.microsoft.com/office/drawing/2014/main" id="{495C8C04-B1F1-43D9-8F58-9EF8D2D1655E}"/>
                </a:ext>
              </a:extLst>
            </p:cNvPr>
            <p:cNvSpPr txBox="1"/>
            <p:nvPr/>
          </p:nvSpPr>
          <p:spPr>
            <a:xfrm>
              <a:off x="4789720" y="2207419"/>
              <a:ext cx="867225" cy="307777"/>
            </a:xfrm>
            <a:prstGeom prst="rect">
              <a:avLst/>
            </a:prstGeom>
            <a:noFill/>
          </p:spPr>
          <p:txBody>
            <a:bodyPr wrap="none" lIns="0" tIns="0" rIns="0" bIns="0" rtlCol="0">
              <a:spAutoFit/>
            </a:bodyPr>
            <a:lstStyle/>
            <a:p>
              <a:pPr algn="ctr"/>
              <a:r>
                <a:rPr lang="en-US" sz="2000" dirty="0">
                  <a:latin typeface="Browallia New" panose="020B0604020202020204" pitchFamily="34" charset="-34"/>
                  <a:cs typeface="Browallia New" panose="020B0604020202020204" pitchFamily="34" charset="-34"/>
                </a:rPr>
                <a:t>Build Agent</a:t>
              </a:r>
            </a:p>
          </p:txBody>
        </p:sp>
      </p:grpSp>
      <p:grpSp>
        <p:nvGrpSpPr>
          <p:cNvPr id="64" name="Group 63">
            <a:extLst>
              <a:ext uri="{FF2B5EF4-FFF2-40B4-BE49-F238E27FC236}">
                <a16:creationId xmlns:a16="http://schemas.microsoft.com/office/drawing/2014/main" id="{7FE18F0B-17D2-41F3-AF47-3B3FD20924C6}"/>
              </a:ext>
            </a:extLst>
          </p:cNvPr>
          <p:cNvGrpSpPr/>
          <p:nvPr/>
        </p:nvGrpSpPr>
        <p:grpSpPr>
          <a:xfrm>
            <a:off x="5781621" y="4535182"/>
            <a:ext cx="1386598" cy="850702"/>
            <a:chOff x="7874330" y="1600994"/>
            <a:chExt cx="1386598" cy="850702"/>
          </a:xfrm>
        </p:grpSpPr>
        <p:grpSp>
          <p:nvGrpSpPr>
            <p:cNvPr id="65" name="Group 64">
              <a:extLst>
                <a:ext uri="{FF2B5EF4-FFF2-40B4-BE49-F238E27FC236}">
                  <a16:creationId xmlns:a16="http://schemas.microsoft.com/office/drawing/2014/main" id="{504E709D-92A0-40D6-82CE-C3A69C4452E3}"/>
                </a:ext>
              </a:extLst>
            </p:cNvPr>
            <p:cNvGrpSpPr/>
            <p:nvPr/>
          </p:nvGrpSpPr>
          <p:grpSpPr>
            <a:xfrm>
              <a:off x="8318389" y="1600994"/>
              <a:ext cx="803275" cy="783431"/>
              <a:chOff x="588263" y="3127375"/>
              <a:chExt cx="803275" cy="783431"/>
            </a:xfrm>
          </p:grpSpPr>
          <p:pic>
            <p:nvPicPr>
              <p:cNvPr id="67" name="Graphic 66">
                <a:extLst>
                  <a:ext uri="{FF2B5EF4-FFF2-40B4-BE49-F238E27FC236}">
                    <a16:creationId xmlns:a16="http://schemas.microsoft.com/office/drawing/2014/main" id="{5FD51902-A340-48DD-86C6-5950C6DF4C5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88263" y="3127375"/>
                <a:ext cx="476250" cy="476250"/>
              </a:xfrm>
              <a:prstGeom prst="rect">
                <a:avLst/>
              </a:prstGeom>
            </p:spPr>
          </p:pic>
          <p:pic>
            <p:nvPicPr>
              <p:cNvPr id="68" name="Picture 67" descr="A close up of a sign&#10;&#10;Description automatically generated">
                <a:extLst>
                  <a:ext uri="{FF2B5EF4-FFF2-40B4-BE49-F238E27FC236}">
                    <a16:creationId xmlns:a16="http://schemas.microsoft.com/office/drawing/2014/main" id="{C8F65D62-A7A3-4C5B-98EE-FCEC29E3CF8C}"/>
                  </a:ext>
                </a:extLst>
              </p:cNvPr>
              <p:cNvPicPr>
                <a:picLocks noChangeAspect="1"/>
              </p:cNvPicPr>
              <p:nvPr/>
            </p:nvPicPr>
            <p:blipFill>
              <a:blip r:embed="rId6"/>
              <a:stretch>
                <a:fillRect/>
              </a:stretch>
            </p:blipFill>
            <p:spPr>
              <a:xfrm>
                <a:off x="674782" y="3194050"/>
                <a:ext cx="716756" cy="716756"/>
              </a:xfrm>
              <a:prstGeom prst="rect">
                <a:avLst/>
              </a:prstGeom>
            </p:spPr>
          </p:pic>
        </p:grpSp>
        <p:sp>
          <p:nvSpPr>
            <p:cNvPr id="66" name="TextBox 65">
              <a:extLst>
                <a:ext uri="{FF2B5EF4-FFF2-40B4-BE49-F238E27FC236}">
                  <a16:creationId xmlns:a16="http://schemas.microsoft.com/office/drawing/2014/main" id="{F395D76B-B761-4354-9A37-0AFF897FB70C}"/>
                </a:ext>
              </a:extLst>
            </p:cNvPr>
            <p:cNvSpPr txBox="1"/>
            <p:nvPr/>
          </p:nvSpPr>
          <p:spPr>
            <a:xfrm>
              <a:off x="7874330" y="2143919"/>
              <a:ext cx="1386598" cy="307777"/>
            </a:xfrm>
            <a:prstGeom prst="rect">
              <a:avLst/>
            </a:prstGeom>
            <a:noFill/>
          </p:spPr>
          <p:txBody>
            <a:bodyPr wrap="none" lIns="0" tIns="0" rIns="0" bIns="0" rtlCol="0">
              <a:spAutoFit/>
            </a:bodyPr>
            <a:lstStyle/>
            <a:p>
              <a:pPr algn="ctr"/>
              <a:r>
                <a:rPr lang="en-US" sz="2000" dirty="0">
                  <a:gradFill>
                    <a:gsLst>
                      <a:gs pos="2917">
                        <a:schemeClr val="tx1"/>
                      </a:gs>
                      <a:gs pos="30000">
                        <a:schemeClr val="tx1"/>
                      </a:gs>
                    </a:gsLst>
                    <a:lin ang="5400000" scaled="0"/>
                  </a:gradFill>
                  <a:latin typeface="Browallia New" panose="020B0604020202020204" pitchFamily="34" charset="-34"/>
                  <a:cs typeface="Browallia New" panose="020B0604020202020204" pitchFamily="34" charset="-34"/>
                </a:rPr>
                <a:t>Deployment Agent</a:t>
              </a:r>
            </a:p>
          </p:txBody>
        </p:sp>
      </p:grpSp>
      <p:sp>
        <p:nvSpPr>
          <p:cNvPr id="69" name="Rectangle 68">
            <a:extLst>
              <a:ext uri="{FF2B5EF4-FFF2-40B4-BE49-F238E27FC236}">
                <a16:creationId xmlns:a16="http://schemas.microsoft.com/office/drawing/2014/main" id="{B4BF81A3-8EC5-479C-BEE3-A4AF98D0CEB0}"/>
              </a:ext>
            </a:extLst>
          </p:cNvPr>
          <p:cNvSpPr/>
          <p:nvPr/>
        </p:nvSpPr>
        <p:spPr bwMode="auto">
          <a:xfrm>
            <a:off x="4360164" y="3919050"/>
            <a:ext cx="3151392" cy="1934075"/>
          </a:xfrm>
          <a:prstGeom prst="rect">
            <a:avLst/>
          </a:prstGeom>
          <a:noFill/>
          <a:ln>
            <a:solidFill>
              <a:srgbClr val="489869"/>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0" name="TextBox 69">
            <a:extLst>
              <a:ext uri="{FF2B5EF4-FFF2-40B4-BE49-F238E27FC236}">
                <a16:creationId xmlns:a16="http://schemas.microsoft.com/office/drawing/2014/main" id="{DE8CCBBC-3865-4A3D-9376-8144D40FA9F9}"/>
              </a:ext>
            </a:extLst>
          </p:cNvPr>
          <p:cNvSpPr txBox="1"/>
          <p:nvPr/>
        </p:nvSpPr>
        <p:spPr>
          <a:xfrm>
            <a:off x="4360163" y="3919050"/>
            <a:ext cx="1314462" cy="369332"/>
          </a:xfrm>
          <a:prstGeom prst="rect">
            <a:avLst/>
          </a:prstGeom>
          <a:noFill/>
        </p:spPr>
        <p:txBody>
          <a:bodyPr wrap="none" lIns="0" tIns="0" rIns="0" bIns="0" rtlCol="0">
            <a:spAutoFit/>
          </a:bodyPr>
          <a:lstStyle/>
          <a:p>
            <a:pPr algn="l"/>
            <a:r>
              <a:rPr lang="en-US" sz="2400" dirty="0">
                <a:gradFill>
                  <a:gsLst>
                    <a:gs pos="2917">
                      <a:schemeClr val="tx1"/>
                    </a:gs>
                    <a:gs pos="30000">
                      <a:schemeClr val="tx1"/>
                    </a:gs>
                  </a:gsLst>
                  <a:lin ang="5400000" scaled="0"/>
                </a:gradFill>
                <a:latin typeface="Browallia New" panose="020B0604020202020204" pitchFamily="34" charset="-34"/>
                <a:cs typeface="Browallia New" panose="020B0604020202020204" pitchFamily="34" charset="-34"/>
              </a:rPr>
              <a:t>  On-Premises</a:t>
            </a:r>
          </a:p>
        </p:txBody>
      </p:sp>
      <p:sp>
        <p:nvSpPr>
          <p:cNvPr id="71" name="TextBox 70">
            <a:extLst>
              <a:ext uri="{FF2B5EF4-FFF2-40B4-BE49-F238E27FC236}">
                <a16:creationId xmlns:a16="http://schemas.microsoft.com/office/drawing/2014/main" id="{27DDD4EC-A276-4146-BF0E-FCD199ADB7B2}"/>
              </a:ext>
            </a:extLst>
          </p:cNvPr>
          <p:cNvSpPr txBox="1"/>
          <p:nvPr/>
        </p:nvSpPr>
        <p:spPr>
          <a:xfrm>
            <a:off x="7757954" y="5859285"/>
            <a:ext cx="2539544" cy="276999"/>
          </a:xfrm>
          <a:prstGeom prst="rect">
            <a:avLst/>
          </a:prstGeom>
          <a:noFill/>
        </p:spPr>
        <p:txBody>
          <a:bodyPr wrap="square" lIns="0" tIns="0" rIns="0" bIns="0" rtlCol="0">
            <a:spAutoFit/>
          </a:bodyPr>
          <a:lstStyle/>
          <a:p>
            <a:pPr algn="ctr"/>
            <a:r>
              <a:rPr lang="en-US" sz="1800" dirty="0">
                <a:solidFill>
                  <a:srgbClr val="FF9349"/>
                </a:solidFill>
                <a:latin typeface="Browallia New" panose="020B0604020202020204" pitchFamily="34" charset="-34"/>
                <a:cs typeface="Browallia New" panose="020B0604020202020204" pitchFamily="34" charset="-34"/>
              </a:rPr>
              <a:t>(Optional)</a:t>
            </a:r>
          </a:p>
        </p:txBody>
      </p:sp>
      <p:grpSp>
        <p:nvGrpSpPr>
          <p:cNvPr id="2" name="Group 1">
            <a:extLst>
              <a:ext uri="{FF2B5EF4-FFF2-40B4-BE49-F238E27FC236}">
                <a16:creationId xmlns:a16="http://schemas.microsoft.com/office/drawing/2014/main" id="{675F503C-D4D6-410B-800A-A11C9A5A8E44}"/>
              </a:ext>
            </a:extLst>
          </p:cNvPr>
          <p:cNvGrpSpPr/>
          <p:nvPr/>
        </p:nvGrpSpPr>
        <p:grpSpPr>
          <a:xfrm>
            <a:off x="8015854" y="4528294"/>
            <a:ext cx="690895" cy="856401"/>
            <a:chOff x="8015854" y="4528294"/>
            <a:chExt cx="690895" cy="856401"/>
          </a:xfrm>
        </p:grpSpPr>
        <p:pic>
          <p:nvPicPr>
            <p:cNvPr id="1028" name="Picture 4" descr="Microsoft Power BI | Logopedia | Fandom">
              <a:extLst>
                <a:ext uri="{FF2B5EF4-FFF2-40B4-BE49-F238E27FC236}">
                  <a16:creationId xmlns:a16="http://schemas.microsoft.com/office/drawing/2014/main" id="{A62B30B6-1575-4C31-977D-CD9CC29CE1C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074012" y="4528294"/>
              <a:ext cx="605351" cy="605351"/>
            </a:xfrm>
            <a:prstGeom prst="rect">
              <a:avLst/>
            </a:prstGeom>
            <a:noFill/>
            <a:extLst>
              <a:ext uri="{909E8E84-426E-40DD-AFC4-6F175D3DCCD1}">
                <a14:hiddenFill xmlns:a14="http://schemas.microsoft.com/office/drawing/2010/main">
                  <a:solidFill>
                    <a:srgbClr val="FFFFFF"/>
                  </a:solidFill>
                </a14:hiddenFill>
              </a:ext>
            </a:extLst>
          </p:spPr>
        </p:pic>
        <p:sp>
          <p:nvSpPr>
            <p:cNvPr id="74" name="TextBox 73">
              <a:extLst>
                <a:ext uri="{FF2B5EF4-FFF2-40B4-BE49-F238E27FC236}">
                  <a16:creationId xmlns:a16="http://schemas.microsoft.com/office/drawing/2014/main" id="{5620B614-FC17-4B3F-BDE9-F01B7242305D}"/>
                </a:ext>
              </a:extLst>
            </p:cNvPr>
            <p:cNvSpPr txBox="1"/>
            <p:nvPr/>
          </p:nvSpPr>
          <p:spPr>
            <a:xfrm>
              <a:off x="8015854" y="5076918"/>
              <a:ext cx="690895" cy="307777"/>
            </a:xfrm>
            <a:prstGeom prst="rect">
              <a:avLst/>
            </a:prstGeom>
            <a:noFill/>
          </p:spPr>
          <p:txBody>
            <a:bodyPr wrap="none" lIns="0" tIns="0" rIns="0" bIns="0" rtlCol="0">
              <a:spAutoFit/>
            </a:bodyPr>
            <a:lstStyle/>
            <a:p>
              <a:pPr algn="ctr"/>
              <a:r>
                <a:rPr lang="en-US" sz="2000" dirty="0">
                  <a:latin typeface="Browallia New" panose="020B0604020202020204" pitchFamily="34" charset="-34"/>
                  <a:cs typeface="Browallia New" panose="020B0604020202020204" pitchFamily="34" charset="-34"/>
                </a:rPr>
                <a:t>Power BI</a:t>
              </a:r>
            </a:p>
          </p:txBody>
        </p:sp>
      </p:grpSp>
      <p:sp>
        <p:nvSpPr>
          <p:cNvPr id="82" name="Rectangle 81">
            <a:extLst>
              <a:ext uri="{FF2B5EF4-FFF2-40B4-BE49-F238E27FC236}">
                <a16:creationId xmlns:a16="http://schemas.microsoft.com/office/drawing/2014/main" id="{B713AEA5-6791-49EF-9A94-185407CB7403}"/>
              </a:ext>
            </a:extLst>
          </p:cNvPr>
          <p:cNvSpPr/>
          <p:nvPr/>
        </p:nvSpPr>
        <p:spPr bwMode="auto">
          <a:xfrm>
            <a:off x="7757953" y="3919050"/>
            <a:ext cx="2539544" cy="1934075"/>
          </a:xfrm>
          <a:prstGeom prst="rect">
            <a:avLst/>
          </a:prstGeom>
          <a:noFill/>
          <a:ln>
            <a:solidFill>
              <a:srgbClr val="FF9349"/>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9349"/>
              </a:solidFill>
              <a:ea typeface="Segoe UI" pitchFamily="34" charset="0"/>
              <a:cs typeface="Segoe UI" pitchFamily="34" charset="0"/>
            </a:endParaRPr>
          </a:p>
        </p:txBody>
      </p:sp>
      <p:sp>
        <p:nvSpPr>
          <p:cNvPr id="83" name="TextBox 82">
            <a:extLst>
              <a:ext uri="{FF2B5EF4-FFF2-40B4-BE49-F238E27FC236}">
                <a16:creationId xmlns:a16="http://schemas.microsoft.com/office/drawing/2014/main" id="{59590D62-B3AB-45E4-A947-C8B1E03C9137}"/>
              </a:ext>
            </a:extLst>
          </p:cNvPr>
          <p:cNvSpPr txBox="1"/>
          <p:nvPr/>
        </p:nvSpPr>
        <p:spPr>
          <a:xfrm>
            <a:off x="7757953" y="3919050"/>
            <a:ext cx="948796" cy="369332"/>
          </a:xfrm>
          <a:prstGeom prst="rect">
            <a:avLst/>
          </a:prstGeom>
          <a:noFill/>
        </p:spPr>
        <p:txBody>
          <a:bodyPr wrap="square" lIns="0" tIns="0" rIns="0" bIns="0" rtlCol="0">
            <a:spAutoFit/>
          </a:bodyPr>
          <a:lstStyle/>
          <a:p>
            <a:pPr algn="l"/>
            <a:r>
              <a:rPr lang="en-US" sz="2400" dirty="0">
                <a:gradFill>
                  <a:gsLst>
                    <a:gs pos="2917">
                      <a:schemeClr val="tx1"/>
                    </a:gs>
                    <a:gs pos="30000">
                      <a:schemeClr val="tx1"/>
                    </a:gs>
                  </a:gsLst>
                  <a:lin ang="5400000" scaled="0"/>
                </a:gradFill>
                <a:latin typeface="Browallia New" panose="020B0604020202020204" pitchFamily="34" charset="-34"/>
                <a:cs typeface="Browallia New" panose="020B0604020202020204" pitchFamily="34" charset="-34"/>
              </a:rPr>
              <a:t>  Auxiliary</a:t>
            </a:r>
          </a:p>
        </p:txBody>
      </p:sp>
      <p:grpSp>
        <p:nvGrpSpPr>
          <p:cNvPr id="84" name="Group 83">
            <a:extLst>
              <a:ext uri="{FF2B5EF4-FFF2-40B4-BE49-F238E27FC236}">
                <a16:creationId xmlns:a16="http://schemas.microsoft.com/office/drawing/2014/main" id="{0CFC31CD-7DC5-49C6-A45D-E475D2373D3B}"/>
              </a:ext>
            </a:extLst>
          </p:cNvPr>
          <p:cNvGrpSpPr/>
          <p:nvPr/>
        </p:nvGrpSpPr>
        <p:grpSpPr>
          <a:xfrm>
            <a:off x="9160462" y="4528294"/>
            <a:ext cx="632737" cy="856401"/>
            <a:chOff x="9160462" y="4528294"/>
            <a:chExt cx="632737" cy="856401"/>
          </a:xfrm>
        </p:grpSpPr>
        <p:pic>
          <p:nvPicPr>
            <p:cNvPr id="1032" name="Picture 8" descr="Microsoft Teams Icon - Free Download, PNG and Vector">
              <a:extLst>
                <a:ext uri="{FF2B5EF4-FFF2-40B4-BE49-F238E27FC236}">
                  <a16:creationId xmlns:a16="http://schemas.microsoft.com/office/drawing/2014/main" id="{6832AD51-F0A7-4A70-85B4-CB2B9E791FD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160462" y="4528294"/>
              <a:ext cx="632737" cy="632737"/>
            </a:xfrm>
            <a:prstGeom prst="rect">
              <a:avLst/>
            </a:prstGeom>
            <a:noFill/>
            <a:extLst>
              <a:ext uri="{909E8E84-426E-40DD-AFC4-6F175D3DCCD1}">
                <a14:hiddenFill xmlns:a14="http://schemas.microsoft.com/office/drawing/2010/main">
                  <a:solidFill>
                    <a:srgbClr val="FFFFFF"/>
                  </a:solidFill>
                </a14:hiddenFill>
              </a:ext>
            </a:extLst>
          </p:spPr>
        </p:pic>
        <p:sp>
          <p:nvSpPr>
            <p:cNvPr id="88" name="TextBox 87">
              <a:extLst>
                <a:ext uri="{FF2B5EF4-FFF2-40B4-BE49-F238E27FC236}">
                  <a16:creationId xmlns:a16="http://schemas.microsoft.com/office/drawing/2014/main" id="{1DDC84D1-F059-4B51-B71D-F7A41E0F5059}"/>
                </a:ext>
              </a:extLst>
            </p:cNvPr>
            <p:cNvSpPr txBox="1"/>
            <p:nvPr/>
          </p:nvSpPr>
          <p:spPr>
            <a:xfrm>
              <a:off x="9192073" y="5076918"/>
              <a:ext cx="511358" cy="307777"/>
            </a:xfrm>
            <a:prstGeom prst="rect">
              <a:avLst/>
            </a:prstGeom>
            <a:noFill/>
          </p:spPr>
          <p:txBody>
            <a:bodyPr wrap="none" lIns="0" tIns="0" rIns="0" bIns="0" rtlCol="0">
              <a:spAutoFit/>
            </a:bodyPr>
            <a:lstStyle/>
            <a:p>
              <a:pPr algn="ctr"/>
              <a:r>
                <a:rPr lang="en-US" sz="2000" dirty="0">
                  <a:latin typeface="Browallia New" panose="020B0604020202020204" pitchFamily="34" charset="-34"/>
                  <a:cs typeface="Browallia New" panose="020B0604020202020204" pitchFamily="34" charset="-34"/>
                </a:rPr>
                <a:t>Teams</a:t>
              </a:r>
            </a:p>
          </p:txBody>
        </p:sp>
      </p:grpSp>
    </p:spTree>
    <p:extLst>
      <p:ext uri="{BB962C8B-B14F-4D97-AF65-F5344CB8AC3E}">
        <p14:creationId xmlns:p14="http://schemas.microsoft.com/office/powerpoint/2010/main" val="241387239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par>
                                <p:cTn id="14" presetID="10" presetClass="entr" presetSubtype="0" fill="hold" nodeType="with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fade">
                                      <p:cBhvr>
                                        <p:cTn id="16" dur="500"/>
                                        <p:tgtEl>
                                          <p:spTgt spid="2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fade">
                                      <p:cBhvr>
                                        <p:cTn id="19" dur="500"/>
                                        <p:tgtEl>
                                          <p:spTgt spid="3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fade">
                                      <p:cBhvr>
                                        <p:cTn id="22" dur="500"/>
                                        <p:tgtEl>
                                          <p:spTgt spid="3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4"/>
                                        </p:tgtEl>
                                        <p:attrNameLst>
                                          <p:attrName>style.visibility</p:attrName>
                                        </p:attrNameLst>
                                      </p:cBhvr>
                                      <p:to>
                                        <p:strVal val="visible"/>
                                      </p:to>
                                    </p:set>
                                    <p:animEffect transition="in" filter="fade">
                                      <p:cBhvr>
                                        <p:cTn id="27" dur="500"/>
                                        <p:tgtEl>
                                          <p:spTgt spid="54"/>
                                        </p:tgtEl>
                                      </p:cBhvr>
                                    </p:animEffect>
                                  </p:childTnLst>
                                </p:cTn>
                              </p:par>
                              <p:par>
                                <p:cTn id="28" presetID="10" presetClass="entr" presetSubtype="0" fill="hold" nodeType="withEffect">
                                  <p:stCondLst>
                                    <p:cond delay="0"/>
                                  </p:stCondLst>
                                  <p:childTnLst>
                                    <p:set>
                                      <p:cBhvr>
                                        <p:cTn id="29" dur="1" fill="hold">
                                          <p:stCondLst>
                                            <p:cond delay="0"/>
                                          </p:stCondLst>
                                        </p:cTn>
                                        <p:tgtEl>
                                          <p:spTgt spid="64"/>
                                        </p:tgtEl>
                                        <p:attrNameLst>
                                          <p:attrName>style.visibility</p:attrName>
                                        </p:attrNameLst>
                                      </p:cBhvr>
                                      <p:to>
                                        <p:strVal val="visible"/>
                                      </p:to>
                                    </p:set>
                                    <p:animEffect transition="in" filter="fade">
                                      <p:cBhvr>
                                        <p:cTn id="30" dur="500"/>
                                        <p:tgtEl>
                                          <p:spTgt spid="6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69"/>
                                        </p:tgtEl>
                                        <p:attrNameLst>
                                          <p:attrName>style.visibility</p:attrName>
                                        </p:attrNameLst>
                                      </p:cBhvr>
                                      <p:to>
                                        <p:strVal val="visible"/>
                                      </p:to>
                                    </p:set>
                                    <p:animEffect transition="in" filter="fade">
                                      <p:cBhvr>
                                        <p:cTn id="33" dur="500"/>
                                        <p:tgtEl>
                                          <p:spTgt spid="69"/>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70"/>
                                        </p:tgtEl>
                                        <p:attrNameLst>
                                          <p:attrName>style.visibility</p:attrName>
                                        </p:attrNameLst>
                                      </p:cBhvr>
                                      <p:to>
                                        <p:strVal val="visible"/>
                                      </p:to>
                                    </p:set>
                                    <p:animEffect transition="in" filter="fade">
                                      <p:cBhvr>
                                        <p:cTn id="36" dur="500"/>
                                        <p:tgtEl>
                                          <p:spTgt spid="70"/>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5"/>
                                        </p:tgtEl>
                                        <p:attrNameLst>
                                          <p:attrName>style.visibility</p:attrName>
                                        </p:attrNameLst>
                                      </p:cBhvr>
                                      <p:to>
                                        <p:strVal val="visible"/>
                                      </p:to>
                                    </p:set>
                                    <p:animEffect transition="in" filter="fade">
                                      <p:cBhvr>
                                        <p:cTn id="39" dur="500"/>
                                        <p:tgtEl>
                                          <p:spTgt spid="35"/>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71"/>
                                        </p:tgtEl>
                                        <p:attrNameLst>
                                          <p:attrName>style.visibility</p:attrName>
                                        </p:attrNameLst>
                                      </p:cBhvr>
                                      <p:to>
                                        <p:strVal val="visible"/>
                                      </p:to>
                                    </p:set>
                                    <p:animEffect transition="in" filter="fade">
                                      <p:cBhvr>
                                        <p:cTn id="44" dur="500"/>
                                        <p:tgtEl>
                                          <p:spTgt spid="71"/>
                                        </p:tgtEl>
                                      </p:cBhvr>
                                    </p:animEffect>
                                  </p:childTnLst>
                                </p:cTn>
                              </p:par>
                              <p:par>
                                <p:cTn id="45" presetID="10" presetClass="entr" presetSubtype="0" fill="hold" nodeType="withEffect">
                                  <p:stCondLst>
                                    <p:cond delay="0"/>
                                  </p:stCondLst>
                                  <p:childTnLst>
                                    <p:set>
                                      <p:cBhvr>
                                        <p:cTn id="46" dur="1" fill="hold">
                                          <p:stCondLst>
                                            <p:cond delay="0"/>
                                          </p:stCondLst>
                                        </p:cTn>
                                        <p:tgtEl>
                                          <p:spTgt spid="2"/>
                                        </p:tgtEl>
                                        <p:attrNameLst>
                                          <p:attrName>style.visibility</p:attrName>
                                        </p:attrNameLst>
                                      </p:cBhvr>
                                      <p:to>
                                        <p:strVal val="visible"/>
                                      </p:to>
                                    </p:set>
                                    <p:animEffect transition="in" filter="fade">
                                      <p:cBhvr>
                                        <p:cTn id="47" dur="500"/>
                                        <p:tgtEl>
                                          <p:spTgt spid="2"/>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82"/>
                                        </p:tgtEl>
                                        <p:attrNameLst>
                                          <p:attrName>style.visibility</p:attrName>
                                        </p:attrNameLst>
                                      </p:cBhvr>
                                      <p:to>
                                        <p:strVal val="visible"/>
                                      </p:to>
                                    </p:set>
                                    <p:animEffect transition="in" filter="fade">
                                      <p:cBhvr>
                                        <p:cTn id="50" dur="500"/>
                                        <p:tgtEl>
                                          <p:spTgt spid="82"/>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83"/>
                                        </p:tgtEl>
                                        <p:attrNameLst>
                                          <p:attrName>style.visibility</p:attrName>
                                        </p:attrNameLst>
                                      </p:cBhvr>
                                      <p:to>
                                        <p:strVal val="visible"/>
                                      </p:to>
                                    </p:set>
                                    <p:animEffect transition="in" filter="fade">
                                      <p:cBhvr>
                                        <p:cTn id="53" dur="500"/>
                                        <p:tgtEl>
                                          <p:spTgt spid="83"/>
                                        </p:tgtEl>
                                      </p:cBhvr>
                                    </p:animEffect>
                                  </p:childTnLst>
                                </p:cTn>
                              </p:par>
                              <p:par>
                                <p:cTn id="54" presetID="10" presetClass="entr" presetSubtype="0" fill="hold" nodeType="withEffect">
                                  <p:stCondLst>
                                    <p:cond delay="0"/>
                                  </p:stCondLst>
                                  <p:childTnLst>
                                    <p:set>
                                      <p:cBhvr>
                                        <p:cTn id="55" dur="1" fill="hold">
                                          <p:stCondLst>
                                            <p:cond delay="0"/>
                                          </p:stCondLst>
                                        </p:cTn>
                                        <p:tgtEl>
                                          <p:spTgt spid="84"/>
                                        </p:tgtEl>
                                        <p:attrNameLst>
                                          <p:attrName>style.visibility</p:attrName>
                                        </p:attrNameLst>
                                      </p:cBhvr>
                                      <p:to>
                                        <p:strVal val="visible"/>
                                      </p:to>
                                    </p:set>
                                    <p:animEffect transition="in" filter="fade">
                                      <p:cBhvr>
                                        <p:cTn id="56" dur="500"/>
                                        <p:tgtEl>
                                          <p:spTgt spid="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3" grpId="0"/>
      <p:bldP spid="35" grpId="0"/>
      <p:bldP spid="69" grpId="0" animBg="1"/>
      <p:bldP spid="70" grpId="0"/>
      <p:bldP spid="71" grpId="0"/>
      <p:bldP spid="82" grpId="0" animBg="1"/>
      <p:bldP spid="8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BB696CA-9CAD-4DC7-9369-AB13FB2C7A46}"/>
              </a:ext>
            </a:extLst>
          </p:cNvPr>
          <p:cNvSpPr>
            <a:spLocks noGrp="1"/>
          </p:cNvSpPr>
          <p:nvPr>
            <p:ph type="title"/>
          </p:nvPr>
        </p:nvSpPr>
        <p:spPr/>
        <p:txBody>
          <a:bodyPr/>
          <a:lstStyle/>
          <a:p>
            <a:r>
              <a:rPr lang="en-US" dirty="0"/>
              <a:t>3</a:t>
            </a:r>
            <a:r>
              <a:rPr lang="en-US" baseline="30000" dirty="0"/>
              <a:t>rd</a:t>
            </a:r>
            <a:r>
              <a:rPr lang="en-US" dirty="0"/>
              <a:t>-Party Services</a:t>
            </a:r>
          </a:p>
        </p:txBody>
      </p:sp>
      <p:pic>
        <p:nvPicPr>
          <p:cNvPr id="29" name="Picture 6" descr="Coverity by Synopsys, Camberley | Computer Software Development - Yell">
            <a:extLst>
              <a:ext uri="{FF2B5EF4-FFF2-40B4-BE49-F238E27FC236}">
                <a16:creationId xmlns:a16="http://schemas.microsoft.com/office/drawing/2014/main" id="{4787CF4F-DA3B-48FE-BD20-6071F3BF4A39}"/>
              </a:ext>
            </a:extLst>
          </p:cNvPr>
          <p:cNvPicPr>
            <a:picLocks noChangeAspect="1" noChangeArrowheads="1"/>
          </p:cNvPicPr>
          <p:nvPr/>
        </p:nvPicPr>
        <p:blipFill>
          <a:blip r:embed="rId2">
            <a:alphaModFix/>
            <a:extLst>
              <a:ext uri="{28A0092B-C50C-407E-A947-70E740481C1C}">
                <a14:useLocalDpi xmlns:a14="http://schemas.microsoft.com/office/drawing/2010/main" val="0"/>
              </a:ext>
            </a:extLst>
          </a:blip>
          <a:srcRect/>
          <a:stretch>
            <a:fillRect/>
          </a:stretch>
        </p:blipFill>
        <p:spPr bwMode="auto">
          <a:xfrm>
            <a:off x="3104615" y="3815953"/>
            <a:ext cx="1905000" cy="1428750"/>
          </a:xfrm>
          <a:prstGeom prst="rect">
            <a:avLst/>
          </a:prstGeom>
          <a:noFill/>
        </p:spPr>
      </p:pic>
      <p:pic>
        <p:nvPicPr>
          <p:cNvPr id="30" name="Picture 4">
            <a:extLst>
              <a:ext uri="{FF2B5EF4-FFF2-40B4-BE49-F238E27FC236}">
                <a16:creationId xmlns:a16="http://schemas.microsoft.com/office/drawing/2014/main" id="{BDFDD0DD-A22A-4AAE-93E7-6CAEDB617294}"/>
              </a:ext>
            </a:extLst>
          </p:cNvPr>
          <p:cNvPicPr>
            <a:picLocks noChangeAspect="1" noChangeArrowheads="1"/>
          </p:cNvPicPr>
          <p:nvPr/>
        </p:nvPicPr>
        <p:blipFill>
          <a:blip r:embed="rId3">
            <a:alphaModFix/>
            <a:extLst>
              <a:ext uri="{28A0092B-C50C-407E-A947-70E740481C1C}">
                <a14:useLocalDpi xmlns:a14="http://schemas.microsoft.com/office/drawing/2010/main" val="0"/>
              </a:ext>
            </a:extLst>
          </a:blip>
          <a:srcRect/>
          <a:stretch>
            <a:fillRect/>
          </a:stretch>
        </p:blipFill>
        <p:spPr bwMode="auto">
          <a:xfrm>
            <a:off x="7321448" y="2038910"/>
            <a:ext cx="1574902" cy="894712"/>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30" descr="A close up of a logo&#10;&#10;Description automatically generated">
            <a:extLst>
              <a:ext uri="{FF2B5EF4-FFF2-40B4-BE49-F238E27FC236}">
                <a16:creationId xmlns:a16="http://schemas.microsoft.com/office/drawing/2014/main" id="{51445247-18E6-4971-A80A-5C311C34496C}"/>
              </a:ext>
            </a:extLst>
          </p:cNvPr>
          <p:cNvPicPr>
            <a:picLocks noChangeAspect="1"/>
          </p:cNvPicPr>
          <p:nvPr/>
        </p:nvPicPr>
        <p:blipFill>
          <a:blip r:embed="rId4">
            <a:alphaModFix/>
          </a:blip>
          <a:stretch>
            <a:fillRect/>
          </a:stretch>
        </p:blipFill>
        <p:spPr>
          <a:xfrm>
            <a:off x="2384996" y="1877110"/>
            <a:ext cx="3344238" cy="1472463"/>
          </a:xfrm>
          <a:prstGeom prst="rect">
            <a:avLst/>
          </a:prstGeom>
        </p:spPr>
      </p:pic>
      <p:pic>
        <p:nvPicPr>
          <p:cNvPr id="10242" name="Picture 2" descr="Series A - Codacy - 2017-08-17 | Crunchbase">
            <a:extLst>
              <a:ext uri="{FF2B5EF4-FFF2-40B4-BE49-F238E27FC236}">
                <a16:creationId xmlns:a16="http://schemas.microsoft.com/office/drawing/2014/main" id="{999B21FE-D6E7-429A-ABFE-F22E31942F9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00566" y="3921995"/>
            <a:ext cx="1216665" cy="1216665"/>
          </a:xfrm>
          <a:prstGeom prst="rect">
            <a:avLst/>
          </a:prstGeom>
          <a:noFill/>
          <a:extLst>
            <a:ext uri="{909E8E84-426E-40DD-AFC4-6F175D3DCCD1}">
              <a14:hiddenFill xmlns:a14="http://schemas.microsoft.com/office/drawing/2010/main">
                <a:solidFill>
                  <a:srgbClr val="FFFFFF"/>
                </a:solidFill>
              </a14:hiddenFill>
            </a:ext>
          </a:extLst>
        </p:spPr>
      </p:pic>
      <p:grpSp>
        <p:nvGrpSpPr>
          <p:cNvPr id="21" name="Group 20">
            <a:extLst>
              <a:ext uri="{FF2B5EF4-FFF2-40B4-BE49-F238E27FC236}">
                <a16:creationId xmlns:a16="http://schemas.microsoft.com/office/drawing/2014/main" id="{7326FDC3-58A6-49D1-9872-5B340C02E38D}"/>
              </a:ext>
            </a:extLst>
          </p:cNvPr>
          <p:cNvGrpSpPr/>
          <p:nvPr/>
        </p:nvGrpSpPr>
        <p:grpSpPr>
          <a:xfrm>
            <a:off x="6159500" y="1322738"/>
            <a:ext cx="3670300" cy="2070100"/>
            <a:chOff x="6096000" y="1386238"/>
            <a:chExt cx="3670300" cy="2070100"/>
          </a:xfrm>
        </p:grpSpPr>
        <p:cxnSp>
          <p:nvCxnSpPr>
            <p:cNvPr id="12" name="Straight Connector 11">
              <a:extLst>
                <a:ext uri="{FF2B5EF4-FFF2-40B4-BE49-F238E27FC236}">
                  <a16:creationId xmlns:a16="http://schemas.microsoft.com/office/drawing/2014/main" id="{CDEA982D-4F5E-461B-AFCD-A5D2EFB25B3B}"/>
                </a:ext>
              </a:extLst>
            </p:cNvPr>
            <p:cNvCxnSpPr>
              <a:cxnSpLocks/>
            </p:cNvCxnSpPr>
            <p:nvPr/>
          </p:nvCxnSpPr>
          <p:spPr>
            <a:xfrm>
              <a:off x="6096000" y="1386238"/>
              <a:ext cx="0" cy="2070100"/>
            </a:xfrm>
            <a:prstGeom prst="line">
              <a:avLst/>
            </a:prstGeom>
            <a:ln w="38100">
              <a:solidFill>
                <a:srgbClr val="0098CE"/>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5AD8B379-9310-4944-8DDA-8F6FCAE4630E}"/>
                </a:ext>
              </a:extLst>
            </p:cNvPr>
            <p:cNvCxnSpPr/>
            <p:nvPr/>
          </p:nvCxnSpPr>
          <p:spPr>
            <a:xfrm>
              <a:off x="6096000" y="3435350"/>
              <a:ext cx="3670300" cy="0"/>
            </a:xfrm>
            <a:prstGeom prst="line">
              <a:avLst/>
            </a:prstGeom>
            <a:ln w="38100">
              <a:solidFill>
                <a:srgbClr val="0098CE"/>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44" name="Group 43">
            <a:extLst>
              <a:ext uri="{FF2B5EF4-FFF2-40B4-BE49-F238E27FC236}">
                <a16:creationId xmlns:a16="http://schemas.microsoft.com/office/drawing/2014/main" id="{1877F3D9-C2E1-4350-8759-4BA3146FB86D}"/>
              </a:ext>
            </a:extLst>
          </p:cNvPr>
          <p:cNvGrpSpPr/>
          <p:nvPr/>
        </p:nvGrpSpPr>
        <p:grpSpPr>
          <a:xfrm flipH="1" flipV="1">
            <a:off x="2362199" y="3486150"/>
            <a:ext cx="3670300" cy="2070100"/>
            <a:chOff x="6096000" y="1383505"/>
            <a:chExt cx="3670300" cy="2070100"/>
          </a:xfrm>
        </p:grpSpPr>
        <p:cxnSp>
          <p:nvCxnSpPr>
            <p:cNvPr id="45" name="Straight Connector 44">
              <a:extLst>
                <a:ext uri="{FF2B5EF4-FFF2-40B4-BE49-F238E27FC236}">
                  <a16:creationId xmlns:a16="http://schemas.microsoft.com/office/drawing/2014/main" id="{E1B19660-9655-43BB-A9CD-478B4E13973F}"/>
                </a:ext>
              </a:extLst>
            </p:cNvPr>
            <p:cNvCxnSpPr>
              <a:cxnSpLocks/>
            </p:cNvCxnSpPr>
            <p:nvPr/>
          </p:nvCxnSpPr>
          <p:spPr>
            <a:xfrm>
              <a:off x="6096000" y="1383505"/>
              <a:ext cx="0" cy="2070100"/>
            </a:xfrm>
            <a:prstGeom prst="line">
              <a:avLst/>
            </a:prstGeom>
            <a:ln w="38100">
              <a:solidFill>
                <a:srgbClr val="0098CE"/>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04DF7BA0-826C-4E98-A699-B07A1557549E}"/>
                </a:ext>
              </a:extLst>
            </p:cNvPr>
            <p:cNvCxnSpPr/>
            <p:nvPr/>
          </p:nvCxnSpPr>
          <p:spPr>
            <a:xfrm>
              <a:off x="6096000" y="3435350"/>
              <a:ext cx="3670300" cy="0"/>
            </a:xfrm>
            <a:prstGeom prst="line">
              <a:avLst/>
            </a:prstGeom>
            <a:ln w="38100">
              <a:solidFill>
                <a:srgbClr val="0098CE"/>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51" name="Group 50">
            <a:extLst>
              <a:ext uri="{FF2B5EF4-FFF2-40B4-BE49-F238E27FC236}">
                <a16:creationId xmlns:a16="http://schemas.microsoft.com/office/drawing/2014/main" id="{5A60BFB6-4FEC-463D-87B4-987C47FD623B}"/>
              </a:ext>
            </a:extLst>
          </p:cNvPr>
          <p:cNvGrpSpPr/>
          <p:nvPr/>
        </p:nvGrpSpPr>
        <p:grpSpPr>
          <a:xfrm flipH="1">
            <a:off x="9213852" y="5227896"/>
            <a:ext cx="615947" cy="347403"/>
            <a:chOff x="6096000" y="1497019"/>
            <a:chExt cx="3670300" cy="2070100"/>
          </a:xfrm>
        </p:grpSpPr>
        <p:cxnSp>
          <p:nvCxnSpPr>
            <p:cNvPr id="53" name="Straight Connector 52">
              <a:extLst>
                <a:ext uri="{FF2B5EF4-FFF2-40B4-BE49-F238E27FC236}">
                  <a16:creationId xmlns:a16="http://schemas.microsoft.com/office/drawing/2014/main" id="{416EDAEF-6CA5-4D0E-8DE0-8E679F8ABF7C}"/>
                </a:ext>
              </a:extLst>
            </p:cNvPr>
            <p:cNvCxnSpPr>
              <a:cxnSpLocks/>
            </p:cNvCxnSpPr>
            <p:nvPr/>
          </p:nvCxnSpPr>
          <p:spPr>
            <a:xfrm>
              <a:off x="6096000" y="1497019"/>
              <a:ext cx="0" cy="2070100"/>
            </a:xfrm>
            <a:prstGeom prst="line">
              <a:avLst/>
            </a:prstGeom>
            <a:ln w="38100">
              <a:solidFill>
                <a:srgbClr val="489869"/>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86A9E599-7D6C-4B01-BF15-17FAFD05AED1}"/>
                </a:ext>
              </a:extLst>
            </p:cNvPr>
            <p:cNvCxnSpPr/>
            <p:nvPr/>
          </p:nvCxnSpPr>
          <p:spPr>
            <a:xfrm>
              <a:off x="6096000" y="3435350"/>
              <a:ext cx="3670300" cy="0"/>
            </a:xfrm>
            <a:prstGeom prst="line">
              <a:avLst/>
            </a:prstGeom>
            <a:ln w="38100">
              <a:solidFill>
                <a:srgbClr val="489869"/>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63" name="Group 62">
            <a:extLst>
              <a:ext uri="{FF2B5EF4-FFF2-40B4-BE49-F238E27FC236}">
                <a16:creationId xmlns:a16="http://schemas.microsoft.com/office/drawing/2014/main" id="{3CCFA1D7-8D3E-4134-B4BC-B36BFA53B183}"/>
              </a:ext>
            </a:extLst>
          </p:cNvPr>
          <p:cNvGrpSpPr/>
          <p:nvPr/>
        </p:nvGrpSpPr>
        <p:grpSpPr>
          <a:xfrm rot="10800000" flipH="1">
            <a:off x="2362199" y="1325119"/>
            <a:ext cx="615947" cy="347403"/>
            <a:chOff x="6096000" y="1466546"/>
            <a:chExt cx="3670300" cy="2070100"/>
          </a:xfrm>
        </p:grpSpPr>
        <p:cxnSp>
          <p:nvCxnSpPr>
            <p:cNvPr id="66" name="Straight Connector 65">
              <a:extLst>
                <a:ext uri="{FF2B5EF4-FFF2-40B4-BE49-F238E27FC236}">
                  <a16:creationId xmlns:a16="http://schemas.microsoft.com/office/drawing/2014/main" id="{D6387295-54C5-4B71-9108-C7381BB38F0E}"/>
                </a:ext>
              </a:extLst>
            </p:cNvPr>
            <p:cNvCxnSpPr>
              <a:cxnSpLocks/>
            </p:cNvCxnSpPr>
            <p:nvPr/>
          </p:nvCxnSpPr>
          <p:spPr>
            <a:xfrm>
              <a:off x="6096000" y="1466546"/>
              <a:ext cx="0" cy="2070100"/>
            </a:xfrm>
            <a:prstGeom prst="line">
              <a:avLst/>
            </a:prstGeom>
            <a:ln w="38100">
              <a:solidFill>
                <a:srgbClr val="489869"/>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14464B5A-8BF1-4138-9399-E8AC3C7908E0}"/>
                </a:ext>
              </a:extLst>
            </p:cNvPr>
            <p:cNvCxnSpPr/>
            <p:nvPr/>
          </p:nvCxnSpPr>
          <p:spPr>
            <a:xfrm>
              <a:off x="6096000" y="3435350"/>
              <a:ext cx="3670300" cy="0"/>
            </a:xfrm>
            <a:prstGeom prst="line">
              <a:avLst/>
            </a:prstGeom>
            <a:ln w="38100">
              <a:solidFill>
                <a:srgbClr val="489869"/>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6114381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528"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ppt_w</p:attrName>
                                        </p:attrNameLst>
                                      </p:cBhvr>
                                      <p:tavLst>
                                        <p:tav tm="0">
                                          <p:val>
                                            <p:fltVal val="0"/>
                                          </p:val>
                                        </p:tav>
                                        <p:tav tm="100000">
                                          <p:val>
                                            <p:strVal val="#ppt_w"/>
                                          </p:val>
                                        </p:tav>
                                      </p:tavLst>
                                    </p:anim>
                                    <p:anim calcmode="lin" valueType="num">
                                      <p:cBhvr>
                                        <p:cTn id="8" dur="500" fill="hold"/>
                                        <p:tgtEl>
                                          <p:spTgt spid="21"/>
                                        </p:tgtEl>
                                        <p:attrNameLst>
                                          <p:attrName>ppt_h</p:attrName>
                                        </p:attrNameLst>
                                      </p:cBhvr>
                                      <p:tavLst>
                                        <p:tav tm="0">
                                          <p:val>
                                            <p:fltVal val="0"/>
                                          </p:val>
                                        </p:tav>
                                        <p:tav tm="100000">
                                          <p:val>
                                            <p:strVal val="#ppt_h"/>
                                          </p:val>
                                        </p:tav>
                                      </p:tavLst>
                                    </p:anim>
                                    <p:animEffect transition="in" filter="fade">
                                      <p:cBhvr>
                                        <p:cTn id="9" dur="500"/>
                                        <p:tgtEl>
                                          <p:spTgt spid="21"/>
                                        </p:tgtEl>
                                      </p:cBhvr>
                                    </p:animEffect>
                                    <p:anim calcmode="lin" valueType="num">
                                      <p:cBhvr>
                                        <p:cTn id="10" dur="500" fill="hold"/>
                                        <p:tgtEl>
                                          <p:spTgt spid="21"/>
                                        </p:tgtEl>
                                        <p:attrNameLst>
                                          <p:attrName>ppt_x</p:attrName>
                                        </p:attrNameLst>
                                      </p:cBhvr>
                                      <p:tavLst>
                                        <p:tav tm="0">
                                          <p:val>
                                            <p:fltVal val="0.5"/>
                                          </p:val>
                                        </p:tav>
                                        <p:tav tm="100000">
                                          <p:val>
                                            <p:strVal val="#ppt_x"/>
                                          </p:val>
                                        </p:tav>
                                      </p:tavLst>
                                    </p:anim>
                                    <p:anim calcmode="lin" valueType="num">
                                      <p:cBhvr>
                                        <p:cTn id="11" dur="500" fill="hold"/>
                                        <p:tgtEl>
                                          <p:spTgt spid="21"/>
                                        </p:tgtEl>
                                        <p:attrNameLst>
                                          <p:attrName>ppt_y</p:attrName>
                                        </p:attrNameLst>
                                      </p:cBhvr>
                                      <p:tavLst>
                                        <p:tav tm="0">
                                          <p:val>
                                            <p:fltVal val="0.5"/>
                                          </p:val>
                                        </p:tav>
                                        <p:tav tm="100000">
                                          <p:val>
                                            <p:strVal val="#ppt_y"/>
                                          </p:val>
                                        </p:tav>
                                      </p:tavLst>
                                    </p:anim>
                                  </p:childTnLst>
                                </p:cTn>
                              </p:par>
                              <p:par>
                                <p:cTn id="12" presetID="53" presetClass="entr" presetSubtype="528" fill="hold" nodeType="withEffect">
                                  <p:stCondLst>
                                    <p:cond delay="0"/>
                                  </p:stCondLst>
                                  <p:childTnLst>
                                    <p:set>
                                      <p:cBhvr>
                                        <p:cTn id="13" dur="1" fill="hold">
                                          <p:stCondLst>
                                            <p:cond delay="0"/>
                                          </p:stCondLst>
                                        </p:cTn>
                                        <p:tgtEl>
                                          <p:spTgt spid="44"/>
                                        </p:tgtEl>
                                        <p:attrNameLst>
                                          <p:attrName>style.visibility</p:attrName>
                                        </p:attrNameLst>
                                      </p:cBhvr>
                                      <p:to>
                                        <p:strVal val="visible"/>
                                      </p:to>
                                    </p:set>
                                    <p:anim calcmode="lin" valueType="num">
                                      <p:cBhvr>
                                        <p:cTn id="14" dur="500" fill="hold"/>
                                        <p:tgtEl>
                                          <p:spTgt spid="44"/>
                                        </p:tgtEl>
                                        <p:attrNameLst>
                                          <p:attrName>ppt_w</p:attrName>
                                        </p:attrNameLst>
                                      </p:cBhvr>
                                      <p:tavLst>
                                        <p:tav tm="0">
                                          <p:val>
                                            <p:fltVal val="0"/>
                                          </p:val>
                                        </p:tav>
                                        <p:tav tm="100000">
                                          <p:val>
                                            <p:strVal val="#ppt_w"/>
                                          </p:val>
                                        </p:tav>
                                      </p:tavLst>
                                    </p:anim>
                                    <p:anim calcmode="lin" valueType="num">
                                      <p:cBhvr>
                                        <p:cTn id="15" dur="500" fill="hold"/>
                                        <p:tgtEl>
                                          <p:spTgt spid="44"/>
                                        </p:tgtEl>
                                        <p:attrNameLst>
                                          <p:attrName>ppt_h</p:attrName>
                                        </p:attrNameLst>
                                      </p:cBhvr>
                                      <p:tavLst>
                                        <p:tav tm="0">
                                          <p:val>
                                            <p:fltVal val="0"/>
                                          </p:val>
                                        </p:tav>
                                        <p:tav tm="100000">
                                          <p:val>
                                            <p:strVal val="#ppt_h"/>
                                          </p:val>
                                        </p:tav>
                                      </p:tavLst>
                                    </p:anim>
                                    <p:animEffect transition="in" filter="fade">
                                      <p:cBhvr>
                                        <p:cTn id="16" dur="500"/>
                                        <p:tgtEl>
                                          <p:spTgt spid="44"/>
                                        </p:tgtEl>
                                      </p:cBhvr>
                                    </p:animEffect>
                                    <p:anim calcmode="lin" valueType="num">
                                      <p:cBhvr>
                                        <p:cTn id="17" dur="500" fill="hold"/>
                                        <p:tgtEl>
                                          <p:spTgt spid="44"/>
                                        </p:tgtEl>
                                        <p:attrNameLst>
                                          <p:attrName>ppt_x</p:attrName>
                                        </p:attrNameLst>
                                      </p:cBhvr>
                                      <p:tavLst>
                                        <p:tav tm="0">
                                          <p:val>
                                            <p:fltVal val="0.5"/>
                                          </p:val>
                                        </p:tav>
                                        <p:tav tm="100000">
                                          <p:val>
                                            <p:strVal val="#ppt_x"/>
                                          </p:val>
                                        </p:tav>
                                      </p:tavLst>
                                    </p:anim>
                                    <p:anim calcmode="lin" valueType="num">
                                      <p:cBhvr>
                                        <p:cTn id="18" dur="500" fill="hold"/>
                                        <p:tgtEl>
                                          <p:spTgt spid="44"/>
                                        </p:tgtEl>
                                        <p:attrNameLst>
                                          <p:attrName>ppt_y</p:attrName>
                                        </p:attrNameLst>
                                      </p:cBhvr>
                                      <p:tavLst>
                                        <p:tav tm="0">
                                          <p:val>
                                            <p:fltVal val="0.5"/>
                                          </p:val>
                                        </p:tav>
                                        <p:tav tm="100000">
                                          <p:val>
                                            <p:strVal val="#ppt_y"/>
                                          </p:val>
                                        </p:tav>
                                      </p:tavLst>
                                    </p:anim>
                                  </p:childTnLst>
                                </p:cTn>
                              </p:par>
                              <p:par>
                                <p:cTn id="19" presetID="53" presetClass="entr" presetSubtype="16" fill="hold" nodeType="withEffect">
                                  <p:stCondLst>
                                    <p:cond delay="0"/>
                                  </p:stCondLst>
                                  <p:childTnLst>
                                    <p:set>
                                      <p:cBhvr>
                                        <p:cTn id="20" dur="1" fill="hold">
                                          <p:stCondLst>
                                            <p:cond delay="0"/>
                                          </p:stCondLst>
                                        </p:cTn>
                                        <p:tgtEl>
                                          <p:spTgt spid="63"/>
                                        </p:tgtEl>
                                        <p:attrNameLst>
                                          <p:attrName>style.visibility</p:attrName>
                                        </p:attrNameLst>
                                      </p:cBhvr>
                                      <p:to>
                                        <p:strVal val="visible"/>
                                      </p:to>
                                    </p:set>
                                    <p:anim calcmode="lin" valueType="num">
                                      <p:cBhvr>
                                        <p:cTn id="21" dur="500" fill="hold"/>
                                        <p:tgtEl>
                                          <p:spTgt spid="63"/>
                                        </p:tgtEl>
                                        <p:attrNameLst>
                                          <p:attrName>ppt_w</p:attrName>
                                        </p:attrNameLst>
                                      </p:cBhvr>
                                      <p:tavLst>
                                        <p:tav tm="0">
                                          <p:val>
                                            <p:fltVal val="0"/>
                                          </p:val>
                                        </p:tav>
                                        <p:tav tm="100000">
                                          <p:val>
                                            <p:strVal val="#ppt_w"/>
                                          </p:val>
                                        </p:tav>
                                      </p:tavLst>
                                    </p:anim>
                                    <p:anim calcmode="lin" valueType="num">
                                      <p:cBhvr>
                                        <p:cTn id="22" dur="500" fill="hold"/>
                                        <p:tgtEl>
                                          <p:spTgt spid="63"/>
                                        </p:tgtEl>
                                        <p:attrNameLst>
                                          <p:attrName>ppt_h</p:attrName>
                                        </p:attrNameLst>
                                      </p:cBhvr>
                                      <p:tavLst>
                                        <p:tav tm="0">
                                          <p:val>
                                            <p:fltVal val="0"/>
                                          </p:val>
                                        </p:tav>
                                        <p:tav tm="100000">
                                          <p:val>
                                            <p:strVal val="#ppt_h"/>
                                          </p:val>
                                        </p:tav>
                                      </p:tavLst>
                                    </p:anim>
                                    <p:animEffect transition="in" filter="fade">
                                      <p:cBhvr>
                                        <p:cTn id="23" dur="500"/>
                                        <p:tgtEl>
                                          <p:spTgt spid="63"/>
                                        </p:tgtEl>
                                      </p:cBhvr>
                                    </p:animEffect>
                                  </p:childTnLst>
                                </p:cTn>
                              </p:par>
                              <p:par>
                                <p:cTn id="24" presetID="53" presetClass="entr" presetSubtype="16" fill="hold" nodeType="withEffect">
                                  <p:stCondLst>
                                    <p:cond delay="0"/>
                                  </p:stCondLst>
                                  <p:childTnLst>
                                    <p:set>
                                      <p:cBhvr>
                                        <p:cTn id="25" dur="1" fill="hold">
                                          <p:stCondLst>
                                            <p:cond delay="0"/>
                                          </p:stCondLst>
                                        </p:cTn>
                                        <p:tgtEl>
                                          <p:spTgt spid="51"/>
                                        </p:tgtEl>
                                        <p:attrNameLst>
                                          <p:attrName>style.visibility</p:attrName>
                                        </p:attrNameLst>
                                      </p:cBhvr>
                                      <p:to>
                                        <p:strVal val="visible"/>
                                      </p:to>
                                    </p:set>
                                    <p:anim calcmode="lin" valueType="num">
                                      <p:cBhvr>
                                        <p:cTn id="26" dur="500" fill="hold"/>
                                        <p:tgtEl>
                                          <p:spTgt spid="51"/>
                                        </p:tgtEl>
                                        <p:attrNameLst>
                                          <p:attrName>ppt_w</p:attrName>
                                        </p:attrNameLst>
                                      </p:cBhvr>
                                      <p:tavLst>
                                        <p:tav tm="0">
                                          <p:val>
                                            <p:fltVal val="0"/>
                                          </p:val>
                                        </p:tav>
                                        <p:tav tm="100000">
                                          <p:val>
                                            <p:strVal val="#ppt_w"/>
                                          </p:val>
                                        </p:tav>
                                      </p:tavLst>
                                    </p:anim>
                                    <p:anim calcmode="lin" valueType="num">
                                      <p:cBhvr>
                                        <p:cTn id="27" dur="500" fill="hold"/>
                                        <p:tgtEl>
                                          <p:spTgt spid="51"/>
                                        </p:tgtEl>
                                        <p:attrNameLst>
                                          <p:attrName>ppt_h</p:attrName>
                                        </p:attrNameLst>
                                      </p:cBhvr>
                                      <p:tavLst>
                                        <p:tav tm="0">
                                          <p:val>
                                            <p:fltVal val="0"/>
                                          </p:val>
                                        </p:tav>
                                        <p:tav tm="100000">
                                          <p:val>
                                            <p:strVal val="#ppt_h"/>
                                          </p:val>
                                        </p:tav>
                                      </p:tavLst>
                                    </p:anim>
                                    <p:animEffect transition="in" filter="fade">
                                      <p:cBhvr>
                                        <p:cTn id="28" dur="500"/>
                                        <p:tgtEl>
                                          <p:spTgt spid="51"/>
                                        </p:tgtEl>
                                      </p:cBhvr>
                                    </p:animEffect>
                                  </p:childTnLst>
                                </p:cTn>
                              </p:par>
                            </p:childTnLst>
                          </p:cTn>
                        </p:par>
                        <p:par>
                          <p:cTn id="29" fill="hold">
                            <p:stCondLst>
                              <p:cond delay="500"/>
                            </p:stCondLst>
                            <p:childTnLst>
                              <p:par>
                                <p:cTn id="30" presetID="10" presetClass="entr" presetSubtype="0" fill="hold" nodeType="afterEffect">
                                  <p:stCondLst>
                                    <p:cond delay="0"/>
                                  </p:stCondLst>
                                  <p:childTnLst>
                                    <p:set>
                                      <p:cBhvr>
                                        <p:cTn id="31" dur="1" fill="hold">
                                          <p:stCondLst>
                                            <p:cond delay="0"/>
                                          </p:stCondLst>
                                        </p:cTn>
                                        <p:tgtEl>
                                          <p:spTgt spid="31"/>
                                        </p:tgtEl>
                                        <p:attrNameLst>
                                          <p:attrName>style.visibility</p:attrName>
                                        </p:attrNameLst>
                                      </p:cBhvr>
                                      <p:to>
                                        <p:strVal val="visible"/>
                                      </p:to>
                                    </p:set>
                                    <p:animEffect transition="in" filter="fade">
                                      <p:cBhvr>
                                        <p:cTn id="32" dur="500"/>
                                        <p:tgtEl>
                                          <p:spTgt spid="31"/>
                                        </p:tgtEl>
                                      </p:cBhvr>
                                    </p:animEffect>
                                  </p:childTnLst>
                                </p:cTn>
                              </p:par>
                            </p:childTnLst>
                          </p:cTn>
                        </p:par>
                        <p:par>
                          <p:cTn id="33" fill="hold">
                            <p:stCondLst>
                              <p:cond delay="1000"/>
                            </p:stCondLst>
                            <p:childTnLst>
                              <p:par>
                                <p:cTn id="34" presetID="10" presetClass="entr" presetSubtype="0" fill="hold" nodeType="afterEffect">
                                  <p:stCondLst>
                                    <p:cond delay="0"/>
                                  </p:stCondLst>
                                  <p:childTnLst>
                                    <p:set>
                                      <p:cBhvr>
                                        <p:cTn id="35" dur="1" fill="hold">
                                          <p:stCondLst>
                                            <p:cond delay="0"/>
                                          </p:stCondLst>
                                        </p:cTn>
                                        <p:tgtEl>
                                          <p:spTgt spid="30"/>
                                        </p:tgtEl>
                                        <p:attrNameLst>
                                          <p:attrName>style.visibility</p:attrName>
                                        </p:attrNameLst>
                                      </p:cBhvr>
                                      <p:to>
                                        <p:strVal val="visible"/>
                                      </p:to>
                                    </p:set>
                                    <p:animEffect transition="in" filter="fade">
                                      <p:cBhvr>
                                        <p:cTn id="36" dur="500"/>
                                        <p:tgtEl>
                                          <p:spTgt spid="30"/>
                                        </p:tgtEl>
                                      </p:cBhvr>
                                    </p:animEffect>
                                  </p:childTnLst>
                                </p:cTn>
                              </p:par>
                            </p:childTnLst>
                          </p:cTn>
                        </p:par>
                        <p:par>
                          <p:cTn id="37" fill="hold">
                            <p:stCondLst>
                              <p:cond delay="1500"/>
                            </p:stCondLst>
                            <p:childTnLst>
                              <p:par>
                                <p:cTn id="38" presetID="10" presetClass="entr" presetSubtype="0" fill="hold" nodeType="afterEffect">
                                  <p:stCondLst>
                                    <p:cond delay="0"/>
                                  </p:stCondLst>
                                  <p:childTnLst>
                                    <p:set>
                                      <p:cBhvr>
                                        <p:cTn id="39" dur="1" fill="hold">
                                          <p:stCondLst>
                                            <p:cond delay="0"/>
                                          </p:stCondLst>
                                        </p:cTn>
                                        <p:tgtEl>
                                          <p:spTgt spid="29"/>
                                        </p:tgtEl>
                                        <p:attrNameLst>
                                          <p:attrName>style.visibility</p:attrName>
                                        </p:attrNameLst>
                                      </p:cBhvr>
                                      <p:to>
                                        <p:strVal val="visible"/>
                                      </p:to>
                                    </p:set>
                                    <p:animEffect transition="in" filter="fade">
                                      <p:cBhvr>
                                        <p:cTn id="40" dur="500"/>
                                        <p:tgtEl>
                                          <p:spTgt spid="29"/>
                                        </p:tgtEl>
                                      </p:cBhvr>
                                    </p:animEffect>
                                  </p:childTnLst>
                                </p:cTn>
                              </p:par>
                            </p:childTnLst>
                          </p:cTn>
                        </p:par>
                        <p:par>
                          <p:cTn id="41" fill="hold">
                            <p:stCondLst>
                              <p:cond delay="2000"/>
                            </p:stCondLst>
                            <p:childTnLst>
                              <p:par>
                                <p:cTn id="42" presetID="10" presetClass="entr" presetSubtype="0" fill="hold" nodeType="afterEffect">
                                  <p:stCondLst>
                                    <p:cond delay="0"/>
                                  </p:stCondLst>
                                  <p:childTnLst>
                                    <p:set>
                                      <p:cBhvr>
                                        <p:cTn id="43" dur="1" fill="hold">
                                          <p:stCondLst>
                                            <p:cond delay="0"/>
                                          </p:stCondLst>
                                        </p:cTn>
                                        <p:tgtEl>
                                          <p:spTgt spid="10242"/>
                                        </p:tgtEl>
                                        <p:attrNameLst>
                                          <p:attrName>style.visibility</p:attrName>
                                        </p:attrNameLst>
                                      </p:cBhvr>
                                      <p:to>
                                        <p:strVal val="visible"/>
                                      </p:to>
                                    </p:set>
                                    <p:animEffect transition="in" filter="fade">
                                      <p:cBhvr>
                                        <p:cTn id="44" dur="500"/>
                                        <p:tgtEl>
                                          <p:spTgt spid="102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A46FF-AB49-4676-8827-1260D72E70DC}"/>
              </a:ext>
            </a:extLst>
          </p:cNvPr>
          <p:cNvSpPr>
            <a:spLocks noGrp="1"/>
          </p:cNvSpPr>
          <p:nvPr>
            <p:ph type="title"/>
          </p:nvPr>
        </p:nvSpPr>
        <p:spPr/>
        <p:txBody>
          <a:bodyPr/>
          <a:lstStyle/>
          <a:p>
            <a:r>
              <a:rPr lang="en-US" dirty="0"/>
              <a:t>Purpose</a:t>
            </a:r>
          </a:p>
        </p:txBody>
      </p:sp>
      <p:sp>
        <p:nvSpPr>
          <p:cNvPr id="5" name="Content Placeholder 4">
            <a:extLst>
              <a:ext uri="{FF2B5EF4-FFF2-40B4-BE49-F238E27FC236}">
                <a16:creationId xmlns:a16="http://schemas.microsoft.com/office/drawing/2014/main" id="{D6DCD87F-AEC8-4713-8098-1F148572F79F}"/>
              </a:ext>
            </a:extLst>
          </p:cNvPr>
          <p:cNvSpPr>
            <a:spLocks noGrp="1"/>
          </p:cNvSpPr>
          <p:nvPr>
            <p:ph sz="quarter" idx="10"/>
          </p:nvPr>
        </p:nvSpPr>
        <p:spPr>
          <a:xfrm>
            <a:off x="584200" y="1435100"/>
            <a:ext cx="11018838" cy="4481227"/>
          </a:xfrm>
        </p:spPr>
        <p:txBody>
          <a:bodyPr/>
          <a:lstStyle/>
          <a:p>
            <a:pPr marL="0" indent="0">
              <a:buNone/>
            </a:pPr>
            <a:r>
              <a:rPr lang="en-US" dirty="0"/>
              <a:t>To understand the definition, roles, and processes within a DevOps culture in order to:</a:t>
            </a:r>
          </a:p>
          <a:p>
            <a:pPr marL="0" indent="0">
              <a:buNone/>
            </a:pPr>
            <a:endParaRPr lang="en-US" dirty="0"/>
          </a:p>
          <a:p>
            <a:r>
              <a:rPr lang="en-US" dirty="0"/>
              <a:t>Identify necessary stakeholders</a:t>
            </a:r>
          </a:p>
          <a:p>
            <a:r>
              <a:rPr lang="en-US" dirty="0"/>
              <a:t>Successfully discover, plan, and migrate supporting infrastructure</a:t>
            </a:r>
          </a:p>
          <a:p>
            <a:r>
              <a:rPr lang="en-US" dirty="0"/>
              <a:t>Upskill and increase value in knowledge, platforms, and controls for customers</a:t>
            </a:r>
          </a:p>
          <a:p>
            <a:pPr marL="0" indent="0">
              <a:buNone/>
            </a:pPr>
            <a:endParaRPr lang="en-US" dirty="0"/>
          </a:p>
          <a:p>
            <a:pPr marL="0" indent="0">
              <a:buNone/>
            </a:pPr>
            <a:endParaRPr lang="en-US" dirty="0"/>
          </a:p>
          <a:p>
            <a:pPr marL="0" indent="0">
              <a:buNone/>
            </a:pPr>
            <a:r>
              <a:rPr lang="en-US" sz="2400" dirty="0">
                <a:solidFill>
                  <a:srgbClr val="FFB900"/>
                </a:solidFill>
              </a:rPr>
              <a:t>NOTE: </a:t>
            </a:r>
            <a:r>
              <a:rPr lang="en-US" sz="2400" dirty="0"/>
              <a:t>The intended purpose is </a:t>
            </a:r>
            <a:r>
              <a:rPr lang="en-US" sz="2400" i="1" dirty="0"/>
              <a:t>not</a:t>
            </a:r>
            <a:r>
              <a:rPr lang="en-US" sz="2400" dirty="0"/>
              <a:t> an exam prep, but the learnings from this series should contribute </a:t>
            </a:r>
            <a:br>
              <a:rPr lang="en-US" sz="2400" dirty="0"/>
            </a:br>
            <a:r>
              <a:rPr lang="en-US" sz="2400" dirty="0"/>
              <a:t>          greatly to your success.</a:t>
            </a:r>
          </a:p>
        </p:txBody>
      </p:sp>
    </p:spTree>
    <p:extLst>
      <p:ext uri="{BB962C8B-B14F-4D97-AF65-F5344CB8AC3E}">
        <p14:creationId xmlns:p14="http://schemas.microsoft.com/office/powerpoint/2010/main" val="86364366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fade">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fade">
                                      <p:cBhvr>
                                        <p:cTn id="22" dur="500"/>
                                        <p:tgtEl>
                                          <p:spTgt spid="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animEffect transition="in" filter="fade">
                                      <p:cBhvr>
                                        <p:cTn id="27"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0DCD82-20A4-4B00-9986-5787239C3C08}"/>
              </a:ext>
            </a:extLst>
          </p:cNvPr>
          <p:cNvSpPr>
            <a:spLocks noGrp="1"/>
          </p:cNvSpPr>
          <p:nvPr>
            <p:ph type="title"/>
          </p:nvPr>
        </p:nvSpPr>
        <p:spPr/>
        <p:txBody>
          <a:bodyPr/>
          <a:lstStyle/>
          <a:p>
            <a:r>
              <a:rPr lang="en-US" dirty="0"/>
              <a:t>Centralized vs. Distributed Version Control</a:t>
            </a:r>
          </a:p>
        </p:txBody>
      </p:sp>
      <p:sp>
        <p:nvSpPr>
          <p:cNvPr id="4" name="Text Placeholder 3">
            <a:extLst>
              <a:ext uri="{FF2B5EF4-FFF2-40B4-BE49-F238E27FC236}">
                <a16:creationId xmlns:a16="http://schemas.microsoft.com/office/drawing/2014/main" id="{DC3ED865-FEFA-4789-8ABE-86605F10A8BE}"/>
              </a:ext>
            </a:extLst>
          </p:cNvPr>
          <p:cNvSpPr>
            <a:spLocks noGrp="1"/>
          </p:cNvSpPr>
          <p:nvPr>
            <p:ph type="body" sz="quarter" idx="10"/>
          </p:nvPr>
        </p:nvSpPr>
        <p:spPr>
          <a:xfrm>
            <a:off x="584200" y="1435100"/>
            <a:ext cx="5212080" cy="5201424"/>
          </a:xfrm>
        </p:spPr>
        <p:txBody>
          <a:bodyPr/>
          <a:lstStyle/>
          <a:p>
            <a:r>
              <a:rPr lang="en-US" dirty="0">
                <a:solidFill>
                  <a:srgbClr val="FFB900"/>
                </a:solidFill>
              </a:rPr>
              <a:t>Centralized</a:t>
            </a:r>
          </a:p>
          <a:p>
            <a:pPr marL="457200" indent="-457200">
              <a:buFont typeface="Arial" panose="020B0604020202020204" pitchFamily="34" charset="0"/>
              <a:buChar char="•"/>
            </a:pPr>
            <a:r>
              <a:rPr lang="en-US" sz="2400" dirty="0"/>
              <a:t>Typically easier to user for beginners</a:t>
            </a:r>
          </a:p>
          <a:p>
            <a:pPr marL="457200" indent="-457200">
              <a:buFont typeface="Arial" panose="020B0604020202020204" pitchFamily="34" charset="0"/>
              <a:buChar char="•"/>
            </a:pPr>
            <a:r>
              <a:rPr lang="en-US" sz="2400" dirty="0"/>
              <a:t>Single server stores repository and provides access to all clients</a:t>
            </a:r>
          </a:p>
          <a:p>
            <a:pPr marL="457200" indent="-457200">
              <a:buFont typeface="Arial" panose="020B0604020202020204" pitchFamily="34" charset="0"/>
              <a:buChar char="•"/>
            </a:pPr>
            <a:r>
              <a:rPr lang="en-US" sz="2400" dirty="0"/>
              <a:t>History is stored on server</a:t>
            </a:r>
          </a:p>
          <a:p>
            <a:pPr marL="457200" indent="-457200">
              <a:buFont typeface="Arial" panose="020B0604020202020204" pitchFamily="34" charset="0"/>
              <a:buChar char="•"/>
            </a:pPr>
            <a:r>
              <a:rPr lang="en-US" sz="2400" dirty="0"/>
              <a:t>Main server, because it is the central source of truth, must be backed up</a:t>
            </a:r>
          </a:p>
          <a:p>
            <a:pPr marL="457200" indent="-457200">
              <a:buFont typeface="Arial" panose="020B0604020202020204" pitchFamily="34" charset="0"/>
              <a:buChar char="•"/>
            </a:pPr>
            <a:r>
              <a:rPr lang="en-US" sz="2400" dirty="0"/>
              <a:t>Merge conflicts can be more complicated and take greater effort to resolve</a:t>
            </a:r>
          </a:p>
          <a:p>
            <a:endParaRPr lang="en-US" sz="2400" dirty="0"/>
          </a:p>
          <a:p>
            <a:r>
              <a:rPr lang="en-US" sz="2400" dirty="0">
                <a:solidFill>
                  <a:srgbClr val="FF9349"/>
                </a:solidFill>
              </a:rPr>
              <a:t>Examples: </a:t>
            </a:r>
            <a:r>
              <a:rPr lang="en-US" sz="2400" dirty="0"/>
              <a:t>TFSVC, SVN, CVS</a:t>
            </a:r>
          </a:p>
        </p:txBody>
      </p:sp>
      <p:sp>
        <p:nvSpPr>
          <p:cNvPr id="5" name="Text Placeholder 4">
            <a:extLst>
              <a:ext uri="{FF2B5EF4-FFF2-40B4-BE49-F238E27FC236}">
                <a16:creationId xmlns:a16="http://schemas.microsoft.com/office/drawing/2014/main" id="{8BDC81B4-80D0-452B-B040-D30F8313DE31}"/>
              </a:ext>
            </a:extLst>
          </p:cNvPr>
          <p:cNvSpPr>
            <a:spLocks noGrp="1"/>
          </p:cNvSpPr>
          <p:nvPr>
            <p:ph type="body" sz="quarter" idx="12"/>
          </p:nvPr>
        </p:nvSpPr>
        <p:spPr>
          <a:xfrm>
            <a:off x="6397171" y="1435100"/>
            <a:ext cx="5212080" cy="5201424"/>
          </a:xfrm>
        </p:spPr>
        <p:txBody>
          <a:bodyPr/>
          <a:lstStyle/>
          <a:p>
            <a:r>
              <a:rPr lang="en-US" dirty="0">
                <a:solidFill>
                  <a:srgbClr val="FFB900"/>
                </a:solidFill>
              </a:rPr>
              <a:t>Distributed</a:t>
            </a:r>
          </a:p>
          <a:p>
            <a:pPr marL="457200" indent="-457200">
              <a:buFont typeface="Arial" panose="020B0604020202020204" pitchFamily="34" charset="0"/>
              <a:buChar char="•"/>
            </a:pPr>
            <a:r>
              <a:rPr lang="en-US" sz="2400" dirty="0"/>
              <a:t>Concepts are a little more difficult for beginners</a:t>
            </a:r>
          </a:p>
          <a:p>
            <a:pPr marL="457200" indent="-457200">
              <a:buFont typeface="Arial" panose="020B0604020202020204" pitchFamily="34" charset="0"/>
              <a:buChar char="•"/>
            </a:pPr>
            <a:r>
              <a:rPr lang="en-US" sz="2400" dirty="0"/>
              <a:t>Every user has a local copy of the repository</a:t>
            </a:r>
            <a:br>
              <a:rPr lang="en-US" sz="2400" dirty="0"/>
            </a:br>
            <a:endParaRPr lang="en-US" sz="2400" dirty="0"/>
          </a:p>
          <a:p>
            <a:pPr marL="457200" indent="-457200">
              <a:buFont typeface="Arial" panose="020B0604020202020204" pitchFamily="34" charset="0"/>
              <a:buChar char="•"/>
            </a:pPr>
            <a:r>
              <a:rPr lang="en-US" sz="2400" dirty="0"/>
              <a:t>Each user as a copy of the history</a:t>
            </a:r>
          </a:p>
          <a:p>
            <a:pPr marL="457200" indent="-457200">
              <a:buFont typeface="Arial" panose="020B0604020202020204" pitchFamily="34" charset="0"/>
              <a:buChar char="•"/>
            </a:pPr>
            <a:r>
              <a:rPr lang="en-US" sz="2400" dirty="0"/>
              <a:t>Server should be backed up, but if it goes down, every user has a copy of the repo</a:t>
            </a:r>
          </a:p>
          <a:p>
            <a:pPr marL="457200" indent="-457200">
              <a:buFont typeface="Arial" panose="020B0604020202020204" pitchFamily="34" charset="0"/>
              <a:buChar char="•"/>
            </a:pPr>
            <a:r>
              <a:rPr lang="en-US" sz="2400" dirty="0"/>
              <a:t>Merge conflicts are typically much simpler</a:t>
            </a:r>
            <a:br>
              <a:rPr lang="en-US" sz="2400" dirty="0"/>
            </a:br>
            <a:endParaRPr lang="en-US" sz="2400" dirty="0"/>
          </a:p>
          <a:p>
            <a:endParaRPr lang="en-US" sz="2400" dirty="0"/>
          </a:p>
          <a:p>
            <a:r>
              <a:rPr lang="en-US" sz="2400" dirty="0">
                <a:solidFill>
                  <a:srgbClr val="FF9349"/>
                </a:solidFill>
              </a:rPr>
              <a:t>Examples: </a:t>
            </a:r>
            <a:r>
              <a:rPr lang="en-US" sz="2400" dirty="0"/>
              <a:t>Git, Mercurial</a:t>
            </a:r>
          </a:p>
        </p:txBody>
      </p:sp>
    </p:spTree>
    <p:extLst>
      <p:ext uri="{BB962C8B-B14F-4D97-AF65-F5344CB8AC3E}">
        <p14:creationId xmlns:p14="http://schemas.microsoft.com/office/powerpoint/2010/main" val="276786138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500"/>
                                        <p:tgtEl>
                                          <p:spTgt spid="5">
                                            <p:txEl>
                                              <p:pRg st="0" end="0"/>
                                            </p:txEl>
                                          </p:spTgt>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500"/>
                                        <p:tgtEl>
                                          <p:spTgt spid="4">
                                            <p:txEl>
                                              <p:pRg st="1" end="1"/>
                                            </p:txEl>
                                          </p:spTgt>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5">
                                            <p:txEl>
                                              <p:pRg st="1" end="1"/>
                                            </p:txEl>
                                          </p:spTgt>
                                        </p:tgtEl>
                                        <p:attrNameLst>
                                          <p:attrName>style.visibility</p:attrName>
                                        </p:attrNameLst>
                                      </p:cBhvr>
                                      <p:to>
                                        <p:strVal val="visible"/>
                                      </p:to>
                                    </p:set>
                                    <p:animEffect transition="in" filter="fade">
                                      <p:cBhvr>
                                        <p:cTn id="18" dur="500"/>
                                        <p:tgtEl>
                                          <p:spTgt spid="5">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animEffect transition="in" filter="fade">
                                      <p:cBhvr>
                                        <p:cTn id="23" dur="500"/>
                                        <p:tgtEl>
                                          <p:spTgt spid="4">
                                            <p:txEl>
                                              <p:pRg st="2" end="2"/>
                                            </p:txEl>
                                          </p:spTgt>
                                        </p:tgtEl>
                                      </p:cBhvr>
                                    </p:animEffect>
                                  </p:childTnLst>
                                </p:cTn>
                              </p:par>
                            </p:childTnLst>
                          </p:cTn>
                        </p:par>
                        <p:par>
                          <p:cTn id="24" fill="hold">
                            <p:stCondLst>
                              <p:cond delay="500"/>
                            </p:stCondLst>
                            <p:childTnLst>
                              <p:par>
                                <p:cTn id="25" presetID="10" presetClass="entr" presetSubtype="0" fill="hold" grpId="0" nodeType="afterEffect">
                                  <p:stCondLst>
                                    <p:cond delay="0"/>
                                  </p:stCondLst>
                                  <p:childTnLst>
                                    <p:set>
                                      <p:cBhvr>
                                        <p:cTn id="26" dur="1" fill="hold">
                                          <p:stCondLst>
                                            <p:cond delay="0"/>
                                          </p:stCondLst>
                                        </p:cTn>
                                        <p:tgtEl>
                                          <p:spTgt spid="5">
                                            <p:txEl>
                                              <p:pRg st="2" end="2"/>
                                            </p:txEl>
                                          </p:spTgt>
                                        </p:tgtEl>
                                        <p:attrNameLst>
                                          <p:attrName>style.visibility</p:attrName>
                                        </p:attrNameLst>
                                      </p:cBhvr>
                                      <p:to>
                                        <p:strVal val="visible"/>
                                      </p:to>
                                    </p:set>
                                    <p:animEffect transition="in" filter="fade">
                                      <p:cBhvr>
                                        <p:cTn id="27" dur="500"/>
                                        <p:tgtEl>
                                          <p:spTgt spid="5">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3" end="3"/>
                                            </p:txEl>
                                          </p:spTgt>
                                        </p:tgtEl>
                                        <p:attrNameLst>
                                          <p:attrName>style.visibility</p:attrName>
                                        </p:attrNameLst>
                                      </p:cBhvr>
                                      <p:to>
                                        <p:strVal val="visible"/>
                                      </p:to>
                                    </p:set>
                                    <p:animEffect transition="in" filter="fade">
                                      <p:cBhvr>
                                        <p:cTn id="32" dur="500"/>
                                        <p:tgtEl>
                                          <p:spTgt spid="4">
                                            <p:txEl>
                                              <p:pRg st="3" end="3"/>
                                            </p:txEl>
                                          </p:spTgt>
                                        </p:tgtEl>
                                      </p:cBhvr>
                                    </p:animEffect>
                                  </p:childTnLst>
                                </p:cTn>
                              </p:par>
                            </p:childTnLst>
                          </p:cTn>
                        </p:par>
                        <p:par>
                          <p:cTn id="33" fill="hold">
                            <p:stCondLst>
                              <p:cond delay="500"/>
                            </p:stCondLst>
                            <p:childTnLst>
                              <p:par>
                                <p:cTn id="34" presetID="10" presetClass="entr" presetSubtype="0" fill="hold" grpId="0" nodeType="afterEffect">
                                  <p:stCondLst>
                                    <p:cond delay="0"/>
                                  </p:stCondLst>
                                  <p:childTnLst>
                                    <p:set>
                                      <p:cBhvr>
                                        <p:cTn id="35" dur="1" fill="hold">
                                          <p:stCondLst>
                                            <p:cond delay="0"/>
                                          </p:stCondLst>
                                        </p:cTn>
                                        <p:tgtEl>
                                          <p:spTgt spid="5">
                                            <p:txEl>
                                              <p:pRg st="3" end="3"/>
                                            </p:txEl>
                                          </p:spTgt>
                                        </p:tgtEl>
                                        <p:attrNameLst>
                                          <p:attrName>style.visibility</p:attrName>
                                        </p:attrNameLst>
                                      </p:cBhvr>
                                      <p:to>
                                        <p:strVal val="visible"/>
                                      </p:to>
                                    </p:set>
                                    <p:animEffect transition="in" filter="fade">
                                      <p:cBhvr>
                                        <p:cTn id="36" dur="500"/>
                                        <p:tgtEl>
                                          <p:spTgt spid="5">
                                            <p:txEl>
                                              <p:pRg st="3" end="3"/>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4">
                                            <p:txEl>
                                              <p:pRg st="4" end="4"/>
                                            </p:txEl>
                                          </p:spTgt>
                                        </p:tgtEl>
                                        <p:attrNameLst>
                                          <p:attrName>style.visibility</p:attrName>
                                        </p:attrNameLst>
                                      </p:cBhvr>
                                      <p:to>
                                        <p:strVal val="visible"/>
                                      </p:to>
                                    </p:set>
                                    <p:animEffect transition="in" filter="fade">
                                      <p:cBhvr>
                                        <p:cTn id="41" dur="500"/>
                                        <p:tgtEl>
                                          <p:spTgt spid="4">
                                            <p:txEl>
                                              <p:pRg st="4" end="4"/>
                                            </p:txEl>
                                          </p:spTgt>
                                        </p:tgtEl>
                                      </p:cBhvr>
                                    </p:animEffect>
                                  </p:childTnLst>
                                </p:cTn>
                              </p:par>
                            </p:childTnLst>
                          </p:cTn>
                        </p:par>
                        <p:par>
                          <p:cTn id="42" fill="hold">
                            <p:stCondLst>
                              <p:cond delay="500"/>
                            </p:stCondLst>
                            <p:childTnLst>
                              <p:par>
                                <p:cTn id="43" presetID="10" presetClass="entr" presetSubtype="0" fill="hold" grpId="0" nodeType="afterEffect">
                                  <p:stCondLst>
                                    <p:cond delay="0"/>
                                  </p:stCondLst>
                                  <p:childTnLst>
                                    <p:set>
                                      <p:cBhvr>
                                        <p:cTn id="44" dur="1" fill="hold">
                                          <p:stCondLst>
                                            <p:cond delay="0"/>
                                          </p:stCondLst>
                                        </p:cTn>
                                        <p:tgtEl>
                                          <p:spTgt spid="5">
                                            <p:txEl>
                                              <p:pRg st="4" end="4"/>
                                            </p:txEl>
                                          </p:spTgt>
                                        </p:tgtEl>
                                        <p:attrNameLst>
                                          <p:attrName>style.visibility</p:attrName>
                                        </p:attrNameLst>
                                      </p:cBhvr>
                                      <p:to>
                                        <p:strVal val="visible"/>
                                      </p:to>
                                    </p:set>
                                    <p:animEffect transition="in" filter="fade">
                                      <p:cBhvr>
                                        <p:cTn id="45" dur="500"/>
                                        <p:tgtEl>
                                          <p:spTgt spid="5">
                                            <p:txEl>
                                              <p:pRg st="4" end="4"/>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4">
                                            <p:txEl>
                                              <p:pRg st="5" end="5"/>
                                            </p:txEl>
                                          </p:spTgt>
                                        </p:tgtEl>
                                        <p:attrNameLst>
                                          <p:attrName>style.visibility</p:attrName>
                                        </p:attrNameLst>
                                      </p:cBhvr>
                                      <p:to>
                                        <p:strVal val="visible"/>
                                      </p:to>
                                    </p:set>
                                    <p:animEffect transition="in" filter="fade">
                                      <p:cBhvr>
                                        <p:cTn id="50" dur="500"/>
                                        <p:tgtEl>
                                          <p:spTgt spid="4">
                                            <p:txEl>
                                              <p:pRg st="5" end="5"/>
                                            </p:txEl>
                                          </p:spTgt>
                                        </p:tgtEl>
                                      </p:cBhvr>
                                    </p:animEffect>
                                  </p:childTnLst>
                                </p:cTn>
                              </p:par>
                            </p:childTnLst>
                          </p:cTn>
                        </p:par>
                        <p:par>
                          <p:cTn id="51" fill="hold">
                            <p:stCondLst>
                              <p:cond delay="500"/>
                            </p:stCondLst>
                            <p:childTnLst>
                              <p:par>
                                <p:cTn id="52" presetID="10" presetClass="entr" presetSubtype="0" fill="hold" grpId="0" nodeType="afterEffect">
                                  <p:stCondLst>
                                    <p:cond delay="0"/>
                                  </p:stCondLst>
                                  <p:childTnLst>
                                    <p:set>
                                      <p:cBhvr>
                                        <p:cTn id="53" dur="1" fill="hold">
                                          <p:stCondLst>
                                            <p:cond delay="0"/>
                                          </p:stCondLst>
                                        </p:cTn>
                                        <p:tgtEl>
                                          <p:spTgt spid="5">
                                            <p:txEl>
                                              <p:pRg st="5" end="5"/>
                                            </p:txEl>
                                          </p:spTgt>
                                        </p:tgtEl>
                                        <p:attrNameLst>
                                          <p:attrName>style.visibility</p:attrName>
                                        </p:attrNameLst>
                                      </p:cBhvr>
                                      <p:to>
                                        <p:strVal val="visible"/>
                                      </p:to>
                                    </p:set>
                                    <p:animEffect transition="in" filter="fade">
                                      <p:cBhvr>
                                        <p:cTn id="54" dur="500"/>
                                        <p:tgtEl>
                                          <p:spTgt spid="5">
                                            <p:txEl>
                                              <p:pRg st="5" end="5"/>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4">
                                            <p:txEl>
                                              <p:pRg st="7" end="7"/>
                                            </p:txEl>
                                          </p:spTgt>
                                        </p:tgtEl>
                                        <p:attrNameLst>
                                          <p:attrName>style.visibility</p:attrName>
                                        </p:attrNameLst>
                                      </p:cBhvr>
                                      <p:to>
                                        <p:strVal val="visible"/>
                                      </p:to>
                                    </p:set>
                                    <p:animEffect transition="in" filter="fade">
                                      <p:cBhvr>
                                        <p:cTn id="59" dur="500"/>
                                        <p:tgtEl>
                                          <p:spTgt spid="4">
                                            <p:txEl>
                                              <p:pRg st="7" end="7"/>
                                            </p:txEl>
                                          </p:spTgt>
                                        </p:tgtEl>
                                      </p:cBhvr>
                                    </p:animEffect>
                                  </p:childTnLst>
                                </p:cTn>
                              </p:par>
                            </p:childTnLst>
                          </p:cTn>
                        </p:par>
                        <p:par>
                          <p:cTn id="60" fill="hold">
                            <p:stCondLst>
                              <p:cond delay="500"/>
                            </p:stCondLst>
                            <p:childTnLst>
                              <p:par>
                                <p:cTn id="61" presetID="10" presetClass="entr" presetSubtype="0" fill="hold" grpId="0" nodeType="afterEffect">
                                  <p:stCondLst>
                                    <p:cond delay="0"/>
                                  </p:stCondLst>
                                  <p:childTnLst>
                                    <p:set>
                                      <p:cBhvr>
                                        <p:cTn id="62" dur="1" fill="hold">
                                          <p:stCondLst>
                                            <p:cond delay="0"/>
                                          </p:stCondLst>
                                        </p:cTn>
                                        <p:tgtEl>
                                          <p:spTgt spid="5">
                                            <p:txEl>
                                              <p:pRg st="7" end="7"/>
                                            </p:txEl>
                                          </p:spTgt>
                                        </p:tgtEl>
                                        <p:attrNameLst>
                                          <p:attrName>style.visibility</p:attrName>
                                        </p:attrNameLst>
                                      </p:cBhvr>
                                      <p:to>
                                        <p:strVal val="visible"/>
                                      </p:to>
                                    </p:set>
                                    <p:animEffect transition="in" filter="fade">
                                      <p:cBhvr>
                                        <p:cTn id="63"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5"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14C30-FFA3-4212-B5B9-C143DB0073E6}"/>
              </a:ext>
            </a:extLst>
          </p:cNvPr>
          <p:cNvSpPr>
            <a:spLocks noGrp="1"/>
          </p:cNvSpPr>
          <p:nvPr>
            <p:ph type="title"/>
          </p:nvPr>
        </p:nvSpPr>
        <p:spPr/>
        <p:txBody>
          <a:bodyPr/>
          <a:lstStyle/>
          <a:p>
            <a:r>
              <a:rPr lang="en-US" dirty="0"/>
              <a:t>TFS to Azure DevOps Migration Guide</a:t>
            </a:r>
          </a:p>
        </p:txBody>
      </p:sp>
      <p:sp>
        <p:nvSpPr>
          <p:cNvPr id="5" name="Text Placeholder 4">
            <a:extLst>
              <a:ext uri="{FF2B5EF4-FFF2-40B4-BE49-F238E27FC236}">
                <a16:creationId xmlns:a16="http://schemas.microsoft.com/office/drawing/2014/main" id="{5FF3006D-D0DC-4C29-BA5F-22E6CA3F4977}"/>
              </a:ext>
            </a:extLst>
          </p:cNvPr>
          <p:cNvSpPr>
            <a:spLocks noGrp="1"/>
          </p:cNvSpPr>
          <p:nvPr>
            <p:ph type="body" sz="quarter" idx="10"/>
          </p:nvPr>
        </p:nvSpPr>
        <p:spPr>
          <a:xfrm>
            <a:off x="586390" y="1434370"/>
            <a:ext cx="11018520" cy="4050340"/>
          </a:xfrm>
        </p:spPr>
        <p:txBody>
          <a:bodyPr/>
          <a:lstStyle/>
          <a:p>
            <a:r>
              <a:rPr lang="en-US" dirty="0"/>
              <a:t>Guidance to import TFS databases (project collections) and migrate to Azure DevOps Services.</a:t>
            </a:r>
          </a:p>
          <a:p>
            <a:r>
              <a:rPr lang="en-US" dirty="0">
                <a:solidFill>
                  <a:srgbClr val="D59DFF"/>
                </a:solidFill>
                <a:hlinkClick r:id="rId2">
                  <a:extLst>
                    <a:ext uri="{A12FA001-AC4F-418D-AE19-62706E023703}">
                      <ahyp:hlinkClr xmlns:ahyp="http://schemas.microsoft.com/office/drawing/2018/hyperlinkcolor" val="tx"/>
                    </a:ext>
                  </a:extLst>
                </a:hlinkClick>
              </a:rPr>
              <a:t>https://www.microsoft.com/en-us/download/details.aspx?id=54274</a:t>
            </a:r>
            <a:endParaRPr lang="en-US" dirty="0">
              <a:solidFill>
                <a:srgbClr val="D59DFF"/>
              </a:solidFill>
            </a:endParaRPr>
          </a:p>
          <a:p>
            <a:endParaRPr lang="en-US" dirty="0">
              <a:solidFill>
                <a:srgbClr val="D59DFF"/>
              </a:solidFill>
            </a:endParaRPr>
          </a:p>
          <a:p>
            <a:endParaRPr lang="en-US" dirty="0">
              <a:solidFill>
                <a:srgbClr val="D59DFF"/>
              </a:solidFill>
            </a:endParaRPr>
          </a:p>
          <a:p>
            <a:endParaRPr lang="en-US" dirty="0">
              <a:solidFill>
                <a:srgbClr val="D59DFF"/>
              </a:solidFill>
            </a:endParaRPr>
          </a:p>
          <a:p>
            <a:endParaRPr lang="en-US" dirty="0">
              <a:solidFill>
                <a:srgbClr val="D59DFF"/>
              </a:solidFill>
            </a:endParaRPr>
          </a:p>
          <a:p>
            <a:endParaRPr lang="en-US" dirty="0">
              <a:solidFill>
                <a:srgbClr val="D59DFF"/>
              </a:solidFill>
            </a:endParaRPr>
          </a:p>
          <a:p>
            <a:r>
              <a:rPr lang="en-US" dirty="0">
                <a:solidFill>
                  <a:srgbClr val="FFB900"/>
                </a:solidFill>
              </a:rPr>
              <a:t>IMPORTANT: </a:t>
            </a:r>
            <a:r>
              <a:rPr lang="en-US" dirty="0"/>
              <a:t>Each on-premises project collection will require a </a:t>
            </a:r>
            <a:r>
              <a:rPr lang="en-US" i="1" dirty="0"/>
              <a:t>separate</a:t>
            </a:r>
            <a:r>
              <a:rPr lang="en-US" dirty="0"/>
              <a:t> Azure DevOps tenant.</a:t>
            </a:r>
          </a:p>
        </p:txBody>
      </p:sp>
    </p:spTree>
    <p:extLst>
      <p:ext uri="{BB962C8B-B14F-4D97-AF65-F5344CB8AC3E}">
        <p14:creationId xmlns:p14="http://schemas.microsoft.com/office/powerpoint/2010/main" val="2134744234"/>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4AD86CC-F051-4393-9EB9-572B03B060BD}"/>
              </a:ext>
            </a:extLst>
          </p:cNvPr>
          <p:cNvSpPr/>
          <p:nvPr/>
        </p:nvSpPr>
        <p:spPr bwMode="auto">
          <a:xfrm>
            <a:off x="3816350" y="3035300"/>
            <a:ext cx="1193800" cy="336550"/>
          </a:xfrm>
          <a:prstGeom prst="rect">
            <a:avLst/>
          </a:prstGeom>
          <a:solidFill>
            <a:schemeClr val="bg2">
              <a:lumMod val="75000"/>
              <a:lumOff val="25000"/>
            </a:schemeClr>
          </a:solidFill>
          <a:ln w="6350">
            <a:noFill/>
            <a:headEnd type="none" w="med" len="med"/>
            <a:tailEnd type="none" w="med" len="med"/>
          </a:ln>
          <a:effectLst>
            <a:innerShdw blurRad="114300">
              <a:prstClr val="black">
                <a:alpha val="65000"/>
              </a:prstClr>
            </a:inn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a:extLst>
              <a:ext uri="{FF2B5EF4-FFF2-40B4-BE49-F238E27FC236}">
                <a16:creationId xmlns:a16="http://schemas.microsoft.com/office/drawing/2014/main" id="{5FF3006D-D0DC-4C29-BA5F-22E6CA3F4977}"/>
              </a:ext>
            </a:extLst>
          </p:cNvPr>
          <p:cNvSpPr>
            <a:spLocks noGrp="1"/>
          </p:cNvSpPr>
          <p:nvPr>
            <p:ph type="body" sz="quarter" idx="10"/>
          </p:nvPr>
        </p:nvSpPr>
        <p:spPr>
          <a:xfrm>
            <a:off x="586390" y="1434370"/>
            <a:ext cx="11018520" cy="2930033"/>
          </a:xfrm>
        </p:spPr>
        <p:txBody>
          <a:bodyPr/>
          <a:lstStyle/>
          <a:p>
            <a:r>
              <a:rPr lang="en-US" dirty="0"/>
              <a:t>Yes.</a:t>
            </a:r>
          </a:p>
          <a:p>
            <a:endParaRPr lang="en-US" dirty="0"/>
          </a:p>
          <a:p>
            <a:pPr marL="514350" indent="-514350">
              <a:buFont typeface="+mj-lt"/>
              <a:buAutoNum type="arabicPeriod"/>
            </a:pPr>
            <a:r>
              <a:rPr lang="en-US" dirty="0"/>
              <a:t>Create a </a:t>
            </a:r>
            <a:r>
              <a:rPr lang="en-US" i="1" dirty="0"/>
              <a:t>Git</a:t>
            </a:r>
            <a:r>
              <a:rPr lang="en-US" dirty="0"/>
              <a:t> repo in Azure DevOps</a:t>
            </a:r>
          </a:p>
          <a:p>
            <a:pPr marL="514350" indent="-514350">
              <a:buFont typeface="+mj-lt"/>
              <a:buAutoNum type="arabicPeriod"/>
            </a:pPr>
            <a:r>
              <a:rPr lang="en-US" dirty="0"/>
              <a:t>Convert SVN to Git using   </a:t>
            </a:r>
            <a:r>
              <a:rPr lang="en-US" sz="1600" dirty="0">
                <a:latin typeface="Consolas" panose="020B0609020204030204" pitchFamily="49" charset="0"/>
                <a:cs typeface="Courier New" panose="02070309020205020404" pitchFamily="49" charset="0"/>
              </a:rPr>
              <a:t>git </a:t>
            </a:r>
            <a:r>
              <a:rPr lang="en-US" sz="1600" dirty="0" err="1">
                <a:latin typeface="Consolas" panose="020B0609020204030204" pitchFamily="49" charset="0"/>
                <a:cs typeface="Courier New" panose="02070309020205020404" pitchFamily="49" charset="0"/>
              </a:rPr>
              <a:t>svn</a:t>
            </a:r>
            <a:br>
              <a:rPr lang="en-US" dirty="0"/>
            </a:br>
            <a:r>
              <a:rPr lang="en-US" dirty="0">
                <a:solidFill>
                  <a:srgbClr val="D59DFF"/>
                </a:solidFill>
                <a:hlinkClick r:id="rId2">
                  <a:extLst>
                    <a:ext uri="{A12FA001-AC4F-418D-AE19-62706E023703}">
                      <ahyp:hlinkClr xmlns:ahyp="http://schemas.microsoft.com/office/drawing/2018/hyperlinkcolor" val="tx"/>
                    </a:ext>
                  </a:extLst>
                </a:hlinkClick>
              </a:rPr>
              <a:t>https://git-scm.com/book/en/v2/Git-and-Other-Systems-Migrating-to-Git#_subversion</a:t>
            </a:r>
            <a:endParaRPr lang="en-US" dirty="0">
              <a:solidFill>
                <a:srgbClr val="D59DFF"/>
              </a:solidFill>
            </a:endParaRPr>
          </a:p>
          <a:p>
            <a:pPr marL="514350" indent="-514350">
              <a:buFont typeface="+mj-lt"/>
              <a:buAutoNum type="arabicPeriod"/>
            </a:pPr>
            <a:r>
              <a:rPr lang="en-US" dirty="0"/>
              <a:t>Check repo into Azure DevOps</a:t>
            </a:r>
          </a:p>
        </p:txBody>
      </p:sp>
      <p:sp>
        <p:nvSpPr>
          <p:cNvPr id="2" name="Title 1">
            <a:extLst>
              <a:ext uri="{FF2B5EF4-FFF2-40B4-BE49-F238E27FC236}">
                <a16:creationId xmlns:a16="http://schemas.microsoft.com/office/drawing/2014/main" id="{87C14C30-FFA3-4212-B5B9-C143DB0073E6}"/>
              </a:ext>
            </a:extLst>
          </p:cNvPr>
          <p:cNvSpPr>
            <a:spLocks noGrp="1"/>
          </p:cNvSpPr>
          <p:nvPr>
            <p:ph type="title"/>
          </p:nvPr>
        </p:nvSpPr>
        <p:spPr/>
        <p:txBody>
          <a:bodyPr/>
          <a:lstStyle/>
          <a:p>
            <a:r>
              <a:rPr lang="en-US" dirty="0"/>
              <a:t>Can Subversion (SVN) Be Migrated to Azure DevOps?</a:t>
            </a:r>
          </a:p>
        </p:txBody>
      </p:sp>
    </p:spTree>
    <p:extLst>
      <p:ext uri="{BB962C8B-B14F-4D97-AF65-F5344CB8AC3E}">
        <p14:creationId xmlns:p14="http://schemas.microsoft.com/office/powerpoint/2010/main" val="31712440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B58B778-139B-413A-841D-12B86157001B}"/>
              </a:ext>
            </a:extLst>
          </p:cNvPr>
          <p:cNvSpPr>
            <a:spLocks noGrp="1"/>
          </p:cNvSpPr>
          <p:nvPr>
            <p:ph type="title"/>
          </p:nvPr>
        </p:nvSpPr>
        <p:spPr/>
        <p:txBody>
          <a:bodyPr/>
          <a:lstStyle/>
          <a:p>
            <a:r>
              <a:rPr lang="en-US" dirty="0"/>
              <a:t>Intended Audience</a:t>
            </a:r>
          </a:p>
        </p:txBody>
      </p:sp>
      <p:sp>
        <p:nvSpPr>
          <p:cNvPr id="5" name="Text Placeholder 4">
            <a:extLst>
              <a:ext uri="{FF2B5EF4-FFF2-40B4-BE49-F238E27FC236}">
                <a16:creationId xmlns:a16="http://schemas.microsoft.com/office/drawing/2014/main" id="{91D9A586-F12E-4E79-BFE3-F1FC87A6F43A}"/>
              </a:ext>
            </a:extLst>
          </p:cNvPr>
          <p:cNvSpPr>
            <a:spLocks noGrp="1"/>
          </p:cNvSpPr>
          <p:nvPr>
            <p:ph type="body" sz="quarter" idx="10"/>
          </p:nvPr>
        </p:nvSpPr>
        <p:spPr>
          <a:xfrm>
            <a:off x="584200" y="1435100"/>
            <a:ext cx="3232150" cy="3847207"/>
          </a:xfrm>
        </p:spPr>
        <p:txBody>
          <a:bodyPr/>
          <a:lstStyle/>
          <a:p>
            <a:r>
              <a:rPr lang="en-US" dirty="0">
                <a:solidFill>
                  <a:srgbClr val="FFB900"/>
                </a:solidFill>
              </a:rPr>
              <a:t>Developers</a:t>
            </a:r>
          </a:p>
          <a:p>
            <a:pPr marL="457200" indent="-457200">
              <a:buFont typeface="Arial" panose="020B0604020202020204" pitchFamily="34" charset="0"/>
              <a:buChar char="•"/>
            </a:pPr>
            <a:r>
              <a:rPr lang="en-US" sz="2400" dirty="0"/>
              <a:t>CI/CD processes for managing changes</a:t>
            </a:r>
          </a:p>
          <a:p>
            <a:pPr marL="457200" indent="-457200">
              <a:buFont typeface="Arial" panose="020B0604020202020204" pitchFamily="34" charset="0"/>
              <a:buChar char="•"/>
            </a:pPr>
            <a:r>
              <a:rPr lang="en-US" sz="2400" dirty="0"/>
              <a:t>Configuration of processes and governance for Azure DevOps</a:t>
            </a:r>
          </a:p>
          <a:p>
            <a:pPr marL="457200" indent="-457200">
              <a:buFont typeface="Arial" panose="020B0604020202020204" pitchFamily="34" charset="0"/>
              <a:buChar char="•"/>
            </a:pPr>
            <a:r>
              <a:rPr lang="en-US" sz="2400" dirty="0"/>
              <a:t>Migration of code from disparate systems to Azure DevOps</a:t>
            </a:r>
          </a:p>
        </p:txBody>
      </p:sp>
      <p:sp>
        <p:nvSpPr>
          <p:cNvPr id="6" name="Text Placeholder 5">
            <a:extLst>
              <a:ext uri="{FF2B5EF4-FFF2-40B4-BE49-F238E27FC236}">
                <a16:creationId xmlns:a16="http://schemas.microsoft.com/office/drawing/2014/main" id="{CBC63957-78D3-40DB-9179-990F6C5E559E}"/>
              </a:ext>
            </a:extLst>
          </p:cNvPr>
          <p:cNvSpPr>
            <a:spLocks noGrp="1"/>
          </p:cNvSpPr>
          <p:nvPr>
            <p:ph type="body" sz="quarter" idx="12"/>
          </p:nvPr>
        </p:nvSpPr>
        <p:spPr>
          <a:xfrm>
            <a:off x="8375651" y="1435100"/>
            <a:ext cx="3233599" cy="2954655"/>
          </a:xfrm>
        </p:spPr>
        <p:txBody>
          <a:bodyPr/>
          <a:lstStyle/>
          <a:p>
            <a:r>
              <a:rPr lang="en-US" dirty="0">
                <a:solidFill>
                  <a:srgbClr val="FFB900"/>
                </a:solidFill>
              </a:rPr>
              <a:t>Data</a:t>
            </a:r>
          </a:p>
          <a:p>
            <a:pPr marL="457200" indent="-457200">
              <a:buFont typeface="Arial" panose="020B0604020202020204" pitchFamily="34" charset="0"/>
              <a:buChar char="•"/>
            </a:pPr>
            <a:r>
              <a:rPr lang="en-US" sz="2400" dirty="0"/>
              <a:t>Understanding and planning for change management of database platforms</a:t>
            </a:r>
          </a:p>
          <a:p>
            <a:pPr marL="457200" indent="-457200">
              <a:buFont typeface="Arial" panose="020B0604020202020204" pitchFamily="34" charset="0"/>
              <a:buChar char="•"/>
            </a:pPr>
            <a:r>
              <a:rPr lang="en-US" sz="2400" dirty="0"/>
              <a:t>Enhancing reporting of various CI/CD metrics to improve code quality and increase efficiency</a:t>
            </a:r>
          </a:p>
        </p:txBody>
      </p:sp>
      <p:sp>
        <p:nvSpPr>
          <p:cNvPr id="8" name="Text Placeholder 4">
            <a:extLst>
              <a:ext uri="{FF2B5EF4-FFF2-40B4-BE49-F238E27FC236}">
                <a16:creationId xmlns:a16="http://schemas.microsoft.com/office/drawing/2014/main" id="{889F71FD-2629-487C-8C0D-4A370594478B}"/>
              </a:ext>
            </a:extLst>
          </p:cNvPr>
          <p:cNvSpPr txBox="1">
            <a:spLocks/>
          </p:cNvSpPr>
          <p:nvPr/>
        </p:nvSpPr>
        <p:spPr>
          <a:xfrm>
            <a:off x="4479925" y="1435100"/>
            <a:ext cx="3232150" cy="3693319"/>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ts val="1224"/>
              </a:spcBef>
              <a:spcAft>
                <a:spcPts val="0"/>
              </a:spcAft>
              <a:buClr>
                <a:schemeClr val="tx1"/>
              </a:buClr>
              <a:buSzPct val="90000"/>
              <a:buFont typeface="Wingdings" panose="05000000000000000000" pitchFamily="2" charset="2"/>
              <a:buNone/>
              <a:tabLst/>
              <a:defRPr sz="2800" b="0" kern="1200" spc="0" baseline="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defRPr>
            </a:lvl1pPr>
            <a:lvl2pPr marL="255588"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b="0" kern="1200" spc="0" baseline="0">
                <a:gradFill>
                  <a:gsLst>
                    <a:gs pos="1250">
                      <a:schemeClr val="tx1"/>
                    </a:gs>
                    <a:gs pos="100000">
                      <a:schemeClr val="tx1"/>
                    </a:gs>
                  </a:gsLst>
                  <a:lin ang="5400000" scaled="0"/>
                </a:gradFill>
                <a:latin typeface="+mn-lt"/>
                <a:ea typeface="+mn-ea"/>
                <a:cs typeface="+mn-cs"/>
              </a:defRPr>
            </a:lvl2pPr>
            <a:lvl3pPr marL="45085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b="0" kern="1200" spc="0" baseline="0">
                <a:gradFill>
                  <a:gsLst>
                    <a:gs pos="1250">
                      <a:schemeClr val="tx1"/>
                    </a:gs>
                    <a:gs pos="100000">
                      <a:schemeClr val="tx1"/>
                    </a:gs>
                  </a:gsLst>
                  <a:lin ang="5400000" scaled="0"/>
                </a:gradFill>
                <a:latin typeface="+mn-lt"/>
                <a:ea typeface="+mn-ea"/>
                <a:cs typeface="+mn-cs"/>
              </a:defRPr>
            </a:lvl3pPr>
            <a:lvl4pPr marL="652462"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b="0" kern="1200" spc="0" baseline="0">
                <a:gradFill>
                  <a:gsLst>
                    <a:gs pos="1250">
                      <a:schemeClr val="tx1"/>
                    </a:gs>
                    <a:gs pos="100000">
                      <a:schemeClr val="tx1"/>
                    </a:gs>
                  </a:gsLst>
                  <a:lin ang="5400000" scaled="0"/>
                </a:gradFill>
                <a:latin typeface="+mn-lt"/>
                <a:ea typeface="+mn-ea"/>
                <a:cs typeface="+mn-cs"/>
              </a:defRPr>
            </a:lvl4pPr>
            <a:lvl5pPr marL="854075"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b="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rgbClr val="FFB900"/>
                </a:solidFill>
                <a:latin typeface="Browallia New" panose="020B0604020202020204" pitchFamily="34" charset="-34"/>
                <a:cs typeface="Browallia New" panose="020B0604020202020204" pitchFamily="34" charset="-34"/>
              </a:rPr>
              <a:t>Infrastructure</a:t>
            </a:r>
          </a:p>
          <a:p>
            <a:pPr marL="457200" indent="-457200">
              <a:buFont typeface="Arial" panose="020B0604020202020204" pitchFamily="34" charset="0"/>
              <a:buChar char="•"/>
            </a:pPr>
            <a:r>
              <a:rPr lang="en-US" sz="2400" dirty="0">
                <a:latin typeface="Browallia New" panose="020B0604020202020204" pitchFamily="34" charset="-34"/>
                <a:cs typeface="Browallia New" panose="020B0604020202020204" pitchFamily="34" charset="-34"/>
              </a:rPr>
              <a:t>Understanding the components—and how they are interrelated—of a source control and build/deployment infrastructure</a:t>
            </a:r>
          </a:p>
          <a:p>
            <a:pPr marL="457200" indent="-457200">
              <a:buFont typeface="Arial" panose="020B0604020202020204" pitchFamily="34" charset="0"/>
              <a:buChar char="•"/>
            </a:pPr>
            <a:r>
              <a:rPr lang="en-US" sz="2400" dirty="0">
                <a:latin typeface="Browallia New" panose="020B0604020202020204" pitchFamily="34" charset="-34"/>
                <a:cs typeface="Browallia New" panose="020B0604020202020204" pitchFamily="34" charset="-34"/>
              </a:rPr>
              <a:t>Security planning for intercommunication between systems and platforms</a:t>
            </a:r>
          </a:p>
        </p:txBody>
      </p:sp>
    </p:spTree>
    <p:extLst>
      <p:ext uri="{BB962C8B-B14F-4D97-AF65-F5344CB8AC3E}">
        <p14:creationId xmlns:p14="http://schemas.microsoft.com/office/powerpoint/2010/main" val="268479354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fade">
                                      <p:cBhvr>
                                        <p:cTn id="13" dur="500"/>
                                        <p:tgtEl>
                                          <p:spTgt spid="5">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fade">
                                      <p:cBhvr>
                                        <p:cTn id="16" dur="500"/>
                                        <p:tgtEl>
                                          <p:spTgt spid="5">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6">
                                            <p:txEl>
                                              <p:pRg st="0" end="0"/>
                                            </p:txEl>
                                          </p:spTgt>
                                        </p:tgtEl>
                                        <p:attrNameLst>
                                          <p:attrName>style.visibility</p:attrName>
                                        </p:attrNameLst>
                                      </p:cBhvr>
                                      <p:to>
                                        <p:strVal val="visible"/>
                                      </p:to>
                                    </p:set>
                                    <p:animEffect transition="in" filter="fade">
                                      <p:cBhvr>
                                        <p:cTn id="26" dur="500"/>
                                        <p:tgtEl>
                                          <p:spTgt spid="6">
                                            <p:txEl>
                                              <p:pRg st="0" end="0"/>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6">
                                            <p:txEl>
                                              <p:pRg st="1" end="1"/>
                                            </p:txEl>
                                          </p:spTgt>
                                        </p:tgtEl>
                                        <p:attrNameLst>
                                          <p:attrName>style.visibility</p:attrName>
                                        </p:attrNameLst>
                                      </p:cBhvr>
                                      <p:to>
                                        <p:strVal val="visible"/>
                                      </p:to>
                                    </p:set>
                                    <p:animEffect transition="in" filter="fade">
                                      <p:cBhvr>
                                        <p:cTn id="29" dur="500"/>
                                        <p:tgtEl>
                                          <p:spTgt spid="6">
                                            <p:txEl>
                                              <p:pRg st="1" end="1"/>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6">
                                            <p:txEl>
                                              <p:pRg st="2" end="2"/>
                                            </p:txEl>
                                          </p:spTgt>
                                        </p:tgtEl>
                                        <p:attrNameLst>
                                          <p:attrName>style.visibility</p:attrName>
                                        </p:attrNameLst>
                                      </p:cBhvr>
                                      <p:to>
                                        <p:strVal val="visible"/>
                                      </p:to>
                                    </p:set>
                                    <p:animEffect transition="in" filter="fade">
                                      <p:cBhvr>
                                        <p:cTn id="32"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6" grpId="0" uiExpand="1" build="p"/>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C0038-C760-4CBF-9FC2-FF60A879ADF1}"/>
              </a:ext>
            </a:extLst>
          </p:cNvPr>
          <p:cNvSpPr>
            <a:spLocks noGrp="1"/>
          </p:cNvSpPr>
          <p:nvPr>
            <p:ph type="title"/>
          </p:nvPr>
        </p:nvSpPr>
        <p:spPr/>
        <p:txBody>
          <a:bodyPr/>
          <a:lstStyle/>
          <a:p>
            <a:r>
              <a:rPr lang="en-US" dirty="0"/>
              <a:t>What Will Not Be Covered</a:t>
            </a:r>
          </a:p>
        </p:txBody>
      </p:sp>
      <p:sp>
        <p:nvSpPr>
          <p:cNvPr id="3" name="Content Placeholder 2">
            <a:extLst>
              <a:ext uri="{FF2B5EF4-FFF2-40B4-BE49-F238E27FC236}">
                <a16:creationId xmlns:a16="http://schemas.microsoft.com/office/drawing/2014/main" id="{24DA4C29-7235-4E11-A317-4364ED9651F3}"/>
              </a:ext>
            </a:extLst>
          </p:cNvPr>
          <p:cNvSpPr>
            <a:spLocks noGrp="1"/>
          </p:cNvSpPr>
          <p:nvPr>
            <p:ph sz="quarter" idx="10"/>
          </p:nvPr>
        </p:nvSpPr>
        <p:spPr/>
        <p:txBody>
          <a:bodyPr/>
          <a:lstStyle/>
          <a:p>
            <a:r>
              <a:rPr lang="en-US" dirty="0"/>
              <a:t>TFS Configuration</a:t>
            </a:r>
          </a:p>
          <a:p>
            <a:r>
              <a:rPr lang="en-US" dirty="0"/>
              <a:t>Implementation and Security Administration</a:t>
            </a:r>
          </a:p>
          <a:p>
            <a:r>
              <a:rPr lang="en-US" dirty="0"/>
              <a:t>Licensing</a:t>
            </a:r>
          </a:p>
          <a:p>
            <a:r>
              <a:rPr lang="en-US" dirty="0"/>
              <a:t>Test Plans and Suites</a:t>
            </a:r>
          </a:p>
        </p:txBody>
      </p:sp>
      <p:sp>
        <p:nvSpPr>
          <p:cNvPr id="8" name="Arrow: Right 7">
            <a:extLst>
              <a:ext uri="{FF2B5EF4-FFF2-40B4-BE49-F238E27FC236}">
                <a16:creationId xmlns:a16="http://schemas.microsoft.com/office/drawing/2014/main" id="{C9AEF6A1-9162-4DB2-91C7-E63D92D6014C}"/>
              </a:ext>
            </a:extLst>
          </p:cNvPr>
          <p:cNvSpPr/>
          <p:nvPr/>
        </p:nvSpPr>
        <p:spPr bwMode="auto">
          <a:xfrm>
            <a:off x="0" y="5340350"/>
            <a:ext cx="12192000" cy="971550"/>
          </a:xfrm>
          <a:prstGeom prst="rightArrow">
            <a:avLst/>
          </a:prstGeom>
          <a:solidFill>
            <a:srgbClr val="0098CE"/>
          </a:solidFill>
          <a:ln>
            <a:noFill/>
            <a:headEnd type="none" w="med" len="med"/>
            <a:tailEnd type="none" w="med" len="med"/>
          </a:ln>
          <a:effectLst>
            <a:outerShdw blurRad="50800" dist="38100" dir="5400000" algn="t" rotWithShape="0">
              <a:prstClr val="black">
                <a:alpha val="2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extBox 8">
            <a:extLst>
              <a:ext uri="{FF2B5EF4-FFF2-40B4-BE49-F238E27FC236}">
                <a16:creationId xmlns:a16="http://schemas.microsoft.com/office/drawing/2014/main" id="{1FA2DB19-39B6-40AB-BC60-2CB410811467}"/>
              </a:ext>
            </a:extLst>
          </p:cNvPr>
          <p:cNvSpPr txBox="1"/>
          <p:nvPr/>
        </p:nvSpPr>
        <p:spPr>
          <a:xfrm>
            <a:off x="584200" y="5610681"/>
            <a:ext cx="9824363" cy="430887"/>
          </a:xfrm>
          <a:prstGeom prst="rect">
            <a:avLst/>
          </a:prstGeom>
          <a:noFill/>
        </p:spPr>
        <p:txBody>
          <a:bodyPr wrap="square" lIns="0" tIns="0" rIns="0" bIns="0" rtlCol="0">
            <a:spAutoFit/>
          </a:bodyPr>
          <a:lstStyle/>
          <a:p>
            <a:pPr algn="l"/>
            <a:r>
              <a:rPr lang="en-US" sz="2800" b="1" dirty="0">
                <a:gradFill>
                  <a:gsLst>
                    <a:gs pos="2917">
                      <a:schemeClr val="tx1"/>
                    </a:gs>
                    <a:gs pos="30000">
                      <a:schemeClr val="tx1"/>
                    </a:gs>
                  </a:gsLst>
                  <a:lin ang="5400000" scaled="0"/>
                </a:gradFill>
                <a:latin typeface="Browallia New" panose="020B0604020202020204" pitchFamily="34" charset="-34"/>
                <a:cs typeface="Browallia New" panose="020B0604020202020204" pitchFamily="34" charset="-34"/>
              </a:rPr>
              <a:t>Our Goal: </a:t>
            </a:r>
            <a:r>
              <a:rPr lang="en-US" sz="2800" dirty="0">
                <a:gradFill>
                  <a:gsLst>
                    <a:gs pos="2917">
                      <a:schemeClr val="tx1"/>
                    </a:gs>
                    <a:gs pos="30000">
                      <a:schemeClr val="tx1"/>
                    </a:gs>
                  </a:gsLst>
                  <a:lin ang="5400000" scaled="0"/>
                </a:gradFill>
                <a:latin typeface="Browallia New" panose="020B0604020202020204" pitchFamily="34" charset="-34"/>
                <a:cs typeface="Browallia New" panose="020B0604020202020204" pitchFamily="34" charset="-34"/>
              </a:rPr>
              <a:t>Process, not Administration</a:t>
            </a:r>
          </a:p>
        </p:txBody>
      </p:sp>
    </p:spTree>
    <p:extLst>
      <p:ext uri="{BB962C8B-B14F-4D97-AF65-F5344CB8AC3E}">
        <p14:creationId xmlns:p14="http://schemas.microsoft.com/office/powerpoint/2010/main" val="2925555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3BF1C-3D99-41C4-8E77-5A9DF68E56D6}"/>
              </a:ext>
            </a:extLst>
          </p:cNvPr>
          <p:cNvSpPr>
            <a:spLocks noGrp="1"/>
          </p:cNvSpPr>
          <p:nvPr>
            <p:ph type="title"/>
          </p:nvPr>
        </p:nvSpPr>
        <p:spPr/>
        <p:txBody>
          <a:bodyPr/>
          <a:lstStyle/>
          <a:p>
            <a:r>
              <a:rPr lang="en-US" dirty="0"/>
              <a:t>Outline</a:t>
            </a:r>
          </a:p>
        </p:txBody>
      </p:sp>
      <p:sp>
        <p:nvSpPr>
          <p:cNvPr id="5" name="Content Placeholder 4">
            <a:extLst>
              <a:ext uri="{FF2B5EF4-FFF2-40B4-BE49-F238E27FC236}">
                <a16:creationId xmlns:a16="http://schemas.microsoft.com/office/drawing/2014/main" id="{CF8F1A65-C486-453E-B6F1-DDF390DFBD69}"/>
              </a:ext>
            </a:extLst>
          </p:cNvPr>
          <p:cNvSpPr>
            <a:spLocks noGrp="1"/>
          </p:cNvSpPr>
          <p:nvPr>
            <p:ph sz="quarter" idx="10"/>
          </p:nvPr>
        </p:nvSpPr>
        <p:spPr>
          <a:xfrm>
            <a:off x="584200" y="1435100"/>
            <a:ext cx="11018838" cy="5306068"/>
          </a:xfrm>
        </p:spPr>
        <p:txBody>
          <a:bodyPr/>
          <a:lstStyle/>
          <a:p>
            <a:r>
              <a:rPr lang="en-US" dirty="0">
                <a:solidFill>
                  <a:srgbClr val="FFB900"/>
                </a:solidFill>
              </a:rPr>
              <a:t>Azure DevOps/TFS Components</a:t>
            </a:r>
            <a:br>
              <a:rPr lang="en-US" dirty="0"/>
            </a:br>
            <a:r>
              <a:rPr lang="en-US" sz="2400" dirty="0"/>
              <a:t>Examining and understanding the architecture of a </a:t>
            </a:r>
            <a:r>
              <a:rPr lang="en-US" sz="2400" i="1" dirty="0"/>
              <a:t>typical</a:t>
            </a:r>
            <a:r>
              <a:rPr lang="en-US" sz="2400" dirty="0"/>
              <a:t> TFS infrastructure for proper discovery and planning of a migration.</a:t>
            </a:r>
            <a:br>
              <a:rPr lang="en-US" sz="2400" dirty="0"/>
            </a:br>
            <a:endParaRPr lang="en-US" dirty="0"/>
          </a:p>
          <a:p>
            <a:r>
              <a:rPr lang="en-US" dirty="0">
                <a:solidFill>
                  <a:srgbClr val="FFB900"/>
                </a:solidFill>
              </a:rPr>
              <a:t>Processes</a:t>
            </a:r>
            <a:br>
              <a:rPr lang="en-US" dirty="0"/>
            </a:br>
            <a:r>
              <a:rPr lang="en-US" dirty="0"/>
              <a:t>Understanding various processes for implementing and managing DevOps.</a:t>
            </a:r>
            <a:br>
              <a:rPr lang="en-US" dirty="0"/>
            </a:br>
            <a:endParaRPr lang="en-US" dirty="0"/>
          </a:p>
          <a:p>
            <a:r>
              <a:rPr lang="en-US" dirty="0">
                <a:solidFill>
                  <a:srgbClr val="FFB900"/>
                </a:solidFill>
              </a:rPr>
              <a:t>Governance</a:t>
            </a:r>
            <a:br>
              <a:rPr lang="en-US" dirty="0"/>
            </a:br>
            <a:r>
              <a:rPr lang="en-US" dirty="0"/>
              <a:t>Exploring available controls for governing and protecting code, builds, and deployments.</a:t>
            </a:r>
            <a:br>
              <a:rPr lang="en-US" dirty="0"/>
            </a:br>
            <a:endParaRPr lang="en-US" dirty="0"/>
          </a:p>
          <a:p>
            <a:r>
              <a:rPr lang="en-US" dirty="0">
                <a:solidFill>
                  <a:srgbClr val="FFB900"/>
                </a:solidFill>
              </a:rPr>
              <a:t>Automation</a:t>
            </a:r>
            <a:br>
              <a:rPr lang="en-US" dirty="0">
                <a:solidFill>
                  <a:srgbClr val="FFB900"/>
                </a:solidFill>
              </a:rPr>
            </a:br>
            <a:r>
              <a:rPr lang="en-US" dirty="0">
                <a:solidFill>
                  <a:schemeClr val="tx1"/>
                </a:solidFill>
              </a:rPr>
              <a:t>Transitioning from manually-intensive processes and governance for scale.</a:t>
            </a:r>
          </a:p>
        </p:txBody>
      </p:sp>
    </p:spTree>
    <p:extLst>
      <p:ext uri="{BB962C8B-B14F-4D97-AF65-F5344CB8AC3E}">
        <p14:creationId xmlns:p14="http://schemas.microsoft.com/office/powerpoint/2010/main" val="361295134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399FB-0622-4C2B-88D2-B90AC1333FC5}"/>
              </a:ext>
            </a:extLst>
          </p:cNvPr>
          <p:cNvSpPr>
            <a:spLocks noGrp="1"/>
          </p:cNvSpPr>
          <p:nvPr>
            <p:ph type="title"/>
          </p:nvPr>
        </p:nvSpPr>
        <p:spPr/>
        <p:txBody>
          <a:bodyPr/>
          <a:lstStyle/>
          <a:p>
            <a:r>
              <a:rPr lang="en-US" dirty="0"/>
              <a:t>DevOps Defined</a:t>
            </a:r>
          </a:p>
        </p:txBody>
      </p:sp>
      <p:sp>
        <p:nvSpPr>
          <p:cNvPr id="4" name="Text Placeholder 3">
            <a:extLst>
              <a:ext uri="{FF2B5EF4-FFF2-40B4-BE49-F238E27FC236}">
                <a16:creationId xmlns:a16="http://schemas.microsoft.com/office/drawing/2014/main" id="{26FFA913-490A-44DC-B07E-FBB3B8501864}"/>
              </a:ext>
            </a:extLst>
          </p:cNvPr>
          <p:cNvSpPr>
            <a:spLocks noGrp="1"/>
          </p:cNvSpPr>
          <p:nvPr>
            <p:ph type="body" sz="quarter" idx="10"/>
          </p:nvPr>
        </p:nvSpPr>
        <p:spPr>
          <a:xfrm>
            <a:off x="586390" y="1434370"/>
            <a:ext cx="11018520" cy="5133713"/>
          </a:xfrm>
        </p:spPr>
        <p:txBody>
          <a:bodyPr/>
          <a:lstStyle/>
          <a:p>
            <a:pPr algn="ctr"/>
            <a:endParaRPr lang="en-US" i="1" dirty="0"/>
          </a:p>
          <a:p>
            <a:pPr algn="ctr"/>
            <a:r>
              <a:rPr lang="en-US" i="1" dirty="0"/>
              <a:t>“An organization that embraces cultural change to affect </a:t>
            </a:r>
          </a:p>
          <a:p>
            <a:pPr algn="ctr"/>
            <a:r>
              <a:rPr lang="en-US" i="1" dirty="0"/>
              <a:t>how individuals think about work, </a:t>
            </a:r>
          </a:p>
          <a:p>
            <a:pPr algn="ctr"/>
            <a:r>
              <a:rPr lang="en-US" i="1" dirty="0"/>
              <a:t>value all the different roles that individuals have,</a:t>
            </a:r>
            <a:br>
              <a:rPr lang="en-US" i="1" dirty="0"/>
            </a:br>
            <a:r>
              <a:rPr lang="en-US" i="1" dirty="0"/>
              <a:t>accelerate business value, and </a:t>
            </a:r>
            <a:br>
              <a:rPr lang="en-US" i="1" dirty="0"/>
            </a:br>
            <a:r>
              <a:rPr lang="en-US" i="1" dirty="0"/>
              <a:t>measure the effects of the change.”</a:t>
            </a:r>
            <a:endParaRPr lang="en-US" dirty="0"/>
          </a:p>
          <a:p>
            <a:pPr algn="ctr"/>
            <a:endParaRPr lang="en-US" i="1" dirty="0"/>
          </a:p>
          <a:p>
            <a:pPr algn="r"/>
            <a:r>
              <a:rPr lang="en-US" dirty="0"/>
              <a:t>Jennifer Davis</a:t>
            </a:r>
            <a:br>
              <a:rPr lang="en-US" dirty="0"/>
            </a:br>
            <a:r>
              <a:rPr lang="en-US" sz="2000" dirty="0"/>
              <a:t>Software Engineer, </a:t>
            </a:r>
            <a:r>
              <a:rPr lang="en-US" sz="2000" i="1" dirty="0"/>
              <a:t>Chef</a:t>
            </a:r>
            <a:br>
              <a:rPr lang="en-US" sz="2000" dirty="0"/>
            </a:br>
            <a:endParaRPr lang="en-US" sz="800" dirty="0"/>
          </a:p>
          <a:p>
            <a:pPr algn="r"/>
            <a:r>
              <a:rPr lang="en-US" dirty="0" err="1"/>
              <a:t>Ryn</a:t>
            </a:r>
            <a:r>
              <a:rPr lang="en-US" dirty="0"/>
              <a:t> Daniels</a:t>
            </a:r>
            <a:br>
              <a:rPr lang="en-US" dirty="0"/>
            </a:br>
            <a:r>
              <a:rPr lang="en-US" sz="2000" dirty="0"/>
              <a:t>Senior Operations Manager, </a:t>
            </a:r>
            <a:r>
              <a:rPr lang="en-US" sz="2000" i="1" dirty="0"/>
              <a:t>Etsy</a:t>
            </a:r>
            <a:endParaRPr lang="en-US" i="1" dirty="0"/>
          </a:p>
        </p:txBody>
      </p:sp>
    </p:spTree>
    <p:extLst>
      <p:ext uri="{BB962C8B-B14F-4D97-AF65-F5344CB8AC3E}">
        <p14:creationId xmlns:p14="http://schemas.microsoft.com/office/powerpoint/2010/main" val="287874229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399FB-0622-4C2B-88D2-B90AC1333FC5}"/>
              </a:ext>
            </a:extLst>
          </p:cNvPr>
          <p:cNvSpPr>
            <a:spLocks noGrp="1"/>
          </p:cNvSpPr>
          <p:nvPr>
            <p:ph type="title"/>
          </p:nvPr>
        </p:nvSpPr>
        <p:spPr/>
        <p:txBody>
          <a:bodyPr/>
          <a:lstStyle/>
          <a:p>
            <a:r>
              <a:rPr lang="en-US" dirty="0"/>
              <a:t>DevOps Danger</a:t>
            </a:r>
          </a:p>
        </p:txBody>
      </p:sp>
      <p:sp>
        <p:nvSpPr>
          <p:cNvPr id="4" name="Text Placeholder 3">
            <a:extLst>
              <a:ext uri="{FF2B5EF4-FFF2-40B4-BE49-F238E27FC236}">
                <a16:creationId xmlns:a16="http://schemas.microsoft.com/office/drawing/2014/main" id="{26FFA913-490A-44DC-B07E-FBB3B8501864}"/>
              </a:ext>
            </a:extLst>
          </p:cNvPr>
          <p:cNvSpPr>
            <a:spLocks noGrp="1"/>
          </p:cNvSpPr>
          <p:nvPr>
            <p:ph type="body" sz="quarter" idx="10"/>
          </p:nvPr>
        </p:nvSpPr>
        <p:spPr>
          <a:xfrm>
            <a:off x="586390" y="1434370"/>
            <a:ext cx="11018520" cy="3237809"/>
          </a:xfrm>
        </p:spPr>
        <p:txBody>
          <a:bodyPr/>
          <a:lstStyle/>
          <a:p>
            <a:pPr algn="ctr"/>
            <a:endParaRPr lang="en-US" i="1" dirty="0"/>
          </a:p>
          <a:p>
            <a:pPr algn="ctr"/>
            <a:endParaRPr lang="en-US" i="1" dirty="0"/>
          </a:p>
          <a:p>
            <a:pPr algn="ctr"/>
            <a:r>
              <a:rPr lang="en-US" i="1" dirty="0"/>
              <a:t>“The danger for a movement that regards itself as new is that </a:t>
            </a:r>
            <a:br>
              <a:rPr lang="en-US" i="1" dirty="0"/>
            </a:br>
            <a:r>
              <a:rPr lang="en-US" i="1" dirty="0"/>
              <a:t>it may try to embrace everything that is not old.”</a:t>
            </a:r>
            <a:endParaRPr lang="en-US" dirty="0"/>
          </a:p>
          <a:p>
            <a:pPr algn="ctr"/>
            <a:endParaRPr lang="en-US" i="1" dirty="0"/>
          </a:p>
          <a:p>
            <a:pPr algn="r"/>
            <a:r>
              <a:rPr lang="en-US" dirty="0"/>
              <a:t>Lee Roy Beach et al.</a:t>
            </a:r>
            <a:br>
              <a:rPr lang="en-US" dirty="0"/>
            </a:br>
            <a:r>
              <a:rPr lang="en-US" sz="2000" i="1" dirty="0"/>
              <a:t>Naturalistic Decision Making and Related Research Lines</a:t>
            </a:r>
            <a:endParaRPr lang="en-US" i="1" dirty="0"/>
          </a:p>
        </p:txBody>
      </p:sp>
    </p:spTree>
    <p:extLst>
      <p:ext uri="{BB962C8B-B14F-4D97-AF65-F5344CB8AC3E}">
        <p14:creationId xmlns:p14="http://schemas.microsoft.com/office/powerpoint/2010/main" val="1173940587"/>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75C1B-3A3F-4C3A-9431-9E89BF73FEB4}"/>
              </a:ext>
            </a:extLst>
          </p:cNvPr>
          <p:cNvSpPr>
            <a:spLocks noGrp="1"/>
          </p:cNvSpPr>
          <p:nvPr>
            <p:ph type="title"/>
          </p:nvPr>
        </p:nvSpPr>
        <p:spPr/>
        <p:txBody>
          <a:bodyPr/>
          <a:lstStyle/>
          <a:p>
            <a:r>
              <a:rPr lang="en-US" dirty="0"/>
              <a:t>History of Azure DevOps</a:t>
            </a:r>
          </a:p>
        </p:txBody>
      </p:sp>
      <p:sp>
        <p:nvSpPr>
          <p:cNvPr id="3" name="Content Placeholder 2">
            <a:extLst>
              <a:ext uri="{FF2B5EF4-FFF2-40B4-BE49-F238E27FC236}">
                <a16:creationId xmlns:a16="http://schemas.microsoft.com/office/drawing/2014/main" id="{338F2513-0BA6-4C26-8644-03B339A862CE}"/>
              </a:ext>
            </a:extLst>
          </p:cNvPr>
          <p:cNvSpPr>
            <a:spLocks noGrp="1"/>
          </p:cNvSpPr>
          <p:nvPr>
            <p:ph sz="quarter" idx="12"/>
          </p:nvPr>
        </p:nvSpPr>
        <p:spPr>
          <a:xfrm>
            <a:off x="584200" y="1435100"/>
            <a:ext cx="5211763" cy="2412968"/>
          </a:xfrm>
        </p:spPr>
        <p:txBody>
          <a:bodyPr/>
          <a:lstStyle/>
          <a:p>
            <a:r>
              <a:rPr lang="en-US" dirty="0"/>
              <a:t>Microsoft Visual Source Safe</a:t>
            </a:r>
          </a:p>
          <a:p>
            <a:r>
              <a:rPr lang="en-US" dirty="0"/>
              <a:t>Visual Studio Team System (2005, 2008)</a:t>
            </a:r>
          </a:p>
          <a:p>
            <a:r>
              <a:rPr lang="en-US" dirty="0"/>
              <a:t>Team Foundation Server (2010, 2012, 2013, 105, 2017, 2018)</a:t>
            </a:r>
          </a:p>
          <a:p>
            <a:r>
              <a:rPr lang="en-US" dirty="0"/>
              <a:t>Azure DevOps Server (2019)</a:t>
            </a:r>
          </a:p>
        </p:txBody>
      </p:sp>
      <p:sp>
        <p:nvSpPr>
          <p:cNvPr id="4" name="Content Placeholder 3">
            <a:extLst>
              <a:ext uri="{FF2B5EF4-FFF2-40B4-BE49-F238E27FC236}">
                <a16:creationId xmlns:a16="http://schemas.microsoft.com/office/drawing/2014/main" id="{F17625A2-FCE6-4F77-AEB4-6DC777BD7A8C}"/>
              </a:ext>
            </a:extLst>
          </p:cNvPr>
          <p:cNvSpPr>
            <a:spLocks noGrp="1"/>
          </p:cNvSpPr>
          <p:nvPr>
            <p:ph sz="quarter" idx="13"/>
          </p:nvPr>
        </p:nvSpPr>
        <p:spPr>
          <a:xfrm>
            <a:off x="6389688" y="1435100"/>
            <a:ext cx="5219700" cy="1465016"/>
          </a:xfrm>
        </p:spPr>
        <p:txBody>
          <a:bodyPr/>
          <a:lstStyle/>
          <a:p>
            <a:r>
              <a:rPr lang="en-US" dirty="0"/>
              <a:t>Visual Studio Online (2013)</a:t>
            </a:r>
          </a:p>
          <a:p>
            <a:r>
              <a:rPr lang="en-US" dirty="0"/>
              <a:t>Visual Studio Team Services (2015)</a:t>
            </a:r>
          </a:p>
          <a:p>
            <a:r>
              <a:rPr lang="en-US" dirty="0"/>
              <a:t>Azure DevOps Services (2018)</a:t>
            </a:r>
          </a:p>
        </p:txBody>
      </p:sp>
      <p:sp>
        <p:nvSpPr>
          <p:cNvPr id="7" name="Arrow: Right 6">
            <a:extLst>
              <a:ext uri="{FF2B5EF4-FFF2-40B4-BE49-F238E27FC236}">
                <a16:creationId xmlns:a16="http://schemas.microsoft.com/office/drawing/2014/main" id="{9DBDB0EB-671F-498E-892E-EF3EF98833AC}"/>
              </a:ext>
            </a:extLst>
          </p:cNvPr>
          <p:cNvSpPr/>
          <p:nvPr/>
        </p:nvSpPr>
        <p:spPr bwMode="auto">
          <a:xfrm rot="5400000">
            <a:off x="-1197574" y="2632672"/>
            <a:ext cx="2991461" cy="596314"/>
          </a:xfrm>
          <a:prstGeom prst="rightArrow">
            <a:avLst/>
          </a:prstGeom>
          <a:solidFill>
            <a:srgbClr val="0098CE"/>
          </a:solidFill>
          <a:ln>
            <a:noFill/>
            <a:headEnd type="none" w="med" len="med"/>
            <a:tailEnd type="none" w="med" len="med"/>
          </a:ln>
          <a:effectLst>
            <a:outerShdw blurRad="50800" dist="38100" dir="5400000" algn="t" rotWithShape="0">
              <a:prstClr val="black">
                <a:alpha val="2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TextBox 7">
            <a:extLst>
              <a:ext uri="{FF2B5EF4-FFF2-40B4-BE49-F238E27FC236}">
                <a16:creationId xmlns:a16="http://schemas.microsoft.com/office/drawing/2014/main" id="{3A7BB668-9EA9-4CD6-9370-042BE6AA4AFF}"/>
              </a:ext>
            </a:extLst>
          </p:cNvPr>
          <p:cNvSpPr txBox="1"/>
          <p:nvPr/>
        </p:nvSpPr>
        <p:spPr>
          <a:xfrm rot="16200000">
            <a:off x="-965798" y="2560555"/>
            <a:ext cx="2527911" cy="276999"/>
          </a:xfrm>
          <a:prstGeom prst="rect">
            <a:avLst/>
          </a:prstGeom>
          <a:noFill/>
        </p:spPr>
        <p:txBody>
          <a:bodyPr wrap="square" lIns="0" tIns="0" rIns="0" bIns="0" rtlCol="0">
            <a:spAutoFit/>
          </a:bodyPr>
          <a:lstStyle/>
          <a:p>
            <a:pPr algn="l"/>
            <a:r>
              <a:rPr lang="en-US" sz="1800" dirty="0">
                <a:gradFill>
                  <a:gsLst>
                    <a:gs pos="2917">
                      <a:schemeClr val="tx1"/>
                    </a:gs>
                    <a:gs pos="30000">
                      <a:schemeClr val="tx1"/>
                    </a:gs>
                  </a:gsLst>
                  <a:lin ang="5400000" scaled="0"/>
                </a:gradFill>
                <a:latin typeface="Browallia New" panose="020B0604020202020204" pitchFamily="34" charset="-34"/>
                <a:cs typeface="Browallia New" panose="020B0604020202020204" pitchFamily="34" charset="-34"/>
              </a:rPr>
              <a:t>On-Premises</a:t>
            </a:r>
          </a:p>
        </p:txBody>
      </p:sp>
      <p:sp>
        <p:nvSpPr>
          <p:cNvPr id="9" name="Arrow: Right 8">
            <a:extLst>
              <a:ext uri="{FF2B5EF4-FFF2-40B4-BE49-F238E27FC236}">
                <a16:creationId xmlns:a16="http://schemas.microsoft.com/office/drawing/2014/main" id="{5DBC5302-F2EC-4ADF-AD99-C15A8E46D013}"/>
              </a:ext>
            </a:extLst>
          </p:cNvPr>
          <p:cNvSpPr/>
          <p:nvPr/>
        </p:nvSpPr>
        <p:spPr bwMode="auto">
          <a:xfrm rot="5400000">
            <a:off x="4604740" y="2632672"/>
            <a:ext cx="2991461" cy="596314"/>
          </a:xfrm>
          <a:prstGeom prst="rightArrow">
            <a:avLst/>
          </a:prstGeom>
          <a:solidFill>
            <a:srgbClr val="489869"/>
          </a:solidFill>
          <a:ln>
            <a:noFill/>
            <a:headEnd type="none" w="med" len="med"/>
            <a:tailEnd type="none" w="med" len="med"/>
          </a:ln>
          <a:effectLst>
            <a:outerShdw blurRad="50800" dist="38100" dir="5400000" algn="t" rotWithShape="0">
              <a:prstClr val="black">
                <a:alpha val="2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TextBox 9">
            <a:extLst>
              <a:ext uri="{FF2B5EF4-FFF2-40B4-BE49-F238E27FC236}">
                <a16:creationId xmlns:a16="http://schemas.microsoft.com/office/drawing/2014/main" id="{9F1EB805-73B1-4E56-AB20-1A2380351950}"/>
              </a:ext>
            </a:extLst>
          </p:cNvPr>
          <p:cNvSpPr txBox="1"/>
          <p:nvPr/>
        </p:nvSpPr>
        <p:spPr>
          <a:xfrm rot="16200000">
            <a:off x="4836516" y="2560555"/>
            <a:ext cx="2527911" cy="276999"/>
          </a:xfrm>
          <a:prstGeom prst="rect">
            <a:avLst/>
          </a:prstGeom>
          <a:noFill/>
        </p:spPr>
        <p:txBody>
          <a:bodyPr wrap="square" lIns="0" tIns="0" rIns="0" bIns="0" rtlCol="0">
            <a:spAutoFit/>
          </a:bodyPr>
          <a:lstStyle/>
          <a:p>
            <a:pPr algn="l"/>
            <a:r>
              <a:rPr lang="en-US" sz="1800" dirty="0">
                <a:gradFill>
                  <a:gsLst>
                    <a:gs pos="2917">
                      <a:schemeClr val="tx1"/>
                    </a:gs>
                    <a:gs pos="30000">
                      <a:schemeClr val="tx1"/>
                    </a:gs>
                  </a:gsLst>
                  <a:lin ang="5400000" scaled="0"/>
                </a:gradFill>
                <a:latin typeface="Browallia New" panose="020B0604020202020204" pitchFamily="34" charset="-34"/>
                <a:cs typeface="Browallia New" panose="020B0604020202020204" pitchFamily="34" charset="-34"/>
              </a:rPr>
              <a:t>Cloud</a:t>
            </a:r>
          </a:p>
        </p:txBody>
      </p:sp>
      <p:sp>
        <p:nvSpPr>
          <p:cNvPr id="11" name="TextBox 10">
            <a:extLst>
              <a:ext uri="{FF2B5EF4-FFF2-40B4-BE49-F238E27FC236}">
                <a16:creationId xmlns:a16="http://schemas.microsoft.com/office/drawing/2014/main" id="{46090FBE-213E-487A-B4FE-C102365B581B}"/>
              </a:ext>
            </a:extLst>
          </p:cNvPr>
          <p:cNvSpPr txBox="1"/>
          <p:nvPr/>
        </p:nvSpPr>
        <p:spPr>
          <a:xfrm>
            <a:off x="159657" y="6324600"/>
            <a:ext cx="3004027" cy="430887"/>
          </a:xfrm>
          <a:prstGeom prst="rect">
            <a:avLst/>
          </a:prstGeom>
          <a:noFill/>
        </p:spPr>
        <p:txBody>
          <a:bodyPr wrap="none" lIns="0" tIns="0" rIns="0" bIns="0" rtlCol="0">
            <a:spAutoFit/>
          </a:bodyPr>
          <a:lstStyle/>
          <a:p>
            <a:r>
              <a:rPr lang="en-US" sz="1400" dirty="0">
                <a:solidFill>
                  <a:srgbClr val="D59DFF"/>
                </a:solidFill>
                <a:latin typeface="Browallia New" panose="020B0604020202020204" pitchFamily="34" charset="-34"/>
                <a:cs typeface="Browallia New" panose="020B0604020202020204" pitchFamily="34" charset="-34"/>
                <a:hlinkClick r:id="rId2">
                  <a:extLst>
                    <a:ext uri="{A12FA001-AC4F-418D-AE19-62706E023703}">
                      <ahyp:hlinkClr xmlns:ahyp="http://schemas.microsoft.com/office/drawing/2018/hyperlinkcolor" val="tx"/>
                    </a:ext>
                  </a:extLst>
                </a:hlinkClick>
              </a:rPr>
              <a:t>https://en.wikipedia.org/wiki/Microsoft_Visual_SourceSafe</a:t>
            </a:r>
            <a:endParaRPr lang="en-US" sz="1400" dirty="0">
              <a:solidFill>
                <a:srgbClr val="D59DFF"/>
              </a:solidFill>
              <a:latin typeface="Browallia New" panose="020B0604020202020204" pitchFamily="34" charset="-34"/>
              <a:cs typeface="Browallia New" panose="020B0604020202020204" pitchFamily="34" charset="-34"/>
            </a:endParaRPr>
          </a:p>
          <a:p>
            <a:r>
              <a:rPr lang="en-US" sz="1400" dirty="0">
                <a:solidFill>
                  <a:srgbClr val="D59DFF"/>
                </a:solidFill>
                <a:latin typeface="Browallia New" panose="020B0604020202020204" pitchFamily="34" charset="-34"/>
                <a:cs typeface="Browallia New" panose="020B0604020202020204" pitchFamily="34" charset="-34"/>
                <a:hlinkClick r:id="rId3">
                  <a:extLst>
                    <a:ext uri="{A12FA001-AC4F-418D-AE19-62706E023703}">
                      <ahyp:hlinkClr xmlns:ahyp="http://schemas.microsoft.com/office/drawing/2018/hyperlinkcolor" val="tx"/>
                    </a:ext>
                  </a:extLst>
                </a:hlinkClick>
              </a:rPr>
              <a:t>https://en.wikipedia.org/wiki/Azure_DevOps_Server</a:t>
            </a:r>
            <a:endParaRPr lang="en-US" sz="1400" dirty="0">
              <a:solidFill>
                <a:srgbClr val="D59DFF"/>
              </a:solidFill>
              <a:latin typeface="Browallia New" panose="020B0604020202020204" pitchFamily="34" charset="-34"/>
              <a:cs typeface="Browallia New" panose="020B0604020202020204" pitchFamily="34" charset="-34"/>
            </a:endParaRPr>
          </a:p>
        </p:txBody>
      </p:sp>
    </p:spTree>
    <p:extLst>
      <p:ext uri="{BB962C8B-B14F-4D97-AF65-F5344CB8AC3E}">
        <p14:creationId xmlns:p14="http://schemas.microsoft.com/office/powerpoint/2010/main" val="118424260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3">
                                            <p:txEl>
                                              <p:pRg st="0" end="0"/>
                                            </p:txEl>
                                          </p:spTgt>
                                        </p:tgtEl>
                                        <p:attrNameLst>
                                          <p:attrName>style.visibility</p:attrName>
                                        </p:attrNameLst>
                                      </p:cBhvr>
                                      <p:to>
                                        <p:strVal val="visible"/>
                                      </p:to>
                                    </p:set>
                                    <p:animEffect transition="in" filter="fade">
                                      <p:cBhvr>
                                        <p:cTn id="16" dur="500"/>
                                        <p:tgtEl>
                                          <p:spTgt spid="3">
                                            <p:txEl>
                                              <p:pRg st="0" end="0"/>
                                            </p:txEl>
                                          </p:spTgt>
                                        </p:tgtEl>
                                      </p:cBhvr>
                                    </p:animEffect>
                                  </p:childTnLst>
                                </p:cTn>
                              </p:par>
                            </p:childTnLst>
                          </p:cTn>
                        </p:par>
                        <p:par>
                          <p:cTn id="17" fill="hold">
                            <p:stCondLst>
                              <p:cond delay="1500"/>
                            </p:stCondLst>
                            <p:childTnLst>
                              <p:par>
                                <p:cTn id="18" presetID="10" presetClass="entr" presetSubtype="0" fill="hold" grpId="0" nodeType="after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500"/>
                                        <p:tgtEl>
                                          <p:spTgt spid="3">
                                            <p:txEl>
                                              <p:pRg st="1" end="1"/>
                                            </p:txEl>
                                          </p:spTgt>
                                        </p:tgtEl>
                                      </p:cBhvr>
                                    </p:animEffect>
                                  </p:childTnLst>
                                </p:cTn>
                              </p:par>
                            </p:childTnLst>
                          </p:cTn>
                        </p:par>
                        <p:par>
                          <p:cTn id="21" fill="hold">
                            <p:stCondLst>
                              <p:cond delay="2000"/>
                            </p:stCondLst>
                            <p:childTnLst>
                              <p:par>
                                <p:cTn id="22" presetID="10" presetClass="entr" presetSubtype="0" fill="hold" grpId="0" nodeType="after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500"/>
                                        <p:tgtEl>
                                          <p:spTgt spid="3">
                                            <p:txEl>
                                              <p:pRg st="2" end="2"/>
                                            </p:txEl>
                                          </p:spTgt>
                                        </p:tgtEl>
                                      </p:cBhvr>
                                    </p:animEffect>
                                  </p:childTnLst>
                                </p:cTn>
                              </p:par>
                            </p:childTnLst>
                          </p:cTn>
                        </p:par>
                        <p:par>
                          <p:cTn id="25" fill="hold">
                            <p:stCondLst>
                              <p:cond delay="2500"/>
                            </p:stCondLst>
                            <p:childTnLst>
                              <p:par>
                                <p:cTn id="26" presetID="10" presetClass="entr" presetSubtype="0" fill="hold" grpId="0" nodeType="after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500"/>
                                        <p:tgtEl>
                                          <p:spTgt spid="3">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1"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additive="base">
                                        <p:cTn id="33" dur="500" fill="hold"/>
                                        <p:tgtEl>
                                          <p:spTgt spid="9"/>
                                        </p:tgtEl>
                                        <p:attrNameLst>
                                          <p:attrName>ppt_x</p:attrName>
                                        </p:attrNameLst>
                                      </p:cBhvr>
                                      <p:tavLst>
                                        <p:tav tm="0">
                                          <p:val>
                                            <p:strVal val="#ppt_x"/>
                                          </p:val>
                                        </p:tav>
                                        <p:tav tm="100000">
                                          <p:val>
                                            <p:strVal val="#ppt_x"/>
                                          </p:val>
                                        </p:tav>
                                      </p:tavLst>
                                    </p:anim>
                                    <p:anim calcmode="lin" valueType="num">
                                      <p:cBhvr additive="base">
                                        <p:cTn id="34" dur="500" fill="hold"/>
                                        <p:tgtEl>
                                          <p:spTgt spid="9"/>
                                        </p:tgtEl>
                                        <p:attrNameLst>
                                          <p:attrName>ppt_y</p:attrName>
                                        </p:attrNameLst>
                                      </p:cBhvr>
                                      <p:tavLst>
                                        <p:tav tm="0">
                                          <p:val>
                                            <p:strVal val="0-#ppt_h/2"/>
                                          </p:val>
                                        </p:tav>
                                        <p:tav tm="100000">
                                          <p:val>
                                            <p:strVal val="#ppt_y"/>
                                          </p:val>
                                        </p:tav>
                                      </p:tavLst>
                                    </p:anim>
                                  </p:childTnLst>
                                </p:cTn>
                              </p:par>
                            </p:childTnLst>
                          </p:cTn>
                        </p:par>
                        <p:par>
                          <p:cTn id="35" fill="hold">
                            <p:stCondLst>
                              <p:cond delay="500"/>
                            </p:stCondLst>
                            <p:childTnLst>
                              <p:par>
                                <p:cTn id="36" presetID="10" presetClass="entr" presetSubtype="0" fill="hold" grpId="0" nodeType="after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fade">
                                      <p:cBhvr>
                                        <p:cTn id="38" dur="500"/>
                                        <p:tgtEl>
                                          <p:spTgt spid="10"/>
                                        </p:tgtEl>
                                      </p:cBhvr>
                                    </p:animEffect>
                                  </p:childTnLst>
                                </p:cTn>
                              </p:par>
                            </p:childTnLst>
                          </p:cTn>
                        </p:par>
                        <p:par>
                          <p:cTn id="39" fill="hold">
                            <p:stCondLst>
                              <p:cond delay="1000"/>
                            </p:stCondLst>
                            <p:childTnLst>
                              <p:par>
                                <p:cTn id="40" presetID="10" presetClass="entr" presetSubtype="0" fill="hold" grpId="0" nodeType="afterEffect">
                                  <p:stCondLst>
                                    <p:cond delay="0"/>
                                  </p:stCondLst>
                                  <p:childTnLst>
                                    <p:set>
                                      <p:cBhvr>
                                        <p:cTn id="41" dur="1" fill="hold">
                                          <p:stCondLst>
                                            <p:cond delay="0"/>
                                          </p:stCondLst>
                                        </p:cTn>
                                        <p:tgtEl>
                                          <p:spTgt spid="4">
                                            <p:txEl>
                                              <p:pRg st="0" end="0"/>
                                            </p:txEl>
                                          </p:spTgt>
                                        </p:tgtEl>
                                        <p:attrNameLst>
                                          <p:attrName>style.visibility</p:attrName>
                                        </p:attrNameLst>
                                      </p:cBhvr>
                                      <p:to>
                                        <p:strVal val="visible"/>
                                      </p:to>
                                    </p:set>
                                    <p:animEffect transition="in" filter="fade">
                                      <p:cBhvr>
                                        <p:cTn id="42" dur="500"/>
                                        <p:tgtEl>
                                          <p:spTgt spid="4">
                                            <p:txEl>
                                              <p:pRg st="0" end="0"/>
                                            </p:txEl>
                                          </p:spTgt>
                                        </p:tgtEl>
                                      </p:cBhvr>
                                    </p:animEffect>
                                  </p:childTnLst>
                                </p:cTn>
                              </p:par>
                            </p:childTnLst>
                          </p:cTn>
                        </p:par>
                        <p:par>
                          <p:cTn id="43" fill="hold">
                            <p:stCondLst>
                              <p:cond delay="1500"/>
                            </p:stCondLst>
                            <p:childTnLst>
                              <p:par>
                                <p:cTn id="44" presetID="10" presetClass="entr" presetSubtype="0" fill="hold" grpId="0" nodeType="afterEffect">
                                  <p:stCondLst>
                                    <p:cond delay="0"/>
                                  </p:stCondLst>
                                  <p:childTnLst>
                                    <p:set>
                                      <p:cBhvr>
                                        <p:cTn id="45" dur="1" fill="hold">
                                          <p:stCondLst>
                                            <p:cond delay="0"/>
                                          </p:stCondLst>
                                        </p:cTn>
                                        <p:tgtEl>
                                          <p:spTgt spid="4">
                                            <p:txEl>
                                              <p:pRg st="1" end="1"/>
                                            </p:txEl>
                                          </p:spTgt>
                                        </p:tgtEl>
                                        <p:attrNameLst>
                                          <p:attrName>style.visibility</p:attrName>
                                        </p:attrNameLst>
                                      </p:cBhvr>
                                      <p:to>
                                        <p:strVal val="visible"/>
                                      </p:to>
                                    </p:set>
                                    <p:animEffect transition="in" filter="fade">
                                      <p:cBhvr>
                                        <p:cTn id="46" dur="500"/>
                                        <p:tgtEl>
                                          <p:spTgt spid="4">
                                            <p:txEl>
                                              <p:pRg st="1" end="1"/>
                                            </p:txEl>
                                          </p:spTgt>
                                        </p:tgtEl>
                                      </p:cBhvr>
                                    </p:animEffect>
                                  </p:childTnLst>
                                </p:cTn>
                              </p:par>
                            </p:childTnLst>
                          </p:cTn>
                        </p:par>
                        <p:par>
                          <p:cTn id="47" fill="hold">
                            <p:stCondLst>
                              <p:cond delay="2000"/>
                            </p:stCondLst>
                            <p:childTnLst>
                              <p:par>
                                <p:cTn id="48" presetID="10" presetClass="entr" presetSubtype="0" fill="hold" grpId="0" nodeType="afterEffect">
                                  <p:stCondLst>
                                    <p:cond delay="0"/>
                                  </p:stCondLst>
                                  <p:childTnLst>
                                    <p:set>
                                      <p:cBhvr>
                                        <p:cTn id="49" dur="1" fill="hold">
                                          <p:stCondLst>
                                            <p:cond delay="0"/>
                                          </p:stCondLst>
                                        </p:cTn>
                                        <p:tgtEl>
                                          <p:spTgt spid="4">
                                            <p:txEl>
                                              <p:pRg st="2" end="2"/>
                                            </p:txEl>
                                          </p:spTgt>
                                        </p:tgtEl>
                                        <p:attrNameLst>
                                          <p:attrName>style.visibility</p:attrName>
                                        </p:attrNameLst>
                                      </p:cBhvr>
                                      <p:to>
                                        <p:strVal val="visible"/>
                                      </p:to>
                                    </p:set>
                                    <p:animEffect transition="in" filter="fade">
                                      <p:cBhvr>
                                        <p:cTn id="50" dur="500"/>
                                        <p:tgtEl>
                                          <p:spTgt spid="4">
                                            <p:txEl>
                                              <p:pRg st="2" end="2"/>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11"/>
                                        </p:tgtEl>
                                        <p:attrNameLst>
                                          <p:attrName>style.visibility</p:attrName>
                                        </p:attrNameLst>
                                      </p:cBhvr>
                                      <p:to>
                                        <p:strVal val="visible"/>
                                      </p:to>
                                    </p:set>
                                    <p:animEffect transition="in" filter="fade">
                                      <p:cBhvr>
                                        <p:cTn id="5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build="p"/>
      <p:bldP spid="7" grpId="0" animBg="1"/>
      <p:bldP spid="8" grpId="0"/>
      <p:bldP spid="9" grpId="0" animBg="1"/>
      <p:bldP spid="10" grpId="0"/>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Arrow: Bent-Up 71">
            <a:extLst>
              <a:ext uri="{FF2B5EF4-FFF2-40B4-BE49-F238E27FC236}">
                <a16:creationId xmlns:a16="http://schemas.microsoft.com/office/drawing/2014/main" id="{4E04FAB5-4E36-45A3-99BF-4DA9FA4B929A}"/>
              </a:ext>
            </a:extLst>
          </p:cNvPr>
          <p:cNvSpPr/>
          <p:nvPr/>
        </p:nvSpPr>
        <p:spPr bwMode="auto">
          <a:xfrm rot="5400000" flipH="1">
            <a:off x="2205833" y="5244905"/>
            <a:ext cx="2053670" cy="1167361"/>
          </a:xfrm>
          <a:prstGeom prst="bentUpArrow">
            <a:avLst>
              <a:gd name="adj1" fmla="val 25000"/>
              <a:gd name="adj2" fmla="val 25756"/>
              <a:gd name="adj3" fmla="val 25000"/>
            </a:avLst>
          </a:prstGeom>
          <a:solidFill>
            <a:srgbClr val="489869"/>
          </a:solidFill>
          <a:ln>
            <a:noFill/>
            <a:headEnd type="none" w="med" len="med"/>
            <a:tailEnd type="none" w="med" len="med"/>
          </a:ln>
          <a:effectLst>
            <a:outerShdw blurRad="50800" dist="38100" dir="5400000" algn="t" rotWithShape="0">
              <a:prstClr val="black">
                <a:alpha val="2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a:extLst>
              <a:ext uri="{FF2B5EF4-FFF2-40B4-BE49-F238E27FC236}">
                <a16:creationId xmlns:a16="http://schemas.microsoft.com/office/drawing/2014/main" id="{8BB696CA-9CAD-4DC7-9369-AB13FB2C7A46}"/>
              </a:ext>
            </a:extLst>
          </p:cNvPr>
          <p:cNvSpPr>
            <a:spLocks noGrp="1"/>
          </p:cNvSpPr>
          <p:nvPr>
            <p:ph type="title"/>
          </p:nvPr>
        </p:nvSpPr>
        <p:spPr/>
        <p:txBody>
          <a:bodyPr/>
          <a:lstStyle/>
          <a:p>
            <a:r>
              <a:rPr lang="en-US" dirty="0"/>
              <a:t>TFS Infrastructure</a:t>
            </a:r>
          </a:p>
        </p:txBody>
      </p:sp>
      <p:grpSp>
        <p:nvGrpSpPr>
          <p:cNvPr id="57" name="Group 56">
            <a:extLst>
              <a:ext uri="{FF2B5EF4-FFF2-40B4-BE49-F238E27FC236}">
                <a16:creationId xmlns:a16="http://schemas.microsoft.com/office/drawing/2014/main" id="{9B9C7A12-F6E0-4070-AD3F-99D5EA68BDB9}"/>
              </a:ext>
            </a:extLst>
          </p:cNvPr>
          <p:cNvGrpSpPr/>
          <p:nvPr/>
        </p:nvGrpSpPr>
        <p:grpSpPr>
          <a:xfrm>
            <a:off x="922596" y="1359237"/>
            <a:ext cx="1066999" cy="850702"/>
            <a:chOff x="1636971" y="3159125"/>
            <a:chExt cx="1066999" cy="850702"/>
          </a:xfrm>
        </p:grpSpPr>
        <p:grpSp>
          <p:nvGrpSpPr>
            <p:cNvPr id="9" name="Group 8">
              <a:extLst>
                <a:ext uri="{FF2B5EF4-FFF2-40B4-BE49-F238E27FC236}">
                  <a16:creationId xmlns:a16="http://schemas.microsoft.com/office/drawing/2014/main" id="{827ADF4B-4EF4-49FC-94B9-8F6E2C241487}"/>
                </a:ext>
              </a:extLst>
            </p:cNvPr>
            <p:cNvGrpSpPr/>
            <p:nvPr/>
          </p:nvGrpSpPr>
          <p:grpSpPr>
            <a:xfrm>
              <a:off x="1900695" y="3159125"/>
              <a:ext cx="803275" cy="783431"/>
              <a:chOff x="588263" y="3127375"/>
              <a:chExt cx="803275" cy="783431"/>
            </a:xfrm>
          </p:grpSpPr>
          <p:pic>
            <p:nvPicPr>
              <p:cNvPr id="6" name="Graphic 5">
                <a:extLst>
                  <a:ext uri="{FF2B5EF4-FFF2-40B4-BE49-F238E27FC236}">
                    <a16:creationId xmlns:a16="http://schemas.microsoft.com/office/drawing/2014/main" id="{8AD32F42-9636-4FC3-BD1E-C6B36E81173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88263" y="3127375"/>
                <a:ext cx="476250" cy="476250"/>
              </a:xfrm>
              <a:prstGeom prst="rect">
                <a:avLst/>
              </a:prstGeom>
            </p:spPr>
          </p:pic>
          <p:pic>
            <p:nvPicPr>
              <p:cNvPr id="8" name="Picture 7" descr="A close up of a sign&#10;&#10;Description automatically generated">
                <a:extLst>
                  <a:ext uri="{FF2B5EF4-FFF2-40B4-BE49-F238E27FC236}">
                    <a16:creationId xmlns:a16="http://schemas.microsoft.com/office/drawing/2014/main" id="{43511747-82DA-4C5A-A740-F299272ED36F}"/>
                  </a:ext>
                </a:extLst>
              </p:cNvPr>
              <p:cNvPicPr>
                <a:picLocks noChangeAspect="1"/>
              </p:cNvPicPr>
              <p:nvPr/>
            </p:nvPicPr>
            <p:blipFill>
              <a:blip r:embed="rId4"/>
              <a:stretch>
                <a:fillRect/>
              </a:stretch>
            </p:blipFill>
            <p:spPr>
              <a:xfrm>
                <a:off x="674782" y="3194050"/>
                <a:ext cx="716756" cy="716756"/>
              </a:xfrm>
              <a:prstGeom prst="rect">
                <a:avLst/>
              </a:prstGeom>
            </p:spPr>
          </p:pic>
        </p:grpSp>
        <p:sp>
          <p:nvSpPr>
            <p:cNvPr id="10" name="TextBox 9">
              <a:extLst>
                <a:ext uri="{FF2B5EF4-FFF2-40B4-BE49-F238E27FC236}">
                  <a16:creationId xmlns:a16="http://schemas.microsoft.com/office/drawing/2014/main" id="{DD80AD05-5ABE-4BA3-BB20-1DCC4739E9DB}"/>
                </a:ext>
              </a:extLst>
            </p:cNvPr>
            <p:cNvSpPr txBox="1"/>
            <p:nvPr/>
          </p:nvSpPr>
          <p:spPr>
            <a:xfrm>
              <a:off x="1636971" y="3702050"/>
              <a:ext cx="1025922" cy="307777"/>
            </a:xfrm>
            <a:prstGeom prst="rect">
              <a:avLst/>
            </a:prstGeom>
            <a:noFill/>
          </p:spPr>
          <p:txBody>
            <a:bodyPr wrap="none" lIns="0" tIns="0" rIns="0" bIns="0" rtlCol="0">
              <a:spAutoFit/>
            </a:bodyPr>
            <a:lstStyle/>
            <a:p>
              <a:pPr algn="ctr"/>
              <a:r>
                <a:rPr lang="en-US" sz="2000" dirty="0">
                  <a:gradFill>
                    <a:gsLst>
                      <a:gs pos="2917">
                        <a:schemeClr val="tx1"/>
                      </a:gs>
                      <a:gs pos="30000">
                        <a:schemeClr val="tx1"/>
                      </a:gs>
                    </a:gsLst>
                    <a:lin ang="5400000" scaled="0"/>
                  </a:gradFill>
                  <a:latin typeface="Browallia New" panose="020B0604020202020204" pitchFamily="34" charset="-34"/>
                  <a:cs typeface="Browallia New" panose="020B0604020202020204" pitchFamily="34" charset="-34"/>
                </a:rPr>
                <a:t>Admin Server</a:t>
              </a:r>
            </a:p>
          </p:txBody>
        </p:sp>
      </p:grpSp>
      <p:sp>
        <p:nvSpPr>
          <p:cNvPr id="60" name="Arrow: Right 59">
            <a:extLst>
              <a:ext uri="{FF2B5EF4-FFF2-40B4-BE49-F238E27FC236}">
                <a16:creationId xmlns:a16="http://schemas.microsoft.com/office/drawing/2014/main" id="{E9F3BF33-6CA8-4BB7-B348-D162C0271178}"/>
              </a:ext>
            </a:extLst>
          </p:cNvPr>
          <p:cNvSpPr/>
          <p:nvPr/>
        </p:nvSpPr>
        <p:spPr bwMode="auto">
          <a:xfrm rot="10800000">
            <a:off x="2495550" y="1426478"/>
            <a:ext cx="9696450" cy="596314"/>
          </a:xfrm>
          <a:prstGeom prst="rightArrow">
            <a:avLst/>
          </a:prstGeom>
          <a:solidFill>
            <a:srgbClr val="0098CE"/>
          </a:solidFill>
          <a:ln>
            <a:noFill/>
            <a:headEnd type="none" w="med" len="med"/>
            <a:tailEnd type="none" w="med" len="med"/>
          </a:ln>
          <a:effectLst>
            <a:outerShdw blurRad="50800" dist="38100" dir="5400000" algn="t" rotWithShape="0">
              <a:prstClr val="black">
                <a:alpha val="2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61" name="TextBox 60">
            <a:extLst>
              <a:ext uri="{FF2B5EF4-FFF2-40B4-BE49-F238E27FC236}">
                <a16:creationId xmlns:a16="http://schemas.microsoft.com/office/drawing/2014/main" id="{8571A269-221E-4B75-AAA5-1DCB4CA6F172}"/>
              </a:ext>
            </a:extLst>
          </p:cNvPr>
          <p:cNvSpPr txBox="1"/>
          <p:nvPr/>
        </p:nvSpPr>
        <p:spPr>
          <a:xfrm>
            <a:off x="2895600" y="1586134"/>
            <a:ext cx="9232900" cy="276999"/>
          </a:xfrm>
          <a:prstGeom prst="rect">
            <a:avLst/>
          </a:prstGeom>
          <a:noFill/>
        </p:spPr>
        <p:txBody>
          <a:bodyPr wrap="square" lIns="0" tIns="0" rIns="0" bIns="0" rtlCol="0">
            <a:spAutoFit/>
          </a:bodyPr>
          <a:lstStyle/>
          <a:p>
            <a:pPr algn="l"/>
            <a:r>
              <a:rPr lang="en-US" sz="1800" dirty="0">
                <a:gradFill>
                  <a:gsLst>
                    <a:gs pos="2917">
                      <a:schemeClr val="tx1"/>
                    </a:gs>
                    <a:gs pos="30000">
                      <a:schemeClr val="tx1"/>
                    </a:gs>
                  </a:gsLst>
                  <a:lin ang="5400000" scaled="0"/>
                </a:gradFill>
                <a:latin typeface="Browallia New" panose="020B0604020202020204" pitchFamily="34" charset="-34"/>
                <a:cs typeface="Browallia New" panose="020B0604020202020204" pitchFamily="34" charset="-34"/>
              </a:rPr>
              <a:t>Administration Server</a:t>
            </a:r>
          </a:p>
        </p:txBody>
      </p:sp>
      <p:sp>
        <p:nvSpPr>
          <p:cNvPr id="62" name="TextBox 61">
            <a:extLst>
              <a:ext uri="{FF2B5EF4-FFF2-40B4-BE49-F238E27FC236}">
                <a16:creationId xmlns:a16="http://schemas.microsoft.com/office/drawing/2014/main" id="{DED49CF7-0F91-4AC3-A66D-D2558FC654FC}"/>
              </a:ext>
            </a:extLst>
          </p:cNvPr>
          <p:cNvSpPr txBox="1"/>
          <p:nvPr/>
        </p:nvSpPr>
        <p:spPr>
          <a:xfrm>
            <a:off x="2853195" y="2203450"/>
            <a:ext cx="9034005" cy="923330"/>
          </a:xfrm>
          <a:prstGeom prst="rect">
            <a:avLst/>
          </a:prstGeom>
          <a:noFill/>
        </p:spPr>
        <p:txBody>
          <a:bodyPr wrap="square" lIns="0" tIns="0" rIns="0" bIns="0" numCol="2" spcCol="457200" rtlCol="0">
            <a:spAutoFit/>
          </a:bodyPr>
          <a:lstStyle/>
          <a:p>
            <a:pPr marL="342900" indent="-342900" algn="l">
              <a:buFont typeface="Arial" panose="020B0604020202020204" pitchFamily="34" charset="0"/>
              <a:buChar char="•"/>
            </a:pPr>
            <a:r>
              <a:rPr lang="en-US" sz="2000" dirty="0">
                <a:latin typeface="Browallia New" panose="020B0604020202020204" pitchFamily="34" charset="-34"/>
                <a:cs typeface="Browallia New" panose="020B0604020202020204" pitchFamily="34" charset="-34"/>
              </a:rPr>
              <a:t>Administrative console for managing admins, projects, and configuration for auxiliary services</a:t>
            </a:r>
            <a:br>
              <a:rPr lang="en-US" sz="2000" dirty="0">
                <a:latin typeface="Browallia New" panose="020B0604020202020204" pitchFamily="34" charset="-34"/>
                <a:cs typeface="Browallia New" panose="020B0604020202020204" pitchFamily="34" charset="-34"/>
              </a:rPr>
            </a:br>
            <a:endParaRPr lang="en-US" sz="2000" dirty="0">
              <a:latin typeface="Browallia New" panose="020B0604020202020204" pitchFamily="34" charset="-34"/>
              <a:cs typeface="Browallia New" panose="020B0604020202020204" pitchFamily="34" charset="-34"/>
            </a:endParaRPr>
          </a:p>
          <a:p>
            <a:pPr marL="342900" indent="-342900" algn="l">
              <a:buFont typeface="Arial" panose="020B0604020202020204" pitchFamily="34" charset="0"/>
              <a:buChar char="•"/>
            </a:pPr>
            <a:r>
              <a:rPr lang="en-US" sz="2000" dirty="0">
                <a:latin typeface="Browallia New" panose="020B0604020202020204" pitchFamily="34" charset="-34"/>
                <a:cs typeface="Browallia New" panose="020B0604020202020204" pitchFamily="34" charset="-34"/>
              </a:rPr>
              <a:t>Primary server for connecting to source control via services</a:t>
            </a:r>
          </a:p>
          <a:p>
            <a:pPr marL="342900" indent="-342900" algn="l">
              <a:buFont typeface="Arial" panose="020B0604020202020204" pitchFamily="34" charset="0"/>
              <a:buChar char="•"/>
            </a:pPr>
            <a:r>
              <a:rPr lang="en-US" sz="2000" dirty="0">
                <a:latin typeface="Browallia New" panose="020B0604020202020204" pitchFamily="34" charset="-34"/>
                <a:cs typeface="Browallia New" panose="020B0604020202020204" pitchFamily="34" charset="-34"/>
              </a:rPr>
              <a:t>Project managers can connect using Excel plugin</a:t>
            </a:r>
          </a:p>
        </p:txBody>
      </p:sp>
      <p:sp>
        <p:nvSpPr>
          <p:cNvPr id="64" name="TextBox 63">
            <a:extLst>
              <a:ext uri="{FF2B5EF4-FFF2-40B4-BE49-F238E27FC236}">
                <a16:creationId xmlns:a16="http://schemas.microsoft.com/office/drawing/2014/main" id="{C035DDBC-F2F2-400C-8318-09FFA37723E0}"/>
              </a:ext>
            </a:extLst>
          </p:cNvPr>
          <p:cNvSpPr txBox="1"/>
          <p:nvPr/>
        </p:nvSpPr>
        <p:spPr>
          <a:xfrm rot="16200000">
            <a:off x="2034458" y="5959384"/>
            <a:ext cx="1527769" cy="276999"/>
          </a:xfrm>
          <a:prstGeom prst="rect">
            <a:avLst/>
          </a:prstGeom>
          <a:noFill/>
        </p:spPr>
        <p:txBody>
          <a:bodyPr wrap="square" lIns="0" tIns="0" rIns="0" bIns="0" rtlCol="0">
            <a:spAutoFit/>
          </a:bodyPr>
          <a:lstStyle/>
          <a:p>
            <a:pPr algn="r"/>
            <a:r>
              <a:rPr lang="en-US" sz="1800" dirty="0">
                <a:gradFill>
                  <a:gsLst>
                    <a:gs pos="2917">
                      <a:schemeClr val="tx1"/>
                    </a:gs>
                    <a:gs pos="30000">
                      <a:schemeClr val="tx1"/>
                    </a:gs>
                  </a:gsLst>
                  <a:lin ang="5400000" scaled="0"/>
                </a:gradFill>
                <a:latin typeface="Browallia New" panose="020B0604020202020204" pitchFamily="34" charset="-34"/>
                <a:cs typeface="Browallia New" panose="020B0604020202020204" pitchFamily="34" charset="-34"/>
              </a:rPr>
              <a:t>Alternative Solutions</a:t>
            </a:r>
          </a:p>
        </p:txBody>
      </p:sp>
      <p:sp>
        <p:nvSpPr>
          <p:cNvPr id="65" name="TextBox 64">
            <a:extLst>
              <a:ext uri="{FF2B5EF4-FFF2-40B4-BE49-F238E27FC236}">
                <a16:creationId xmlns:a16="http://schemas.microsoft.com/office/drawing/2014/main" id="{5C7A77EE-FB1F-4645-AB8D-7076A558F575}"/>
              </a:ext>
            </a:extLst>
          </p:cNvPr>
          <p:cNvSpPr txBox="1"/>
          <p:nvPr/>
        </p:nvSpPr>
        <p:spPr>
          <a:xfrm>
            <a:off x="4068409" y="4916143"/>
            <a:ext cx="7050441" cy="1600438"/>
          </a:xfrm>
          <a:prstGeom prst="rect">
            <a:avLst/>
          </a:prstGeom>
          <a:noFill/>
        </p:spPr>
        <p:txBody>
          <a:bodyPr wrap="square" lIns="0" tIns="0" rIns="0" bIns="0" numCol="2" rtlCol="0">
            <a:spAutoFit/>
          </a:bodyPr>
          <a:lstStyle/>
          <a:p>
            <a:pPr algn="l"/>
            <a:r>
              <a:rPr lang="en-US" sz="2400" dirty="0">
                <a:solidFill>
                  <a:srgbClr val="FFB900"/>
                </a:solidFill>
                <a:latin typeface="Browallia New" panose="020B0604020202020204" pitchFamily="34" charset="-34"/>
                <a:cs typeface="Browallia New" panose="020B0604020202020204" pitchFamily="34" charset="-34"/>
              </a:rPr>
              <a:t>Source Control</a:t>
            </a:r>
          </a:p>
          <a:p>
            <a:pPr marL="342900" indent="-342900" algn="l">
              <a:buFont typeface="Arial" panose="020B0604020202020204" pitchFamily="34" charset="0"/>
              <a:buChar char="•"/>
            </a:pPr>
            <a:r>
              <a:rPr lang="en-US" sz="2000" dirty="0">
                <a:gradFill>
                  <a:gsLst>
                    <a:gs pos="2917">
                      <a:schemeClr val="tx1"/>
                    </a:gs>
                    <a:gs pos="30000">
                      <a:schemeClr val="tx1"/>
                    </a:gs>
                  </a:gsLst>
                  <a:lin ang="5400000" scaled="0"/>
                </a:gradFill>
                <a:latin typeface="Browallia New" panose="020B0604020202020204" pitchFamily="34" charset="-34"/>
                <a:cs typeface="Browallia New" panose="020B0604020202020204" pitchFamily="34" charset="-34"/>
              </a:rPr>
              <a:t>GitHub</a:t>
            </a:r>
          </a:p>
          <a:p>
            <a:pPr marL="342900" indent="-342900" algn="l">
              <a:buFont typeface="Arial" panose="020B0604020202020204" pitchFamily="34" charset="0"/>
              <a:buChar char="•"/>
            </a:pPr>
            <a:r>
              <a:rPr lang="en-US" sz="2000" dirty="0">
                <a:gradFill>
                  <a:gsLst>
                    <a:gs pos="2917">
                      <a:schemeClr val="tx1"/>
                    </a:gs>
                    <a:gs pos="30000">
                      <a:schemeClr val="tx1"/>
                    </a:gs>
                  </a:gsLst>
                  <a:lin ang="5400000" scaled="0"/>
                </a:gradFill>
                <a:latin typeface="Browallia New" panose="020B0604020202020204" pitchFamily="34" charset="-34"/>
                <a:cs typeface="Browallia New" panose="020B0604020202020204" pitchFamily="34" charset="-34"/>
              </a:rPr>
              <a:t>GitLab</a:t>
            </a:r>
          </a:p>
          <a:p>
            <a:pPr marL="342900" indent="-342900" algn="l">
              <a:buFont typeface="Arial" panose="020B0604020202020204" pitchFamily="34" charset="0"/>
              <a:buChar char="•"/>
            </a:pPr>
            <a:r>
              <a:rPr lang="en-US" sz="2000" dirty="0">
                <a:gradFill>
                  <a:gsLst>
                    <a:gs pos="2917">
                      <a:schemeClr val="tx1"/>
                    </a:gs>
                    <a:gs pos="30000">
                      <a:schemeClr val="tx1"/>
                    </a:gs>
                  </a:gsLst>
                  <a:lin ang="5400000" scaled="0"/>
                </a:gradFill>
                <a:latin typeface="Browallia New" panose="020B0604020202020204" pitchFamily="34" charset="-34"/>
                <a:cs typeface="Browallia New" panose="020B0604020202020204" pitchFamily="34" charset="-34"/>
              </a:rPr>
              <a:t>Bitbucket</a:t>
            </a:r>
          </a:p>
          <a:p>
            <a:pPr marL="342900" indent="-342900" algn="l">
              <a:buFont typeface="Arial" panose="020B0604020202020204" pitchFamily="34" charset="0"/>
              <a:buChar char="•"/>
            </a:pPr>
            <a:r>
              <a:rPr lang="en-US" sz="2000" dirty="0">
                <a:gradFill>
                  <a:gsLst>
                    <a:gs pos="2917">
                      <a:schemeClr val="tx1"/>
                    </a:gs>
                    <a:gs pos="30000">
                      <a:schemeClr val="tx1"/>
                    </a:gs>
                  </a:gsLst>
                  <a:lin ang="5400000" scaled="0"/>
                </a:gradFill>
                <a:latin typeface="Browallia New" panose="020B0604020202020204" pitchFamily="34" charset="-34"/>
                <a:cs typeface="Browallia New" panose="020B0604020202020204" pitchFamily="34" charset="-34"/>
              </a:rPr>
              <a:t>SVN/CVS</a:t>
            </a:r>
          </a:p>
          <a:p>
            <a:pPr algn="l"/>
            <a:r>
              <a:rPr lang="en-US" sz="2400" dirty="0">
                <a:solidFill>
                  <a:srgbClr val="FFB900"/>
                </a:solidFill>
                <a:latin typeface="Browallia New" panose="020B0604020202020204" pitchFamily="34" charset="-34"/>
                <a:cs typeface="Browallia New" panose="020B0604020202020204" pitchFamily="34" charset="-34"/>
              </a:rPr>
              <a:t>Issue Management</a:t>
            </a:r>
          </a:p>
          <a:p>
            <a:pPr marL="342900" indent="-342900" algn="l">
              <a:buFont typeface="Arial" panose="020B0604020202020204" pitchFamily="34" charset="0"/>
              <a:buChar char="•"/>
            </a:pPr>
            <a:r>
              <a:rPr lang="en-US" sz="2000" dirty="0">
                <a:gradFill>
                  <a:gsLst>
                    <a:gs pos="2917">
                      <a:schemeClr val="tx1"/>
                    </a:gs>
                    <a:gs pos="30000">
                      <a:schemeClr val="tx1"/>
                    </a:gs>
                  </a:gsLst>
                  <a:lin ang="5400000" scaled="0"/>
                </a:gradFill>
                <a:latin typeface="Browallia New" panose="020B0604020202020204" pitchFamily="34" charset="-34"/>
                <a:cs typeface="Browallia New" panose="020B0604020202020204" pitchFamily="34" charset="-34"/>
              </a:rPr>
              <a:t>GitHub</a:t>
            </a:r>
          </a:p>
          <a:p>
            <a:pPr marL="342900" indent="-342900" algn="l">
              <a:buFont typeface="Arial" panose="020B0604020202020204" pitchFamily="34" charset="0"/>
              <a:buChar char="•"/>
            </a:pPr>
            <a:r>
              <a:rPr lang="en-US" sz="2000" dirty="0">
                <a:gradFill>
                  <a:gsLst>
                    <a:gs pos="2917">
                      <a:schemeClr val="tx1"/>
                    </a:gs>
                    <a:gs pos="30000">
                      <a:schemeClr val="tx1"/>
                    </a:gs>
                  </a:gsLst>
                  <a:lin ang="5400000" scaled="0"/>
                </a:gradFill>
                <a:latin typeface="Browallia New" panose="020B0604020202020204" pitchFamily="34" charset="-34"/>
                <a:cs typeface="Browallia New" panose="020B0604020202020204" pitchFamily="34" charset="-34"/>
              </a:rPr>
              <a:t>GitLab</a:t>
            </a:r>
          </a:p>
          <a:p>
            <a:pPr marL="342900" indent="-342900" algn="l">
              <a:buFont typeface="Arial" panose="020B0604020202020204" pitchFamily="34" charset="0"/>
              <a:buChar char="•"/>
            </a:pPr>
            <a:r>
              <a:rPr lang="en-US" sz="2000" dirty="0">
                <a:gradFill>
                  <a:gsLst>
                    <a:gs pos="2917">
                      <a:schemeClr val="tx1"/>
                    </a:gs>
                    <a:gs pos="30000">
                      <a:schemeClr val="tx1"/>
                    </a:gs>
                  </a:gsLst>
                  <a:lin ang="5400000" scaled="0"/>
                </a:gradFill>
                <a:latin typeface="Browallia New" panose="020B0604020202020204" pitchFamily="34" charset="-34"/>
                <a:cs typeface="Browallia New" panose="020B0604020202020204" pitchFamily="34" charset="-34"/>
              </a:rPr>
              <a:t>JIRA</a:t>
            </a:r>
          </a:p>
        </p:txBody>
      </p:sp>
    </p:spTree>
    <p:extLst>
      <p:ext uri="{BB962C8B-B14F-4D97-AF65-F5344CB8AC3E}">
        <p14:creationId xmlns:p14="http://schemas.microsoft.com/office/powerpoint/2010/main" val="401403692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fade">
                                      <p:cBhvr>
                                        <p:cTn id="7" dur="500"/>
                                        <p:tgtEl>
                                          <p:spTgt spid="57"/>
                                        </p:tgtEl>
                                      </p:cBhvr>
                                    </p:animEffect>
                                  </p:childTnLst>
                                </p:cTn>
                              </p:par>
                              <p:par>
                                <p:cTn id="8" presetID="2" presetClass="entr" presetSubtype="2" fill="hold" grpId="0" nodeType="withEffect">
                                  <p:stCondLst>
                                    <p:cond delay="0"/>
                                  </p:stCondLst>
                                  <p:childTnLst>
                                    <p:set>
                                      <p:cBhvr>
                                        <p:cTn id="9" dur="1" fill="hold">
                                          <p:stCondLst>
                                            <p:cond delay="0"/>
                                          </p:stCondLst>
                                        </p:cTn>
                                        <p:tgtEl>
                                          <p:spTgt spid="60"/>
                                        </p:tgtEl>
                                        <p:attrNameLst>
                                          <p:attrName>style.visibility</p:attrName>
                                        </p:attrNameLst>
                                      </p:cBhvr>
                                      <p:to>
                                        <p:strVal val="visible"/>
                                      </p:to>
                                    </p:set>
                                    <p:anim calcmode="lin" valueType="num">
                                      <p:cBhvr additive="base">
                                        <p:cTn id="10" dur="500" fill="hold"/>
                                        <p:tgtEl>
                                          <p:spTgt spid="60"/>
                                        </p:tgtEl>
                                        <p:attrNameLst>
                                          <p:attrName>ppt_x</p:attrName>
                                        </p:attrNameLst>
                                      </p:cBhvr>
                                      <p:tavLst>
                                        <p:tav tm="0">
                                          <p:val>
                                            <p:strVal val="1+#ppt_w/2"/>
                                          </p:val>
                                        </p:tav>
                                        <p:tav tm="100000">
                                          <p:val>
                                            <p:strVal val="#ppt_x"/>
                                          </p:val>
                                        </p:tav>
                                      </p:tavLst>
                                    </p:anim>
                                    <p:anim calcmode="lin" valueType="num">
                                      <p:cBhvr additive="base">
                                        <p:cTn id="11" dur="500" fill="hold"/>
                                        <p:tgtEl>
                                          <p:spTgt spid="60"/>
                                        </p:tgtEl>
                                        <p:attrNameLst>
                                          <p:attrName>ppt_y</p:attrName>
                                        </p:attrNameLst>
                                      </p:cBhvr>
                                      <p:tavLst>
                                        <p:tav tm="0">
                                          <p:val>
                                            <p:strVal val="#ppt_y"/>
                                          </p:val>
                                        </p:tav>
                                        <p:tav tm="100000">
                                          <p:val>
                                            <p:strVal val="#ppt_y"/>
                                          </p:val>
                                        </p:tav>
                                      </p:tavLst>
                                    </p:anim>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61"/>
                                        </p:tgtEl>
                                        <p:attrNameLst>
                                          <p:attrName>style.visibility</p:attrName>
                                        </p:attrNameLst>
                                      </p:cBhvr>
                                      <p:to>
                                        <p:strVal val="visible"/>
                                      </p:to>
                                    </p:set>
                                    <p:animEffect transition="in" filter="fade">
                                      <p:cBhvr>
                                        <p:cTn id="15" dur="500"/>
                                        <p:tgtEl>
                                          <p:spTgt spid="61"/>
                                        </p:tgtEl>
                                      </p:cBhvr>
                                    </p:animEffect>
                                  </p:childTnLst>
                                </p:cTn>
                              </p:par>
                            </p:childTnLst>
                          </p:cTn>
                        </p:par>
                        <p:par>
                          <p:cTn id="16" fill="hold">
                            <p:stCondLst>
                              <p:cond delay="1000"/>
                            </p:stCondLst>
                            <p:childTnLst>
                              <p:par>
                                <p:cTn id="17" presetID="10" presetClass="entr" presetSubtype="0" fill="hold" grpId="0" nodeType="afterEffect">
                                  <p:stCondLst>
                                    <p:cond delay="0"/>
                                  </p:stCondLst>
                                  <p:childTnLst>
                                    <p:set>
                                      <p:cBhvr>
                                        <p:cTn id="18" dur="1" fill="hold">
                                          <p:stCondLst>
                                            <p:cond delay="0"/>
                                          </p:stCondLst>
                                        </p:cTn>
                                        <p:tgtEl>
                                          <p:spTgt spid="62"/>
                                        </p:tgtEl>
                                        <p:attrNameLst>
                                          <p:attrName>style.visibility</p:attrName>
                                        </p:attrNameLst>
                                      </p:cBhvr>
                                      <p:to>
                                        <p:strVal val="visible"/>
                                      </p:to>
                                    </p:set>
                                    <p:animEffect transition="in" filter="fade">
                                      <p:cBhvr>
                                        <p:cTn id="19" dur="500"/>
                                        <p:tgtEl>
                                          <p:spTgt spid="62"/>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72"/>
                                        </p:tgtEl>
                                        <p:attrNameLst>
                                          <p:attrName>style.visibility</p:attrName>
                                        </p:attrNameLst>
                                      </p:cBhvr>
                                      <p:to>
                                        <p:strVal val="visible"/>
                                      </p:to>
                                    </p:set>
                                    <p:anim calcmode="lin" valueType="num">
                                      <p:cBhvr additive="base">
                                        <p:cTn id="24" dur="500" fill="hold"/>
                                        <p:tgtEl>
                                          <p:spTgt spid="72"/>
                                        </p:tgtEl>
                                        <p:attrNameLst>
                                          <p:attrName>ppt_x</p:attrName>
                                        </p:attrNameLst>
                                      </p:cBhvr>
                                      <p:tavLst>
                                        <p:tav tm="0">
                                          <p:val>
                                            <p:strVal val="#ppt_x"/>
                                          </p:val>
                                        </p:tav>
                                        <p:tav tm="100000">
                                          <p:val>
                                            <p:strVal val="#ppt_x"/>
                                          </p:val>
                                        </p:tav>
                                      </p:tavLst>
                                    </p:anim>
                                    <p:anim calcmode="lin" valueType="num">
                                      <p:cBhvr additive="base">
                                        <p:cTn id="25" dur="500" fill="hold"/>
                                        <p:tgtEl>
                                          <p:spTgt spid="72"/>
                                        </p:tgtEl>
                                        <p:attrNameLst>
                                          <p:attrName>ppt_y</p:attrName>
                                        </p:attrNameLst>
                                      </p:cBhvr>
                                      <p:tavLst>
                                        <p:tav tm="0">
                                          <p:val>
                                            <p:strVal val="1+#ppt_h/2"/>
                                          </p:val>
                                        </p:tav>
                                        <p:tav tm="100000">
                                          <p:val>
                                            <p:strVal val="#ppt_y"/>
                                          </p:val>
                                        </p:tav>
                                      </p:tavLst>
                                    </p:anim>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64"/>
                                        </p:tgtEl>
                                        <p:attrNameLst>
                                          <p:attrName>style.visibility</p:attrName>
                                        </p:attrNameLst>
                                      </p:cBhvr>
                                      <p:to>
                                        <p:strVal val="visible"/>
                                      </p:to>
                                    </p:set>
                                    <p:animEffect transition="in" filter="fade">
                                      <p:cBhvr>
                                        <p:cTn id="29" dur="500"/>
                                        <p:tgtEl>
                                          <p:spTgt spid="64"/>
                                        </p:tgtEl>
                                      </p:cBhvr>
                                    </p:animEffect>
                                  </p:childTnLst>
                                </p:cTn>
                              </p:par>
                            </p:childTnLst>
                          </p:cTn>
                        </p:par>
                        <p:par>
                          <p:cTn id="30" fill="hold">
                            <p:stCondLst>
                              <p:cond delay="1000"/>
                            </p:stCondLst>
                            <p:childTnLst>
                              <p:par>
                                <p:cTn id="31" presetID="10" presetClass="entr" presetSubtype="0" fill="hold" grpId="0" nodeType="afterEffect">
                                  <p:stCondLst>
                                    <p:cond delay="0"/>
                                  </p:stCondLst>
                                  <p:childTnLst>
                                    <p:set>
                                      <p:cBhvr>
                                        <p:cTn id="32" dur="1" fill="hold">
                                          <p:stCondLst>
                                            <p:cond delay="0"/>
                                          </p:stCondLst>
                                        </p:cTn>
                                        <p:tgtEl>
                                          <p:spTgt spid="65"/>
                                        </p:tgtEl>
                                        <p:attrNameLst>
                                          <p:attrName>style.visibility</p:attrName>
                                        </p:attrNameLst>
                                      </p:cBhvr>
                                      <p:to>
                                        <p:strVal val="visible"/>
                                      </p:to>
                                    </p:set>
                                    <p:animEffect transition="in" filter="fade">
                                      <p:cBhvr>
                                        <p:cTn id="33"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nimBg="1"/>
      <p:bldP spid="60" grpId="0" animBg="1"/>
      <p:bldP spid="61" grpId="0"/>
      <p:bldP spid="62" grpId="0"/>
      <p:bldP spid="64" grpId="0"/>
      <p:bldP spid="65" grpId="0"/>
    </p:bldLst>
  </p:timing>
</p:sld>
</file>

<file path=ppt/theme/theme1.xml><?xml version="1.0" encoding="utf-8"?>
<a:theme xmlns:a="http://schemas.openxmlformats.org/drawingml/2006/main" name="Black Template">
  <a:themeElements>
    <a:clrScheme name="Ignite Breakout on Black">
      <a:dk1>
        <a:srgbClr val="000000"/>
      </a:dk1>
      <a:lt1>
        <a:srgbClr val="FFFFFF"/>
      </a:lt1>
      <a:dk2>
        <a:srgbClr val="2F2F2F"/>
      </a:dk2>
      <a:lt2>
        <a:srgbClr val="E6E6E6"/>
      </a:lt2>
      <a:accent1>
        <a:srgbClr val="0078D4"/>
      </a:accent1>
      <a:accent2>
        <a:srgbClr val="50E6FF"/>
      </a:accent2>
      <a:accent3>
        <a:srgbClr val="D83B01"/>
      </a:accent3>
      <a:accent4>
        <a:srgbClr val="FFB900"/>
      </a:accent4>
      <a:accent5>
        <a:srgbClr val="737373"/>
      </a:accent5>
      <a:accent6>
        <a:srgbClr val="D2D2D2"/>
      </a:accent6>
      <a:hlink>
        <a:srgbClr val="50E6FF"/>
      </a:hlink>
      <a:folHlink>
        <a:srgbClr val="50E6FF"/>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2019_16x9_Breakout_Template.potx" id="{9D762233-45E0-4F9D-A69E-25217B34C42B}" vid="{945154BB-BD79-4184-8544-D2D8F977679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PresentationDoc" ma:contentTypeID="0x010100482455A778DB204DB320A25B51592582005CBD7869C7E6F44C81BFE86D71CAFA7E" ma:contentTypeVersion="34" ma:contentTypeDescription="" ma:contentTypeScope="" ma:versionID="5a985c554373805e16f9d4bb117604fd">
  <xsd:schema xmlns:xsd="http://www.w3.org/2001/XMLSchema" xmlns:xs="http://www.w3.org/2001/XMLSchema" xmlns:p="http://schemas.microsoft.com/office/2006/metadata/properties" xmlns:ns1="http://schemas.microsoft.com/sharepoint/v3" xmlns:ns2="ffda682f-c233-440f-ae5c-cc70b7af3c29" xmlns:ns3="230e9df3-be65-4c73-a93b-d1236ebd677e" xmlns:ns4="39d0a5b6-1f5e-4778-a974-1eab7b4dff93" targetNamespace="http://schemas.microsoft.com/office/2006/metadata/properties" ma:root="true" ma:fieldsID="d9a4d6d094c8408bb6aff6b8ddf7b9d2" ns1:_="" ns2:_="" ns3:_="" ns4:_="">
    <xsd:import namespace="http://schemas.microsoft.com/sharepoint/v3"/>
    <xsd:import namespace="ffda682f-c233-440f-ae5c-cc70b7af3c29"/>
    <xsd:import namespace="230e9df3-be65-4c73-a93b-d1236ebd677e"/>
    <xsd:import namespace="39d0a5b6-1f5e-4778-a974-1eab7b4dff93"/>
    <xsd:element name="properties">
      <xsd:complexType>
        <xsd:sequence>
          <xsd:element name="documentManagement">
            <xsd:complexType>
              <xsd:all>
                <xsd:element ref="ns2:epPresentationDate" minOccurs="0"/>
                <xsd:element ref="ns2:epSessionCode" minOccurs="0"/>
                <xsd:element ref="ns2:epMSSpeaker" minOccurs="0"/>
                <xsd:element ref="ns2:epExternalSpeaker" minOccurs="0"/>
                <xsd:element ref="ns2:epVideoURL" minOccurs="0"/>
                <xsd:element ref="ns2:epThumbnailUrl" minOccurs="0"/>
                <xsd:element ref="ns3:TaxCatchAll" minOccurs="0"/>
                <xsd:element ref="ns3:TaxCatchAllLabel" minOccurs="0"/>
                <xsd:element ref="ns3:_dlc_DocIdPersistId" minOccurs="0"/>
                <xsd:element ref="ns2:d547fba4e0a546bfa5b472a98feca4af" minOccurs="0"/>
                <xsd:element ref="ns3:_dlc_DocIdUrl" minOccurs="0"/>
                <xsd:element ref="ns2:c4f11e1abf4a41588350555ed1ce2d49" minOccurs="0"/>
                <xsd:element ref="ns2:nd392b534b3e40ab9754af2092f68eae" minOccurs="0"/>
                <xsd:element ref="ns2:j52685c1858341d7af04a157e0141a6d" minOccurs="0"/>
                <xsd:element ref="ns3:_dlc_DocId" minOccurs="0"/>
                <xsd:element ref="ns3:TaxKeywordTaxHTField" minOccurs="0"/>
                <xsd:element ref="ns2:SharedWithUsers" minOccurs="0"/>
                <xsd:element ref="ns2:SharedWithDetails" minOccurs="0"/>
                <xsd:element ref="ns4:MediaServiceAutoKeyPoints" minOccurs="0"/>
                <xsd:element ref="ns4:MediaServiceKeyPoints" minOccurs="0"/>
                <xsd:element ref="ns2:k7a3dbdf2ec8406d98709d26e33ac8ef" minOccurs="0"/>
                <xsd:element ref="ns1:_ip_UnifiedCompliancePolicyProperties" minOccurs="0"/>
                <xsd:element ref="ns1:_ip_UnifiedCompliancePolicyUIAction" minOccurs="0"/>
                <xsd:element ref="ns2:epThumbnailSlide" minOccurs="0"/>
                <xsd:element ref="ns4:MediaServiceOCR" minOccurs="0"/>
                <xsd:element ref="ns4:MediaServiceGenerationTime" minOccurs="0"/>
                <xsd:element ref="ns4:MediaServiceEventHashCode" minOccurs="0"/>
                <xsd:element ref="ns4:TextEdit" minOccurs="0"/>
                <xsd:element ref="ns3:MediaDescrip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35" nillable="true" ma:displayName="Unified Compliance Policy Properties" ma:hidden="true" ma:internalName="_ip_UnifiedCompliancePolicyProperties">
      <xsd:simpleType>
        <xsd:restriction base="dms:Note"/>
      </xsd:simpleType>
    </xsd:element>
    <xsd:element name="_ip_UnifiedCompliancePolicyUIAction" ma:index="3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fda682f-c233-440f-ae5c-cc70b7af3c29" elementFormDefault="qualified">
    <xsd:import namespace="http://schemas.microsoft.com/office/2006/documentManagement/types"/>
    <xsd:import namespace="http://schemas.microsoft.com/office/infopath/2007/PartnerControls"/>
    <xsd:element name="epPresentationDate" ma:index="2" nillable="true" ma:displayName="ep Presentation Date" ma:format="DateOnly" ma:internalName="epPresentationDate">
      <xsd:simpleType>
        <xsd:restriction base="dms:DateTime"/>
      </xsd:simpleType>
    </xsd:element>
    <xsd:element name="epSessionCode" ma:index="3" nillable="true" ma:displayName="ep Session Code" ma:internalName="epSessionCode" ma:readOnly="false">
      <xsd:simpleType>
        <xsd:restriction base="dms:Text">
          <xsd:maxLength value="255"/>
        </xsd:restriction>
      </xsd:simpleType>
    </xsd:element>
    <xsd:element name="epMSSpeaker" ma:index="4" nillable="true" ma:displayName="ep MS Speaker" ma:list="UserInfo" ma:SharePointGroup="0" ma:internalName="epMSSpeaker" ma:readOnly="false"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pExternalSpeaker" ma:index="5" nillable="true" ma:displayName="ep External Speaker" ma:internalName="epExternalSpeaker" ma:readOnly="false">
      <xsd:simpleType>
        <xsd:restriction base="dms:Text">
          <xsd:maxLength value="255"/>
        </xsd:restriction>
      </xsd:simpleType>
    </xsd:element>
    <xsd:element name="epVideoURL" ma:index="11" nillable="true" ma:displayName="Video URL" ma:internalName="epVideoURL" ma:readOnly="false">
      <xsd:simpleType>
        <xsd:restriction base="dms:Text">
          <xsd:maxLength value="255"/>
        </xsd:restriction>
      </xsd:simpleType>
    </xsd:element>
    <xsd:element name="epThumbnailUrl" ma:index="12" nillable="true" ma:displayName="Cusotm Thumbnail URL" ma:description="This is auto generated field. If you would like to change, Please enter online thumbnail url in .jpg or .png format." ma:internalName="epThumbnailUrl">
      <xsd:simpleType>
        <xsd:restriction base="dms:Text">
          <xsd:maxLength value="255"/>
        </xsd:restriction>
      </xsd:simpleType>
    </xsd:element>
    <xsd:element name="d547fba4e0a546bfa5b472a98feca4af" ma:index="16" nillable="true" ma:taxonomy="true" ma:internalName="d547fba4e0a546bfa5b472a98feca4af" ma:taxonomyFieldName="epProduct" ma:displayName="ep Product" ma:readOnly="false" ma:default="" ma:fieldId="{d547fba4-e0a5-46bf-a5b4-72a98feca4af}" ma:taxonomyMulti="true" ma:sspId="e385fb40-52d4-4fae-9c5b-3e8ff8a5878e" ma:termSetId="d3de27c7-29d0-4e18-9dad-a12e7612c5ee" ma:anchorId="00000000-0000-0000-0000-000000000000" ma:open="true" ma:isKeyword="false">
      <xsd:complexType>
        <xsd:sequence>
          <xsd:element ref="pc:Terms" minOccurs="0" maxOccurs="1"/>
        </xsd:sequence>
      </xsd:complexType>
    </xsd:element>
    <xsd:element name="c4f11e1abf4a41588350555ed1ce2d49" ma:index="21" nillable="true" ma:taxonomy="true" ma:internalName="c4f11e1abf4a41588350555ed1ce2d49" ma:taxonomyFieldName="epTrack" ma:displayName="ep Track" ma:readOnly="false" ma:default="" ma:fieldId="{c4f11e1a-bf4a-4158-8350-555ed1ce2d49}" ma:sspId="e385fb40-52d4-4fae-9c5b-3e8ff8a5878e" ma:termSetId="8b2cb1a9-d9e7-4004-9980-68b531ded940" ma:anchorId="00000000-0000-0000-0000-000000000000" ma:open="true" ma:isKeyword="false">
      <xsd:complexType>
        <xsd:sequence>
          <xsd:element ref="pc:Terms" minOccurs="0" maxOccurs="1"/>
        </xsd:sequence>
      </xsd:complexType>
    </xsd:element>
    <xsd:element name="nd392b534b3e40ab9754af2092f68eae" ma:index="23" nillable="true" ma:taxonomy="true" ma:internalName="nd392b534b3e40ab9754af2092f68eae" ma:taxonomyFieldName="epSessionType" ma:displayName="Session Type" ma:readOnly="false" ma:default="" ma:fieldId="{7d392b53-4b3e-40ab-9754-af2092f68eae}" ma:sspId="e385fb40-52d4-4fae-9c5b-3e8ff8a5878e" ma:termSetId="4a7f5118-ed8e-426f-a293-5dd28228e502" ma:anchorId="00000000-0000-0000-0000-000000000000" ma:open="true" ma:isKeyword="false">
      <xsd:complexType>
        <xsd:sequence>
          <xsd:element ref="pc:Terms" minOccurs="0" maxOccurs="1"/>
        </xsd:sequence>
      </xsd:complexType>
    </xsd:element>
    <xsd:element name="j52685c1858341d7af04a157e0141a6d" ma:index="25" nillable="true" ma:taxonomy="true" ma:internalName="j52685c1858341d7af04a157e0141a6d" ma:taxonomyFieldName="epLevel" ma:displayName="Level" ma:default="" ma:fieldId="{352685c1-8583-41d7-af04-a157e0141a6d}" ma:sspId="e385fb40-52d4-4fae-9c5b-3e8ff8a5878e" ma:termSetId="9cfe41a8-0160-4c9f-8979-42d2550c1810" ma:anchorId="00000000-0000-0000-0000-000000000000" ma:open="true" ma:isKeyword="false">
      <xsd:complexType>
        <xsd:sequence>
          <xsd:element ref="pc:Terms" minOccurs="0" maxOccurs="1"/>
        </xsd:sequence>
      </xsd:complexType>
    </xsd:element>
    <xsd:element name="SharedWithUsers" ma:index="2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30" nillable="true" ma:displayName="Shared With Details" ma:internalName="SharedWithDetails" ma:readOnly="true">
      <xsd:simpleType>
        <xsd:restriction base="dms:Note">
          <xsd:maxLength value="255"/>
        </xsd:restriction>
      </xsd:simpleType>
    </xsd:element>
    <xsd:element name="k7a3dbdf2ec8406d98709d26e33ac8ef" ma:index="33" nillable="true" ma:taxonomy="true" ma:internalName="k7a3dbdf2ec8406d98709d26e33ac8ef" ma:taxonomyFieldName="epVenue" ma:displayName="Venue" ma:default="" ma:fieldId="{47a3dbdf-2ec8-406d-9870-9d26e33ac8ef}" ma:sspId="e385fb40-52d4-4fae-9c5b-3e8ff8a5878e" ma:termSetId="b5f3f7cd-6271-45c6-ba9e-15129dbc88ed" ma:anchorId="00000000-0000-0000-0000-000000000000" ma:open="true" ma:isKeyword="false">
      <xsd:complexType>
        <xsd:sequence>
          <xsd:element ref="pc:Terms" minOccurs="0" maxOccurs="1"/>
        </xsd:sequence>
      </xsd:complexType>
    </xsd:element>
    <xsd:element name="epThumbnailSlide" ma:index="37" nillable="true" ma:displayName="Thumbnail Slide Number" ma:decimals="0" ma:internalName="epThumbnailSlide" ma:percentage="FALSE">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13" nillable="true" ma:displayName="Taxonomy Catch All Column" ma:hidden="true" ma:list="{c6f752b4-ea7a-45d7-9c5a-f41f5c5d970f}" ma:internalName="TaxCatchAll" ma:showField="CatchAllData" ma:web="ffda682f-c233-440f-ae5c-cc70b7af3c29">
      <xsd:complexType>
        <xsd:complexContent>
          <xsd:extension base="dms:MultiChoiceLookup">
            <xsd:sequence>
              <xsd:element name="Value" type="dms:Lookup" maxOccurs="unbounded" minOccurs="0" nillable="true"/>
            </xsd:sequence>
          </xsd:extension>
        </xsd:complexContent>
      </xsd:complexType>
    </xsd:element>
    <xsd:element name="TaxCatchAllLabel" ma:index="14" nillable="true" ma:displayName="Taxonomy Catch All Column1" ma:hidden="true" ma:list="{c6f752b4-ea7a-45d7-9c5a-f41f5c5d970f}" ma:internalName="TaxCatchAllLabel" ma:readOnly="true" ma:showField="CatchAllDataLabel" ma:web="ffda682f-c233-440f-ae5c-cc70b7af3c29">
      <xsd:complexType>
        <xsd:complexContent>
          <xsd:extension base="dms:MultiChoiceLookup">
            <xsd:sequence>
              <xsd:element name="Value" type="dms:Lookup" maxOccurs="unbounded" minOccurs="0" nillable="true"/>
            </xsd:sequence>
          </xsd:extension>
        </xsd:complexContent>
      </xsd:complexType>
    </xsd:element>
    <xsd:element name="_dlc_DocIdPersistId" ma:index="15" nillable="true" ma:displayName="Persist ID" ma:description="Keep ID on add." ma:hidden="true" ma:internalName="_dlc_DocIdPersistId" ma:readOnly="true">
      <xsd:simpleType>
        <xsd:restriction base="dms:Boolean"/>
      </xsd:simpleType>
    </xsd:element>
    <xsd:element name="_dlc_DocIdUrl" ma:index="17"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 ma:index="26" nillable="true" ma:displayName="Document ID Value" ma:description="The value of the document ID assigned to this item." ma:internalName="_dlc_DocId" ma:readOnly="true">
      <xsd:simpleType>
        <xsd:restriction base="dms:Text"/>
      </xsd:simpleType>
    </xsd:element>
    <xsd:element name="TaxKeywordTaxHTField" ma:index="28"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MediaDescription" ma:index="42" nillable="true" ma:displayName="Document Description" ma:description="Alternate description for documents that can be used for display." ma:internalName="MediaDescription">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39d0a5b6-1f5e-4778-a974-1eab7b4dff93" elementFormDefault="qualified">
    <xsd:import namespace="http://schemas.microsoft.com/office/2006/documentManagement/types"/>
    <xsd:import namespace="http://schemas.microsoft.com/office/infopath/2007/PartnerControls"/>
    <xsd:element name="MediaServiceAutoKeyPoints" ma:index="31" nillable="true" ma:displayName="MediaServiceAutoKeyPoints" ma:hidden="true" ma:internalName="MediaServiceAutoKeyPoints" ma:readOnly="true">
      <xsd:simpleType>
        <xsd:restriction base="dms:Note"/>
      </xsd:simpleType>
    </xsd:element>
    <xsd:element name="MediaServiceKeyPoints" ma:index="32" nillable="true" ma:displayName="KeyPoints" ma:internalName="MediaServiceKeyPoints" ma:readOnly="true">
      <xsd:simpleType>
        <xsd:restriction base="dms:Note">
          <xsd:maxLength value="255"/>
        </xsd:restriction>
      </xsd:simpleType>
    </xsd:element>
    <xsd:element name="MediaServiceOCR" ma:index="38" nillable="true" ma:displayName="Extracted Text" ma:internalName="MediaServiceOCR" ma:readOnly="true">
      <xsd:simpleType>
        <xsd:restriction base="dms:Note">
          <xsd:maxLength value="255"/>
        </xsd:restriction>
      </xsd:simpleType>
    </xsd:element>
    <xsd:element name="MediaServiceGenerationTime" ma:index="39" nillable="true" ma:displayName="MediaServiceGenerationTime" ma:hidden="true" ma:internalName="MediaServiceGenerationTime" ma:readOnly="true">
      <xsd:simpleType>
        <xsd:restriction base="dms:Text"/>
      </xsd:simpleType>
    </xsd:element>
    <xsd:element name="MediaServiceEventHashCode" ma:index="40" nillable="true" ma:displayName="MediaServiceEventHashCode" ma:hidden="true" ma:internalName="MediaServiceEventHashCode" ma:readOnly="true">
      <xsd:simpleType>
        <xsd:restriction base="dms:Text"/>
      </xsd:simpleType>
    </xsd:element>
    <xsd:element name="TextEdit" ma:index="41" nillable="true" ma:displayName="TextEdit" ma:internalName="TextEdit">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7"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230e9df3-be65-4c73-a93b-d1236ebd677e">
      <Value>489</Value>
      <Value>492</Value>
      <Value>85</Value>
      <Value>1051</Value>
    </TaxCatchAll>
    <_ip_UnifiedCompliancePolicyUIAction xmlns="http://schemas.microsoft.com/sharepoint/v3" xsi:nil="true"/>
    <_ip_UnifiedCompliancePolicyProperties xmlns="http://schemas.microsoft.com/sharepoint/v3" xsi:nil="true"/>
    <TaxKeywordTaxHTField xmlns="230e9df3-be65-4c73-a93b-d1236ebd677e">
      <Terms xmlns="http://schemas.microsoft.com/office/infopath/2007/PartnerControls"/>
    </TaxKeywordTaxHTField>
    <SharedWithUsers xmlns="ffda682f-c233-440f-ae5c-cc70b7af3c29">
      <UserInfo>
        <DisplayName>Emy Chan</DisplayName>
        <AccountId>45005</AccountId>
        <AccountType/>
      </UserInfo>
      <UserInfo>
        <DisplayName>Guru Satish Piduru</DisplayName>
        <AccountId>15581</AccountId>
        <AccountType/>
      </UserInfo>
      <UserInfo>
        <DisplayName>Amber Templeton</DisplayName>
        <AccountId>28430</AccountId>
        <AccountType/>
      </UserInfo>
      <UserInfo>
        <DisplayName>Rob DeRosa</DisplayName>
        <AccountId>53820</AccountId>
        <AccountType/>
      </UserInfo>
      <UserInfo>
        <DisplayName>Manuel Fetscher</DisplayName>
        <AccountId>54015</AccountId>
        <AccountType/>
      </UserInfo>
    </SharedWithUsers>
    <epPresentationDate xmlns="ffda682f-c233-440f-ae5c-cc70b7af3c29" xsi:nil="true"/>
    <TextEdit xmlns="39d0a5b6-1f5e-4778-a974-1eab7b4dff93" xsi:nil="true"/>
    <epThumbnailSlide xmlns="ffda682f-c233-440f-ae5c-cc70b7af3c29" xsi:nil="true"/>
    <j52685c1858341d7af04a157e0141a6d xmlns="ffda682f-c233-440f-ae5c-cc70b7af3c29">
      <Terms xmlns="http://schemas.microsoft.com/office/infopath/2007/PartnerControls"/>
    </j52685c1858341d7af04a157e0141a6d>
    <epSessionCode xmlns="ffda682f-c233-440f-ae5c-cc70b7af3c29" xsi:nil="true"/>
    <epExternalSpeaker xmlns="ffda682f-c233-440f-ae5c-cc70b7af3c29" xsi:nil="true"/>
    <c4f11e1abf4a41588350555ed1ce2d49 xmlns="ffda682f-c233-440f-ae5c-cc70b7af3c29">
      <Terms xmlns="http://schemas.microsoft.com/office/infopath/2007/PartnerControls"/>
    </c4f11e1abf4a41588350555ed1ce2d49>
    <epMSSpeaker xmlns="ffda682f-c233-440f-ae5c-cc70b7af3c29">
      <UserInfo>
        <DisplayName/>
        <AccountId xsi:nil="true"/>
        <AccountType/>
      </UserInfo>
    </epMSSpeaker>
    <epVideoURL xmlns="ffda682f-c233-440f-ae5c-cc70b7af3c29" xsi:nil="true"/>
    <k7a3dbdf2ec8406d98709d26e33ac8ef xmlns="ffda682f-c233-440f-ae5c-cc70b7af3c29">
      <Terms xmlns="http://schemas.microsoft.com/office/infopath/2007/PartnerControls"/>
    </k7a3dbdf2ec8406d98709d26e33ac8ef>
    <epThumbnailUrl xmlns="ffda682f-c233-440f-ae5c-cc70b7af3c29" xsi:nil="true"/>
    <d547fba4e0a546bfa5b472a98feca4af xmlns="ffda682f-c233-440f-ae5c-cc70b7af3c29">
      <Terms xmlns="http://schemas.microsoft.com/office/infopath/2007/PartnerControls"/>
    </d547fba4e0a546bfa5b472a98feca4af>
    <nd392b534b3e40ab9754af2092f68eae xmlns="ffda682f-c233-440f-ae5c-cc70b7af3c29">
      <Terms xmlns="http://schemas.microsoft.com/office/infopath/2007/PartnerControls">
        <TermInfo xmlns="http://schemas.microsoft.com/office/infopath/2007/PartnerControls">
          <TermName xmlns="http://schemas.microsoft.com/office/infopath/2007/PartnerControls">Technical Keynote</TermName>
          <TermId xmlns="http://schemas.microsoft.com/office/infopath/2007/PartnerControls">7259d9f3-4d7e-4188-8bc8-ace780cb9978</TermId>
        </TermInfo>
      </Terms>
    </nd392b534b3e40ab9754af2092f68eae>
    <_dlc_DocId xmlns="230e9df3-be65-4c73-a93b-d1236ebd677e">EPDOC-1339757170-12313</_dlc_DocId>
    <_dlc_DocIdUrl xmlns="230e9df3-be65-4c73-a93b-d1236ebd677e">
      <Url>https://microsoft.sharepoint.com/sites/presentations/_layouts/15/DocIdRedir.aspx?ID=EPDOC-1339757170-12313</Url>
      <Description>EPDOC-1339757170-12313</Description>
    </_dlc_DocIdUrl>
    <MediaDescription xmlns="230e9df3-be65-4c73-a93b-d1236ebd677e" xsi:nil="true"/>
  </documentManagement>
</p:properties>
</file>

<file path=customXml/item4.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Receiver>
    <Name>DocumentSet ItemUpdated</Name>
    <Synchronization>Synchronous</Synchronization>
    <Type>10002</Type>
    <SequenceNumber>100</SequenceNumber>
    <Url/>
    <Assembly>Microsoft.Office.DocumentManagement, Version=16.0.0.0, Culture=neutral, PublicKeyToken=71e9bce111e9429c</Assembly>
    <Class>Microsoft.Office.DocumentManagement.DocumentSets.DocumentSetEventReceiver</Class>
    <Data/>
    <Filter/>
  </Receiver>
  <Receiver>
    <Name>DocumentSet ItemAdded</Name>
    <Synchronization>Synchronous</Synchronization>
    <Type>10001</Type>
    <SequenceNumber>100</SequenceNumber>
    <Url/>
    <Assembly>Microsoft.Office.DocumentManagement, Version=16.0.0.0, Culture=neutral, PublicKeyToken=71e9bce111e9429c</Assembly>
    <Class>Microsoft.Office.DocumentManagement.DocumentSets.DocumentSetItemsEventReceiver</Class>
    <Data/>
    <Filter/>
  </Receiver>
</spe:Receivers>
</file>

<file path=customXml/itemProps1.xml><?xml version="1.0" encoding="utf-8"?>
<ds:datastoreItem xmlns:ds="http://schemas.openxmlformats.org/officeDocument/2006/customXml" ds:itemID="{E6C74C6F-B053-47CD-8A90-776BB49CD60C}">
  <ds:schemaRefs>
    <ds:schemaRef ds:uri="http://schemas.microsoft.com/sharepoint/v3/contenttype/forms"/>
  </ds:schemaRefs>
</ds:datastoreItem>
</file>

<file path=customXml/itemProps2.xml><?xml version="1.0" encoding="utf-8"?>
<ds:datastoreItem xmlns:ds="http://schemas.openxmlformats.org/officeDocument/2006/customXml" ds:itemID="{33FE8553-0CB3-4C45-900D-5C0CAF77E9A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ffda682f-c233-440f-ae5c-cc70b7af3c29"/>
    <ds:schemaRef ds:uri="230e9df3-be65-4c73-a93b-d1236ebd677e"/>
    <ds:schemaRef ds:uri="39d0a5b6-1f5e-4778-a974-1eab7b4dff9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4B9DE94-DC10-4095-9389-090B6769979C}">
  <ds:schemaRefs>
    <ds:schemaRef ds:uri="http://schemas.microsoft.com/office/2006/metadata/properties"/>
    <ds:schemaRef ds:uri="http://schemas.microsoft.com/office/infopath/2007/PartnerControls"/>
    <ds:schemaRef ds:uri="230e9df3-be65-4c73-a93b-d1236ebd677e"/>
    <ds:schemaRef ds:uri="http://schemas.microsoft.com/sharepoint/v3"/>
    <ds:schemaRef ds:uri="ffda682f-c233-440f-ae5c-cc70b7af3c29"/>
    <ds:schemaRef ds:uri="39d0a5b6-1f5e-4778-a974-1eab7b4dff93"/>
  </ds:schemaRefs>
</ds:datastoreItem>
</file>

<file path=customXml/itemProps4.xml><?xml version="1.0" encoding="utf-8"?>
<ds:datastoreItem xmlns:ds="http://schemas.openxmlformats.org/officeDocument/2006/customXml" ds:itemID="{FFCB73C4-80EC-476E-A7EB-31882563C8A2}">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Microsoft_Ready_Corenote_Template</Template>
  <TotalTime>0</TotalTime>
  <Words>1281</Words>
  <Application>Microsoft Office PowerPoint</Application>
  <PresentationFormat>Widescreen</PresentationFormat>
  <Paragraphs>250</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Browallia New</vt:lpstr>
      <vt:lpstr>Consolas</vt:lpstr>
      <vt:lpstr>Segoe UI</vt:lpstr>
      <vt:lpstr>Segoe UI Light</vt:lpstr>
      <vt:lpstr>Wingdings</vt:lpstr>
      <vt:lpstr>Black Template</vt:lpstr>
      <vt:lpstr>DevOps and Azure</vt:lpstr>
      <vt:lpstr>Purpose</vt:lpstr>
      <vt:lpstr>Intended Audience</vt:lpstr>
      <vt:lpstr>What Will Not Be Covered</vt:lpstr>
      <vt:lpstr>Outline</vt:lpstr>
      <vt:lpstr>DevOps Defined</vt:lpstr>
      <vt:lpstr>DevOps Danger</vt:lpstr>
      <vt:lpstr>History of Azure DevOps</vt:lpstr>
      <vt:lpstr>TFS Infrastructure</vt:lpstr>
      <vt:lpstr>TFS Infrastructure</vt:lpstr>
      <vt:lpstr>TFS Infrastructure</vt:lpstr>
      <vt:lpstr>TFS Infrastructure</vt:lpstr>
      <vt:lpstr>TFS Infrastructure</vt:lpstr>
      <vt:lpstr>TFS Infrastructure</vt:lpstr>
      <vt:lpstr>TFS Infrastructure Auxiliary Services</vt:lpstr>
      <vt:lpstr>TFS Infrastructure Auxiliary Services</vt:lpstr>
      <vt:lpstr>TFS Infrastructure Auxiliary Services</vt:lpstr>
      <vt:lpstr>Azure DevOps Infrastructure</vt:lpstr>
      <vt:lpstr>3rd-Party Services</vt:lpstr>
      <vt:lpstr>Centralized vs. Distributed Version Control</vt:lpstr>
      <vt:lpstr>TFS to Azure DevOps Migration Guide</vt:lpstr>
      <vt:lpstr>Can Subversion (SVN) Be Migrated to Azure DevOps?</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Technical Keynote Microsoft Ignite 2018</dc:title>
  <dc:subject>Azure</dc:subject>
  <dc:creator/>
  <cp:keywords/>
  <dc:description/>
  <cp:lastModifiedBy/>
  <cp:revision>1</cp:revision>
  <dcterms:created xsi:type="dcterms:W3CDTF">2018-09-26T20:30:39Z</dcterms:created>
  <dcterms:modified xsi:type="dcterms:W3CDTF">2020-04-29T03:08:35Z</dcterms:modified>
  <cp:category>Azure</cp:category>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0x010100482455A778DB204DB320A25B51592582005CBD7869C7E6F44C81BFE86D71CAFA7E</vt:lpwstr>
  </property>
  <property fmtid="{D5CDD505-2E9C-101B-9397-08002B2CF9AE}" pid="3" name="ecPress">
    <vt:bool>false</vt:bool>
  </property>
  <property fmtid="{D5CDD505-2E9C-101B-9397-08002B2CF9AE}" pid="4" name="ecTranslation">
    <vt:bool>false</vt:bool>
  </property>
  <property fmtid="{D5CDD505-2E9C-101B-9397-08002B2CF9AE}" pid="5" name="ecGeography">
    <vt:lpwstr/>
  </property>
  <property fmtid="{D5CDD505-2E9C-101B-9397-08002B2CF9AE}" pid="6" name="ecTranscription">
    <vt:bool>false</vt:bool>
  </property>
  <property fmtid="{D5CDD505-2E9C-101B-9397-08002B2CF9AE}" pid="7" name="MSIP_Label_f42aa342-8706-4288-bd11-ebb85995028c_Enabled">
    <vt:lpwstr>True</vt:lpwstr>
  </property>
  <property fmtid="{D5CDD505-2E9C-101B-9397-08002B2CF9AE}" pid="8" name="MSIP_Label_f42aa342-8706-4288-bd11-ebb85995028c_SiteId">
    <vt:lpwstr>72f988bf-86f1-41af-91ab-2d7cd011db47</vt:lpwstr>
  </property>
  <property fmtid="{D5CDD505-2E9C-101B-9397-08002B2CF9AE}" pid="9" name="MSIP_Label_f42aa342-8706-4288-bd11-ebb85995028c_Owner">
    <vt:lpwstr>smansour@microsoft.com</vt:lpwstr>
  </property>
  <property fmtid="{D5CDD505-2E9C-101B-9397-08002B2CF9AE}" pid="10" name="MSIP_Label_f42aa342-8706-4288-bd11-ebb85995028c_SetDate">
    <vt:lpwstr>2019-10-09T03:20:43.0222073Z</vt:lpwstr>
  </property>
  <property fmtid="{D5CDD505-2E9C-101B-9397-08002B2CF9AE}" pid="11" name="MSIP_Label_f42aa342-8706-4288-bd11-ebb85995028c_Name">
    <vt:lpwstr>General</vt:lpwstr>
  </property>
  <property fmtid="{D5CDD505-2E9C-101B-9397-08002B2CF9AE}" pid="12" name="MSIP_Label_f42aa342-8706-4288-bd11-ebb85995028c_Application">
    <vt:lpwstr>Microsoft Azure Information Protection</vt:lpwstr>
  </property>
  <property fmtid="{D5CDD505-2E9C-101B-9397-08002B2CF9AE}" pid="13" name="MSIP_Label_f42aa342-8706-4288-bd11-ebb85995028c_ActionId">
    <vt:lpwstr>bfd85bd5-faf4-4306-a8dc-f38d581cb02b</vt:lpwstr>
  </property>
  <property fmtid="{D5CDD505-2E9C-101B-9397-08002B2CF9AE}" pid="14" name="MSIP_Label_f42aa342-8706-4288-bd11-ebb85995028c_Extended_MSFT_Method">
    <vt:lpwstr>Automatic</vt:lpwstr>
  </property>
  <property fmtid="{D5CDD505-2E9C-101B-9397-08002B2CF9AE}" pid="15" name="Sensitivity">
    <vt:lpwstr>General</vt:lpwstr>
  </property>
  <property fmtid="{D5CDD505-2E9C-101B-9397-08002B2CF9AE}" pid="16" name="_docset_NoMedatataSyncRequired">
    <vt:lpwstr>False</vt:lpwstr>
  </property>
  <property fmtid="{D5CDD505-2E9C-101B-9397-08002B2CF9AE}" pid="17" name="TaxKeyword">
    <vt:lpwstr/>
  </property>
  <property fmtid="{D5CDD505-2E9C-101B-9397-08002B2CF9AE}" pid="18" name="Order">
    <vt:r8>843400</vt:r8>
  </property>
  <property fmtid="{D5CDD505-2E9C-101B-9397-08002B2CF9AE}" pid="19" name="xd_Signature">
    <vt:bool>false</vt:bool>
  </property>
  <property fmtid="{D5CDD505-2E9C-101B-9397-08002B2CF9AE}" pid="20" name="xd_ProgID">
    <vt:lpwstr/>
  </property>
  <property fmtid="{D5CDD505-2E9C-101B-9397-08002B2CF9AE}" pid="21" name="ComplianceAssetId">
    <vt:lpwstr/>
  </property>
  <property fmtid="{D5CDD505-2E9C-101B-9397-08002B2CF9AE}" pid="22" name="TemplateUrl">
    <vt:lpwstr/>
  </property>
  <property fmtid="{D5CDD505-2E9C-101B-9397-08002B2CF9AE}" pid="23" name="epVenue">
    <vt:lpwstr/>
  </property>
  <property fmtid="{D5CDD505-2E9C-101B-9397-08002B2CF9AE}" pid="24" name="epSessionType">
    <vt:lpwstr>1051;#Technical Keynote|7259d9f3-4d7e-4188-8bc8-ace780cb9978</vt:lpwstr>
  </property>
  <property fmtid="{D5CDD505-2E9C-101B-9397-08002B2CF9AE}" pid="25" name="epEventName">
    <vt:lpwstr>489;#Microsoft Ignite|6e3bf269-d7d3-4eb9-8a3e-668c716ce3ed</vt:lpwstr>
  </property>
  <property fmtid="{D5CDD505-2E9C-101B-9397-08002B2CF9AE}" pid="26" name="epTrack">
    <vt:lpwstr/>
  </property>
  <property fmtid="{D5CDD505-2E9C-101B-9397-08002B2CF9AE}" pid="27" name="epYear">
    <vt:lpwstr>492;#2019|9c656e98-7319-4394-8cde-beff3f64546e</vt:lpwstr>
  </property>
  <property fmtid="{D5CDD505-2E9C-101B-9397-08002B2CF9AE}" pid="28" name="i506628f40624491a7b689a31a12e4a7">
    <vt:lpwstr>2019|9c656e98-7319-4394-8cde-beff3f64546e</vt:lpwstr>
  </property>
  <property fmtid="{D5CDD505-2E9C-101B-9397-08002B2CF9AE}" pid="29" name="epProduct">
    <vt:lpwstr/>
  </property>
  <property fmtid="{D5CDD505-2E9C-101B-9397-08002B2CF9AE}" pid="30" name="epLevel">
    <vt:lpwstr/>
  </property>
  <property fmtid="{D5CDD505-2E9C-101B-9397-08002B2CF9AE}" pid="31" name="epLocation">
    <vt:lpwstr>85;#Orlando|8cc4ed56-1866-4501-a22c-89aafde6f59b</vt:lpwstr>
  </property>
  <property fmtid="{D5CDD505-2E9C-101B-9397-08002B2CF9AE}" pid="32" name="epEventStartDate">
    <vt:filetime>2019-11-04T08:00:00Z</vt:filetime>
  </property>
  <property fmtid="{D5CDD505-2E9C-101B-9397-08002B2CF9AE}" pid="33" name="e6eef530250d40b588460f4e80610bed">
    <vt:lpwstr>Microsoft Ignite|6e3bf269-d7d3-4eb9-8a3e-668c716ce3ed</vt:lpwstr>
  </property>
  <property fmtid="{D5CDD505-2E9C-101B-9397-08002B2CF9AE}" pid="34" name="ld4db0cdc3ed4577a1a0a409449a4046">
    <vt:lpwstr>Orlando|8cc4ed56-1866-4501-a22c-89aafde6f59b</vt:lpwstr>
  </property>
  <property fmtid="{D5CDD505-2E9C-101B-9397-08002B2CF9AE}" pid="35" name="epEventEndDate">
    <vt:filetime>2019-11-08T08:00:00Z</vt:filetime>
  </property>
  <property fmtid="{D5CDD505-2E9C-101B-9397-08002B2CF9AE}" pid="36" name="_dlc_DocIdItemGuid">
    <vt:lpwstr>c63d65f2-0486-459c-9c97-4c3ede80f90b</vt:lpwstr>
  </property>
</Properties>
</file>