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25"/>
  </p:notesMasterIdLst>
  <p:sldIdLst>
    <p:sldId id="300" r:id="rId6"/>
    <p:sldId id="323" r:id="rId7"/>
    <p:sldId id="324" r:id="rId8"/>
    <p:sldId id="325" r:id="rId9"/>
    <p:sldId id="326" r:id="rId10"/>
    <p:sldId id="327" r:id="rId11"/>
    <p:sldId id="328" r:id="rId12"/>
    <p:sldId id="333" r:id="rId13"/>
    <p:sldId id="335" r:id="rId14"/>
    <p:sldId id="357" r:id="rId15"/>
    <p:sldId id="329" r:id="rId16"/>
    <p:sldId id="336" r:id="rId17"/>
    <p:sldId id="337" r:id="rId18"/>
    <p:sldId id="338" r:id="rId19"/>
    <p:sldId id="356" r:id="rId20"/>
    <p:sldId id="358" r:id="rId21"/>
    <p:sldId id="331" r:id="rId22"/>
    <p:sldId id="339" r:id="rId23"/>
    <p:sldId id="3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71FFC8-A34C-4378-9943-07BD794A9F8C}">
          <p14:sldIdLst>
            <p14:sldId id="300"/>
            <p14:sldId id="323"/>
            <p14:sldId id="324"/>
            <p14:sldId id="325"/>
            <p14:sldId id="326"/>
            <p14:sldId id="327"/>
            <p14:sldId id="328"/>
            <p14:sldId id="333"/>
            <p14:sldId id="335"/>
            <p14:sldId id="357"/>
            <p14:sldId id="329"/>
            <p14:sldId id="336"/>
            <p14:sldId id="337"/>
            <p14:sldId id="338"/>
            <p14:sldId id="356"/>
            <p14:sldId id="358"/>
            <p14:sldId id="331"/>
            <p14:sldId id="339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DBAC3-60A1-4913-A600-E1113DEB827D}" v="37" dt="2018-05-10T17:30:28.024"/>
    <p1510:client id="{5F159153-6972-4091-9728-9592CD7B1E22}" v="1" dt="2018-06-29T19:57:36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2" autoAdjust="0"/>
    <p:restoredTop sz="89776" autoAdjust="0"/>
  </p:normalViewPr>
  <p:slideViewPr>
    <p:cSldViewPr snapToGrid="0">
      <p:cViewPr varScale="1">
        <p:scale>
          <a:sx n="109" d="100"/>
          <a:sy n="109" d="100"/>
        </p:scale>
        <p:origin x="1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F5FB16-F762-4948-9D33-8B1273716216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8FBB6E-F975-44F6-BCFD-DA10DBC035C1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62C6BC07-6014-41FF-A098-59AA70203623}" type="parTrans" cxnId="{DCF8662D-2DE3-4D4D-8E2D-1EB49203AE9B}">
      <dgm:prSet/>
      <dgm:spPr/>
      <dgm:t>
        <a:bodyPr/>
        <a:lstStyle/>
        <a:p>
          <a:endParaRPr lang="en-US"/>
        </a:p>
      </dgm:t>
    </dgm:pt>
    <dgm:pt modelId="{2FF35B89-8024-43E8-A3CE-AE8E03228A47}" type="sibTrans" cxnId="{DCF8662D-2DE3-4D4D-8E2D-1EB49203AE9B}">
      <dgm:prSet/>
      <dgm:spPr/>
      <dgm:t>
        <a:bodyPr/>
        <a:lstStyle/>
        <a:p>
          <a:endParaRPr lang="en-US"/>
        </a:p>
      </dgm:t>
    </dgm:pt>
    <dgm:pt modelId="{2D1EB74E-095B-48DC-99D0-C9DE9C58BE27}">
      <dgm:prSet phldrT="[Text]"/>
      <dgm:spPr/>
      <dgm:t>
        <a:bodyPr/>
        <a:lstStyle/>
        <a:p>
          <a:r>
            <a:rPr lang="en-US" dirty="0"/>
            <a:t>Create a technical solution proposal based on reference architectures.</a:t>
          </a:r>
        </a:p>
      </dgm:t>
    </dgm:pt>
    <dgm:pt modelId="{E25B67F5-8474-45D1-8F5A-0C1CFE261F04}" type="parTrans" cxnId="{60734959-385B-4A44-9ADC-C00A3FA0B6B3}">
      <dgm:prSet/>
      <dgm:spPr/>
      <dgm:t>
        <a:bodyPr/>
        <a:lstStyle/>
        <a:p>
          <a:endParaRPr lang="en-US"/>
        </a:p>
      </dgm:t>
    </dgm:pt>
    <dgm:pt modelId="{73CFE475-A278-480B-9E1D-B4B27CA8F46F}" type="sibTrans" cxnId="{60734959-385B-4A44-9ADC-C00A3FA0B6B3}">
      <dgm:prSet/>
      <dgm:spPr/>
      <dgm:t>
        <a:bodyPr/>
        <a:lstStyle/>
        <a:p>
          <a:endParaRPr lang="en-US"/>
        </a:p>
      </dgm:t>
    </dgm:pt>
    <dgm:pt modelId="{00D59FA3-6FEC-427D-9ED2-BD9DD2A3CE69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858FE16E-486A-42B0-BC52-4ACBF414872A}" type="parTrans" cxnId="{2CA4FE1E-2C87-4BF2-ABB6-606F58313D8D}">
      <dgm:prSet/>
      <dgm:spPr/>
      <dgm:t>
        <a:bodyPr/>
        <a:lstStyle/>
        <a:p>
          <a:endParaRPr lang="en-US"/>
        </a:p>
      </dgm:t>
    </dgm:pt>
    <dgm:pt modelId="{7635C2BE-0D36-41CA-B31F-7999C067923C}" type="sibTrans" cxnId="{2CA4FE1E-2C87-4BF2-ABB6-606F58313D8D}">
      <dgm:prSet/>
      <dgm:spPr/>
      <dgm:t>
        <a:bodyPr/>
        <a:lstStyle/>
        <a:p>
          <a:endParaRPr lang="en-US"/>
        </a:p>
      </dgm:t>
    </dgm:pt>
    <dgm:pt modelId="{18BFEECD-A07C-4AB4-9594-CB8252414039}">
      <dgm:prSet phldrT="[Text]"/>
      <dgm:spPr/>
      <dgm:t>
        <a:bodyPr/>
        <a:lstStyle/>
        <a:p>
          <a:r>
            <a:rPr lang="en-US" dirty="0"/>
            <a:t>Create a phased implementation plan proposal that allows the customer to control cost and schedule impacts.</a:t>
          </a:r>
        </a:p>
      </dgm:t>
    </dgm:pt>
    <dgm:pt modelId="{7C6BDA24-1477-499A-A4CE-C9055E936EAB}" type="parTrans" cxnId="{98F26BC1-0487-4EC2-AA5A-496427EC9379}">
      <dgm:prSet/>
      <dgm:spPr/>
      <dgm:t>
        <a:bodyPr/>
        <a:lstStyle/>
        <a:p>
          <a:endParaRPr lang="en-US"/>
        </a:p>
      </dgm:t>
    </dgm:pt>
    <dgm:pt modelId="{C1C6AAFA-AF75-4D78-8C15-3D538064308B}" type="sibTrans" cxnId="{98F26BC1-0487-4EC2-AA5A-496427EC9379}">
      <dgm:prSet/>
      <dgm:spPr/>
      <dgm:t>
        <a:bodyPr/>
        <a:lstStyle/>
        <a:p>
          <a:endParaRPr lang="en-US"/>
        </a:p>
      </dgm:t>
    </dgm:pt>
    <dgm:pt modelId="{DF957584-7B59-477B-A502-44F19C06DFA8}">
      <dgm:prSet phldrT="[Text]"/>
      <dgm:spPr/>
      <dgm:t>
        <a:bodyPr/>
        <a:lstStyle/>
        <a:p>
          <a:r>
            <a:rPr lang="en-US" dirty="0"/>
            <a:t>Participants</a:t>
          </a:r>
        </a:p>
      </dgm:t>
    </dgm:pt>
    <dgm:pt modelId="{69E0CB98-3DDD-4E86-89E9-0F5EF20D5E35}" type="parTrans" cxnId="{BBE0719D-8C55-4C68-8DBB-7B59EFAD83C6}">
      <dgm:prSet/>
      <dgm:spPr/>
      <dgm:t>
        <a:bodyPr/>
        <a:lstStyle/>
        <a:p>
          <a:endParaRPr lang="en-US"/>
        </a:p>
      </dgm:t>
    </dgm:pt>
    <dgm:pt modelId="{A60B0A03-8183-4462-9F7F-B997FD7FF332}" type="sibTrans" cxnId="{BBE0719D-8C55-4C68-8DBB-7B59EFAD83C6}">
      <dgm:prSet/>
      <dgm:spPr/>
      <dgm:t>
        <a:bodyPr/>
        <a:lstStyle/>
        <a:p>
          <a:endParaRPr lang="en-US"/>
        </a:p>
      </dgm:t>
    </dgm:pt>
    <dgm:pt modelId="{D7D5D2E6-1385-4315-A7E3-BAE31694694C}">
      <dgm:prSet phldrT="[Text]"/>
      <dgm:spPr/>
      <dgm:t>
        <a:bodyPr/>
        <a:lstStyle/>
        <a:p>
          <a:r>
            <a:rPr lang="en-US" dirty="0"/>
            <a:t>Identify key players for each section of the ADS and prepare a meeting agenda.</a:t>
          </a:r>
        </a:p>
      </dgm:t>
    </dgm:pt>
    <dgm:pt modelId="{53D1B0D3-8C8B-497B-B14B-BAB7612AA023}" type="parTrans" cxnId="{901C7B83-38BC-4504-8FBF-0E75C7E19C5F}">
      <dgm:prSet/>
      <dgm:spPr/>
      <dgm:t>
        <a:bodyPr/>
        <a:lstStyle/>
        <a:p>
          <a:endParaRPr lang="en-US"/>
        </a:p>
      </dgm:t>
    </dgm:pt>
    <dgm:pt modelId="{003AE7F9-5296-4985-9E3F-76286A6423C1}" type="sibTrans" cxnId="{901C7B83-38BC-4504-8FBF-0E75C7E19C5F}">
      <dgm:prSet/>
      <dgm:spPr/>
      <dgm:t>
        <a:bodyPr/>
        <a:lstStyle/>
        <a:p>
          <a:endParaRPr lang="en-US"/>
        </a:p>
      </dgm:t>
    </dgm:pt>
    <dgm:pt modelId="{797D762A-3D6B-4DF4-9800-4E1B810CA0AF}" type="pres">
      <dgm:prSet presAssocID="{BAF5FB16-F762-4948-9D33-8B1273716216}" presName="linearFlow" presStyleCnt="0">
        <dgm:presLayoutVars>
          <dgm:dir/>
          <dgm:animLvl val="lvl"/>
          <dgm:resizeHandles/>
        </dgm:presLayoutVars>
      </dgm:prSet>
      <dgm:spPr/>
    </dgm:pt>
    <dgm:pt modelId="{60948321-A276-441B-B502-8DE23375B32C}" type="pres">
      <dgm:prSet presAssocID="{2D8FBB6E-F975-44F6-BCFD-DA10DBC035C1}" presName="compositeNode" presStyleCnt="0">
        <dgm:presLayoutVars>
          <dgm:bulletEnabled val="1"/>
        </dgm:presLayoutVars>
      </dgm:prSet>
      <dgm:spPr/>
    </dgm:pt>
    <dgm:pt modelId="{106F9BA3-BFC0-4BEB-A72F-838BDCF521AE}" type="pres">
      <dgm:prSet presAssocID="{2D8FBB6E-F975-44F6-BCFD-DA10DBC035C1}" presName="image" presStyleLbl="fgImgPlace1" presStyleIdx="0" presStyleCnt="3"/>
      <dgm:spPr/>
    </dgm:pt>
    <dgm:pt modelId="{1632C909-4C70-444C-96A1-43632F63939C}" type="pres">
      <dgm:prSet presAssocID="{2D8FBB6E-F975-44F6-BCFD-DA10DBC035C1}" presName="childNode" presStyleLbl="node1" presStyleIdx="0" presStyleCnt="3">
        <dgm:presLayoutVars>
          <dgm:bulletEnabled val="1"/>
        </dgm:presLayoutVars>
      </dgm:prSet>
      <dgm:spPr/>
    </dgm:pt>
    <dgm:pt modelId="{79E7C079-4415-4439-B757-0627A69C007D}" type="pres">
      <dgm:prSet presAssocID="{2D8FBB6E-F975-44F6-BCFD-DA10DBC035C1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2B739B00-283C-4436-A17C-769498B3CAD4}" type="pres">
      <dgm:prSet presAssocID="{2FF35B89-8024-43E8-A3CE-AE8E03228A47}" presName="sibTrans" presStyleCnt="0"/>
      <dgm:spPr/>
    </dgm:pt>
    <dgm:pt modelId="{364AC849-3075-4256-9A72-D551D3F4F13C}" type="pres">
      <dgm:prSet presAssocID="{00D59FA3-6FEC-427D-9ED2-BD9DD2A3CE69}" presName="compositeNode" presStyleCnt="0">
        <dgm:presLayoutVars>
          <dgm:bulletEnabled val="1"/>
        </dgm:presLayoutVars>
      </dgm:prSet>
      <dgm:spPr/>
    </dgm:pt>
    <dgm:pt modelId="{62ABCFBB-C755-4669-8CE9-1DC1E4A21348}" type="pres">
      <dgm:prSet presAssocID="{00D59FA3-6FEC-427D-9ED2-BD9DD2A3CE69}" presName="image" presStyleLbl="fgImgPlace1" presStyleIdx="1" presStyleCnt="3"/>
      <dgm:spPr/>
    </dgm:pt>
    <dgm:pt modelId="{A52D935C-B051-4C84-B2B4-AD6F6BCF2DD4}" type="pres">
      <dgm:prSet presAssocID="{00D59FA3-6FEC-427D-9ED2-BD9DD2A3CE69}" presName="childNode" presStyleLbl="node1" presStyleIdx="1" presStyleCnt="3">
        <dgm:presLayoutVars>
          <dgm:bulletEnabled val="1"/>
        </dgm:presLayoutVars>
      </dgm:prSet>
      <dgm:spPr/>
    </dgm:pt>
    <dgm:pt modelId="{B99EECAF-87FE-4615-86A4-8039C2226390}" type="pres">
      <dgm:prSet presAssocID="{00D59FA3-6FEC-427D-9ED2-BD9DD2A3CE69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73F737B9-F3A8-4683-882E-F35D40B9A23F}" type="pres">
      <dgm:prSet presAssocID="{7635C2BE-0D36-41CA-B31F-7999C067923C}" presName="sibTrans" presStyleCnt="0"/>
      <dgm:spPr/>
    </dgm:pt>
    <dgm:pt modelId="{A5E467D3-6D4D-4E29-A4B1-66CB6E232937}" type="pres">
      <dgm:prSet presAssocID="{DF957584-7B59-477B-A502-44F19C06DFA8}" presName="compositeNode" presStyleCnt="0">
        <dgm:presLayoutVars>
          <dgm:bulletEnabled val="1"/>
        </dgm:presLayoutVars>
      </dgm:prSet>
      <dgm:spPr/>
    </dgm:pt>
    <dgm:pt modelId="{592D591C-736F-4CE8-9C94-3B2FC905D115}" type="pres">
      <dgm:prSet presAssocID="{DF957584-7B59-477B-A502-44F19C06DFA8}" presName="image" presStyleLbl="fgImgPlace1" presStyleIdx="2" presStyleCnt="3"/>
      <dgm:spPr/>
    </dgm:pt>
    <dgm:pt modelId="{956E682D-A222-4CFE-B5F9-6EA9107FFAE1}" type="pres">
      <dgm:prSet presAssocID="{DF957584-7B59-477B-A502-44F19C06DFA8}" presName="childNode" presStyleLbl="node1" presStyleIdx="2" presStyleCnt="3">
        <dgm:presLayoutVars>
          <dgm:bulletEnabled val="1"/>
        </dgm:presLayoutVars>
      </dgm:prSet>
      <dgm:spPr/>
    </dgm:pt>
    <dgm:pt modelId="{7893DEAF-342D-47EC-9A82-92F535DB0283}" type="pres">
      <dgm:prSet presAssocID="{DF957584-7B59-477B-A502-44F19C06DFA8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96E76713-B533-419E-8358-D434FCBDC1D7}" type="presOf" srcId="{2D1EB74E-095B-48DC-99D0-C9DE9C58BE27}" destId="{1632C909-4C70-444C-96A1-43632F63939C}" srcOrd="0" destOrd="0" presId="urn:microsoft.com/office/officeart/2005/8/layout/hList2"/>
    <dgm:cxn modelId="{D5FFE414-5882-4E84-8334-E6872B43AEE1}" type="presOf" srcId="{D7D5D2E6-1385-4315-A7E3-BAE31694694C}" destId="{956E682D-A222-4CFE-B5F9-6EA9107FFAE1}" srcOrd="0" destOrd="0" presId="urn:microsoft.com/office/officeart/2005/8/layout/hList2"/>
    <dgm:cxn modelId="{2CA4FE1E-2C87-4BF2-ABB6-606F58313D8D}" srcId="{BAF5FB16-F762-4948-9D33-8B1273716216}" destId="{00D59FA3-6FEC-427D-9ED2-BD9DD2A3CE69}" srcOrd="1" destOrd="0" parTransId="{858FE16E-486A-42B0-BC52-4ACBF414872A}" sibTransId="{7635C2BE-0D36-41CA-B31F-7999C067923C}"/>
    <dgm:cxn modelId="{DCF8662D-2DE3-4D4D-8E2D-1EB49203AE9B}" srcId="{BAF5FB16-F762-4948-9D33-8B1273716216}" destId="{2D8FBB6E-F975-44F6-BCFD-DA10DBC035C1}" srcOrd="0" destOrd="0" parTransId="{62C6BC07-6014-41FF-A098-59AA70203623}" sibTransId="{2FF35B89-8024-43E8-A3CE-AE8E03228A47}"/>
    <dgm:cxn modelId="{D0E7E96F-6AC6-45E1-ADA7-00A87BD71AFD}" type="presOf" srcId="{DF957584-7B59-477B-A502-44F19C06DFA8}" destId="{7893DEAF-342D-47EC-9A82-92F535DB0283}" srcOrd="0" destOrd="0" presId="urn:microsoft.com/office/officeart/2005/8/layout/hList2"/>
    <dgm:cxn modelId="{6CADFC70-A505-4AAA-AA97-18094A2101C6}" type="presOf" srcId="{18BFEECD-A07C-4AB4-9594-CB8252414039}" destId="{A52D935C-B051-4C84-B2B4-AD6F6BCF2DD4}" srcOrd="0" destOrd="0" presId="urn:microsoft.com/office/officeart/2005/8/layout/hList2"/>
    <dgm:cxn modelId="{35A7E553-5A24-4ED6-B117-6BF543101C1E}" type="presOf" srcId="{00D59FA3-6FEC-427D-9ED2-BD9DD2A3CE69}" destId="{B99EECAF-87FE-4615-86A4-8039C2226390}" srcOrd="0" destOrd="0" presId="urn:microsoft.com/office/officeart/2005/8/layout/hList2"/>
    <dgm:cxn modelId="{6A2CBC57-0D5E-4009-8A8A-B4A1930E7881}" type="presOf" srcId="{BAF5FB16-F762-4948-9D33-8B1273716216}" destId="{797D762A-3D6B-4DF4-9800-4E1B810CA0AF}" srcOrd="0" destOrd="0" presId="urn:microsoft.com/office/officeart/2005/8/layout/hList2"/>
    <dgm:cxn modelId="{60734959-385B-4A44-9ADC-C00A3FA0B6B3}" srcId="{2D8FBB6E-F975-44F6-BCFD-DA10DBC035C1}" destId="{2D1EB74E-095B-48DC-99D0-C9DE9C58BE27}" srcOrd="0" destOrd="0" parTransId="{E25B67F5-8474-45D1-8F5A-0C1CFE261F04}" sibTransId="{73CFE475-A278-480B-9E1D-B4B27CA8F46F}"/>
    <dgm:cxn modelId="{901C7B83-38BC-4504-8FBF-0E75C7E19C5F}" srcId="{DF957584-7B59-477B-A502-44F19C06DFA8}" destId="{D7D5D2E6-1385-4315-A7E3-BAE31694694C}" srcOrd="0" destOrd="0" parTransId="{53D1B0D3-8C8B-497B-B14B-BAB7612AA023}" sibTransId="{003AE7F9-5296-4985-9E3F-76286A6423C1}"/>
    <dgm:cxn modelId="{BBE0719D-8C55-4C68-8DBB-7B59EFAD83C6}" srcId="{BAF5FB16-F762-4948-9D33-8B1273716216}" destId="{DF957584-7B59-477B-A502-44F19C06DFA8}" srcOrd="2" destOrd="0" parTransId="{69E0CB98-3DDD-4E86-89E9-0F5EF20D5E35}" sibTransId="{A60B0A03-8183-4462-9F7F-B997FD7FF332}"/>
    <dgm:cxn modelId="{7FB2C3AC-B0B1-4621-893F-195A89772457}" type="presOf" srcId="{2D8FBB6E-F975-44F6-BCFD-DA10DBC035C1}" destId="{79E7C079-4415-4439-B757-0627A69C007D}" srcOrd="0" destOrd="0" presId="urn:microsoft.com/office/officeart/2005/8/layout/hList2"/>
    <dgm:cxn modelId="{98F26BC1-0487-4EC2-AA5A-496427EC9379}" srcId="{00D59FA3-6FEC-427D-9ED2-BD9DD2A3CE69}" destId="{18BFEECD-A07C-4AB4-9594-CB8252414039}" srcOrd="0" destOrd="0" parTransId="{7C6BDA24-1477-499A-A4CE-C9055E936EAB}" sibTransId="{C1C6AAFA-AF75-4D78-8C15-3D538064308B}"/>
    <dgm:cxn modelId="{1015CD1E-9D0B-40E4-816A-AEED2FF7D7A2}" type="presParOf" srcId="{797D762A-3D6B-4DF4-9800-4E1B810CA0AF}" destId="{60948321-A276-441B-B502-8DE23375B32C}" srcOrd="0" destOrd="0" presId="urn:microsoft.com/office/officeart/2005/8/layout/hList2"/>
    <dgm:cxn modelId="{BAAAC1D0-391A-4B6C-B7F9-0161C44C9DC0}" type="presParOf" srcId="{60948321-A276-441B-B502-8DE23375B32C}" destId="{106F9BA3-BFC0-4BEB-A72F-838BDCF521AE}" srcOrd="0" destOrd="0" presId="urn:microsoft.com/office/officeart/2005/8/layout/hList2"/>
    <dgm:cxn modelId="{DFC9B6EA-F81C-430A-9747-CBCF8BD5FDA9}" type="presParOf" srcId="{60948321-A276-441B-B502-8DE23375B32C}" destId="{1632C909-4C70-444C-96A1-43632F63939C}" srcOrd="1" destOrd="0" presId="urn:microsoft.com/office/officeart/2005/8/layout/hList2"/>
    <dgm:cxn modelId="{DFB6642A-874F-4524-A187-3F0A97B96346}" type="presParOf" srcId="{60948321-A276-441B-B502-8DE23375B32C}" destId="{79E7C079-4415-4439-B757-0627A69C007D}" srcOrd="2" destOrd="0" presId="urn:microsoft.com/office/officeart/2005/8/layout/hList2"/>
    <dgm:cxn modelId="{B4D90D0E-DDB5-44FC-B253-C1DBAA66259A}" type="presParOf" srcId="{797D762A-3D6B-4DF4-9800-4E1B810CA0AF}" destId="{2B739B00-283C-4436-A17C-769498B3CAD4}" srcOrd="1" destOrd="0" presId="urn:microsoft.com/office/officeart/2005/8/layout/hList2"/>
    <dgm:cxn modelId="{C0E06F45-ACD5-45E3-A398-F2287EDFCA35}" type="presParOf" srcId="{797D762A-3D6B-4DF4-9800-4E1B810CA0AF}" destId="{364AC849-3075-4256-9A72-D551D3F4F13C}" srcOrd="2" destOrd="0" presId="urn:microsoft.com/office/officeart/2005/8/layout/hList2"/>
    <dgm:cxn modelId="{B97E0978-599F-4F7B-AD81-36A280FF6F22}" type="presParOf" srcId="{364AC849-3075-4256-9A72-D551D3F4F13C}" destId="{62ABCFBB-C755-4669-8CE9-1DC1E4A21348}" srcOrd="0" destOrd="0" presId="urn:microsoft.com/office/officeart/2005/8/layout/hList2"/>
    <dgm:cxn modelId="{373129BB-24BD-4EC3-B74B-A067A68054BC}" type="presParOf" srcId="{364AC849-3075-4256-9A72-D551D3F4F13C}" destId="{A52D935C-B051-4C84-B2B4-AD6F6BCF2DD4}" srcOrd="1" destOrd="0" presId="urn:microsoft.com/office/officeart/2005/8/layout/hList2"/>
    <dgm:cxn modelId="{93EADD43-C748-4672-B1AE-2C33848FF062}" type="presParOf" srcId="{364AC849-3075-4256-9A72-D551D3F4F13C}" destId="{B99EECAF-87FE-4615-86A4-8039C2226390}" srcOrd="2" destOrd="0" presId="urn:microsoft.com/office/officeart/2005/8/layout/hList2"/>
    <dgm:cxn modelId="{B83059CD-CB13-43C8-AE83-FB9470735C42}" type="presParOf" srcId="{797D762A-3D6B-4DF4-9800-4E1B810CA0AF}" destId="{73F737B9-F3A8-4683-882E-F35D40B9A23F}" srcOrd="3" destOrd="0" presId="urn:microsoft.com/office/officeart/2005/8/layout/hList2"/>
    <dgm:cxn modelId="{F2CBD8E2-CD47-4D6B-A197-F0DCE1DF6EF0}" type="presParOf" srcId="{797D762A-3D6B-4DF4-9800-4E1B810CA0AF}" destId="{A5E467D3-6D4D-4E29-A4B1-66CB6E232937}" srcOrd="4" destOrd="0" presId="urn:microsoft.com/office/officeart/2005/8/layout/hList2"/>
    <dgm:cxn modelId="{756E5CAD-F3B4-4D87-8A2D-70B9DA860DD3}" type="presParOf" srcId="{A5E467D3-6D4D-4E29-A4B1-66CB6E232937}" destId="{592D591C-736F-4CE8-9C94-3B2FC905D115}" srcOrd="0" destOrd="0" presId="urn:microsoft.com/office/officeart/2005/8/layout/hList2"/>
    <dgm:cxn modelId="{D27D4EBE-1537-4D60-BE17-CD95A1D89E0C}" type="presParOf" srcId="{A5E467D3-6D4D-4E29-A4B1-66CB6E232937}" destId="{956E682D-A222-4CFE-B5F9-6EA9107FFAE1}" srcOrd="1" destOrd="0" presId="urn:microsoft.com/office/officeart/2005/8/layout/hList2"/>
    <dgm:cxn modelId="{4B4DE233-33CB-41B5-8084-6DC64357D033}" type="presParOf" srcId="{A5E467D3-6D4D-4E29-A4B1-66CB6E232937}" destId="{7893DEAF-342D-47EC-9A82-92F535DB0283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7C079-4415-4439-B757-0627A69C007D}">
      <dsp:nvSpPr>
        <dsp:cNvPr id="0" name=""/>
        <dsp:cNvSpPr/>
      </dsp:nvSpPr>
      <dsp:spPr>
        <a:xfrm rot="16200000">
          <a:off x="-1152698" y="1853664"/>
          <a:ext cx="2794287" cy="390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4257" bIns="0" numCol="1" spcCol="1270" anchor="t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Design</a:t>
          </a:r>
        </a:p>
      </dsp:txBody>
      <dsp:txXfrm>
        <a:off x="-1152698" y="1853664"/>
        <a:ext cx="2794287" cy="390338"/>
      </dsp:txXfrm>
    </dsp:sp>
    <dsp:sp modelId="{1632C909-4C70-444C-96A1-43632F63939C}">
      <dsp:nvSpPr>
        <dsp:cNvPr id="0" name=""/>
        <dsp:cNvSpPr/>
      </dsp:nvSpPr>
      <dsp:spPr>
        <a:xfrm>
          <a:off x="439614" y="651689"/>
          <a:ext cx="1944302" cy="2794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344257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Create a technical solution proposal based on reference architectures.</a:t>
          </a:r>
        </a:p>
      </dsp:txBody>
      <dsp:txXfrm>
        <a:off x="439614" y="651689"/>
        <a:ext cx="1944302" cy="2794287"/>
      </dsp:txXfrm>
    </dsp:sp>
    <dsp:sp modelId="{106F9BA3-BFC0-4BEB-A72F-838BDCF521AE}">
      <dsp:nvSpPr>
        <dsp:cNvPr id="0" name=""/>
        <dsp:cNvSpPr/>
      </dsp:nvSpPr>
      <dsp:spPr>
        <a:xfrm>
          <a:off x="49275" y="136442"/>
          <a:ext cx="780677" cy="78067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EECAF-87FE-4615-86A4-8039C2226390}">
      <dsp:nvSpPr>
        <dsp:cNvPr id="0" name=""/>
        <dsp:cNvSpPr/>
      </dsp:nvSpPr>
      <dsp:spPr>
        <a:xfrm rot="16200000">
          <a:off x="1694705" y="1853664"/>
          <a:ext cx="2794287" cy="390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4257" bIns="0" numCol="1" spcCol="1270" anchor="t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Plan</a:t>
          </a:r>
        </a:p>
      </dsp:txBody>
      <dsp:txXfrm>
        <a:off x="1694705" y="1853664"/>
        <a:ext cx="2794287" cy="390338"/>
      </dsp:txXfrm>
    </dsp:sp>
    <dsp:sp modelId="{A52D935C-B051-4C84-B2B4-AD6F6BCF2DD4}">
      <dsp:nvSpPr>
        <dsp:cNvPr id="0" name=""/>
        <dsp:cNvSpPr/>
      </dsp:nvSpPr>
      <dsp:spPr>
        <a:xfrm>
          <a:off x="3287018" y="651689"/>
          <a:ext cx="1944302" cy="2794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344257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Create a phased implementation plan proposal that allows the customer to control cost and schedule impacts.</a:t>
          </a:r>
        </a:p>
      </dsp:txBody>
      <dsp:txXfrm>
        <a:off x="3287018" y="651689"/>
        <a:ext cx="1944302" cy="2794287"/>
      </dsp:txXfrm>
    </dsp:sp>
    <dsp:sp modelId="{62ABCFBB-C755-4669-8CE9-1DC1E4A21348}">
      <dsp:nvSpPr>
        <dsp:cNvPr id="0" name=""/>
        <dsp:cNvSpPr/>
      </dsp:nvSpPr>
      <dsp:spPr>
        <a:xfrm>
          <a:off x="2896679" y="136442"/>
          <a:ext cx="780677" cy="78067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3DEAF-342D-47EC-9A82-92F535DB0283}">
      <dsp:nvSpPr>
        <dsp:cNvPr id="0" name=""/>
        <dsp:cNvSpPr/>
      </dsp:nvSpPr>
      <dsp:spPr>
        <a:xfrm rot="16200000">
          <a:off x="4542108" y="1853664"/>
          <a:ext cx="2794287" cy="390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4257" bIns="0" numCol="1" spcCol="1270" anchor="t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Participants</a:t>
          </a:r>
        </a:p>
      </dsp:txBody>
      <dsp:txXfrm>
        <a:off x="4542108" y="1853664"/>
        <a:ext cx="2794287" cy="390338"/>
      </dsp:txXfrm>
    </dsp:sp>
    <dsp:sp modelId="{956E682D-A222-4CFE-B5F9-6EA9107FFAE1}">
      <dsp:nvSpPr>
        <dsp:cNvPr id="0" name=""/>
        <dsp:cNvSpPr/>
      </dsp:nvSpPr>
      <dsp:spPr>
        <a:xfrm>
          <a:off x="6134422" y="651689"/>
          <a:ext cx="1944302" cy="2794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344257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Identify key players for each section of the ADS and prepare a meeting agenda.</a:t>
          </a:r>
        </a:p>
      </dsp:txBody>
      <dsp:txXfrm>
        <a:off x="6134422" y="651689"/>
        <a:ext cx="1944302" cy="2794287"/>
      </dsp:txXfrm>
    </dsp:sp>
    <dsp:sp modelId="{592D591C-736F-4CE8-9C94-3B2FC905D115}">
      <dsp:nvSpPr>
        <dsp:cNvPr id="0" name=""/>
        <dsp:cNvSpPr/>
      </dsp:nvSpPr>
      <dsp:spPr>
        <a:xfrm>
          <a:off x="5744083" y="136442"/>
          <a:ext cx="780677" cy="78067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9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B630B-BF71-A34E-9F10-CD6A3DB979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51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B630B-BF71-A34E-9F10-CD6A3DB979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57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B630B-BF71-A34E-9F10-CD6A3DB979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10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B630B-BF71-A34E-9F10-CD6A3DB979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8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B630B-BF71-A34E-9F10-CD6A3DB979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56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B630B-BF71-A34E-9F10-CD6A3DB979CB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161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B630B-BF71-A34E-9F10-CD6A3DB979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3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dirty="0"/>
              <a:t>Mastering the Architecture Design Session (ADS)</a:t>
            </a:r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C47A0F-095C-4A97-A973-43312913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307254"/>
            <a:ext cx="6406982" cy="6243491"/>
          </a:xfrm>
        </p:spPr>
        <p:txBody>
          <a:bodyPr anchor="ctr"/>
          <a:lstStyle/>
          <a:p>
            <a:pPr algn="ctr"/>
            <a:r>
              <a:rPr lang="en-US" dirty="0"/>
              <a:t>What are your </a:t>
            </a:r>
            <a:br>
              <a:rPr lang="en-US" dirty="0"/>
            </a:br>
            <a:r>
              <a:rPr lang="en-US" b="1" dirty="0"/>
              <a:t>best practices</a:t>
            </a:r>
            <a:r>
              <a:rPr lang="en-US" dirty="0"/>
              <a:t> in preparing for an ADS?</a:t>
            </a:r>
          </a:p>
        </p:txBody>
      </p:sp>
      <p:pic>
        <p:nvPicPr>
          <p:cNvPr id="6" name="Graphic 5" descr="Teacher">
            <a:extLst>
              <a:ext uri="{FF2B5EF4-FFF2-40B4-BE49-F238E27FC236}">
                <a16:creationId xmlns:a16="http://schemas.microsoft.com/office/drawing/2014/main" id="{F54B2F38-AD06-4DE0-B5F5-72FF3A60C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0394" y="1077817"/>
            <a:ext cx="4702366" cy="470236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973030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BEE5C1-9635-412C-8680-8A99566BDD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020507"/>
          </a:xfrm>
        </p:spPr>
        <p:txBody>
          <a:bodyPr/>
          <a:lstStyle/>
          <a:p>
            <a:r>
              <a:rPr lang="en-US" dirty="0"/>
              <a:t>Whiteboards and Surface Hub support the type of collaboration you’ll need for a successful ADS. </a:t>
            </a:r>
          </a:p>
          <a:p>
            <a:r>
              <a:rPr lang="en-US" dirty="0"/>
              <a:t>Focus on your stakeholders, use the whiteboard as a tool for recording ideas, and get approval at each step before moving forward.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BACAB8-0799-4047-98CB-15018B50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32668417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 Checklist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98194" y="1817396"/>
            <a:ext cx="8129681" cy="10433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+mj-lt"/>
              </a:rPr>
              <a:t>Work with your group to review and whiteboard customer requirements, using prepared notes and diagrams from the ideation session as a guide. Be sure to do the following: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1450" y="3030026"/>
            <a:ext cx="8494230" cy="2394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Ensure customer background &amp; business strategy is understood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Clarify the project background and its drivers/aims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Cover the technology landscape: Do they require a hybrid solution or 100% cloud, what is the current technology competency of the team if they will be maintaining the solution, has the customer proposed technologies they’d like to use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Go over usage scenarios for the solution, from the perspective of their internal and external users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Take down all upfront functional and non-functional requirements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44" y="3030026"/>
            <a:ext cx="2438400" cy="24384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22788" y="936192"/>
            <a:ext cx="2209165" cy="489365"/>
            <a:chOff x="422788" y="936192"/>
            <a:chExt cx="2209165" cy="4893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22788" y="936192"/>
              <a:ext cx="449826" cy="44982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52218" y="936192"/>
              <a:ext cx="1879735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/>
                <a:t>Allow ~3 hours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65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Envisioning Checklist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98194" y="1817396"/>
            <a:ext cx="812968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+mj-lt"/>
              </a:rPr>
              <a:t>Work with your group to brainstorm the solution approach, based on details captured from the discovery and ideation sessions. Be sure to do the following: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1450" y="3030026"/>
            <a:ext cx="8494230" cy="2471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Key functionalities and capabilities of the solution to meet functional requirements and goals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Components of the solution (e.g. which app services, data services, client side software, identity services, etc.)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Security considerations (TLS, identity, authorization, etc.)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Compliance considerations (HIPAA, PCI, etc.)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Identify external connections and integration points (APIs, business intelligence)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Map requirements and scenarios to the proposed solution 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269239" y="3030026"/>
            <a:ext cx="2052834" cy="205283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22788" y="936192"/>
            <a:ext cx="2209165" cy="489365"/>
            <a:chOff x="422788" y="936192"/>
            <a:chExt cx="2209165" cy="48936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22788" y="936192"/>
              <a:ext cx="449826" cy="44982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52218" y="936192"/>
              <a:ext cx="1879735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/>
                <a:t>Allow ~4 hours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471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 Checklist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98194" y="1261033"/>
            <a:ext cx="8129681" cy="10433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+mj-lt"/>
              </a:rPr>
              <a:t>Work with your group to establish a plan of action and parameters of deliverables, required resources, milestones, and deciding on POC/pilot opportunities and requirements. Be sure to do the following: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1450" y="2473663"/>
            <a:ext cx="8494230" cy="402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Establish proof points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Identify exclusions, risks, and issues (refine solution functionality)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List project pre-requisites (legal, funding, technical, etc.)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List required resources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Notate long-term project plans (continued maintenance, training, handover to customer’s technical staff)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Establish parameters of communication (primary POCs, preferred means of communication, frequency of meetings, whether conducted in person or virtually, and how often)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Identify candidates for a POC/prototype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Identify an opportunity for a pilot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Consider if a POC or pilot is appropriate as the next step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Establish solution deliverables, including for POC or pilot if applicable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22788" y="936192"/>
            <a:ext cx="2209165" cy="489365"/>
            <a:chOff x="422788" y="936192"/>
            <a:chExt cx="2209165" cy="48936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22788" y="936192"/>
              <a:ext cx="449826" cy="44982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52218" y="936192"/>
              <a:ext cx="1879735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/>
                <a:t>Allow ~8 hours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28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</a:t>
            </a:r>
            <a:r>
              <a:rPr lang="mr-IN"/>
              <a:t>–</a:t>
            </a:r>
            <a:r>
              <a:rPr lang="en-US"/>
              <a:t> POC or Pilot?</a:t>
            </a:r>
            <a:endParaRPr lang="en-US" dirty="0"/>
          </a:p>
        </p:txBody>
      </p:sp>
      <p:sp>
        <p:nvSpPr>
          <p:cNvPr id="4" name="Diamond 3"/>
          <p:cNvSpPr/>
          <p:nvPr/>
        </p:nvSpPr>
        <p:spPr bwMode="auto">
          <a:xfrm>
            <a:off x="731383" y="2986168"/>
            <a:ext cx="508000" cy="508000"/>
          </a:xfrm>
          <a:prstGeom prst="diamond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013" y="3479956"/>
            <a:ext cx="98058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Start</a:t>
            </a:r>
          </a:p>
        </p:txBody>
      </p:sp>
      <p:sp>
        <p:nvSpPr>
          <p:cNvPr id="7" name="Rectangle 6"/>
          <p:cNvSpPr/>
          <p:nvPr/>
        </p:nvSpPr>
        <p:spPr>
          <a:xfrm>
            <a:off x="1746348" y="2082597"/>
            <a:ext cx="268535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Will proving the scope out</a:t>
            </a:r>
            <a:br>
              <a:rPr lang="en-US" sz="1400" dirty="0"/>
            </a:br>
            <a:r>
              <a:rPr lang="en-US" sz="1400" dirty="0"/>
              <a:t>earlier </a:t>
            </a:r>
            <a:r>
              <a:rPr lang="en-US" sz="1400" dirty="0" err="1"/>
              <a:t>derisk</a:t>
            </a:r>
            <a:r>
              <a:rPr lang="en-US" sz="1400" dirty="0"/>
              <a:t> the overall project?</a:t>
            </a:r>
          </a:p>
        </p:txBody>
      </p:sp>
      <p:sp>
        <p:nvSpPr>
          <p:cNvPr id="9" name="Rectangle 8"/>
          <p:cNvSpPr/>
          <p:nvPr/>
        </p:nvSpPr>
        <p:spPr>
          <a:xfrm>
            <a:off x="7232268" y="3854511"/>
            <a:ext cx="196181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Does it need to release</a:t>
            </a:r>
            <a:br>
              <a:rPr lang="en-US" sz="1400" dirty="0"/>
            </a:br>
            <a:r>
              <a:rPr lang="en-US" sz="1400" dirty="0"/>
              <a:t>into production?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08944" y="4046091"/>
            <a:ext cx="3172791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Is the technology/architecture unfamiliar</a:t>
            </a:r>
            <a:br>
              <a:rPr lang="en-US" sz="1400" dirty="0"/>
            </a:br>
            <a:r>
              <a:rPr lang="en-US" sz="1400" dirty="0"/>
              <a:t>to the customer?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25488" y="3086818"/>
            <a:ext cx="327814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Is there uncertainty about the </a:t>
            </a:r>
            <a:br>
              <a:rPr lang="en-US" sz="1400" dirty="0"/>
            </a:br>
            <a:r>
              <a:rPr lang="en-US" sz="1400" dirty="0"/>
              <a:t>recommended technology/architecture?</a:t>
            </a:r>
          </a:p>
        </p:txBody>
      </p:sp>
      <p:cxnSp>
        <p:nvCxnSpPr>
          <p:cNvPr id="13" name="Elbow Connector 12"/>
          <p:cNvCxnSpPr>
            <a:stCxn id="76" idx="3"/>
            <a:endCxn id="9" idx="0"/>
          </p:cNvCxnSpPr>
          <p:nvPr/>
        </p:nvCxnSpPr>
        <p:spPr>
          <a:xfrm>
            <a:off x="5989570" y="2446162"/>
            <a:ext cx="2223608" cy="1408349"/>
          </a:xfrm>
          <a:prstGeom prst="bentConnector2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989570" y="2412501"/>
            <a:ext cx="433837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/>
              <a:t>yes</a:t>
            </a:r>
            <a:endParaRPr lang="en-US" sz="1400" dirty="0"/>
          </a:p>
        </p:txBody>
      </p:sp>
      <p:cxnSp>
        <p:nvCxnSpPr>
          <p:cNvPr id="18" name="Elbow Connector 17"/>
          <p:cNvCxnSpPr>
            <a:stCxn id="79" idx="3"/>
            <a:endCxn id="9" idx="0"/>
          </p:cNvCxnSpPr>
          <p:nvPr/>
        </p:nvCxnSpPr>
        <p:spPr>
          <a:xfrm>
            <a:off x="5989569" y="3436709"/>
            <a:ext cx="2223609" cy="417802"/>
          </a:xfrm>
          <a:prstGeom prst="bentConnector2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89569" y="3437324"/>
            <a:ext cx="433837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/>
              <a:t>yes</a:t>
            </a:r>
            <a:endParaRPr lang="en-US" sz="1400" dirty="0"/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8026768" y="4459727"/>
            <a:ext cx="524090" cy="24918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061617" y="4070393"/>
            <a:ext cx="38664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/>
              <a:t>no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9671271" y="4969533"/>
            <a:ext cx="2224776" cy="313932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Build Proof of Concept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17980" y="4264292"/>
            <a:ext cx="433837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/>
              <a:t>yes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7886657" y="4969533"/>
            <a:ext cx="1257075" cy="313932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Build a Pilot</a:t>
            </a:r>
          </a:p>
        </p:txBody>
      </p:sp>
      <p:cxnSp>
        <p:nvCxnSpPr>
          <p:cNvPr id="33" name="Elbow Connector 32"/>
          <p:cNvCxnSpPr>
            <a:stCxn id="85" idx="3"/>
            <a:endCxn id="9" idx="1"/>
          </p:cNvCxnSpPr>
          <p:nvPr/>
        </p:nvCxnSpPr>
        <p:spPr>
          <a:xfrm flipV="1">
            <a:off x="5985621" y="4094577"/>
            <a:ext cx="1246647" cy="254099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948254" y="4286157"/>
            <a:ext cx="467785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yes</a:t>
            </a:r>
          </a:p>
        </p:txBody>
      </p:sp>
      <p:cxnSp>
        <p:nvCxnSpPr>
          <p:cNvPr id="36" name="Elbow Connector 35"/>
          <p:cNvCxnSpPr>
            <a:stCxn id="9" idx="3"/>
            <a:endCxn id="22" idx="0"/>
          </p:cNvCxnSpPr>
          <p:nvPr/>
        </p:nvCxnSpPr>
        <p:spPr>
          <a:xfrm>
            <a:off x="9194087" y="4094577"/>
            <a:ext cx="1589572" cy="874956"/>
          </a:xfrm>
          <a:prstGeom prst="bentConnector2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08693" y="1248050"/>
            <a:ext cx="7076325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+mj-lt"/>
              </a:rPr>
              <a:t>In choosing between implementing a proof of concept or a pilot for a given scope, consider the following questions to help you make your decision:</a:t>
            </a:r>
          </a:p>
        </p:txBody>
      </p:sp>
      <p:sp>
        <p:nvSpPr>
          <p:cNvPr id="42" name="Left Brace 41"/>
          <p:cNvSpPr/>
          <p:nvPr/>
        </p:nvSpPr>
        <p:spPr>
          <a:xfrm>
            <a:off x="1322875" y="2078469"/>
            <a:ext cx="419962" cy="2351265"/>
          </a:xfrm>
          <a:prstGeom prst="leftBrace">
            <a:avLst/>
          </a:prstGeom>
          <a:ln>
            <a:solidFill>
              <a:schemeClr val="accent3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797655" y="5251321"/>
            <a:ext cx="2536272" cy="535531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Build neither POC or Pilot,</a:t>
            </a:r>
            <a:br>
              <a:rPr lang="en-US" sz="1600" dirty="0"/>
            </a:br>
            <a:r>
              <a:rPr lang="en-US" sz="1600" dirty="0"/>
              <a:t>deliver as part of solution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401141" y="2743490"/>
            <a:ext cx="38664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/>
              <a:t>no</a:t>
            </a:r>
            <a:endParaRPr lang="en-US" sz="1400" dirty="0"/>
          </a:p>
        </p:txBody>
      </p:sp>
      <p:cxnSp>
        <p:nvCxnSpPr>
          <p:cNvPr id="45" name="Elbow Connector 44"/>
          <p:cNvCxnSpPr>
            <a:stCxn id="76" idx="2"/>
            <a:endCxn id="43" idx="0"/>
          </p:cNvCxnSpPr>
          <p:nvPr/>
        </p:nvCxnSpPr>
        <p:spPr>
          <a:xfrm rot="5400000">
            <a:off x="4125102" y="3633754"/>
            <a:ext cx="2558257" cy="676877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iamond 75"/>
          <p:cNvSpPr/>
          <p:nvPr/>
        </p:nvSpPr>
        <p:spPr bwMode="auto">
          <a:xfrm>
            <a:off x="5495765" y="2199259"/>
            <a:ext cx="493805" cy="493805"/>
          </a:xfrm>
          <a:prstGeom prst="diamond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Diamond 78"/>
          <p:cNvSpPr/>
          <p:nvPr/>
        </p:nvSpPr>
        <p:spPr bwMode="auto">
          <a:xfrm>
            <a:off x="5495764" y="3189806"/>
            <a:ext cx="493805" cy="493805"/>
          </a:xfrm>
          <a:prstGeom prst="diamond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91" name="Elbow Connector 90"/>
          <p:cNvCxnSpPr>
            <a:stCxn id="79" idx="2"/>
            <a:endCxn id="43" idx="0"/>
          </p:cNvCxnSpPr>
          <p:nvPr/>
        </p:nvCxnSpPr>
        <p:spPr>
          <a:xfrm rot="5400000">
            <a:off x="4620374" y="4129028"/>
            <a:ext cx="1567710" cy="676876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cxnSpLocks/>
            <a:stCxn id="85" idx="2"/>
            <a:endCxn id="43" idx="0"/>
          </p:cNvCxnSpPr>
          <p:nvPr/>
        </p:nvCxnSpPr>
        <p:spPr>
          <a:xfrm rot="5400000">
            <a:off x="5074384" y="4586985"/>
            <a:ext cx="655743" cy="67292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5392671" y="3606460"/>
            <a:ext cx="38664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/>
              <a:t>no</a:t>
            </a:r>
            <a:endParaRPr lang="en-US" sz="1400" dirty="0"/>
          </a:p>
        </p:txBody>
      </p:sp>
      <p:sp>
        <p:nvSpPr>
          <p:cNvPr id="111" name="Rectangle 110"/>
          <p:cNvSpPr/>
          <p:nvPr/>
        </p:nvSpPr>
        <p:spPr>
          <a:xfrm>
            <a:off x="5364898" y="4637217"/>
            <a:ext cx="38664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/>
              <a:t>no</a:t>
            </a:r>
            <a:endParaRPr lang="en-US" sz="1400" dirty="0"/>
          </a:p>
        </p:txBody>
      </p:sp>
      <p:cxnSp>
        <p:nvCxnSpPr>
          <p:cNvPr id="115" name="Elbow Connector 114"/>
          <p:cNvCxnSpPr>
            <a:stCxn id="7" idx="3"/>
            <a:endCxn id="76" idx="1"/>
          </p:cNvCxnSpPr>
          <p:nvPr/>
        </p:nvCxnSpPr>
        <p:spPr>
          <a:xfrm>
            <a:off x="4431699" y="2322663"/>
            <a:ext cx="1064066" cy="123499"/>
          </a:xfrm>
          <a:prstGeom prst="bentConnector3">
            <a:avLst/>
          </a:prstGeom>
          <a:ln w="1905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12" idx="3"/>
            <a:endCxn id="79" idx="1"/>
          </p:cNvCxnSpPr>
          <p:nvPr/>
        </p:nvCxnSpPr>
        <p:spPr>
          <a:xfrm>
            <a:off x="5003629" y="3326884"/>
            <a:ext cx="492135" cy="109825"/>
          </a:xfrm>
          <a:prstGeom prst="bentConnector3">
            <a:avLst/>
          </a:prstGeom>
          <a:ln w="1905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endCxn id="85" idx="1"/>
          </p:cNvCxnSpPr>
          <p:nvPr/>
        </p:nvCxnSpPr>
        <p:spPr>
          <a:xfrm>
            <a:off x="4812959" y="4187926"/>
            <a:ext cx="678857" cy="160750"/>
          </a:xfrm>
          <a:prstGeom prst="bentConnector3">
            <a:avLst/>
          </a:prstGeom>
          <a:ln w="1905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amond 84"/>
          <p:cNvSpPr/>
          <p:nvPr/>
        </p:nvSpPr>
        <p:spPr bwMode="auto">
          <a:xfrm>
            <a:off x="5491816" y="4101773"/>
            <a:ext cx="493805" cy="493805"/>
          </a:xfrm>
          <a:prstGeom prst="diamond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53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C47A0F-095C-4A97-A973-43312913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307254"/>
            <a:ext cx="6406982" cy="6243491"/>
          </a:xfrm>
        </p:spPr>
        <p:txBody>
          <a:bodyPr anchor="ctr"/>
          <a:lstStyle/>
          <a:p>
            <a:pPr algn="ctr"/>
            <a:r>
              <a:rPr lang="en-US" dirty="0"/>
              <a:t>What are your </a:t>
            </a:r>
            <a:br>
              <a:rPr lang="en-US" dirty="0"/>
            </a:br>
            <a:r>
              <a:rPr lang="en-US" b="1" dirty="0"/>
              <a:t>best practices</a:t>
            </a:r>
            <a:r>
              <a:rPr lang="en-US" dirty="0"/>
              <a:t> for delivering an ADS?</a:t>
            </a:r>
          </a:p>
        </p:txBody>
      </p:sp>
      <p:pic>
        <p:nvPicPr>
          <p:cNvPr id="6" name="Graphic 5" descr="Teacher">
            <a:extLst>
              <a:ext uri="{FF2B5EF4-FFF2-40B4-BE49-F238E27FC236}">
                <a16:creationId xmlns:a16="http://schemas.microsoft.com/office/drawing/2014/main" id="{F54B2F38-AD06-4DE0-B5F5-72FF3A60C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0394" y="1077817"/>
            <a:ext cx="4702366" cy="470236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59920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4BB74-1C29-4A89-BFD8-391FE9240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8169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Email the meeting notes and a draft of the vision and scope to the ADS participants.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Include: </a:t>
            </a:r>
          </a:p>
          <a:p>
            <a:r>
              <a:rPr lang="en-US" sz="1800" dirty="0"/>
              <a:t>Photos of the board(s) </a:t>
            </a:r>
          </a:p>
          <a:p>
            <a:r>
              <a:rPr lang="en-US" sz="1800" dirty="0"/>
              <a:t>Key decisions made </a:t>
            </a:r>
          </a:p>
          <a:p>
            <a:r>
              <a:rPr lang="en-US" sz="1800" dirty="0"/>
              <a:t>Document the requirements and concerns, implementation plan, next steps and action items </a:t>
            </a:r>
          </a:p>
          <a:p>
            <a:r>
              <a:rPr lang="en-US" sz="1800" dirty="0"/>
              <a:t>A formal illustration of the current state and proposed solution in PowerPoint or Visio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82119-0193-4049-AA77-059AD6F9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Follow-up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74020959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the ADS Checklist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98194" y="915171"/>
            <a:ext cx="8129681" cy="12926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+mj-lt"/>
              </a:rPr>
              <a:t>During the ADS, you and your customer planned a high-level architecture and conceptual design for a solution that addresses their organization’s business goals and technical requirements. In addition to a summary of the engagement, you’ll deliver the following: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1450" y="2398617"/>
            <a:ext cx="8494230" cy="379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Summarize the ADS engagement with customer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Create a proposed timeline of solution deliverables, including deliverables for POC or pilot if applicable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Deliver final architecture diagrams for customer to sign off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Document special areas of concern, such as security, compliance, and compatibility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Provide customer with proposed Microsoft and open source/3rd party technologies to be used for the solution, listing any trade-offs amongst differing technology options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Complete deployment plan with specific examples, covering development, staging, and production targets where applicable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Showcase the capabilities of your solution to deliver business value on premises and/or the cloud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2" y="2947414"/>
            <a:ext cx="1786129" cy="178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7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C47A0F-095C-4A97-A973-43312913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307254"/>
            <a:ext cx="6406982" cy="6243491"/>
          </a:xfrm>
        </p:spPr>
        <p:txBody>
          <a:bodyPr anchor="ctr"/>
          <a:lstStyle/>
          <a:p>
            <a:pPr algn="ctr"/>
            <a:r>
              <a:rPr lang="en-US" dirty="0"/>
              <a:t>What are your </a:t>
            </a:r>
            <a:br>
              <a:rPr lang="en-US" dirty="0"/>
            </a:br>
            <a:r>
              <a:rPr lang="en-US" b="1" dirty="0"/>
              <a:t>best practices</a:t>
            </a:r>
            <a:r>
              <a:rPr lang="en-US" dirty="0"/>
              <a:t> when following up after an ADS?</a:t>
            </a:r>
          </a:p>
        </p:txBody>
      </p:sp>
      <p:pic>
        <p:nvPicPr>
          <p:cNvPr id="6" name="Graphic 5" descr="Teacher">
            <a:extLst>
              <a:ext uri="{FF2B5EF4-FFF2-40B4-BE49-F238E27FC236}">
                <a16:creationId xmlns:a16="http://schemas.microsoft.com/office/drawing/2014/main" id="{F54B2F38-AD06-4DE0-B5F5-72FF3A60C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0394" y="1077817"/>
            <a:ext cx="4702366" cy="470236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903156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 and learning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2200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Abstract and learning objectives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Facilitate discussion around top Architecture Design </a:t>
            </a:r>
            <a:r>
              <a:rPr lang="en-US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Session (ADS)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tips &amp; tricks, leading to presentation on what makes a great ADS from requirements collection to architecture.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28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AD106-A28C-4B16-BFBE-02AD0F211D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An Architecture Design Session (ADS) is a one- to multi-day engagement driven by</a:t>
            </a:r>
            <a:br>
              <a:rPr lang="en-US"/>
            </a:br>
            <a:r>
              <a:rPr lang="en-US"/>
              <a:t>technical sales that maps technical solutions to customer opportunities.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8B515C-C145-400C-AE9B-10FCF5A5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25287617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AD106-A28C-4B16-BFBE-02AD0F211D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94392"/>
          </a:xfrm>
        </p:spPr>
        <p:txBody>
          <a:bodyPr/>
          <a:lstStyle/>
          <a:p>
            <a:r>
              <a:rPr lang="en-US" sz="2400" dirty="0"/>
              <a:t>To successfully lead an ADS, you will need significant time for planning prior to the engagement and for collaboration during the engagement. </a:t>
            </a:r>
          </a:p>
          <a:p>
            <a:r>
              <a:rPr lang="en-US" sz="2400" dirty="0"/>
              <a:t>In the session, you will identify the opportunity and current state, whiteboard and develop possible solutions for the future state, and propose an implementation plan.</a:t>
            </a:r>
          </a:p>
          <a:p>
            <a:r>
              <a:rPr lang="en-US" sz="2400" dirty="0"/>
              <a:t>Delivering an ADS is one effective way to land on a shared vision and scope.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8B515C-C145-400C-AE9B-10FCF5A5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success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B65E49-1CAA-4986-A867-C921DCBAD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4039575"/>
            <a:ext cx="80391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564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D5253-4802-46B3-9AEB-742C3C2EFE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477473"/>
          </a:xfrm>
        </p:spPr>
        <p:txBody>
          <a:bodyPr/>
          <a:lstStyle/>
          <a:p>
            <a:r>
              <a:rPr lang="en-US" dirty="0"/>
              <a:t>Initial meeting between the opportunity manager and technical sales (TSP or CSA). </a:t>
            </a:r>
          </a:p>
          <a:p>
            <a:r>
              <a:rPr lang="en-US" dirty="0"/>
              <a:t>Verify that the collaborative problem-solving approach of an ADS is the best engagement option.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AAD7DE-7509-42C8-B62C-4150E497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(1/3)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A0055-1446-471B-A103-7CDC34721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4233747"/>
            <a:ext cx="75819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9520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F5BFCF-9399-4FA7-86BB-B89E9FD13C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Planning call with the customer, opportunity manager, and technical sales.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B20698-3B1C-4E84-898E-A717D48F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(2/3)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17FA6E21-2981-4211-954E-969124A61B4C}"/>
              </a:ext>
            </a:extLst>
          </p:cNvPr>
          <p:cNvSpPr txBox="1">
            <a:spLocks/>
          </p:cNvSpPr>
          <p:nvPr/>
        </p:nvSpPr>
        <p:spPr>
          <a:xfrm>
            <a:off x="266920" y="2961056"/>
            <a:ext cx="5829079" cy="281923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Identify key players for each section of the ADS and prepare a meeting agenda.</a:t>
            </a:r>
            <a:br>
              <a:rPr lang="en-US" sz="2800" dirty="0"/>
            </a:br>
            <a:endParaRPr lang="en-US" sz="2800" dirty="0"/>
          </a:p>
          <a:p>
            <a:r>
              <a:rPr lang="en-US" sz="1600" dirty="0"/>
              <a:t>Opportunity goals, objectives, and scope </a:t>
            </a:r>
          </a:p>
          <a:p>
            <a:r>
              <a:rPr lang="en-US" sz="1600" dirty="0"/>
              <a:t>General outline of the existing system</a:t>
            </a:r>
          </a:p>
          <a:p>
            <a:r>
              <a:rPr lang="en-US" sz="1600" dirty="0"/>
              <a:t>Agenda </a:t>
            </a:r>
          </a:p>
          <a:p>
            <a:r>
              <a:rPr lang="en-US" sz="1600" dirty="0"/>
              <a:t>Location (not customer site if possible) 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4CDBF113-27B3-4754-85D2-ABBFCA048C40}"/>
              </a:ext>
            </a:extLst>
          </p:cNvPr>
          <p:cNvSpPr txBox="1">
            <a:spLocks/>
          </p:cNvSpPr>
          <p:nvPr/>
        </p:nvSpPr>
        <p:spPr>
          <a:xfrm>
            <a:off x="6362921" y="2961056"/>
            <a:ext cx="5829079" cy="363791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Verify that you have the appropriate guest list for the engagement.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1600" b="1" dirty="0"/>
              <a:t>Customer attendees </a:t>
            </a:r>
            <a:r>
              <a:rPr lang="en-US" sz="1600" dirty="0"/>
              <a:t>(decision makers):</a:t>
            </a:r>
          </a:p>
          <a:p>
            <a:r>
              <a:rPr lang="en-US" sz="1600" dirty="0"/>
              <a:t>Sponsor, Business representative(s), Project manager</a:t>
            </a:r>
          </a:p>
          <a:p>
            <a:r>
              <a:rPr lang="en-US" sz="1600" dirty="0"/>
              <a:t>Technical representative(s) (depending on project: Advisors/partners, Architecture, Development, Infrastructure, Operations, Security)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Microsoft attendees</a:t>
            </a:r>
            <a:endParaRPr lang="en-US" sz="1600" dirty="0"/>
          </a:p>
          <a:p>
            <a:r>
              <a:rPr lang="en-US" sz="1600" dirty="0"/>
              <a:t>Architect (facilitates session), SMEs (depending on project), Account team</a:t>
            </a:r>
          </a:p>
        </p:txBody>
      </p:sp>
    </p:spTree>
    <p:extLst>
      <p:ext uri="{BB962C8B-B14F-4D97-AF65-F5344CB8AC3E}">
        <p14:creationId xmlns:p14="http://schemas.microsoft.com/office/powerpoint/2010/main" val="21852056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F5BFCF-9399-4FA7-86BB-B89E9FD13C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270732"/>
          </a:xfrm>
        </p:spPr>
        <p:txBody>
          <a:bodyPr/>
          <a:lstStyle/>
          <a:p>
            <a:r>
              <a:rPr lang="en-US" dirty="0"/>
              <a:t>Develop possible solutions, an implementation plan, and a meeting agenda.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B20698-3B1C-4E84-898E-A717D48F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(3/3)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1D4F704-04D6-41A7-BBF0-082232242F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1926229"/>
              </p:ext>
            </p:extLst>
          </p:nvPr>
        </p:nvGraphicFramePr>
        <p:xfrm>
          <a:off x="2032000" y="2555913"/>
          <a:ext cx="8128000" cy="3582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528731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Agenda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1" b="89844" l="781" r="97461">
                        <a14:foregroundMark x1="49609" y1="43359" x2="49609" y2="43359"/>
                        <a14:foregroundMark x1="5664" y1="62305" x2="5664" y2="62305"/>
                        <a14:foregroundMark x1="93555" y1="71094" x2="93555" y2="71094"/>
                        <a14:foregroundMark x1="97656" y1="70313" x2="97656" y2="70313"/>
                        <a14:foregroundMark x1="781" y1="60742" x2="781" y2="60742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34336" y="-24986"/>
            <a:ext cx="1273258" cy="12732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7471982" y="90071"/>
            <a:ext cx="2105033" cy="210503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61803" y="1162154"/>
          <a:ext cx="5212080" cy="189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Befor</a:t>
                      </a:r>
                      <a:r>
                        <a:rPr lang="en-US" baseline="0" dirty="0"/>
                        <a:t>e the 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412">
                <a:tc>
                  <a:txBody>
                    <a:bodyPr/>
                    <a:lstStyle/>
                    <a:p>
                      <a:r>
                        <a:rPr lang="en-US" dirty="0"/>
                        <a:t>Preliminary requirements clarification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9:00 am - 9:30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8398">
                <a:tc>
                  <a:txBody>
                    <a:bodyPr/>
                    <a:lstStyle/>
                    <a:p>
                      <a:r>
                        <a:rPr lang="en-US" dirty="0"/>
                        <a:t>Ideation &amp; Baseline</a:t>
                      </a:r>
                      <a:r>
                        <a:rPr lang="en-US" baseline="0" dirty="0"/>
                        <a:t>/Candidate Architecture Discussion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9:30 am</a:t>
                      </a:r>
                      <a:r>
                        <a:rPr lang="en-US" baseline="0" dirty="0"/>
                        <a:t> - 10:30 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002378" y="1513018"/>
          <a:ext cx="5212080" cy="4312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1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During </a:t>
                      </a:r>
                      <a:r>
                        <a:rPr lang="en-US" baseline="0" dirty="0"/>
                        <a:t>the 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412">
                <a:tc>
                  <a:txBody>
                    <a:bodyPr/>
                    <a:lstStyle/>
                    <a:p>
                      <a:r>
                        <a:rPr lang="en-US" dirty="0"/>
                        <a:t>Detailed discovery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9:00 am - 12:00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1:00 pm</a:t>
                      </a:r>
                      <a:r>
                        <a:rPr lang="en-US" baseline="0" dirty="0"/>
                        <a:t> - 5:00 pm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2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412">
                <a:tc>
                  <a:txBody>
                    <a:bodyPr/>
                    <a:lstStyle/>
                    <a:p>
                      <a:r>
                        <a:rPr lang="en-US" dirty="0"/>
                        <a:t>Whiteboard </a:t>
                      </a:r>
                      <a:r>
                        <a:rPr lang="en-US" baseline="0" dirty="0"/>
                        <a:t>Candidate Architecture(s)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9:00 am - 12:00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9412">
                <a:tc>
                  <a:txBody>
                    <a:bodyPr/>
                    <a:lstStyle/>
                    <a:p>
                      <a:r>
                        <a:rPr lang="en-US" dirty="0"/>
                        <a:t>Identify</a:t>
                      </a:r>
                      <a:r>
                        <a:rPr lang="en-US" baseline="0" dirty="0"/>
                        <a:t> and define </a:t>
                      </a:r>
                      <a:r>
                        <a:rPr lang="en-US" dirty="0"/>
                        <a:t>POC(s)</a:t>
                      </a:r>
                      <a:r>
                        <a:rPr lang="en-US" baseline="0" dirty="0"/>
                        <a:t> and Pilot(s)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1:00</a:t>
                      </a:r>
                      <a:r>
                        <a:rPr lang="en-US" baseline="0" dirty="0"/>
                        <a:t> pm </a:t>
                      </a:r>
                      <a:r>
                        <a:rPr lang="mr-IN" baseline="0" dirty="0"/>
                        <a:t>–</a:t>
                      </a:r>
                      <a:r>
                        <a:rPr lang="en-US" baseline="0" dirty="0"/>
                        <a:t> 4:00 pm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8398">
                <a:tc>
                  <a:txBody>
                    <a:bodyPr/>
                    <a:lstStyle/>
                    <a:p>
                      <a:r>
                        <a:rPr lang="en-US" dirty="0"/>
                        <a:t>Document high level deliverables and next action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4:00</a:t>
                      </a:r>
                      <a:r>
                        <a:rPr lang="en-US" baseline="0" dirty="0"/>
                        <a:t> pm </a:t>
                      </a:r>
                      <a:r>
                        <a:rPr lang="mr-IN" baseline="0" dirty="0"/>
                        <a:t>–</a:t>
                      </a:r>
                      <a:r>
                        <a:rPr lang="en-US" baseline="0" dirty="0"/>
                        <a:t> 5:00 pm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07782" y="2983774"/>
            <a:ext cx="4420634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/>
              <a:t>This work can be performed remotely.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23558" y="5769185"/>
            <a:ext cx="4751044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/>
              <a:t>The ADS should be performed in-person.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61803" y="4712993"/>
          <a:ext cx="5212080" cy="137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After </a:t>
                      </a:r>
                      <a:r>
                        <a:rPr lang="en-US" baseline="0" dirty="0"/>
                        <a:t>the 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architecture</a:t>
                      </a:r>
                      <a:r>
                        <a:rPr lang="en-US" baseline="0" dirty="0"/>
                        <a:t> diagrams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*Varies by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412">
                <a:tc>
                  <a:txBody>
                    <a:bodyPr/>
                    <a:lstStyle/>
                    <a:p>
                      <a:r>
                        <a:rPr lang="en-US" dirty="0"/>
                        <a:t>Review architecture diagrams with ADS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9:30 am</a:t>
                      </a:r>
                      <a:r>
                        <a:rPr lang="en-US" baseline="0" dirty="0"/>
                        <a:t> - 10:30 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83180" y="6001326"/>
            <a:ext cx="4420634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/>
              <a:t>This work can be performed remotely.</a:t>
            </a:r>
          </a:p>
        </p:txBody>
      </p:sp>
    </p:spTree>
    <p:extLst>
      <p:ext uri="{BB962C8B-B14F-4D97-AF65-F5344CB8AC3E}">
        <p14:creationId xmlns:p14="http://schemas.microsoft.com/office/powerpoint/2010/main" val="381643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Complete the Pre-ADS Checklist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98194" y="1295715"/>
            <a:ext cx="8129681" cy="10433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+mj-lt"/>
              </a:rPr>
              <a:t>A successful architecture design session relies on preparation. After the ideation, or opportunity definition session, perform the following checklist of items to prepare for the ADS: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1450" y="2508345"/>
            <a:ext cx="8494230" cy="2643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Schedule a time for the design session – normally 1-2 days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Schedule a location: ensure you have whiteboards and a projector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Schedule resources: experts from your team, and a cross-cutting panel of technical and business stakeholders from the customer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Build an agenda: establish milestone goals in advance so that the ADS doesn’t get consumed discussing a single topic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charset="2"/>
              <a:buChar char="q"/>
            </a:pPr>
            <a:r>
              <a:rPr lang="en-US" dirty="0"/>
              <a:t>Prepare preliminary documentation and architectural diagrams, such as a baseline architecture. Even if you only have the basic building blocks, it’s good to come prepared with something you can modify during or after the session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30" y="2698601"/>
            <a:ext cx="2154390" cy="215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7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5F5BEB-6AD6-480A-8556-C80C5EBC1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F7D529-36AB-45DA-B239-2F912F2D1610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d9c797ad-d7c3-4982-82b7-81352a75e4a5"/>
    <ds:schemaRef ds:uri="2023ac63-7b75-4916-a9ee-591457758eee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7246</TotalTime>
  <Words>1268</Words>
  <Application>Microsoft Office PowerPoint</Application>
  <PresentationFormat>Widescreen</PresentationFormat>
  <Paragraphs>150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2_Server and Cloud 2013</vt:lpstr>
      <vt:lpstr>C+E Readiness Template</vt:lpstr>
      <vt:lpstr>Mastering the Architecture Design Session (ADS)</vt:lpstr>
      <vt:lpstr>Abstract and learning objectives</vt:lpstr>
      <vt:lpstr>Basics</vt:lpstr>
      <vt:lpstr>Requirements for success</vt:lpstr>
      <vt:lpstr>Preparation (1/3) </vt:lpstr>
      <vt:lpstr>Preparation (2/3)</vt:lpstr>
      <vt:lpstr>Preparation (3/3)</vt:lpstr>
      <vt:lpstr>Sample Agenda</vt:lpstr>
      <vt:lpstr>Complete the Pre-ADS Checklist</vt:lpstr>
      <vt:lpstr>What are your  best practices in preparing for an ADS?</vt:lpstr>
      <vt:lpstr>Delivery</vt:lpstr>
      <vt:lpstr>Discovery Checklist</vt:lpstr>
      <vt:lpstr>Envisioning Checklist</vt:lpstr>
      <vt:lpstr>Planning Checklist</vt:lpstr>
      <vt:lpstr>Decision Tree – POC or Pilot?</vt:lpstr>
      <vt:lpstr>What are your  best practices for delivering an ADS?</vt:lpstr>
      <vt:lpstr>Follow-up documentation</vt:lpstr>
      <vt:lpstr>After the ADS Checklist</vt:lpstr>
      <vt:lpstr>What are your  best practices when following up after an ADS?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Zoiner Tejada</cp:lastModifiedBy>
  <cp:revision>100</cp:revision>
  <dcterms:created xsi:type="dcterms:W3CDTF">2016-01-21T23:17:09Z</dcterms:created>
  <dcterms:modified xsi:type="dcterms:W3CDTF">2018-08-28T15:17:14Z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0x010100D15DFA3690A15B4081582BBCC6BEAC3E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