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29"/>
  </p:notesMasterIdLst>
  <p:sldIdLst>
    <p:sldId id="300" r:id="rId6"/>
    <p:sldId id="323" r:id="rId7"/>
    <p:sldId id="324" r:id="rId8"/>
    <p:sldId id="325" r:id="rId9"/>
    <p:sldId id="326" r:id="rId10"/>
    <p:sldId id="327" r:id="rId11"/>
    <p:sldId id="328" r:id="rId12"/>
    <p:sldId id="333" r:id="rId13"/>
    <p:sldId id="335" r:id="rId14"/>
    <p:sldId id="329" r:id="rId15"/>
    <p:sldId id="330" r:id="rId16"/>
    <p:sldId id="336" r:id="rId17"/>
    <p:sldId id="337" r:id="rId18"/>
    <p:sldId id="338" r:id="rId19"/>
    <p:sldId id="356" r:id="rId20"/>
    <p:sldId id="331" r:id="rId21"/>
    <p:sldId id="339" r:id="rId22"/>
    <p:sldId id="332" r:id="rId23"/>
    <p:sldId id="340" r:id="rId24"/>
    <p:sldId id="341" r:id="rId25"/>
    <p:sldId id="343" r:id="rId26"/>
    <p:sldId id="344" r:id="rId27"/>
    <p:sldId id="34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71FFC8-A34C-4378-9943-07BD794A9F8C}">
          <p14:sldIdLst>
            <p14:sldId id="300"/>
            <p14:sldId id="323"/>
            <p14:sldId id="324"/>
            <p14:sldId id="325"/>
            <p14:sldId id="326"/>
            <p14:sldId id="327"/>
            <p14:sldId id="328"/>
            <p14:sldId id="333"/>
            <p14:sldId id="335"/>
            <p14:sldId id="329"/>
            <p14:sldId id="330"/>
            <p14:sldId id="336"/>
            <p14:sldId id="337"/>
            <p14:sldId id="338"/>
            <p14:sldId id="356"/>
            <p14:sldId id="331"/>
            <p14:sldId id="339"/>
            <p14:sldId id="332"/>
          </p14:sldIdLst>
        </p14:section>
        <p14:section name="Structure &amp; Execute PoC" id="{8D57AF76-163A-44AB-8C7D-1071192B289B}">
          <p14:sldIdLst>
            <p14:sldId id="340"/>
            <p14:sldId id="341"/>
            <p14:sldId id="343"/>
            <p14:sldId id="344"/>
            <p14:sldId id="34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89776" autoAdjust="0"/>
  </p:normalViewPr>
  <p:slideViewPr>
    <p:cSldViewPr snapToGrid="0">
      <p:cViewPr varScale="1">
        <p:scale>
          <a:sx n="91" d="100"/>
          <a:sy n="91" d="100"/>
        </p:scale>
        <p:origin x="96" y="55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F5FB16-F762-4948-9D33-8B1273716216}"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US"/>
        </a:p>
      </dgm:t>
    </dgm:pt>
    <dgm:pt modelId="{2D8FBB6E-F975-44F6-BCFD-DA10DBC035C1}">
      <dgm:prSet phldrT="[Text]"/>
      <dgm:spPr/>
      <dgm:t>
        <a:bodyPr/>
        <a:lstStyle/>
        <a:p>
          <a:r>
            <a:rPr lang="en-US" dirty="0"/>
            <a:t>Design</a:t>
          </a:r>
        </a:p>
      </dgm:t>
    </dgm:pt>
    <dgm:pt modelId="{62C6BC07-6014-41FF-A098-59AA70203623}" type="parTrans" cxnId="{DCF8662D-2DE3-4D4D-8E2D-1EB49203AE9B}">
      <dgm:prSet/>
      <dgm:spPr/>
      <dgm:t>
        <a:bodyPr/>
        <a:lstStyle/>
        <a:p>
          <a:endParaRPr lang="en-US"/>
        </a:p>
      </dgm:t>
    </dgm:pt>
    <dgm:pt modelId="{2FF35B89-8024-43E8-A3CE-AE8E03228A47}" type="sibTrans" cxnId="{DCF8662D-2DE3-4D4D-8E2D-1EB49203AE9B}">
      <dgm:prSet/>
      <dgm:spPr/>
      <dgm:t>
        <a:bodyPr/>
        <a:lstStyle/>
        <a:p>
          <a:endParaRPr lang="en-US"/>
        </a:p>
      </dgm:t>
    </dgm:pt>
    <dgm:pt modelId="{2D1EB74E-095B-48DC-99D0-C9DE9C58BE27}">
      <dgm:prSet phldrT="[Text]"/>
      <dgm:spPr/>
      <dgm:t>
        <a:bodyPr/>
        <a:lstStyle/>
        <a:p>
          <a:r>
            <a:rPr lang="en-US" dirty="0"/>
            <a:t>Create a technical solution proposal based on reference architectures.</a:t>
          </a:r>
        </a:p>
      </dgm:t>
    </dgm:pt>
    <dgm:pt modelId="{E25B67F5-8474-45D1-8F5A-0C1CFE261F04}" type="parTrans" cxnId="{60734959-385B-4A44-9ADC-C00A3FA0B6B3}">
      <dgm:prSet/>
      <dgm:spPr/>
      <dgm:t>
        <a:bodyPr/>
        <a:lstStyle/>
        <a:p>
          <a:endParaRPr lang="en-US"/>
        </a:p>
      </dgm:t>
    </dgm:pt>
    <dgm:pt modelId="{73CFE475-A278-480B-9E1D-B4B27CA8F46F}" type="sibTrans" cxnId="{60734959-385B-4A44-9ADC-C00A3FA0B6B3}">
      <dgm:prSet/>
      <dgm:spPr/>
      <dgm:t>
        <a:bodyPr/>
        <a:lstStyle/>
        <a:p>
          <a:endParaRPr lang="en-US"/>
        </a:p>
      </dgm:t>
    </dgm:pt>
    <dgm:pt modelId="{00D59FA3-6FEC-427D-9ED2-BD9DD2A3CE69}">
      <dgm:prSet phldrT="[Text]"/>
      <dgm:spPr/>
      <dgm:t>
        <a:bodyPr/>
        <a:lstStyle/>
        <a:p>
          <a:r>
            <a:rPr lang="en-US" dirty="0"/>
            <a:t>Plan</a:t>
          </a:r>
        </a:p>
      </dgm:t>
    </dgm:pt>
    <dgm:pt modelId="{858FE16E-486A-42B0-BC52-4ACBF414872A}" type="parTrans" cxnId="{2CA4FE1E-2C87-4BF2-ABB6-606F58313D8D}">
      <dgm:prSet/>
      <dgm:spPr/>
      <dgm:t>
        <a:bodyPr/>
        <a:lstStyle/>
        <a:p>
          <a:endParaRPr lang="en-US"/>
        </a:p>
      </dgm:t>
    </dgm:pt>
    <dgm:pt modelId="{7635C2BE-0D36-41CA-B31F-7999C067923C}" type="sibTrans" cxnId="{2CA4FE1E-2C87-4BF2-ABB6-606F58313D8D}">
      <dgm:prSet/>
      <dgm:spPr/>
      <dgm:t>
        <a:bodyPr/>
        <a:lstStyle/>
        <a:p>
          <a:endParaRPr lang="en-US"/>
        </a:p>
      </dgm:t>
    </dgm:pt>
    <dgm:pt modelId="{18BFEECD-A07C-4AB4-9594-CB8252414039}">
      <dgm:prSet phldrT="[Text]"/>
      <dgm:spPr/>
      <dgm:t>
        <a:bodyPr/>
        <a:lstStyle/>
        <a:p>
          <a:r>
            <a:rPr lang="en-US" dirty="0"/>
            <a:t>Create a phased implementation plan proposal that allows the customer to control cost and schedule impacts.</a:t>
          </a:r>
        </a:p>
      </dgm:t>
    </dgm:pt>
    <dgm:pt modelId="{7C6BDA24-1477-499A-A4CE-C9055E936EAB}" type="parTrans" cxnId="{98F26BC1-0487-4EC2-AA5A-496427EC9379}">
      <dgm:prSet/>
      <dgm:spPr/>
      <dgm:t>
        <a:bodyPr/>
        <a:lstStyle/>
        <a:p>
          <a:endParaRPr lang="en-US"/>
        </a:p>
      </dgm:t>
    </dgm:pt>
    <dgm:pt modelId="{C1C6AAFA-AF75-4D78-8C15-3D538064308B}" type="sibTrans" cxnId="{98F26BC1-0487-4EC2-AA5A-496427EC9379}">
      <dgm:prSet/>
      <dgm:spPr/>
      <dgm:t>
        <a:bodyPr/>
        <a:lstStyle/>
        <a:p>
          <a:endParaRPr lang="en-US"/>
        </a:p>
      </dgm:t>
    </dgm:pt>
    <dgm:pt modelId="{DF957584-7B59-477B-A502-44F19C06DFA8}">
      <dgm:prSet phldrT="[Text]"/>
      <dgm:spPr/>
      <dgm:t>
        <a:bodyPr/>
        <a:lstStyle/>
        <a:p>
          <a:r>
            <a:rPr lang="en-US" dirty="0"/>
            <a:t>Participants</a:t>
          </a:r>
        </a:p>
      </dgm:t>
    </dgm:pt>
    <dgm:pt modelId="{69E0CB98-3DDD-4E86-89E9-0F5EF20D5E35}" type="parTrans" cxnId="{BBE0719D-8C55-4C68-8DBB-7B59EFAD83C6}">
      <dgm:prSet/>
      <dgm:spPr/>
      <dgm:t>
        <a:bodyPr/>
        <a:lstStyle/>
        <a:p>
          <a:endParaRPr lang="en-US"/>
        </a:p>
      </dgm:t>
    </dgm:pt>
    <dgm:pt modelId="{A60B0A03-8183-4462-9F7F-B997FD7FF332}" type="sibTrans" cxnId="{BBE0719D-8C55-4C68-8DBB-7B59EFAD83C6}">
      <dgm:prSet/>
      <dgm:spPr/>
      <dgm:t>
        <a:bodyPr/>
        <a:lstStyle/>
        <a:p>
          <a:endParaRPr lang="en-US"/>
        </a:p>
      </dgm:t>
    </dgm:pt>
    <dgm:pt modelId="{D7D5D2E6-1385-4315-A7E3-BAE31694694C}">
      <dgm:prSet phldrT="[Text]"/>
      <dgm:spPr/>
      <dgm:t>
        <a:bodyPr/>
        <a:lstStyle/>
        <a:p>
          <a:r>
            <a:rPr lang="en-US" dirty="0"/>
            <a:t>Identify key players for each section of the ADS and prepare a meeting agenda.</a:t>
          </a:r>
        </a:p>
      </dgm:t>
    </dgm:pt>
    <dgm:pt modelId="{53D1B0D3-8C8B-497B-B14B-BAB7612AA023}" type="parTrans" cxnId="{901C7B83-38BC-4504-8FBF-0E75C7E19C5F}">
      <dgm:prSet/>
      <dgm:spPr/>
      <dgm:t>
        <a:bodyPr/>
        <a:lstStyle/>
        <a:p>
          <a:endParaRPr lang="en-US"/>
        </a:p>
      </dgm:t>
    </dgm:pt>
    <dgm:pt modelId="{003AE7F9-5296-4985-9E3F-76286A6423C1}" type="sibTrans" cxnId="{901C7B83-38BC-4504-8FBF-0E75C7E19C5F}">
      <dgm:prSet/>
      <dgm:spPr/>
      <dgm:t>
        <a:bodyPr/>
        <a:lstStyle/>
        <a:p>
          <a:endParaRPr lang="en-US"/>
        </a:p>
      </dgm:t>
    </dgm:pt>
    <dgm:pt modelId="{797D762A-3D6B-4DF4-9800-4E1B810CA0AF}" type="pres">
      <dgm:prSet presAssocID="{BAF5FB16-F762-4948-9D33-8B1273716216}" presName="linearFlow" presStyleCnt="0">
        <dgm:presLayoutVars>
          <dgm:dir/>
          <dgm:animLvl val="lvl"/>
          <dgm:resizeHandles/>
        </dgm:presLayoutVars>
      </dgm:prSet>
      <dgm:spPr/>
    </dgm:pt>
    <dgm:pt modelId="{60948321-A276-441B-B502-8DE23375B32C}" type="pres">
      <dgm:prSet presAssocID="{2D8FBB6E-F975-44F6-BCFD-DA10DBC035C1}" presName="compositeNode" presStyleCnt="0">
        <dgm:presLayoutVars>
          <dgm:bulletEnabled val="1"/>
        </dgm:presLayoutVars>
      </dgm:prSet>
      <dgm:spPr/>
    </dgm:pt>
    <dgm:pt modelId="{106F9BA3-BFC0-4BEB-A72F-838BDCF521AE}" type="pres">
      <dgm:prSet presAssocID="{2D8FBB6E-F975-44F6-BCFD-DA10DBC035C1}" presName="image" presStyleLbl="fgImgPlace1" presStyleIdx="0" presStyleCnt="3"/>
      <dgm:spPr/>
    </dgm:pt>
    <dgm:pt modelId="{1632C909-4C70-444C-96A1-43632F63939C}" type="pres">
      <dgm:prSet presAssocID="{2D8FBB6E-F975-44F6-BCFD-DA10DBC035C1}" presName="childNode" presStyleLbl="node1" presStyleIdx="0" presStyleCnt="3">
        <dgm:presLayoutVars>
          <dgm:bulletEnabled val="1"/>
        </dgm:presLayoutVars>
      </dgm:prSet>
      <dgm:spPr/>
    </dgm:pt>
    <dgm:pt modelId="{79E7C079-4415-4439-B757-0627A69C007D}" type="pres">
      <dgm:prSet presAssocID="{2D8FBB6E-F975-44F6-BCFD-DA10DBC035C1}" presName="parentNode" presStyleLbl="revTx" presStyleIdx="0" presStyleCnt="3">
        <dgm:presLayoutVars>
          <dgm:chMax val="0"/>
          <dgm:bulletEnabled val="1"/>
        </dgm:presLayoutVars>
      </dgm:prSet>
      <dgm:spPr/>
    </dgm:pt>
    <dgm:pt modelId="{2B739B00-283C-4436-A17C-769498B3CAD4}" type="pres">
      <dgm:prSet presAssocID="{2FF35B89-8024-43E8-A3CE-AE8E03228A47}" presName="sibTrans" presStyleCnt="0"/>
      <dgm:spPr/>
    </dgm:pt>
    <dgm:pt modelId="{364AC849-3075-4256-9A72-D551D3F4F13C}" type="pres">
      <dgm:prSet presAssocID="{00D59FA3-6FEC-427D-9ED2-BD9DD2A3CE69}" presName="compositeNode" presStyleCnt="0">
        <dgm:presLayoutVars>
          <dgm:bulletEnabled val="1"/>
        </dgm:presLayoutVars>
      </dgm:prSet>
      <dgm:spPr/>
    </dgm:pt>
    <dgm:pt modelId="{62ABCFBB-C755-4669-8CE9-1DC1E4A21348}" type="pres">
      <dgm:prSet presAssocID="{00D59FA3-6FEC-427D-9ED2-BD9DD2A3CE69}" presName="image" presStyleLbl="fgImgPlace1" presStyleIdx="1" presStyleCnt="3"/>
      <dgm:spPr/>
    </dgm:pt>
    <dgm:pt modelId="{A52D935C-B051-4C84-B2B4-AD6F6BCF2DD4}" type="pres">
      <dgm:prSet presAssocID="{00D59FA3-6FEC-427D-9ED2-BD9DD2A3CE69}" presName="childNode" presStyleLbl="node1" presStyleIdx="1" presStyleCnt="3">
        <dgm:presLayoutVars>
          <dgm:bulletEnabled val="1"/>
        </dgm:presLayoutVars>
      </dgm:prSet>
      <dgm:spPr/>
    </dgm:pt>
    <dgm:pt modelId="{B99EECAF-87FE-4615-86A4-8039C2226390}" type="pres">
      <dgm:prSet presAssocID="{00D59FA3-6FEC-427D-9ED2-BD9DD2A3CE69}" presName="parentNode" presStyleLbl="revTx" presStyleIdx="1" presStyleCnt="3">
        <dgm:presLayoutVars>
          <dgm:chMax val="0"/>
          <dgm:bulletEnabled val="1"/>
        </dgm:presLayoutVars>
      </dgm:prSet>
      <dgm:spPr/>
    </dgm:pt>
    <dgm:pt modelId="{73F737B9-F3A8-4683-882E-F35D40B9A23F}" type="pres">
      <dgm:prSet presAssocID="{7635C2BE-0D36-41CA-B31F-7999C067923C}" presName="sibTrans" presStyleCnt="0"/>
      <dgm:spPr/>
    </dgm:pt>
    <dgm:pt modelId="{A5E467D3-6D4D-4E29-A4B1-66CB6E232937}" type="pres">
      <dgm:prSet presAssocID="{DF957584-7B59-477B-A502-44F19C06DFA8}" presName="compositeNode" presStyleCnt="0">
        <dgm:presLayoutVars>
          <dgm:bulletEnabled val="1"/>
        </dgm:presLayoutVars>
      </dgm:prSet>
      <dgm:spPr/>
    </dgm:pt>
    <dgm:pt modelId="{592D591C-736F-4CE8-9C94-3B2FC905D115}" type="pres">
      <dgm:prSet presAssocID="{DF957584-7B59-477B-A502-44F19C06DFA8}" presName="image" presStyleLbl="fgImgPlace1" presStyleIdx="2" presStyleCnt="3"/>
      <dgm:spPr/>
    </dgm:pt>
    <dgm:pt modelId="{956E682D-A222-4CFE-B5F9-6EA9107FFAE1}" type="pres">
      <dgm:prSet presAssocID="{DF957584-7B59-477B-A502-44F19C06DFA8}" presName="childNode" presStyleLbl="node1" presStyleIdx="2" presStyleCnt="3">
        <dgm:presLayoutVars>
          <dgm:bulletEnabled val="1"/>
        </dgm:presLayoutVars>
      </dgm:prSet>
      <dgm:spPr/>
    </dgm:pt>
    <dgm:pt modelId="{7893DEAF-342D-47EC-9A82-92F535DB0283}" type="pres">
      <dgm:prSet presAssocID="{DF957584-7B59-477B-A502-44F19C06DFA8}" presName="parentNode" presStyleLbl="revTx" presStyleIdx="2" presStyleCnt="3">
        <dgm:presLayoutVars>
          <dgm:chMax val="0"/>
          <dgm:bulletEnabled val="1"/>
        </dgm:presLayoutVars>
      </dgm:prSet>
      <dgm:spPr/>
    </dgm:pt>
  </dgm:ptLst>
  <dgm:cxnLst>
    <dgm:cxn modelId="{96E76713-B533-419E-8358-D434FCBDC1D7}" type="presOf" srcId="{2D1EB74E-095B-48DC-99D0-C9DE9C58BE27}" destId="{1632C909-4C70-444C-96A1-43632F63939C}" srcOrd="0" destOrd="0" presId="urn:microsoft.com/office/officeart/2005/8/layout/hList2"/>
    <dgm:cxn modelId="{D5FFE414-5882-4E84-8334-E6872B43AEE1}" type="presOf" srcId="{D7D5D2E6-1385-4315-A7E3-BAE31694694C}" destId="{956E682D-A222-4CFE-B5F9-6EA9107FFAE1}" srcOrd="0" destOrd="0" presId="urn:microsoft.com/office/officeart/2005/8/layout/hList2"/>
    <dgm:cxn modelId="{2CA4FE1E-2C87-4BF2-ABB6-606F58313D8D}" srcId="{BAF5FB16-F762-4948-9D33-8B1273716216}" destId="{00D59FA3-6FEC-427D-9ED2-BD9DD2A3CE69}" srcOrd="1" destOrd="0" parTransId="{858FE16E-486A-42B0-BC52-4ACBF414872A}" sibTransId="{7635C2BE-0D36-41CA-B31F-7999C067923C}"/>
    <dgm:cxn modelId="{DCF8662D-2DE3-4D4D-8E2D-1EB49203AE9B}" srcId="{BAF5FB16-F762-4948-9D33-8B1273716216}" destId="{2D8FBB6E-F975-44F6-BCFD-DA10DBC035C1}" srcOrd="0" destOrd="0" parTransId="{62C6BC07-6014-41FF-A098-59AA70203623}" sibTransId="{2FF35B89-8024-43E8-A3CE-AE8E03228A47}"/>
    <dgm:cxn modelId="{D0E7E96F-6AC6-45E1-ADA7-00A87BD71AFD}" type="presOf" srcId="{DF957584-7B59-477B-A502-44F19C06DFA8}" destId="{7893DEAF-342D-47EC-9A82-92F535DB0283}" srcOrd="0" destOrd="0" presId="urn:microsoft.com/office/officeart/2005/8/layout/hList2"/>
    <dgm:cxn modelId="{6CADFC70-A505-4AAA-AA97-18094A2101C6}" type="presOf" srcId="{18BFEECD-A07C-4AB4-9594-CB8252414039}" destId="{A52D935C-B051-4C84-B2B4-AD6F6BCF2DD4}" srcOrd="0" destOrd="0" presId="urn:microsoft.com/office/officeart/2005/8/layout/hList2"/>
    <dgm:cxn modelId="{35A7E553-5A24-4ED6-B117-6BF543101C1E}" type="presOf" srcId="{00D59FA3-6FEC-427D-9ED2-BD9DD2A3CE69}" destId="{B99EECAF-87FE-4615-86A4-8039C2226390}" srcOrd="0" destOrd="0" presId="urn:microsoft.com/office/officeart/2005/8/layout/hList2"/>
    <dgm:cxn modelId="{6A2CBC57-0D5E-4009-8A8A-B4A1930E7881}" type="presOf" srcId="{BAF5FB16-F762-4948-9D33-8B1273716216}" destId="{797D762A-3D6B-4DF4-9800-4E1B810CA0AF}" srcOrd="0" destOrd="0" presId="urn:microsoft.com/office/officeart/2005/8/layout/hList2"/>
    <dgm:cxn modelId="{60734959-385B-4A44-9ADC-C00A3FA0B6B3}" srcId="{2D8FBB6E-F975-44F6-BCFD-DA10DBC035C1}" destId="{2D1EB74E-095B-48DC-99D0-C9DE9C58BE27}" srcOrd="0" destOrd="0" parTransId="{E25B67F5-8474-45D1-8F5A-0C1CFE261F04}" sibTransId="{73CFE475-A278-480B-9E1D-B4B27CA8F46F}"/>
    <dgm:cxn modelId="{901C7B83-38BC-4504-8FBF-0E75C7E19C5F}" srcId="{DF957584-7B59-477B-A502-44F19C06DFA8}" destId="{D7D5D2E6-1385-4315-A7E3-BAE31694694C}" srcOrd="0" destOrd="0" parTransId="{53D1B0D3-8C8B-497B-B14B-BAB7612AA023}" sibTransId="{003AE7F9-5296-4985-9E3F-76286A6423C1}"/>
    <dgm:cxn modelId="{BBE0719D-8C55-4C68-8DBB-7B59EFAD83C6}" srcId="{BAF5FB16-F762-4948-9D33-8B1273716216}" destId="{DF957584-7B59-477B-A502-44F19C06DFA8}" srcOrd="2" destOrd="0" parTransId="{69E0CB98-3DDD-4E86-89E9-0F5EF20D5E35}" sibTransId="{A60B0A03-8183-4462-9F7F-B997FD7FF332}"/>
    <dgm:cxn modelId="{7FB2C3AC-B0B1-4621-893F-195A89772457}" type="presOf" srcId="{2D8FBB6E-F975-44F6-BCFD-DA10DBC035C1}" destId="{79E7C079-4415-4439-B757-0627A69C007D}" srcOrd="0" destOrd="0" presId="urn:microsoft.com/office/officeart/2005/8/layout/hList2"/>
    <dgm:cxn modelId="{98F26BC1-0487-4EC2-AA5A-496427EC9379}" srcId="{00D59FA3-6FEC-427D-9ED2-BD9DD2A3CE69}" destId="{18BFEECD-A07C-4AB4-9594-CB8252414039}" srcOrd="0" destOrd="0" parTransId="{7C6BDA24-1477-499A-A4CE-C9055E936EAB}" sibTransId="{C1C6AAFA-AF75-4D78-8C15-3D538064308B}"/>
    <dgm:cxn modelId="{1015CD1E-9D0B-40E4-816A-AEED2FF7D7A2}" type="presParOf" srcId="{797D762A-3D6B-4DF4-9800-4E1B810CA0AF}" destId="{60948321-A276-441B-B502-8DE23375B32C}" srcOrd="0" destOrd="0" presId="urn:microsoft.com/office/officeart/2005/8/layout/hList2"/>
    <dgm:cxn modelId="{BAAAC1D0-391A-4B6C-B7F9-0161C44C9DC0}" type="presParOf" srcId="{60948321-A276-441B-B502-8DE23375B32C}" destId="{106F9BA3-BFC0-4BEB-A72F-838BDCF521AE}" srcOrd="0" destOrd="0" presId="urn:microsoft.com/office/officeart/2005/8/layout/hList2"/>
    <dgm:cxn modelId="{DFC9B6EA-F81C-430A-9747-CBCF8BD5FDA9}" type="presParOf" srcId="{60948321-A276-441B-B502-8DE23375B32C}" destId="{1632C909-4C70-444C-96A1-43632F63939C}" srcOrd="1" destOrd="0" presId="urn:microsoft.com/office/officeart/2005/8/layout/hList2"/>
    <dgm:cxn modelId="{DFB6642A-874F-4524-A187-3F0A97B96346}" type="presParOf" srcId="{60948321-A276-441B-B502-8DE23375B32C}" destId="{79E7C079-4415-4439-B757-0627A69C007D}" srcOrd="2" destOrd="0" presId="urn:microsoft.com/office/officeart/2005/8/layout/hList2"/>
    <dgm:cxn modelId="{B4D90D0E-DDB5-44FC-B253-C1DBAA66259A}" type="presParOf" srcId="{797D762A-3D6B-4DF4-9800-4E1B810CA0AF}" destId="{2B739B00-283C-4436-A17C-769498B3CAD4}" srcOrd="1" destOrd="0" presId="urn:microsoft.com/office/officeart/2005/8/layout/hList2"/>
    <dgm:cxn modelId="{C0E06F45-ACD5-45E3-A398-F2287EDFCA35}" type="presParOf" srcId="{797D762A-3D6B-4DF4-9800-4E1B810CA0AF}" destId="{364AC849-3075-4256-9A72-D551D3F4F13C}" srcOrd="2" destOrd="0" presId="urn:microsoft.com/office/officeart/2005/8/layout/hList2"/>
    <dgm:cxn modelId="{B97E0978-599F-4F7B-AD81-36A280FF6F22}" type="presParOf" srcId="{364AC849-3075-4256-9A72-D551D3F4F13C}" destId="{62ABCFBB-C755-4669-8CE9-1DC1E4A21348}" srcOrd="0" destOrd="0" presId="urn:microsoft.com/office/officeart/2005/8/layout/hList2"/>
    <dgm:cxn modelId="{373129BB-24BD-4EC3-B74B-A067A68054BC}" type="presParOf" srcId="{364AC849-3075-4256-9A72-D551D3F4F13C}" destId="{A52D935C-B051-4C84-B2B4-AD6F6BCF2DD4}" srcOrd="1" destOrd="0" presId="urn:microsoft.com/office/officeart/2005/8/layout/hList2"/>
    <dgm:cxn modelId="{93EADD43-C748-4672-B1AE-2C33848FF062}" type="presParOf" srcId="{364AC849-3075-4256-9A72-D551D3F4F13C}" destId="{B99EECAF-87FE-4615-86A4-8039C2226390}" srcOrd="2" destOrd="0" presId="urn:microsoft.com/office/officeart/2005/8/layout/hList2"/>
    <dgm:cxn modelId="{B83059CD-CB13-43C8-AE83-FB9470735C42}" type="presParOf" srcId="{797D762A-3D6B-4DF4-9800-4E1B810CA0AF}" destId="{73F737B9-F3A8-4683-882E-F35D40B9A23F}" srcOrd="3" destOrd="0" presId="urn:microsoft.com/office/officeart/2005/8/layout/hList2"/>
    <dgm:cxn modelId="{F2CBD8E2-CD47-4D6B-A197-F0DCE1DF6EF0}" type="presParOf" srcId="{797D762A-3D6B-4DF4-9800-4E1B810CA0AF}" destId="{A5E467D3-6D4D-4E29-A4B1-66CB6E232937}" srcOrd="4" destOrd="0" presId="urn:microsoft.com/office/officeart/2005/8/layout/hList2"/>
    <dgm:cxn modelId="{756E5CAD-F3B4-4D87-8A2D-70B9DA860DD3}" type="presParOf" srcId="{A5E467D3-6D4D-4E29-A4B1-66CB6E232937}" destId="{592D591C-736F-4CE8-9C94-3B2FC905D115}" srcOrd="0" destOrd="0" presId="urn:microsoft.com/office/officeart/2005/8/layout/hList2"/>
    <dgm:cxn modelId="{D27D4EBE-1537-4D60-BE17-CD95A1D89E0C}" type="presParOf" srcId="{A5E467D3-6D4D-4E29-A4B1-66CB6E232937}" destId="{956E682D-A222-4CFE-B5F9-6EA9107FFAE1}" srcOrd="1" destOrd="0" presId="urn:microsoft.com/office/officeart/2005/8/layout/hList2"/>
    <dgm:cxn modelId="{4B4DE233-33CB-41B5-8084-6DC64357D033}" type="presParOf" srcId="{A5E467D3-6D4D-4E29-A4B1-66CB6E232937}" destId="{7893DEAF-342D-47EC-9A82-92F535DB0283}"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E7C079-4415-4439-B757-0627A69C007D}">
      <dsp:nvSpPr>
        <dsp:cNvPr id="0" name=""/>
        <dsp:cNvSpPr/>
      </dsp:nvSpPr>
      <dsp:spPr>
        <a:xfrm rot="16200000">
          <a:off x="-1152698" y="1853664"/>
          <a:ext cx="2794287" cy="390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4257" bIns="0" numCol="1" spcCol="1270" anchor="t" anchorCtr="0">
          <a:noAutofit/>
        </a:bodyPr>
        <a:lstStyle/>
        <a:p>
          <a:pPr marL="0" lvl="0" indent="0" algn="r" defTabSz="1111250">
            <a:lnSpc>
              <a:spcPct val="90000"/>
            </a:lnSpc>
            <a:spcBef>
              <a:spcPct val="0"/>
            </a:spcBef>
            <a:spcAft>
              <a:spcPct val="35000"/>
            </a:spcAft>
            <a:buNone/>
          </a:pPr>
          <a:r>
            <a:rPr lang="en-US" sz="2500" kern="1200" dirty="0"/>
            <a:t>Design</a:t>
          </a:r>
        </a:p>
      </dsp:txBody>
      <dsp:txXfrm>
        <a:off x="-1152698" y="1853664"/>
        <a:ext cx="2794287" cy="390338"/>
      </dsp:txXfrm>
    </dsp:sp>
    <dsp:sp modelId="{1632C909-4C70-444C-96A1-43632F63939C}">
      <dsp:nvSpPr>
        <dsp:cNvPr id="0" name=""/>
        <dsp:cNvSpPr/>
      </dsp:nvSpPr>
      <dsp:spPr>
        <a:xfrm>
          <a:off x="439614" y="651689"/>
          <a:ext cx="1944302" cy="279428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344257" rIns="149352" bIns="14935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 technical solution proposal based on reference architectures.</a:t>
          </a:r>
        </a:p>
      </dsp:txBody>
      <dsp:txXfrm>
        <a:off x="439614" y="651689"/>
        <a:ext cx="1944302" cy="2794287"/>
      </dsp:txXfrm>
    </dsp:sp>
    <dsp:sp modelId="{106F9BA3-BFC0-4BEB-A72F-838BDCF521AE}">
      <dsp:nvSpPr>
        <dsp:cNvPr id="0" name=""/>
        <dsp:cNvSpPr/>
      </dsp:nvSpPr>
      <dsp:spPr>
        <a:xfrm>
          <a:off x="49275" y="136442"/>
          <a:ext cx="780677" cy="780677"/>
        </a:xfrm>
        <a:prstGeom prst="rect">
          <a:avLst/>
        </a:prstGeom>
        <a:solidFill>
          <a:schemeClr val="accent1">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9EECAF-87FE-4615-86A4-8039C2226390}">
      <dsp:nvSpPr>
        <dsp:cNvPr id="0" name=""/>
        <dsp:cNvSpPr/>
      </dsp:nvSpPr>
      <dsp:spPr>
        <a:xfrm rot="16200000">
          <a:off x="1694705" y="1853664"/>
          <a:ext cx="2794287" cy="390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4257" bIns="0" numCol="1" spcCol="1270" anchor="t" anchorCtr="0">
          <a:noAutofit/>
        </a:bodyPr>
        <a:lstStyle/>
        <a:p>
          <a:pPr marL="0" lvl="0" indent="0" algn="r" defTabSz="1111250">
            <a:lnSpc>
              <a:spcPct val="90000"/>
            </a:lnSpc>
            <a:spcBef>
              <a:spcPct val="0"/>
            </a:spcBef>
            <a:spcAft>
              <a:spcPct val="35000"/>
            </a:spcAft>
            <a:buNone/>
          </a:pPr>
          <a:r>
            <a:rPr lang="en-US" sz="2500" kern="1200" dirty="0"/>
            <a:t>Plan</a:t>
          </a:r>
        </a:p>
      </dsp:txBody>
      <dsp:txXfrm>
        <a:off x="1694705" y="1853664"/>
        <a:ext cx="2794287" cy="390338"/>
      </dsp:txXfrm>
    </dsp:sp>
    <dsp:sp modelId="{A52D935C-B051-4C84-B2B4-AD6F6BCF2DD4}">
      <dsp:nvSpPr>
        <dsp:cNvPr id="0" name=""/>
        <dsp:cNvSpPr/>
      </dsp:nvSpPr>
      <dsp:spPr>
        <a:xfrm>
          <a:off x="3287018" y="651689"/>
          <a:ext cx="1944302" cy="279428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344257" rIns="149352" bIns="14935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 phased implementation plan proposal that allows the customer to control cost and schedule impacts.</a:t>
          </a:r>
        </a:p>
      </dsp:txBody>
      <dsp:txXfrm>
        <a:off x="3287018" y="651689"/>
        <a:ext cx="1944302" cy="2794287"/>
      </dsp:txXfrm>
    </dsp:sp>
    <dsp:sp modelId="{62ABCFBB-C755-4669-8CE9-1DC1E4A21348}">
      <dsp:nvSpPr>
        <dsp:cNvPr id="0" name=""/>
        <dsp:cNvSpPr/>
      </dsp:nvSpPr>
      <dsp:spPr>
        <a:xfrm>
          <a:off x="2896679" y="136442"/>
          <a:ext cx="780677" cy="780677"/>
        </a:xfrm>
        <a:prstGeom prst="rect">
          <a:avLst/>
        </a:prstGeom>
        <a:solidFill>
          <a:schemeClr val="accent1">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93DEAF-342D-47EC-9A82-92F535DB0283}">
      <dsp:nvSpPr>
        <dsp:cNvPr id="0" name=""/>
        <dsp:cNvSpPr/>
      </dsp:nvSpPr>
      <dsp:spPr>
        <a:xfrm rot="16200000">
          <a:off x="4542108" y="1853664"/>
          <a:ext cx="2794287" cy="390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4257" bIns="0" numCol="1" spcCol="1270" anchor="t" anchorCtr="0">
          <a:noAutofit/>
        </a:bodyPr>
        <a:lstStyle/>
        <a:p>
          <a:pPr marL="0" lvl="0" indent="0" algn="r" defTabSz="1111250">
            <a:lnSpc>
              <a:spcPct val="90000"/>
            </a:lnSpc>
            <a:spcBef>
              <a:spcPct val="0"/>
            </a:spcBef>
            <a:spcAft>
              <a:spcPct val="35000"/>
            </a:spcAft>
            <a:buNone/>
          </a:pPr>
          <a:r>
            <a:rPr lang="en-US" sz="2500" kern="1200" dirty="0"/>
            <a:t>Participants</a:t>
          </a:r>
        </a:p>
      </dsp:txBody>
      <dsp:txXfrm>
        <a:off x="4542108" y="1853664"/>
        <a:ext cx="2794287" cy="390338"/>
      </dsp:txXfrm>
    </dsp:sp>
    <dsp:sp modelId="{956E682D-A222-4CFE-B5F9-6EA9107FFAE1}">
      <dsp:nvSpPr>
        <dsp:cNvPr id="0" name=""/>
        <dsp:cNvSpPr/>
      </dsp:nvSpPr>
      <dsp:spPr>
        <a:xfrm>
          <a:off x="6134422" y="651689"/>
          <a:ext cx="1944302" cy="279428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344257" rIns="149352" bIns="14935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Identify key players for each section of the ADS and prepare a meeting agenda.</a:t>
          </a:r>
        </a:p>
      </dsp:txBody>
      <dsp:txXfrm>
        <a:off x="6134422" y="651689"/>
        <a:ext cx="1944302" cy="2794287"/>
      </dsp:txXfrm>
    </dsp:sp>
    <dsp:sp modelId="{592D591C-736F-4CE8-9C94-3B2FC905D115}">
      <dsp:nvSpPr>
        <dsp:cNvPr id="0" name=""/>
        <dsp:cNvSpPr/>
      </dsp:nvSpPr>
      <dsp:spPr>
        <a:xfrm>
          <a:off x="5744083" y="136442"/>
          <a:ext cx="780677" cy="780677"/>
        </a:xfrm>
        <a:prstGeom prst="rect">
          <a:avLst/>
        </a:prstGeom>
        <a:solidFill>
          <a:schemeClr val="accent1">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EB630B-BF71-A34E-9F10-CD6A3DB979CB}" type="slidenum">
              <a:rPr lang="en-US" smtClean="0"/>
              <a:t>17</a:t>
            </a:fld>
            <a:endParaRPr lang="en-US"/>
          </a:p>
        </p:txBody>
      </p:sp>
    </p:spTree>
    <p:extLst>
      <p:ext uri="{BB962C8B-B14F-4D97-AF65-F5344CB8AC3E}">
        <p14:creationId xmlns:p14="http://schemas.microsoft.com/office/powerpoint/2010/main" val="704830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9601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EB630B-BF71-A34E-9F10-CD6A3DB979CB}" type="slidenum">
              <a:rPr lang="en-US" smtClean="0"/>
              <a:t>20</a:t>
            </a:fld>
            <a:endParaRPr lang="en-US"/>
          </a:p>
        </p:txBody>
      </p:sp>
    </p:spTree>
    <p:extLst>
      <p:ext uri="{BB962C8B-B14F-4D97-AF65-F5344CB8AC3E}">
        <p14:creationId xmlns:p14="http://schemas.microsoft.com/office/powerpoint/2010/main" val="2485391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EB630B-BF71-A34E-9F10-CD6A3DB979CB}" type="slidenum">
              <a:rPr lang="en-US" smtClean="0"/>
              <a:t>21</a:t>
            </a:fld>
            <a:endParaRPr lang="en-US"/>
          </a:p>
        </p:txBody>
      </p:sp>
    </p:spTree>
    <p:extLst>
      <p:ext uri="{BB962C8B-B14F-4D97-AF65-F5344CB8AC3E}">
        <p14:creationId xmlns:p14="http://schemas.microsoft.com/office/powerpoint/2010/main" val="1566328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EB630B-BF71-A34E-9F10-CD6A3DB979CB}" type="slidenum">
              <a:rPr lang="en-US" smtClean="0"/>
              <a:t>22</a:t>
            </a:fld>
            <a:endParaRPr lang="en-US"/>
          </a:p>
        </p:txBody>
      </p:sp>
    </p:spTree>
    <p:extLst>
      <p:ext uri="{BB962C8B-B14F-4D97-AF65-F5344CB8AC3E}">
        <p14:creationId xmlns:p14="http://schemas.microsoft.com/office/powerpoint/2010/main" val="1713873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EB630B-BF71-A34E-9F10-CD6A3DB979CB}" type="slidenum">
              <a:rPr lang="en-US" smtClean="0"/>
              <a:t>23</a:t>
            </a:fld>
            <a:endParaRPr lang="en-US"/>
          </a:p>
        </p:txBody>
      </p:sp>
    </p:spTree>
    <p:extLst>
      <p:ext uri="{BB962C8B-B14F-4D97-AF65-F5344CB8AC3E}">
        <p14:creationId xmlns:p14="http://schemas.microsoft.com/office/powerpoint/2010/main" val="1134149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EB630B-BF71-A34E-9F10-CD6A3DB979CB}" type="slidenum">
              <a:rPr lang="en-US" smtClean="0"/>
              <a:t>8</a:t>
            </a:fld>
            <a:endParaRPr lang="en-US"/>
          </a:p>
        </p:txBody>
      </p:sp>
    </p:spTree>
    <p:extLst>
      <p:ext uri="{BB962C8B-B14F-4D97-AF65-F5344CB8AC3E}">
        <p14:creationId xmlns:p14="http://schemas.microsoft.com/office/powerpoint/2010/main" val="1205051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EB630B-BF71-A34E-9F10-CD6A3DB979CB}" type="slidenum">
              <a:rPr lang="en-US" smtClean="0"/>
              <a:t>9</a:t>
            </a:fld>
            <a:endParaRPr lang="en-US"/>
          </a:p>
        </p:txBody>
      </p:sp>
    </p:spTree>
    <p:extLst>
      <p:ext uri="{BB962C8B-B14F-4D97-AF65-F5344CB8AC3E}">
        <p14:creationId xmlns:p14="http://schemas.microsoft.com/office/powerpoint/2010/main" val="2054257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1. Project goal</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Write down the project goal to help focus everyone to the desired outcomes. </a:t>
            </a:r>
          </a:p>
          <a:p>
            <a:r>
              <a:rPr lang="en-US" sz="1200" b="1" i="0" u="none" strike="noStrike" kern="1200" baseline="0" dirty="0">
                <a:solidFill>
                  <a:schemeClr val="tx1"/>
                </a:solidFill>
                <a:latin typeface="+mn-lt"/>
                <a:ea typeface="+mn-ea"/>
                <a:cs typeface="+mn-cs"/>
              </a:rPr>
              <a:t>2. Requirements and concerns</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Begin with the items you’ve listed from the pre-call. Make sure that everyone gets a chance to be heard. Write down names next to each person’s requirements or concerns. </a:t>
            </a:r>
          </a:p>
          <a:p>
            <a:r>
              <a:rPr lang="en-US" sz="1200" b="1" i="0" u="none" strike="noStrike" kern="1200" baseline="0" dirty="0">
                <a:solidFill>
                  <a:schemeClr val="tx1"/>
                </a:solidFill>
                <a:latin typeface="+mn-lt"/>
                <a:ea typeface="+mn-ea"/>
                <a:cs typeface="+mn-cs"/>
              </a:rPr>
              <a:t>3. Parking lot </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Acknowledge out-of-scope items. Help people set these concerns aside for later and focus back on the topic at hand. </a:t>
            </a:r>
          </a:p>
          <a:p>
            <a:r>
              <a:rPr lang="en-US" sz="1200" b="1" i="0" u="none" strike="noStrike" kern="1200" baseline="0" dirty="0">
                <a:solidFill>
                  <a:schemeClr val="tx1"/>
                </a:solidFill>
                <a:latin typeface="+mn-lt"/>
                <a:ea typeface="+mn-ea"/>
                <a:cs typeface="+mn-cs"/>
              </a:rPr>
              <a:t>4. Current state</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Diagram the current state and ownership in black. The customer may help diagram this on the whiteboard. Be careful with technical depth. Focus on the system details that affect the ADS outcomes.</a:t>
            </a:r>
          </a:p>
          <a:p>
            <a:r>
              <a:rPr lang="en-US" sz="1200" b="1" i="0" u="none" strike="noStrike" kern="1200" baseline="0" dirty="0">
                <a:solidFill>
                  <a:schemeClr val="tx1"/>
                </a:solidFill>
                <a:latin typeface="+mn-lt"/>
                <a:ea typeface="+mn-ea"/>
                <a:cs typeface="+mn-cs"/>
              </a:rPr>
              <a:t>5. Future vision</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Capture a high-level view of what the customer really wants in green before diving into technologies. Help customers envision the potential opportunities with Microsoft technologies. </a:t>
            </a:r>
          </a:p>
          <a:p>
            <a:r>
              <a:rPr lang="en-US" sz="1200" b="1" i="0" u="none" strike="noStrike" kern="1200" baseline="0" dirty="0">
                <a:solidFill>
                  <a:schemeClr val="tx1"/>
                </a:solidFill>
                <a:latin typeface="+mn-lt"/>
                <a:ea typeface="+mn-ea"/>
                <a:cs typeface="+mn-cs"/>
              </a:rPr>
              <a:t>6. Implementation plan</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Break the plan into clear steps so the customer can track the project schedule and budget flexibility. </a:t>
            </a:r>
          </a:p>
          <a:p>
            <a:r>
              <a:rPr lang="en-US" sz="1200" b="1" i="0" u="none" strike="noStrike" kern="1200" baseline="0" dirty="0">
                <a:solidFill>
                  <a:schemeClr val="tx1"/>
                </a:solidFill>
                <a:latin typeface="+mn-lt"/>
                <a:ea typeface="+mn-ea"/>
                <a:cs typeface="+mn-cs"/>
              </a:rPr>
              <a:t>7. Next steps</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Assign immediate action items during the meeting.</a:t>
            </a:r>
          </a:p>
          <a:p>
            <a:r>
              <a:rPr lang="en-US" sz="1200" b="1" i="0" u="none" strike="noStrike" kern="1200" baseline="0" dirty="0">
                <a:solidFill>
                  <a:schemeClr val="tx1"/>
                </a:solidFill>
                <a:latin typeface="+mn-lt"/>
                <a:ea typeface="+mn-ea"/>
                <a:cs typeface="+mn-cs"/>
              </a:rPr>
              <a:t>8. Wrap-up</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Verify with all stakeholders that their requirements and concerns have been sufficiently addressed with the solution and plan. Close with agreement on the next steps. </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4249229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EB630B-BF71-A34E-9F10-CD6A3DB979CB}" type="slidenum">
              <a:rPr lang="en-US" smtClean="0"/>
              <a:t>12</a:t>
            </a:fld>
            <a:endParaRPr lang="en-US"/>
          </a:p>
        </p:txBody>
      </p:sp>
    </p:spTree>
    <p:extLst>
      <p:ext uri="{BB962C8B-B14F-4D97-AF65-F5344CB8AC3E}">
        <p14:creationId xmlns:p14="http://schemas.microsoft.com/office/powerpoint/2010/main" val="2013210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EB630B-BF71-A34E-9F10-CD6A3DB979CB}" type="slidenum">
              <a:rPr lang="en-US" smtClean="0"/>
              <a:t>13</a:t>
            </a:fld>
            <a:endParaRPr lang="en-US"/>
          </a:p>
        </p:txBody>
      </p:sp>
    </p:spTree>
    <p:extLst>
      <p:ext uri="{BB962C8B-B14F-4D97-AF65-F5344CB8AC3E}">
        <p14:creationId xmlns:p14="http://schemas.microsoft.com/office/powerpoint/2010/main" val="3998528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EB630B-BF71-A34E-9F10-CD6A3DB979CB}" type="slidenum">
              <a:rPr lang="en-US" smtClean="0"/>
              <a:t>14</a:t>
            </a:fld>
            <a:endParaRPr lang="en-US"/>
          </a:p>
        </p:txBody>
      </p:sp>
    </p:spTree>
    <p:extLst>
      <p:ext uri="{BB962C8B-B14F-4D97-AF65-F5344CB8AC3E}">
        <p14:creationId xmlns:p14="http://schemas.microsoft.com/office/powerpoint/2010/main" val="3188956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EB630B-BF71-A34E-9F10-CD6A3DB979CB}"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13221615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10.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Mastering the Architecture Design Session (ADS)</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BEE5C1-9635-412C-8680-8A99566BDD3A}"/>
              </a:ext>
            </a:extLst>
          </p:cNvPr>
          <p:cNvSpPr>
            <a:spLocks noGrp="1"/>
          </p:cNvSpPr>
          <p:nvPr>
            <p:ph type="body" sz="quarter" idx="10"/>
          </p:nvPr>
        </p:nvSpPr>
        <p:spPr>
          <a:xfrm>
            <a:off x="269239" y="1189177"/>
            <a:ext cx="11653523" cy="3020507"/>
          </a:xfrm>
        </p:spPr>
        <p:txBody>
          <a:bodyPr/>
          <a:lstStyle/>
          <a:p>
            <a:r>
              <a:rPr lang="en-US" dirty="0"/>
              <a:t>Whiteboards and Surface Hub support the type of collaboration you’ll need for a successful ADS. </a:t>
            </a:r>
          </a:p>
          <a:p>
            <a:r>
              <a:rPr lang="en-US" dirty="0"/>
              <a:t>Focus on your stakeholders, use the whiteboard as a tool for recording ideas, and get approval at each step before moving forward. </a:t>
            </a:r>
          </a:p>
        </p:txBody>
      </p:sp>
      <p:sp>
        <p:nvSpPr>
          <p:cNvPr id="3" name="Title 2">
            <a:extLst>
              <a:ext uri="{FF2B5EF4-FFF2-40B4-BE49-F238E27FC236}">
                <a16:creationId xmlns:a16="http://schemas.microsoft.com/office/drawing/2014/main" id="{05BACAB8-0799-4047-98CB-15018B50A9A4}"/>
              </a:ext>
            </a:extLst>
          </p:cNvPr>
          <p:cNvSpPr>
            <a:spLocks noGrp="1"/>
          </p:cNvSpPr>
          <p:nvPr>
            <p:ph type="title"/>
          </p:nvPr>
        </p:nvSpPr>
        <p:spPr/>
        <p:txBody>
          <a:bodyPr/>
          <a:lstStyle/>
          <a:p>
            <a:r>
              <a:rPr lang="en-US" dirty="0"/>
              <a:t>Delivery</a:t>
            </a:r>
          </a:p>
        </p:txBody>
      </p:sp>
    </p:spTree>
    <p:extLst>
      <p:ext uri="{BB962C8B-B14F-4D97-AF65-F5344CB8AC3E}">
        <p14:creationId xmlns:p14="http://schemas.microsoft.com/office/powerpoint/2010/main" val="3266841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CB3259-8CDD-43E7-9D75-4356C30BD1DA}"/>
              </a:ext>
            </a:extLst>
          </p:cNvPr>
          <p:cNvSpPr>
            <a:spLocks noGrp="1"/>
          </p:cNvSpPr>
          <p:nvPr>
            <p:ph type="title"/>
          </p:nvPr>
        </p:nvSpPr>
        <p:spPr/>
        <p:txBody>
          <a:bodyPr/>
          <a:lstStyle/>
          <a:p>
            <a:r>
              <a:rPr lang="en-US" dirty="0"/>
              <a:t>Best practice whiteboard layout</a:t>
            </a:r>
          </a:p>
        </p:txBody>
      </p:sp>
      <p:pic>
        <p:nvPicPr>
          <p:cNvPr id="4" name="Picture 3">
            <a:extLst>
              <a:ext uri="{FF2B5EF4-FFF2-40B4-BE49-F238E27FC236}">
                <a16:creationId xmlns:a16="http://schemas.microsoft.com/office/drawing/2014/main" id="{E690DC31-4E17-41F5-8D2F-F4EC8EBF9888}"/>
              </a:ext>
            </a:extLst>
          </p:cNvPr>
          <p:cNvPicPr>
            <a:picLocks noChangeAspect="1"/>
          </p:cNvPicPr>
          <p:nvPr/>
        </p:nvPicPr>
        <p:blipFill>
          <a:blip r:embed="rId3"/>
          <a:stretch>
            <a:fillRect/>
          </a:stretch>
        </p:blipFill>
        <p:spPr>
          <a:xfrm>
            <a:off x="980501" y="1294941"/>
            <a:ext cx="10230998" cy="4762268"/>
          </a:xfrm>
          <a:prstGeom prst="rect">
            <a:avLst/>
          </a:prstGeom>
        </p:spPr>
      </p:pic>
      <p:sp>
        <p:nvSpPr>
          <p:cNvPr id="5" name="TextBox 4">
            <a:extLst>
              <a:ext uri="{FF2B5EF4-FFF2-40B4-BE49-F238E27FC236}">
                <a16:creationId xmlns:a16="http://schemas.microsoft.com/office/drawing/2014/main" id="{A58329A9-AF26-461B-9B71-82EF5ED29736}"/>
              </a:ext>
            </a:extLst>
          </p:cNvPr>
          <p:cNvSpPr txBox="1"/>
          <p:nvPr/>
        </p:nvSpPr>
        <p:spPr>
          <a:xfrm>
            <a:off x="980501" y="6057209"/>
            <a:ext cx="10230998"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1. Project Goal | 2. Requirements &amp; concerns | 3. Parking lot | 4. Current State | 5. Future Vision | </a:t>
            </a:r>
            <a:br>
              <a:rPr lang="en-US" dirty="0">
                <a:gradFill>
                  <a:gsLst>
                    <a:gs pos="2917">
                      <a:schemeClr val="tx1"/>
                    </a:gs>
                    <a:gs pos="30000">
                      <a:schemeClr val="tx1"/>
                    </a:gs>
                  </a:gsLst>
                  <a:lin ang="5400000" scaled="0"/>
                </a:gradFill>
              </a:rPr>
            </a:br>
            <a:r>
              <a:rPr lang="en-US" dirty="0">
                <a:gradFill>
                  <a:gsLst>
                    <a:gs pos="2917">
                      <a:schemeClr val="tx1"/>
                    </a:gs>
                    <a:gs pos="30000">
                      <a:schemeClr val="tx1"/>
                    </a:gs>
                  </a:gsLst>
                  <a:lin ang="5400000" scaled="0"/>
                </a:gradFill>
              </a:rPr>
              <a:t>6. Implementation plan | 7. Next steps | 8. Wrap-up</a:t>
            </a:r>
          </a:p>
        </p:txBody>
      </p:sp>
    </p:spTree>
    <p:extLst>
      <p:ext uri="{BB962C8B-B14F-4D97-AF65-F5344CB8AC3E}">
        <p14:creationId xmlns:p14="http://schemas.microsoft.com/office/powerpoint/2010/main" val="296602940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Discovery Checklist</a:t>
            </a:r>
            <a:endParaRPr lang="en-US" dirty="0"/>
          </a:p>
        </p:txBody>
      </p:sp>
      <p:sp>
        <p:nvSpPr>
          <p:cNvPr id="11" name="TextBox 10"/>
          <p:cNvSpPr txBox="1"/>
          <p:nvPr/>
        </p:nvSpPr>
        <p:spPr>
          <a:xfrm>
            <a:off x="2198194" y="1817396"/>
            <a:ext cx="8129681" cy="1043363"/>
          </a:xfrm>
          <a:prstGeom prst="rect">
            <a:avLst/>
          </a:prstGeom>
          <a:noFill/>
        </p:spPr>
        <p:txBody>
          <a:bodyPr wrap="square" lIns="182880" tIns="146304" rIns="182880" bIns="146304" rtlCol="0">
            <a:spAutoFit/>
          </a:bodyPr>
          <a:lstStyle/>
          <a:p>
            <a:pPr>
              <a:lnSpc>
                <a:spcPct val="90000"/>
              </a:lnSpc>
              <a:spcAft>
                <a:spcPts val="600"/>
              </a:spcAft>
            </a:pPr>
            <a:r>
              <a:rPr lang="en-US" dirty="0">
                <a:latin typeface="+mj-lt"/>
              </a:rPr>
              <a:t>Work with your group to review and whiteboard customer requirements, using prepared notes and diagrams from the ideation session as a guide. Be sure to do the following:</a:t>
            </a:r>
          </a:p>
        </p:txBody>
      </p:sp>
      <p:sp>
        <p:nvSpPr>
          <p:cNvPr id="6" name="Rectangle 5"/>
          <p:cNvSpPr/>
          <p:nvPr/>
        </p:nvSpPr>
        <p:spPr>
          <a:xfrm>
            <a:off x="2661450" y="3030026"/>
            <a:ext cx="8494230" cy="2394502"/>
          </a:xfrm>
          <a:prstGeom prst="rect">
            <a:avLst/>
          </a:prstGeom>
        </p:spPr>
        <p:txBody>
          <a:bodyPr wrap="square">
            <a:spAutoFit/>
          </a:bodyPr>
          <a:lstStyle/>
          <a:p>
            <a:pPr marL="285750" indent="-285750">
              <a:lnSpc>
                <a:spcPct val="90000"/>
              </a:lnSpc>
              <a:spcAft>
                <a:spcPts val="600"/>
              </a:spcAft>
              <a:buFont typeface="Wingdings" charset="2"/>
              <a:buChar char="q"/>
            </a:pPr>
            <a:r>
              <a:rPr lang="en-US" dirty="0"/>
              <a:t>Ensure customer background &amp; business strategy is understood</a:t>
            </a:r>
          </a:p>
          <a:p>
            <a:pPr marL="285750" indent="-285750">
              <a:lnSpc>
                <a:spcPct val="90000"/>
              </a:lnSpc>
              <a:spcAft>
                <a:spcPts val="600"/>
              </a:spcAft>
              <a:buFont typeface="Wingdings" charset="2"/>
              <a:buChar char="q"/>
            </a:pPr>
            <a:r>
              <a:rPr lang="en-US" dirty="0"/>
              <a:t>Clarify the project background and its drivers/aims</a:t>
            </a:r>
          </a:p>
          <a:p>
            <a:pPr marL="285750" indent="-285750">
              <a:lnSpc>
                <a:spcPct val="90000"/>
              </a:lnSpc>
              <a:spcAft>
                <a:spcPts val="600"/>
              </a:spcAft>
              <a:buFont typeface="Wingdings" charset="2"/>
              <a:buChar char="q"/>
            </a:pPr>
            <a:r>
              <a:rPr lang="en-US" dirty="0"/>
              <a:t>Cover the technology landscape: Do they require a hybrid solution or 100% cloud, what is the current technology competency of the team if they will be maintaining the solution, has the customer proposed technologies they’d like to use</a:t>
            </a:r>
          </a:p>
          <a:p>
            <a:pPr marL="285750" indent="-285750">
              <a:lnSpc>
                <a:spcPct val="90000"/>
              </a:lnSpc>
              <a:spcAft>
                <a:spcPts val="600"/>
              </a:spcAft>
              <a:buFont typeface="Wingdings" charset="2"/>
              <a:buChar char="q"/>
            </a:pPr>
            <a:r>
              <a:rPr lang="en-US" dirty="0"/>
              <a:t>Go over usage scenarios for the solution, from the perspective of their internal and external users</a:t>
            </a:r>
          </a:p>
          <a:p>
            <a:pPr marL="285750" indent="-285750">
              <a:lnSpc>
                <a:spcPct val="90000"/>
              </a:lnSpc>
              <a:spcAft>
                <a:spcPts val="600"/>
              </a:spcAft>
              <a:buFont typeface="Wingdings" charset="2"/>
              <a:buChar char="q"/>
            </a:pPr>
            <a:r>
              <a:rPr lang="en-US" dirty="0"/>
              <a:t>Take down all upfront functional and non-functional requirements</a:t>
            </a:r>
          </a:p>
        </p:txBody>
      </p:sp>
      <p:pic>
        <p:nvPicPr>
          <p:cNvPr id="3" name="Picture 2"/>
          <p:cNvPicPr>
            <a:picLocks noChangeAspect="1"/>
          </p:cNvPicPr>
          <p:nvPr/>
        </p:nvPicPr>
        <p:blipFill>
          <a:blip r:embed="rId3">
            <a:duotone>
              <a:schemeClr val="accent1">
                <a:shade val="45000"/>
                <a:satMod val="135000"/>
              </a:schemeClr>
              <a:prstClr val="white"/>
            </a:duotone>
          </a:blip>
          <a:stretch>
            <a:fillRect/>
          </a:stretch>
        </p:blipFill>
        <p:spPr>
          <a:xfrm>
            <a:off x="85344" y="3030026"/>
            <a:ext cx="2438400" cy="2438400"/>
          </a:xfrm>
          <a:prstGeom prst="rect">
            <a:avLst/>
          </a:prstGeom>
        </p:spPr>
      </p:pic>
      <p:grpSp>
        <p:nvGrpSpPr>
          <p:cNvPr id="5" name="Group 4"/>
          <p:cNvGrpSpPr/>
          <p:nvPr/>
        </p:nvGrpSpPr>
        <p:grpSpPr>
          <a:xfrm>
            <a:off x="422788" y="936192"/>
            <a:ext cx="2209165" cy="489365"/>
            <a:chOff x="422788" y="936192"/>
            <a:chExt cx="2209165" cy="489365"/>
          </a:xfrm>
        </p:grpSpPr>
        <p:pic>
          <p:nvPicPr>
            <p:cNvPr id="4" name="Picture 3"/>
            <p:cNvPicPr>
              <a:picLocks noChangeAspect="1"/>
            </p:cNvPicPr>
            <p:nvPr/>
          </p:nvPicPr>
          <p:blipFill>
            <a:blip r:embed="rId4">
              <a:duotone>
                <a:schemeClr val="accent1">
                  <a:shade val="45000"/>
                  <a:satMod val="135000"/>
                </a:schemeClr>
                <a:prstClr val="white"/>
              </a:duotone>
            </a:blip>
            <a:stretch>
              <a:fillRect/>
            </a:stretch>
          </p:blipFill>
          <p:spPr>
            <a:xfrm>
              <a:off x="422788" y="936192"/>
              <a:ext cx="449826" cy="449826"/>
            </a:xfrm>
            <a:prstGeom prst="rect">
              <a:avLst/>
            </a:prstGeom>
          </p:spPr>
        </p:pic>
        <p:sp>
          <p:nvSpPr>
            <p:cNvPr id="7" name="TextBox 6"/>
            <p:cNvSpPr txBox="1"/>
            <p:nvPr/>
          </p:nvSpPr>
          <p:spPr>
            <a:xfrm>
              <a:off x="752218" y="936192"/>
              <a:ext cx="1879735"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t>Allow ~3 hours</a:t>
              </a:r>
            </a:p>
          </p:txBody>
        </p:sp>
      </p:grpSp>
    </p:spTree>
    <p:extLst>
      <p:ext uri="{BB962C8B-B14F-4D97-AF65-F5344CB8AC3E}">
        <p14:creationId xmlns:p14="http://schemas.microsoft.com/office/powerpoint/2010/main" val="144165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Envisioning Checklist</a:t>
            </a:r>
            <a:endParaRPr lang="en-US" dirty="0"/>
          </a:p>
        </p:txBody>
      </p:sp>
      <p:sp>
        <p:nvSpPr>
          <p:cNvPr id="11" name="TextBox 10"/>
          <p:cNvSpPr txBox="1"/>
          <p:nvPr/>
        </p:nvSpPr>
        <p:spPr>
          <a:xfrm>
            <a:off x="2198194" y="1817396"/>
            <a:ext cx="8129681" cy="794064"/>
          </a:xfrm>
          <a:prstGeom prst="rect">
            <a:avLst/>
          </a:prstGeom>
          <a:noFill/>
        </p:spPr>
        <p:txBody>
          <a:bodyPr wrap="square" lIns="182880" tIns="146304" rIns="182880" bIns="146304" rtlCol="0">
            <a:spAutoFit/>
          </a:bodyPr>
          <a:lstStyle/>
          <a:p>
            <a:pPr>
              <a:lnSpc>
                <a:spcPct val="90000"/>
              </a:lnSpc>
              <a:spcAft>
                <a:spcPts val="600"/>
              </a:spcAft>
            </a:pPr>
            <a:r>
              <a:rPr lang="en-US" dirty="0">
                <a:latin typeface="+mj-lt"/>
              </a:rPr>
              <a:t>Work with your group to brainstorm the solution approach, based on details captured from the discovery and ideation sessions. Be sure to do the following:</a:t>
            </a:r>
          </a:p>
        </p:txBody>
      </p:sp>
      <p:sp>
        <p:nvSpPr>
          <p:cNvPr id="6" name="Rectangle 5"/>
          <p:cNvSpPr/>
          <p:nvPr/>
        </p:nvSpPr>
        <p:spPr>
          <a:xfrm>
            <a:off x="2661450" y="3030026"/>
            <a:ext cx="8494230" cy="2471446"/>
          </a:xfrm>
          <a:prstGeom prst="rect">
            <a:avLst/>
          </a:prstGeom>
        </p:spPr>
        <p:txBody>
          <a:bodyPr wrap="square">
            <a:spAutoFit/>
          </a:bodyPr>
          <a:lstStyle/>
          <a:p>
            <a:pPr marL="285750" indent="-285750">
              <a:lnSpc>
                <a:spcPct val="90000"/>
              </a:lnSpc>
              <a:spcAft>
                <a:spcPts val="600"/>
              </a:spcAft>
              <a:buFont typeface="Wingdings" charset="2"/>
              <a:buChar char="q"/>
            </a:pPr>
            <a:r>
              <a:rPr lang="en-US" dirty="0"/>
              <a:t>Key functionalities and capabilities of the solution to meet functional requirements and goals</a:t>
            </a:r>
          </a:p>
          <a:p>
            <a:pPr marL="285750" indent="-285750">
              <a:lnSpc>
                <a:spcPct val="90000"/>
              </a:lnSpc>
              <a:spcAft>
                <a:spcPts val="600"/>
              </a:spcAft>
              <a:buFont typeface="Wingdings" charset="2"/>
              <a:buChar char="q"/>
            </a:pPr>
            <a:r>
              <a:rPr lang="en-US" dirty="0"/>
              <a:t>Components of the solution (e.g. which app services, data services, client side software, identity services, etc.)</a:t>
            </a:r>
          </a:p>
          <a:p>
            <a:pPr marL="285750" indent="-285750">
              <a:lnSpc>
                <a:spcPct val="90000"/>
              </a:lnSpc>
              <a:spcAft>
                <a:spcPts val="600"/>
              </a:spcAft>
              <a:buFont typeface="Wingdings" charset="2"/>
              <a:buChar char="q"/>
            </a:pPr>
            <a:r>
              <a:rPr lang="en-US" dirty="0"/>
              <a:t>Security considerations (TLS, identity, authorization, etc.)</a:t>
            </a:r>
          </a:p>
          <a:p>
            <a:pPr marL="285750" indent="-285750">
              <a:lnSpc>
                <a:spcPct val="90000"/>
              </a:lnSpc>
              <a:spcAft>
                <a:spcPts val="600"/>
              </a:spcAft>
              <a:buFont typeface="Wingdings" charset="2"/>
              <a:buChar char="q"/>
            </a:pPr>
            <a:r>
              <a:rPr lang="en-US" dirty="0"/>
              <a:t>Compliance considerations (HIPAA, PCI, etc.)</a:t>
            </a:r>
          </a:p>
          <a:p>
            <a:pPr marL="285750" indent="-285750">
              <a:lnSpc>
                <a:spcPct val="90000"/>
              </a:lnSpc>
              <a:spcAft>
                <a:spcPts val="600"/>
              </a:spcAft>
              <a:buFont typeface="Wingdings" charset="2"/>
              <a:buChar char="q"/>
            </a:pPr>
            <a:r>
              <a:rPr lang="en-US" dirty="0"/>
              <a:t>Identify external connections and integration points (APIs, business intelligence)</a:t>
            </a:r>
          </a:p>
          <a:p>
            <a:pPr marL="285750" indent="-285750">
              <a:lnSpc>
                <a:spcPct val="90000"/>
              </a:lnSpc>
              <a:spcAft>
                <a:spcPts val="600"/>
              </a:spcAft>
              <a:buFont typeface="Wingdings" charset="2"/>
              <a:buChar char="q"/>
            </a:pPr>
            <a:r>
              <a:rPr lang="en-US" dirty="0"/>
              <a:t>Map requirements and scenarios to the proposed solution components</a:t>
            </a:r>
          </a:p>
        </p:txBody>
      </p:sp>
      <p:pic>
        <p:nvPicPr>
          <p:cNvPr id="4" name="Picture 3"/>
          <p:cNvPicPr>
            <a:picLocks noChangeAspect="1"/>
          </p:cNvPicPr>
          <p:nvPr/>
        </p:nvPicPr>
        <p:blipFill>
          <a:blip r:embed="rId3">
            <a:biLevel thresh="25000"/>
          </a:blip>
          <a:stretch>
            <a:fillRect/>
          </a:stretch>
        </p:blipFill>
        <p:spPr>
          <a:xfrm>
            <a:off x="269239" y="3030026"/>
            <a:ext cx="2052834" cy="2052834"/>
          </a:xfrm>
          <a:prstGeom prst="rect">
            <a:avLst/>
          </a:prstGeom>
        </p:spPr>
      </p:pic>
      <p:grpSp>
        <p:nvGrpSpPr>
          <p:cNvPr id="7" name="Group 6"/>
          <p:cNvGrpSpPr/>
          <p:nvPr/>
        </p:nvGrpSpPr>
        <p:grpSpPr>
          <a:xfrm>
            <a:off x="422788" y="936192"/>
            <a:ext cx="2209165" cy="489365"/>
            <a:chOff x="422788" y="936192"/>
            <a:chExt cx="2209165" cy="489365"/>
          </a:xfrm>
        </p:grpSpPr>
        <p:pic>
          <p:nvPicPr>
            <p:cNvPr id="8" name="Picture 7"/>
            <p:cNvPicPr>
              <a:picLocks noChangeAspect="1"/>
            </p:cNvPicPr>
            <p:nvPr/>
          </p:nvPicPr>
          <p:blipFill>
            <a:blip r:embed="rId4">
              <a:duotone>
                <a:schemeClr val="accent1">
                  <a:shade val="45000"/>
                  <a:satMod val="135000"/>
                </a:schemeClr>
                <a:prstClr val="white"/>
              </a:duotone>
            </a:blip>
            <a:stretch>
              <a:fillRect/>
            </a:stretch>
          </p:blipFill>
          <p:spPr>
            <a:xfrm>
              <a:off x="422788" y="936192"/>
              <a:ext cx="449826" cy="449826"/>
            </a:xfrm>
            <a:prstGeom prst="rect">
              <a:avLst/>
            </a:prstGeom>
          </p:spPr>
        </p:pic>
        <p:sp>
          <p:nvSpPr>
            <p:cNvPr id="9" name="TextBox 8"/>
            <p:cNvSpPr txBox="1"/>
            <p:nvPr/>
          </p:nvSpPr>
          <p:spPr>
            <a:xfrm>
              <a:off x="752218" y="936192"/>
              <a:ext cx="1879735"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t>Allow ~4 hours</a:t>
              </a:r>
            </a:p>
          </p:txBody>
        </p:sp>
      </p:grpSp>
    </p:spTree>
    <p:extLst>
      <p:ext uri="{BB962C8B-B14F-4D97-AF65-F5344CB8AC3E}">
        <p14:creationId xmlns:p14="http://schemas.microsoft.com/office/powerpoint/2010/main" val="84471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Planning Checklist</a:t>
            </a:r>
            <a:endParaRPr lang="en-US" dirty="0"/>
          </a:p>
        </p:txBody>
      </p:sp>
      <p:sp>
        <p:nvSpPr>
          <p:cNvPr id="11" name="TextBox 10"/>
          <p:cNvSpPr txBox="1"/>
          <p:nvPr/>
        </p:nvSpPr>
        <p:spPr>
          <a:xfrm>
            <a:off x="2198194" y="1261033"/>
            <a:ext cx="8129681" cy="1043363"/>
          </a:xfrm>
          <a:prstGeom prst="rect">
            <a:avLst/>
          </a:prstGeom>
          <a:noFill/>
        </p:spPr>
        <p:txBody>
          <a:bodyPr wrap="square" lIns="182880" tIns="146304" rIns="182880" bIns="146304" rtlCol="0">
            <a:spAutoFit/>
          </a:bodyPr>
          <a:lstStyle/>
          <a:p>
            <a:pPr>
              <a:lnSpc>
                <a:spcPct val="90000"/>
              </a:lnSpc>
              <a:spcAft>
                <a:spcPts val="600"/>
              </a:spcAft>
            </a:pPr>
            <a:r>
              <a:rPr lang="en-US" dirty="0">
                <a:latin typeface="+mj-lt"/>
              </a:rPr>
              <a:t>Work with your group to establish a plan of action and parameters of deliverables, required resources, milestones, and deciding on POC/pilot opportunities and requirements. Be sure to do the following:</a:t>
            </a:r>
          </a:p>
        </p:txBody>
      </p:sp>
      <p:sp>
        <p:nvSpPr>
          <p:cNvPr id="6" name="Rectangle 5"/>
          <p:cNvSpPr/>
          <p:nvPr/>
        </p:nvSpPr>
        <p:spPr>
          <a:xfrm>
            <a:off x="2661450" y="2473663"/>
            <a:ext cx="8494230" cy="4025717"/>
          </a:xfrm>
          <a:prstGeom prst="rect">
            <a:avLst/>
          </a:prstGeom>
        </p:spPr>
        <p:txBody>
          <a:bodyPr wrap="square">
            <a:spAutoFit/>
          </a:bodyPr>
          <a:lstStyle/>
          <a:p>
            <a:pPr marL="285750" indent="-285750">
              <a:lnSpc>
                <a:spcPct val="90000"/>
              </a:lnSpc>
              <a:spcAft>
                <a:spcPts val="600"/>
              </a:spcAft>
              <a:buFont typeface="Wingdings" charset="2"/>
              <a:buChar char="q"/>
            </a:pPr>
            <a:r>
              <a:rPr lang="en-US" dirty="0"/>
              <a:t>Establish proof points</a:t>
            </a:r>
          </a:p>
          <a:p>
            <a:pPr marL="285750" indent="-285750">
              <a:lnSpc>
                <a:spcPct val="90000"/>
              </a:lnSpc>
              <a:spcAft>
                <a:spcPts val="600"/>
              </a:spcAft>
              <a:buFont typeface="Wingdings" charset="2"/>
              <a:buChar char="q"/>
            </a:pPr>
            <a:r>
              <a:rPr lang="en-US" dirty="0"/>
              <a:t>Identify exclusions, risks, and issues (refine solution functionality)</a:t>
            </a:r>
          </a:p>
          <a:p>
            <a:pPr marL="285750" indent="-285750">
              <a:lnSpc>
                <a:spcPct val="90000"/>
              </a:lnSpc>
              <a:spcAft>
                <a:spcPts val="600"/>
              </a:spcAft>
              <a:buFont typeface="Wingdings" charset="2"/>
              <a:buChar char="q"/>
            </a:pPr>
            <a:r>
              <a:rPr lang="en-US" dirty="0"/>
              <a:t>List project pre-requisites (legal, funding, technical, etc.)</a:t>
            </a:r>
          </a:p>
          <a:p>
            <a:pPr marL="285750" indent="-285750">
              <a:lnSpc>
                <a:spcPct val="90000"/>
              </a:lnSpc>
              <a:spcAft>
                <a:spcPts val="600"/>
              </a:spcAft>
              <a:buFont typeface="Wingdings" charset="2"/>
              <a:buChar char="q"/>
            </a:pPr>
            <a:r>
              <a:rPr lang="en-US" dirty="0"/>
              <a:t>List required resources</a:t>
            </a:r>
          </a:p>
          <a:p>
            <a:pPr marL="285750" indent="-285750">
              <a:lnSpc>
                <a:spcPct val="90000"/>
              </a:lnSpc>
              <a:spcAft>
                <a:spcPts val="600"/>
              </a:spcAft>
              <a:buFont typeface="Wingdings" charset="2"/>
              <a:buChar char="q"/>
            </a:pPr>
            <a:r>
              <a:rPr lang="en-US" dirty="0"/>
              <a:t>Notate long-term project plans (continued maintenance, training, handover to customer’s technical staff)</a:t>
            </a:r>
          </a:p>
          <a:p>
            <a:pPr marL="285750" indent="-285750">
              <a:lnSpc>
                <a:spcPct val="90000"/>
              </a:lnSpc>
              <a:spcAft>
                <a:spcPts val="600"/>
              </a:spcAft>
              <a:buFont typeface="Wingdings" charset="2"/>
              <a:buChar char="q"/>
            </a:pPr>
            <a:r>
              <a:rPr lang="en-US" dirty="0"/>
              <a:t>Establish parameters of communication (primary POCs, preferred means of communication, frequency of meetings, whether conducted in person or virtually, and how often)</a:t>
            </a:r>
          </a:p>
          <a:p>
            <a:pPr marL="285750" indent="-285750">
              <a:lnSpc>
                <a:spcPct val="90000"/>
              </a:lnSpc>
              <a:spcAft>
                <a:spcPts val="600"/>
              </a:spcAft>
              <a:buFont typeface="Wingdings" charset="2"/>
              <a:buChar char="q"/>
            </a:pPr>
            <a:r>
              <a:rPr lang="en-US" dirty="0"/>
              <a:t>Identify candidates for a POC/prototype</a:t>
            </a:r>
          </a:p>
          <a:p>
            <a:pPr marL="285750" indent="-285750">
              <a:lnSpc>
                <a:spcPct val="90000"/>
              </a:lnSpc>
              <a:spcAft>
                <a:spcPts val="600"/>
              </a:spcAft>
              <a:buFont typeface="Wingdings" charset="2"/>
              <a:buChar char="q"/>
            </a:pPr>
            <a:r>
              <a:rPr lang="en-US" dirty="0"/>
              <a:t>Identify an opportunity for a pilot</a:t>
            </a:r>
          </a:p>
          <a:p>
            <a:pPr marL="285750" indent="-285750">
              <a:lnSpc>
                <a:spcPct val="90000"/>
              </a:lnSpc>
              <a:spcAft>
                <a:spcPts val="600"/>
              </a:spcAft>
              <a:buFont typeface="Wingdings" charset="2"/>
              <a:buChar char="q"/>
            </a:pPr>
            <a:r>
              <a:rPr lang="en-US" dirty="0"/>
              <a:t>Consider if a POC or pilot is appropriate as the next step</a:t>
            </a:r>
          </a:p>
          <a:p>
            <a:pPr marL="285750" indent="-285750">
              <a:lnSpc>
                <a:spcPct val="90000"/>
              </a:lnSpc>
              <a:spcAft>
                <a:spcPts val="600"/>
              </a:spcAft>
              <a:buFont typeface="Wingdings" charset="2"/>
              <a:buChar char="q"/>
            </a:pPr>
            <a:r>
              <a:rPr lang="en-US" dirty="0"/>
              <a:t>Establish solution deliverables, including for POC or pilot if applicable</a:t>
            </a:r>
          </a:p>
        </p:txBody>
      </p:sp>
      <p:grpSp>
        <p:nvGrpSpPr>
          <p:cNvPr id="7" name="Group 6"/>
          <p:cNvGrpSpPr/>
          <p:nvPr/>
        </p:nvGrpSpPr>
        <p:grpSpPr>
          <a:xfrm>
            <a:off x="422788" y="936192"/>
            <a:ext cx="2209165" cy="489365"/>
            <a:chOff x="422788" y="936192"/>
            <a:chExt cx="2209165" cy="489365"/>
          </a:xfrm>
        </p:grpSpPr>
        <p:pic>
          <p:nvPicPr>
            <p:cNvPr id="8" name="Picture 7"/>
            <p:cNvPicPr>
              <a:picLocks noChangeAspect="1"/>
            </p:cNvPicPr>
            <p:nvPr/>
          </p:nvPicPr>
          <p:blipFill>
            <a:blip r:embed="rId3">
              <a:duotone>
                <a:schemeClr val="accent1">
                  <a:shade val="45000"/>
                  <a:satMod val="135000"/>
                </a:schemeClr>
                <a:prstClr val="white"/>
              </a:duotone>
            </a:blip>
            <a:stretch>
              <a:fillRect/>
            </a:stretch>
          </p:blipFill>
          <p:spPr>
            <a:xfrm>
              <a:off x="422788" y="936192"/>
              <a:ext cx="449826" cy="449826"/>
            </a:xfrm>
            <a:prstGeom prst="rect">
              <a:avLst/>
            </a:prstGeom>
          </p:spPr>
        </p:pic>
        <p:sp>
          <p:nvSpPr>
            <p:cNvPr id="9" name="TextBox 8"/>
            <p:cNvSpPr txBox="1"/>
            <p:nvPr/>
          </p:nvSpPr>
          <p:spPr>
            <a:xfrm>
              <a:off x="752218" y="936192"/>
              <a:ext cx="1879735"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t>Allow ~8 hours</a:t>
              </a:r>
            </a:p>
          </p:txBody>
        </p:sp>
      </p:grpSp>
    </p:spTree>
    <p:extLst>
      <p:ext uri="{BB962C8B-B14F-4D97-AF65-F5344CB8AC3E}">
        <p14:creationId xmlns:p14="http://schemas.microsoft.com/office/powerpoint/2010/main" val="2347283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 Tree </a:t>
            </a:r>
            <a:r>
              <a:rPr lang="mr-IN"/>
              <a:t>–</a:t>
            </a:r>
            <a:r>
              <a:rPr lang="en-US"/>
              <a:t> POC or Pilot?</a:t>
            </a:r>
            <a:endParaRPr lang="en-US" dirty="0"/>
          </a:p>
        </p:txBody>
      </p:sp>
      <p:sp>
        <p:nvSpPr>
          <p:cNvPr id="4" name="Diamond 3"/>
          <p:cNvSpPr/>
          <p:nvPr/>
        </p:nvSpPr>
        <p:spPr bwMode="auto">
          <a:xfrm>
            <a:off x="731383" y="2986168"/>
            <a:ext cx="508000" cy="508000"/>
          </a:xfrm>
          <a:prstGeom prst="diamon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502013" y="3479956"/>
            <a:ext cx="98058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Start</a:t>
            </a:r>
          </a:p>
        </p:txBody>
      </p:sp>
      <p:sp>
        <p:nvSpPr>
          <p:cNvPr id="7" name="Rectangle 6"/>
          <p:cNvSpPr/>
          <p:nvPr/>
        </p:nvSpPr>
        <p:spPr>
          <a:xfrm>
            <a:off x="1746348" y="2082597"/>
            <a:ext cx="2685351" cy="480131"/>
          </a:xfrm>
          <a:prstGeom prst="rect">
            <a:avLst/>
          </a:prstGeom>
        </p:spPr>
        <p:txBody>
          <a:bodyPr wrap="none">
            <a:spAutoFit/>
          </a:bodyPr>
          <a:lstStyle/>
          <a:p>
            <a:pPr>
              <a:lnSpc>
                <a:spcPct val="90000"/>
              </a:lnSpc>
              <a:spcAft>
                <a:spcPts val="600"/>
              </a:spcAft>
            </a:pPr>
            <a:r>
              <a:rPr lang="en-US" sz="1400" dirty="0"/>
              <a:t>Will proving the scope out</a:t>
            </a:r>
            <a:br>
              <a:rPr lang="en-US" sz="1400" dirty="0"/>
            </a:br>
            <a:r>
              <a:rPr lang="en-US" sz="1400" dirty="0"/>
              <a:t>earlier </a:t>
            </a:r>
            <a:r>
              <a:rPr lang="en-US" sz="1400" dirty="0" err="1"/>
              <a:t>derisk</a:t>
            </a:r>
            <a:r>
              <a:rPr lang="en-US" sz="1400" dirty="0"/>
              <a:t> the overall project?</a:t>
            </a:r>
          </a:p>
        </p:txBody>
      </p:sp>
      <p:sp>
        <p:nvSpPr>
          <p:cNvPr id="9" name="Rectangle 8"/>
          <p:cNvSpPr/>
          <p:nvPr/>
        </p:nvSpPr>
        <p:spPr>
          <a:xfrm>
            <a:off x="7232268" y="3854511"/>
            <a:ext cx="1961819" cy="480131"/>
          </a:xfrm>
          <a:prstGeom prst="rect">
            <a:avLst/>
          </a:prstGeom>
        </p:spPr>
        <p:txBody>
          <a:bodyPr wrap="none">
            <a:spAutoFit/>
          </a:bodyPr>
          <a:lstStyle/>
          <a:p>
            <a:pPr>
              <a:lnSpc>
                <a:spcPct val="90000"/>
              </a:lnSpc>
              <a:spcAft>
                <a:spcPts val="600"/>
              </a:spcAft>
            </a:pPr>
            <a:r>
              <a:rPr lang="en-US" sz="1400" dirty="0"/>
              <a:t>Does it need to release</a:t>
            </a:r>
            <a:br>
              <a:rPr lang="en-US" sz="1400" dirty="0"/>
            </a:br>
            <a:r>
              <a:rPr lang="en-US" sz="1400" dirty="0"/>
              <a:t>into production?</a:t>
            </a:r>
          </a:p>
        </p:txBody>
      </p:sp>
      <p:sp>
        <p:nvSpPr>
          <p:cNvPr id="10" name="Rectangle 9"/>
          <p:cNvSpPr/>
          <p:nvPr/>
        </p:nvSpPr>
        <p:spPr>
          <a:xfrm>
            <a:off x="1708944" y="4046091"/>
            <a:ext cx="3172791" cy="674031"/>
          </a:xfrm>
          <a:prstGeom prst="rect">
            <a:avLst/>
          </a:prstGeom>
        </p:spPr>
        <p:txBody>
          <a:bodyPr wrap="square">
            <a:spAutoFit/>
          </a:bodyPr>
          <a:lstStyle/>
          <a:p>
            <a:pPr>
              <a:lnSpc>
                <a:spcPct val="90000"/>
              </a:lnSpc>
              <a:spcAft>
                <a:spcPts val="600"/>
              </a:spcAft>
            </a:pPr>
            <a:r>
              <a:rPr lang="en-US" sz="1400" dirty="0"/>
              <a:t>Is the technology/architecture unfamiliar</a:t>
            </a:r>
            <a:br>
              <a:rPr lang="en-US" sz="1400" dirty="0"/>
            </a:br>
            <a:r>
              <a:rPr lang="en-US" sz="1400" dirty="0"/>
              <a:t>to the customer?</a:t>
            </a:r>
          </a:p>
        </p:txBody>
      </p:sp>
      <p:sp>
        <p:nvSpPr>
          <p:cNvPr id="12" name="Rectangle 11"/>
          <p:cNvSpPr/>
          <p:nvPr/>
        </p:nvSpPr>
        <p:spPr>
          <a:xfrm>
            <a:off x="1725488" y="3086818"/>
            <a:ext cx="3278141" cy="480131"/>
          </a:xfrm>
          <a:prstGeom prst="rect">
            <a:avLst/>
          </a:prstGeom>
        </p:spPr>
        <p:txBody>
          <a:bodyPr wrap="none">
            <a:spAutoFit/>
          </a:bodyPr>
          <a:lstStyle/>
          <a:p>
            <a:pPr>
              <a:lnSpc>
                <a:spcPct val="90000"/>
              </a:lnSpc>
              <a:spcAft>
                <a:spcPts val="600"/>
              </a:spcAft>
            </a:pPr>
            <a:r>
              <a:rPr lang="en-US" sz="1400" dirty="0"/>
              <a:t>Is there uncertainty about the </a:t>
            </a:r>
            <a:br>
              <a:rPr lang="en-US" sz="1400" dirty="0"/>
            </a:br>
            <a:r>
              <a:rPr lang="en-US" sz="1400" dirty="0"/>
              <a:t>recommended technology/architecture?</a:t>
            </a:r>
          </a:p>
        </p:txBody>
      </p:sp>
      <p:cxnSp>
        <p:nvCxnSpPr>
          <p:cNvPr id="13" name="Elbow Connector 12"/>
          <p:cNvCxnSpPr>
            <a:stCxn id="76" idx="3"/>
            <a:endCxn id="9" idx="0"/>
          </p:cNvCxnSpPr>
          <p:nvPr/>
        </p:nvCxnSpPr>
        <p:spPr>
          <a:xfrm>
            <a:off x="5989570" y="2446162"/>
            <a:ext cx="2223608" cy="1408349"/>
          </a:xfrm>
          <a:prstGeom prst="bentConnector2">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989570" y="2412501"/>
            <a:ext cx="433837" cy="286232"/>
          </a:xfrm>
          <a:prstGeom prst="rect">
            <a:avLst/>
          </a:prstGeom>
        </p:spPr>
        <p:txBody>
          <a:bodyPr wrap="none">
            <a:spAutoFit/>
          </a:bodyPr>
          <a:lstStyle/>
          <a:p>
            <a:pPr>
              <a:lnSpc>
                <a:spcPct val="90000"/>
              </a:lnSpc>
              <a:spcAft>
                <a:spcPts val="600"/>
              </a:spcAft>
            </a:pPr>
            <a:r>
              <a:rPr lang="en-US" sz="1400"/>
              <a:t>yes</a:t>
            </a:r>
            <a:endParaRPr lang="en-US" sz="1400" dirty="0"/>
          </a:p>
        </p:txBody>
      </p:sp>
      <p:cxnSp>
        <p:nvCxnSpPr>
          <p:cNvPr id="18" name="Elbow Connector 17"/>
          <p:cNvCxnSpPr>
            <a:stCxn id="79" idx="3"/>
            <a:endCxn id="9" idx="0"/>
          </p:cNvCxnSpPr>
          <p:nvPr/>
        </p:nvCxnSpPr>
        <p:spPr>
          <a:xfrm>
            <a:off x="5989569" y="3436709"/>
            <a:ext cx="2223609" cy="417802"/>
          </a:xfrm>
          <a:prstGeom prst="bentConnector2">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989569" y="3437324"/>
            <a:ext cx="433837" cy="286232"/>
          </a:xfrm>
          <a:prstGeom prst="rect">
            <a:avLst/>
          </a:prstGeom>
        </p:spPr>
        <p:txBody>
          <a:bodyPr wrap="none">
            <a:spAutoFit/>
          </a:bodyPr>
          <a:lstStyle/>
          <a:p>
            <a:pPr>
              <a:lnSpc>
                <a:spcPct val="90000"/>
              </a:lnSpc>
              <a:spcAft>
                <a:spcPts val="600"/>
              </a:spcAft>
            </a:pPr>
            <a:r>
              <a:rPr lang="en-US" sz="1400"/>
              <a:t>yes</a:t>
            </a:r>
            <a:endParaRPr lang="en-US" sz="1400" dirty="0"/>
          </a:p>
        </p:txBody>
      </p:sp>
      <p:cxnSp>
        <p:nvCxnSpPr>
          <p:cNvPr id="20" name="Elbow Connector 19"/>
          <p:cNvCxnSpPr/>
          <p:nvPr/>
        </p:nvCxnSpPr>
        <p:spPr>
          <a:xfrm rot="16200000" flipH="1">
            <a:off x="8026768" y="4459727"/>
            <a:ext cx="524090" cy="249182"/>
          </a:xfrm>
          <a:prstGeom prst="bentConnector3">
            <a:avLst>
              <a:gd name="adj1" fmla="val 50000"/>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061617" y="4070393"/>
            <a:ext cx="386644" cy="286232"/>
          </a:xfrm>
          <a:prstGeom prst="rect">
            <a:avLst/>
          </a:prstGeom>
        </p:spPr>
        <p:txBody>
          <a:bodyPr wrap="none">
            <a:spAutoFit/>
          </a:bodyPr>
          <a:lstStyle/>
          <a:p>
            <a:pPr>
              <a:lnSpc>
                <a:spcPct val="90000"/>
              </a:lnSpc>
              <a:spcAft>
                <a:spcPts val="600"/>
              </a:spcAft>
            </a:pPr>
            <a:r>
              <a:rPr lang="en-US" sz="1400"/>
              <a:t>no</a:t>
            </a:r>
            <a:endParaRPr lang="en-US" sz="1400" dirty="0"/>
          </a:p>
        </p:txBody>
      </p:sp>
      <p:sp>
        <p:nvSpPr>
          <p:cNvPr id="22" name="Rectangle 21"/>
          <p:cNvSpPr/>
          <p:nvPr/>
        </p:nvSpPr>
        <p:spPr>
          <a:xfrm>
            <a:off x="9671271" y="4969533"/>
            <a:ext cx="2224776" cy="313932"/>
          </a:xfrm>
          <a:prstGeom prst="rect">
            <a:avLst/>
          </a:prstGeom>
          <a:ln w="28575">
            <a:solidFill>
              <a:schemeClr val="bg1"/>
            </a:solidFill>
          </a:ln>
        </p:spPr>
        <p:txBody>
          <a:bodyPr wrap="none">
            <a:spAutoFit/>
          </a:bodyPr>
          <a:lstStyle/>
          <a:p>
            <a:pPr>
              <a:lnSpc>
                <a:spcPct val="90000"/>
              </a:lnSpc>
              <a:spcAft>
                <a:spcPts val="600"/>
              </a:spcAft>
            </a:pPr>
            <a:r>
              <a:rPr lang="en-US" sz="1600" dirty="0"/>
              <a:t>Build Proof of Concept</a:t>
            </a:r>
          </a:p>
        </p:txBody>
      </p:sp>
      <p:sp>
        <p:nvSpPr>
          <p:cNvPr id="24" name="Rectangle 23"/>
          <p:cNvSpPr/>
          <p:nvPr/>
        </p:nvSpPr>
        <p:spPr>
          <a:xfrm>
            <a:off x="8117980" y="4264292"/>
            <a:ext cx="433837" cy="286232"/>
          </a:xfrm>
          <a:prstGeom prst="rect">
            <a:avLst/>
          </a:prstGeom>
        </p:spPr>
        <p:txBody>
          <a:bodyPr wrap="none">
            <a:spAutoFit/>
          </a:bodyPr>
          <a:lstStyle/>
          <a:p>
            <a:pPr>
              <a:lnSpc>
                <a:spcPct val="90000"/>
              </a:lnSpc>
              <a:spcAft>
                <a:spcPts val="600"/>
              </a:spcAft>
            </a:pPr>
            <a:r>
              <a:rPr lang="en-US" sz="1400"/>
              <a:t>yes</a:t>
            </a:r>
            <a:endParaRPr lang="en-US" sz="1400" dirty="0"/>
          </a:p>
        </p:txBody>
      </p:sp>
      <p:sp>
        <p:nvSpPr>
          <p:cNvPr id="25" name="Rectangle 24"/>
          <p:cNvSpPr/>
          <p:nvPr/>
        </p:nvSpPr>
        <p:spPr>
          <a:xfrm>
            <a:off x="7886657" y="4969533"/>
            <a:ext cx="1257075" cy="313932"/>
          </a:xfrm>
          <a:prstGeom prst="rect">
            <a:avLst/>
          </a:prstGeom>
          <a:ln w="28575">
            <a:solidFill>
              <a:schemeClr val="bg1"/>
            </a:solidFill>
          </a:ln>
        </p:spPr>
        <p:txBody>
          <a:bodyPr wrap="none">
            <a:spAutoFit/>
          </a:bodyPr>
          <a:lstStyle/>
          <a:p>
            <a:pPr>
              <a:lnSpc>
                <a:spcPct val="90000"/>
              </a:lnSpc>
              <a:spcAft>
                <a:spcPts val="600"/>
              </a:spcAft>
            </a:pPr>
            <a:r>
              <a:rPr lang="en-US" sz="1600" dirty="0"/>
              <a:t>Build a Pilot</a:t>
            </a:r>
          </a:p>
        </p:txBody>
      </p:sp>
      <p:cxnSp>
        <p:nvCxnSpPr>
          <p:cNvPr id="33" name="Elbow Connector 32"/>
          <p:cNvCxnSpPr>
            <a:stCxn id="85" idx="3"/>
            <a:endCxn id="9" idx="1"/>
          </p:cNvCxnSpPr>
          <p:nvPr/>
        </p:nvCxnSpPr>
        <p:spPr>
          <a:xfrm flipV="1">
            <a:off x="5985621" y="4094577"/>
            <a:ext cx="1246647" cy="254099"/>
          </a:xfrm>
          <a:prstGeom prst="bentConnector3">
            <a:avLst>
              <a:gd name="adj1" fmla="val 50000"/>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948254" y="4286157"/>
            <a:ext cx="467785" cy="286232"/>
          </a:xfrm>
          <a:prstGeom prst="rect">
            <a:avLst/>
          </a:prstGeom>
        </p:spPr>
        <p:txBody>
          <a:bodyPr wrap="square">
            <a:spAutoFit/>
          </a:bodyPr>
          <a:lstStyle/>
          <a:p>
            <a:pPr>
              <a:lnSpc>
                <a:spcPct val="90000"/>
              </a:lnSpc>
              <a:spcAft>
                <a:spcPts val="600"/>
              </a:spcAft>
            </a:pPr>
            <a:r>
              <a:rPr lang="en-US" sz="1400" dirty="0"/>
              <a:t>yes</a:t>
            </a:r>
          </a:p>
        </p:txBody>
      </p:sp>
      <p:cxnSp>
        <p:nvCxnSpPr>
          <p:cNvPr id="36" name="Elbow Connector 35"/>
          <p:cNvCxnSpPr>
            <a:stCxn id="9" idx="3"/>
            <a:endCxn id="22" idx="0"/>
          </p:cNvCxnSpPr>
          <p:nvPr/>
        </p:nvCxnSpPr>
        <p:spPr>
          <a:xfrm>
            <a:off x="9194087" y="4094577"/>
            <a:ext cx="1589572" cy="874956"/>
          </a:xfrm>
          <a:prstGeom prst="bentConnector2">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208693" y="1248050"/>
            <a:ext cx="7076325" cy="480131"/>
          </a:xfrm>
          <a:prstGeom prst="rect">
            <a:avLst/>
          </a:prstGeom>
        </p:spPr>
        <p:txBody>
          <a:bodyPr wrap="square">
            <a:spAutoFit/>
          </a:bodyPr>
          <a:lstStyle/>
          <a:p>
            <a:pPr>
              <a:lnSpc>
                <a:spcPct val="90000"/>
              </a:lnSpc>
              <a:spcAft>
                <a:spcPts val="600"/>
              </a:spcAft>
            </a:pPr>
            <a:r>
              <a:rPr lang="en-US" sz="1400" dirty="0">
                <a:latin typeface="+mj-lt"/>
              </a:rPr>
              <a:t>In choosing between implementing a proof of concept or a pilot for a given scope, consider the following questions to help you make your decision:</a:t>
            </a:r>
          </a:p>
        </p:txBody>
      </p:sp>
      <p:sp>
        <p:nvSpPr>
          <p:cNvPr id="42" name="Left Brace 41"/>
          <p:cNvSpPr/>
          <p:nvPr/>
        </p:nvSpPr>
        <p:spPr>
          <a:xfrm>
            <a:off x="1322875" y="2078469"/>
            <a:ext cx="419962" cy="2351265"/>
          </a:xfrm>
          <a:prstGeom prst="leftBrac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43" name="Rectangle 42"/>
          <p:cNvSpPr/>
          <p:nvPr/>
        </p:nvSpPr>
        <p:spPr>
          <a:xfrm>
            <a:off x="3797655" y="5251321"/>
            <a:ext cx="2536272" cy="535531"/>
          </a:xfrm>
          <a:prstGeom prst="rect">
            <a:avLst/>
          </a:prstGeom>
          <a:ln w="28575">
            <a:solidFill>
              <a:schemeClr val="bg1"/>
            </a:solidFill>
          </a:ln>
        </p:spPr>
        <p:txBody>
          <a:bodyPr wrap="none">
            <a:spAutoFit/>
          </a:bodyPr>
          <a:lstStyle/>
          <a:p>
            <a:pPr>
              <a:lnSpc>
                <a:spcPct val="90000"/>
              </a:lnSpc>
              <a:spcAft>
                <a:spcPts val="600"/>
              </a:spcAft>
            </a:pPr>
            <a:r>
              <a:rPr lang="en-US" sz="1600" dirty="0"/>
              <a:t>Build neither POC or Pilot,</a:t>
            </a:r>
            <a:br>
              <a:rPr lang="en-US" sz="1600" dirty="0"/>
            </a:br>
            <a:r>
              <a:rPr lang="en-US" sz="1600" dirty="0"/>
              <a:t>deliver as part of solution</a:t>
            </a:r>
          </a:p>
        </p:txBody>
      </p:sp>
      <p:sp>
        <p:nvSpPr>
          <p:cNvPr id="44" name="Rectangle 43"/>
          <p:cNvSpPr/>
          <p:nvPr/>
        </p:nvSpPr>
        <p:spPr>
          <a:xfrm>
            <a:off x="5401141" y="2743490"/>
            <a:ext cx="386644" cy="286232"/>
          </a:xfrm>
          <a:prstGeom prst="rect">
            <a:avLst/>
          </a:prstGeom>
        </p:spPr>
        <p:txBody>
          <a:bodyPr wrap="none">
            <a:spAutoFit/>
          </a:bodyPr>
          <a:lstStyle/>
          <a:p>
            <a:pPr>
              <a:lnSpc>
                <a:spcPct val="90000"/>
              </a:lnSpc>
              <a:spcAft>
                <a:spcPts val="600"/>
              </a:spcAft>
            </a:pPr>
            <a:r>
              <a:rPr lang="en-US" sz="1400"/>
              <a:t>no</a:t>
            </a:r>
            <a:endParaRPr lang="en-US" sz="1400" dirty="0"/>
          </a:p>
        </p:txBody>
      </p:sp>
      <p:cxnSp>
        <p:nvCxnSpPr>
          <p:cNvPr id="45" name="Elbow Connector 44"/>
          <p:cNvCxnSpPr>
            <a:stCxn id="76" idx="2"/>
            <a:endCxn id="43" idx="0"/>
          </p:cNvCxnSpPr>
          <p:nvPr/>
        </p:nvCxnSpPr>
        <p:spPr>
          <a:xfrm rot="5400000">
            <a:off x="4125102" y="3633754"/>
            <a:ext cx="2558257" cy="676877"/>
          </a:xfrm>
          <a:prstGeom prst="bentConnector3">
            <a:avLst>
              <a:gd name="adj1" fmla="val 50000"/>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6" name="Diamond 75"/>
          <p:cNvSpPr/>
          <p:nvPr/>
        </p:nvSpPr>
        <p:spPr bwMode="auto">
          <a:xfrm>
            <a:off x="5495765" y="2199259"/>
            <a:ext cx="493805" cy="493805"/>
          </a:xfrm>
          <a:prstGeom prst="diamon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9" name="Diamond 78"/>
          <p:cNvSpPr/>
          <p:nvPr/>
        </p:nvSpPr>
        <p:spPr bwMode="auto">
          <a:xfrm>
            <a:off x="5495764" y="3189806"/>
            <a:ext cx="493805" cy="493805"/>
          </a:xfrm>
          <a:prstGeom prst="diamon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91" name="Elbow Connector 90"/>
          <p:cNvCxnSpPr>
            <a:stCxn id="79" idx="2"/>
            <a:endCxn id="43" idx="0"/>
          </p:cNvCxnSpPr>
          <p:nvPr/>
        </p:nvCxnSpPr>
        <p:spPr>
          <a:xfrm rot="5400000">
            <a:off x="4620374" y="4129028"/>
            <a:ext cx="1567710" cy="676876"/>
          </a:xfrm>
          <a:prstGeom prst="bentConnector3">
            <a:avLst>
              <a:gd name="adj1" fmla="val 50000"/>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8" name="Elbow Connector 107"/>
          <p:cNvCxnSpPr>
            <a:cxnSpLocks/>
            <a:stCxn id="85" idx="2"/>
            <a:endCxn id="43" idx="0"/>
          </p:cNvCxnSpPr>
          <p:nvPr/>
        </p:nvCxnSpPr>
        <p:spPr>
          <a:xfrm rot="5400000">
            <a:off x="5074384" y="4586985"/>
            <a:ext cx="655743" cy="672928"/>
          </a:xfrm>
          <a:prstGeom prst="bentConnector3">
            <a:avLst>
              <a:gd name="adj1" fmla="val 50000"/>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5392671" y="3606460"/>
            <a:ext cx="386644" cy="286232"/>
          </a:xfrm>
          <a:prstGeom prst="rect">
            <a:avLst/>
          </a:prstGeom>
        </p:spPr>
        <p:txBody>
          <a:bodyPr wrap="none">
            <a:spAutoFit/>
          </a:bodyPr>
          <a:lstStyle/>
          <a:p>
            <a:pPr>
              <a:lnSpc>
                <a:spcPct val="90000"/>
              </a:lnSpc>
              <a:spcAft>
                <a:spcPts val="600"/>
              </a:spcAft>
            </a:pPr>
            <a:r>
              <a:rPr lang="en-US" sz="1400"/>
              <a:t>no</a:t>
            </a:r>
            <a:endParaRPr lang="en-US" sz="1400" dirty="0"/>
          </a:p>
        </p:txBody>
      </p:sp>
      <p:sp>
        <p:nvSpPr>
          <p:cNvPr id="111" name="Rectangle 110"/>
          <p:cNvSpPr/>
          <p:nvPr/>
        </p:nvSpPr>
        <p:spPr>
          <a:xfrm>
            <a:off x="5364898" y="4637217"/>
            <a:ext cx="386644" cy="286232"/>
          </a:xfrm>
          <a:prstGeom prst="rect">
            <a:avLst/>
          </a:prstGeom>
        </p:spPr>
        <p:txBody>
          <a:bodyPr wrap="none">
            <a:spAutoFit/>
          </a:bodyPr>
          <a:lstStyle/>
          <a:p>
            <a:pPr>
              <a:lnSpc>
                <a:spcPct val="90000"/>
              </a:lnSpc>
              <a:spcAft>
                <a:spcPts val="600"/>
              </a:spcAft>
            </a:pPr>
            <a:r>
              <a:rPr lang="en-US" sz="1400"/>
              <a:t>no</a:t>
            </a:r>
            <a:endParaRPr lang="en-US" sz="1400" dirty="0"/>
          </a:p>
        </p:txBody>
      </p:sp>
      <p:cxnSp>
        <p:nvCxnSpPr>
          <p:cNvPr id="115" name="Elbow Connector 114"/>
          <p:cNvCxnSpPr>
            <a:stCxn id="7" idx="3"/>
            <a:endCxn id="76" idx="1"/>
          </p:cNvCxnSpPr>
          <p:nvPr/>
        </p:nvCxnSpPr>
        <p:spPr>
          <a:xfrm>
            <a:off x="4431699" y="2322663"/>
            <a:ext cx="1064066" cy="123499"/>
          </a:xfrm>
          <a:prstGeom prst="bentConnector3">
            <a:avLst/>
          </a:prstGeom>
          <a:ln w="1905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12" idx="3"/>
            <a:endCxn id="79" idx="1"/>
          </p:cNvCxnSpPr>
          <p:nvPr/>
        </p:nvCxnSpPr>
        <p:spPr>
          <a:xfrm>
            <a:off x="5003629" y="3326884"/>
            <a:ext cx="492135" cy="109825"/>
          </a:xfrm>
          <a:prstGeom prst="bentConnector3">
            <a:avLst/>
          </a:prstGeom>
          <a:ln w="1905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9" name="Elbow Connector 118"/>
          <p:cNvCxnSpPr>
            <a:endCxn id="85" idx="1"/>
          </p:cNvCxnSpPr>
          <p:nvPr/>
        </p:nvCxnSpPr>
        <p:spPr>
          <a:xfrm>
            <a:off x="4812959" y="4187926"/>
            <a:ext cx="678857" cy="160750"/>
          </a:xfrm>
          <a:prstGeom prst="bentConnector3">
            <a:avLst/>
          </a:prstGeom>
          <a:ln w="1905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5" name="Diamond 84"/>
          <p:cNvSpPr/>
          <p:nvPr/>
        </p:nvSpPr>
        <p:spPr bwMode="auto">
          <a:xfrm>
            <a:off x="5491816" y="4101773"/>
            <a:ext cx="493805" cy="493805"/>
          </a:xfrm>
          <a:prstGeom prst="diamon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81538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34BB74-1C29-4A89-BFD8-391FE9240ACA}"/>
              </a:ext>
            </a:extLst>
          </p:cNvPr>
          <p:cNvSpPr>
            <a:spLocks noGrp="1"/>
          </p:cNvSpPr>
          <p:nvPr>
            <p:ph type="body" sz="quarter" idx="10"/>
          </p:nvPr>
        </p:nvSpPr>
        <p:spPr>
          <a:xfrm>
            <a:off x="269239" y="1189177"/>
            <a:ext cx="11653523" cy="3816942"/>
          </a:xfrm>
        </p:spPr>
        <p:txBody>
          <a:bodyPr/>
          <a:lstStyle/>
          <a:p>
            <a:pPr marL="0" indent="0">
              <a:buNone/>
            </a:pPr>
            <a:r>
              <a:rPr lang="en-US" dirty="0"/>
              <a:t>Email the meeting notes and a draft of the vision and scope to the ADS participants. </a:t>
            </a:r>
          </a:p>
          <a:p>
            <a:pPr marL="0" indent="0">
              <a:buNone/>
            </a:pPr>
            <a:endParaRPr lang="en-US" dirty="0"/>
          </a:p>
          <a:p>
            <a:pPr marL="0" indent="0">
              <a:buNone/>
            </a:pPr>
            <a:r>
              <a:rPr lang="en-US" dirty="0"/>
              <a:t>Include: </a:t>
            </a:r>
          </a:p>
          <a:p>
            <a:r>
              <a:rPr lang="en-US" sz="1800" dirty="0"/>
              <a:t>Photos of the board(s) </a:t>
            </a:r>
          </a:p>
          <a:p>
            <a:r>
              <a:rPr lang="en-US" sz="1800" dirty="0"/>
              <a:t>Key decisions made </a:t>
            </a:r>
          </a:p>
          <a:p>
            <a:r>
              <a:rPr lang="en-US" sz="1800" dirty="0"/>
              <a:t>Document the requirements and concerns, implementation plan, next steps and action items </a:t>
            </a:r>
          </a:p>
          <a:p>
            <a:r>
              <a:rPr lang="en-US" sz="1800" dirty="0"/>
              <a:t>A formal illustration of the current state and proposed solution in PowerPoint or Visio</a:t>
            </a:r>
          </a:p>
        </p:txBody>
      </p:sp>
      <p:sp>
        <p:nvSpPr>
          <p:cNvPr id="2" name="Title 1">
            <a:extLst>
              <a:ext uri="{FF2B5EF4-FFF2-40B4-BE49-F238E27FC236}">
                <a16:creationId xmlns:a16="http://schemas.microsoft.com/office/drawing/2014/main" id="{29082119-0193-4049-AA77-059AD6F90D19}"/>
              </a:ext>
            </a:extLst>
          </p:cNvPr>
          <p:cNvSpPr>
            <a:spLocks noGrp="1"/>
          </p:cNvSpPr>
          <p:nvPr>
            <p:ph type="title"/>
          </p:nvPr>
        </p:nvSpPr>
        <p:spPr/>
        <p:txBody>
          <a:bodyPr/>
          <a:lstStyle/>
          <a:p>
            <a:r>
              <a:rPr lang="en-US" dirty="0"/>
              <a:t>Follow-up documentation</a:t>
            </a:r>
          </a:p>
        </p:txBody>
      </p:sp>
    </p:spTree>
    <p:extLst>
      <p:ext uri="{BB962C8B-B14F-4D97-AF65-F5344CB8AC3E}">
        <p14:creationId xmlns:p14="http://schemas.microsoft.com/office/powerpoint/2010/main" val="174020959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After the ADS Checklist</a:t>
            </a:r>
            <a:endParaRPr lang="en-US" dirty="0"/>
          </a:p>
        </p:txBody>
      </p:sp>
      <p:sp>
        <p:nvSpPr>
          <p:cNvPr id="11" name="TextBox 10"/>
          <p:cNvSpPr txBox="1"/>
          <p:nvPr/>
        </p:nvSpPr>
        <p:spPr>
          <a:xfrm>
            <a:off x="2198194" y="915171"/>
            <a:ext cx="8129681" cy="1292662"/>
          </a:xfrm>
          <a:prstGeom prst="rect">
            <a:avLst/>
          </a:prstGeom>
          <a:noFill/>
        </p:spPr>
        <p:txBody>
          <a:bodyPr wrap="square" lIns="182880" tIns="146304" rIns="182880" bIns="146304" rtlCol="0">
            <a:spAutoFit/>
          </a:bodyPr>
          <a:lstStyle/>
          <a:p>
            <a:pPr>
              <a:lnSpc>
                <a:spcPct val="90000"/>
              </a:lnSpc>
              <a:spcAft>
                <a:spcPts val="600"/>
              </a:spcAft>
            </a:pPr>
            <a:r>
              <a:rPr lang="en-US" dirty="0">
                <a:latin typeface="+mj-lt"/>
              </a:rPr>
              <a:t>During the ADS, you and your customer planned a high-level architecture and conceptual design for a solution that addresses their organization’s business goals and technical requirements. In addition to a summary of the engagement, you’ll deliver the following:</a:t>
            </a:r>
          </a:p>
        </p:txBody>
      </p:sp>
      <p:sp>
        <p:nvSpPr>
          <p:cNvPr id="6" name="Rectangle 5"/>
          <p:cNvSpPr/>
          <p:nvPr/>
        </p:nvSpPr>
        <p:spPr>
          <a:xfrm>
            <a:off x="2661450" y="2398617"/>
            <a:ext cx="8494230" cy="3794885"/>
          </a:xfrm>
          <a:prstGeom prst="rect">
            <a:avLst/>
          </a:prstGeom>
        </p:spPr>
        <p:txBody>
          <a:bodyPr wrap="square">
            <a:spAutoFit/>
          </a:bodyPr>
          <a:lstStyle/>
          <a:p>
            <a:pPr marL="285750" indent="-285750">
              <a:lnSpc>
                <a:spcPct val="90000"/>
              </a:lnSpc>
              <a:spcAft>
                <a:spcPts val="600"/>
              </a:spcAft>
              <a:buFont typeface="Wingdings" charset="2"/>
              <a:buChar char="q"/>
            </a:pPr>
            <a:r>
              <a:rPr lang="en-US" dirty="0"/>
              <a:t>Summarize the ADS engagement with customer</a:t>
            </a:r>
          </a:p>
          <a:p>
            <a:pPr marL="285750" indent="-285750">
              <a:lnSpc>
                <a:spcPct val="90000"/>
              </a:lnSpc>
              <a:spcAft>
                <a:spcPts val="600"/>
              </a:spcAft>
              <a:buFont typeface="Wingdings" charset="2"/>
              <a:buChar char="q"/>
            </a:pPr>
            <a:r>
              <a:rPr lang="en-US" dirty="0"/>
              <a:t>Create a proposed timeline of solution deliverables, including deliverables for POC or pilot if applicable</a:t>
            </a:r>
          </a:p>
          <a:p>
            <a:pPr marL="285750" indent="-285750">
              <a:lnSpc>
                <a:spcPct val="90000"/>
              </a:lnSpc>
              <a:spcAft>
                <a:spcPts val="600"/>
              </a:spcAft>
              <a:buFont typeface="Wingdings" charset="2"/>
              <a:buChar char="q"/>
            </a:pPr>
            <a:r>
              <a:rPr lang="en-US" dirty="0"/>
              <a:t>Deliver final architecture diagrams for customer to sign off</a:t>
            </a:r>
          </a:p>
          <a:p>
            <a:pPr marL="285750" indent="-285750">
              <a:lnSpc>
                <a:spcPct val="90000"/>
              </a:lnSpc>
              <a:spcAft>
                <a:spcPts val="600"/>
              </a:spcAft>
              <a:buFont typeface="Wingdings" charset="2"/>
              <a:buChar char="q"/>
            </a:pPr>
            <a:r>
              <a:rPr lang="en-US" dirty="0"/>
              <a:t>Document special areas of concern, such as security, compliance, and compatibility</a:t>
            </a:r>
          </a:p>
          <a:p>
            <a:pPr marL="285750" indent="-285750">
              <a:lnSpc>
                <a:spcPct val="90000"/>
              </a:lnSpc>
              <a:spcAft>
                <a:spcPts val="600"/>
              </a:spcAft>
              <a:buFont typeface="Wingdings" charset="2"/>
              <a:buChar char="q"/>
            </a:pPr>
            <a:r>
              <a:rPr lang="en-US" dirty="0"/>
              <a:t>Provide customer with proposed Microsoft and open source/3rd party technologies to be used for the solution, listing any trade-offs amongst differing technology options</a:t>
            </a:r>
          </a:p>
          <a:p>
            <a:pPr marL="285750" indent="-285750">
              <a:lnSpc>
                <a:spcPct val="90000"/>
              </a:lnSpc>
              <a:spcAft>
                <a:spcPts val="600"/>
              </a:spcAft>
              <a:buFont typeface="Wingdings" charset="2"/>
              <a:buChar char="q"/>
            </a:pPr>
            <a:r>
              <a:rPr lang="en-US" dirty="0"/>
              <a:t>Complete deployment plan with specific examples, covering development, staging, and production targets where applicable</a:t>
            </a:r>
          </a:p>
          <a:p>
            <a:pPr marL="285750" indent="-285750">
              <a:lnSpc>
                <a:spcPct val="90000"/>
              </a:lnSpc>
              <a:spcAft>
                <a:spcPts val="600"/>
              </a:spcAft>
              <a:buFont typeface="Wingdings" charset="2"/>
              <a:buChar char="q"/>
            </a:pPr>
            <a:r>
              <a:rPr lang="en-US" dirty="0"/>
              <a:t>Showcase the capabilities of your solution to deliver business value on premises and/or the cloud</a:t>
            </a:r>
          </a:p>
        </p:txBody>
      </p:sp>
      <p:pic>
        <p:nvPicPr>
          <p:cNvPr id="3" name="Picture 2"/>
          <p:cNvPicPr>
            <a:picLocks noChangeAspect="1"/>
          </p:cNvPicPr>
          <p:nvPr/>
        </p:nvPicPr>
        <p:blipFill>
          <a:blip r:embed="rId3"/>
          <a:stretch>
            <a:fillRect/>
          </a:stretch>
        </p:blipFill>
        <p:spPr>
          <a:xfrm>
            <a:off x="466342" y="2947414"/>
            <a:ext cx="1786129" cy="1786129"/>
          </a:xfrm>
          <a:prstGeom prst="rect">
            <a:avLst/>
          </a:prstGeom>
        </p:spPr>
      </p:pic>
    </p:spTree>
    <p:extLst>
      <p:ext uri="{BB962C8B-B14F-4D97-AF65-F5344CB8AC3E}">
        <p14:creationId xmlns:p14="http://schemas.microsoft.com/office/powerpoint/2010/main" val="96217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C47A0F-095C-4A97-A973-43312913AD0B}"/>
              </a:ext>
            </a:extLst>
          </p:cNvPr>
          <p:cNvSpPr>
            <a:spLocks noGrp="1"/>
          </p:cNvSpPr>
          <p:nvPr>
            <p:ph type="title"/>
          </p:nvPr>
        </p:nvSpPr>
        <p:spPr>
          <a:xfrm>
            <a:off x="269240" y="307254"/>
            <a:ext cx="6406982" cy="6243491"/>
          </a:xfrm>
        </p:spPr>
        <p:txBody>
          <a:bodyPr anchor="ctr"/>
          <a:lstStyle/>
          <a:p>
            <a:pPr algn="ctr"/>
            <a:r>
              <a:rPr lang="en-US" dirty="0"/>
              <a:t>What are your </a:t>
            </a:r>
            <a:br>
              <a:rPr lang="en-US" dirty="0"/>
            </a:br>
            <a:r>
              <a:rPr lang="en-US" b="1" dirty="0"/>
              <a:t>best practices</a:t>
            </a:r>
            <a:r>
              <a:rPr lang="en-US" dirty="0"/>
              <a:t>?</a:t>
            </a:r>
          </a:p>
        </p:txBody>
      </p:sp>
      <p:pic>
        <p:nvPicPr>
          <p:cNvPr id="6" name="Graphic 5" descr="Teacher">
            <a:extLst>
              <a:ext uri="{FF2B5EF4-FFF2-40B4-BE49-F238E27FC236}">
                <a16:creationId xmlns:a16="http://schemas.microsoft.com/office/drawing/2014/main" id="{F54B2F38-AD06-4DE0-B5F5-72FF3A60C1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20394" y="1077817"/>
            <a:ext cx="4702366" cy="4702366"/>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370675364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083486"/>
            <a:ext cx="12161837" cy="2691028"/>
          </a:xfrm>
        </p:spPr>
        <p:txBody>
          <a:bodyPr lIns="457200"/>
          <a:lstStyle/>
          <a:p>
            <a:r>
              <a:rPr lang="en-US" sz="8000" dirty="0"/>
              <a:t>How to structure and execute a POC / prototype</a:t>
            </a:r>
          </a:p>
        </p:txBody>
      </p:sp>
    </p:spTree>
    <p:extLst>
      <p:ext uri="{BB962C8B-B14F-4D97-AF65-F5344CB8AC3E}">
        <p14:creationId xmlns:p14="http://schemas.microsoft.com/office/powerpoint/2010/main" val="392093632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186820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 and learning objectives</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Facilitate discussion around top ADS tips &amp; tricks, leading to presentation on what makes a great ADS from requirements collection to architecture. </a:t>
            </a: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Benefits of creating a POC</a:t>
            </a:r>
            <a:endParaRPr lang="en-US" dirty="0"/>
          </a:p>
        </p:txBody>
      </p:sp>
      <p:sp>
        <p:nvSpPr>
          <p:cNvPr id="11" name="TextBox 10"/>
          <p:cNvSpPr txBox="1"/>
          <p:nvPr/>
        </p:nvSpPr>
        <p:spPr>
          <a:xfrm>
            <a:off x="1768243" y="1382038"/>
            <a:ext cx="9851570" cy="2040559"/>
          </a:xfrm>
          <a:prstGeom prst="rect">
            <a:avLst/>
          </a:prstGeom>
          <a:noFill/>
        </p:spPr>
        <p:txBody>
          <a:bodyPr wrap="square" lIns="182880" tIns="146304" rIns="182880" bIns="146304" rtlCol="0">
            <a:spAutoFit/>
          </a:bodyPr>
          <a:lstStyle/>
          <a:p>
            <a:pPr>
              <a:lnSpc>
                <a:spcPct val="90000"/>
              </a:lnSpc>
              <a:spcAft>
                <a:spcPts val="600"/>
              </a:spcAft>
            </a:pPr>
            <a:r>
              <a:rPr lang="en-US" dirty="0">
                <a:latin typeface="+mj-lt"/>
              </a:rPr>
              <a:t>A proof of concept is meant to overcome customer objections by demonstrating the solution will solve the problem for which it is designed. Treat a POC as a continuous learning and improvement process for the solution. A rapid execution tempo of the POC helps validate the customer’s requirements, while giving them confidence in your ability to deliver on your promises. A successful POC can serve as evidence that your practice can use for future engagements with your customer or new ones. In fact, many times the output of a POC can be added to your practice’s intellectual property list for demonstrations, or used to accelerate future solutions.</a:t>
            </a:r>
          </a:p>
        </p:txBody>
      </p:sp>
      <p:sp>
        <p:nvSpPr>
          <p:cNvPr id="15" name="TextBox 14"/>
          <p:cNvSpPr txBox="1"/>
          <p:nvPr/>
        </p:nvSpPr>
        <p:spPr>
          <a:xfrm>
            <a:off x="1768243" y="3411777"/>
            <a:ext cx="7475911" cy="544765"/>
          </a:xfrm>
          <a:prstGeom prst="rect">
            <a:avLst/>
          </a:prstGeom>
          <a:noFill/>
        </p:spPr>
        <p:txBody>
          <a:bodyPr wrap="square" lIns="182880" tIns="146304" rIns="182880" bIns="146304" rtlCol="0">
            <a:spAutoFit/>
          </a:bodyPr>
          <a:lstStyle/>
          <a:p>
            <a:pPr>
              <a:lnSpc>
                <a:spcPct val="90000"/>
              </a:lnSpc>
              <a:spcAft>
                <a:spcPts val="600"/>
              </a:spcAft>
            </a:pPr>
            <a:r>
              <a:rPr lang="en-US" dirty="0">
                <a:latin typeface="+mj-lt"/>
              </a:rPr>
              <a:t>A typical POC undergoes the following phases:</a:t>
            </a:r>
          </a:p>
        </p:txBody>
      </p:sp>
      <p:sp>
        <p:nvSpPr>
          <p:cNvPr id="6" name="Rectangle 5"/>
          <p:cNvSpPr/>
          <p:nvPr/>
        </p:nvSpPr>
        <p:spPr>
          <a:xfrm>
            <a:off x="2130572" y="4115670"/>
            <a:ext cx="6096000" cy="1243417"/>
          </a:xfrm>
          <a:prstGeom prst="rect">
            <a:avLst/>
          </a:prstGeom>
        </p:spPr>
        <p:txBody>
          <a:bodyPr>
            <a:spAutoFit/>
          </a:bodyPr>
          <a:lstStyle/>
          <a:p>
            <a:pPr marL="285750" indent="-285750">
              <a:lnSpc>
                <a:spcPct val="90000"/>
              </a:lnSpc>
              <a:spcAft>
                <a:spcPts val="600"/>
              </a:spcAft>
              <a:buFont typeface="Arial" panose="020B0604020202020204" pitchFamily="34" charset="0"/>
              <a:buChar char="•"/>
            </a:pPr>
            <a:r>
              <a:rPr lang="en-US" dirty="0"/>
              <a:t>Define scope – scoping typically occurs during an ADS</a:t>
            </a:r>
          </a:p>
          <a:p>
            <a:pPr marL="285750" indent="-285750">
              <a:lnSpc>
                <a:spcPct val="90000"/>
              </a:lnSpc>
              <a:spcAft>
                <a:spcPts val="600"/>
              </a:spcAft>
              <a:buFont typeface="Arial" panose="020B0604020202020204" pitchFamily="34" charset="0"/>
              <a:buChar char="•"/>
            </a:pPr>
            <a:r>
              <a:rPr lang="en-US" dirty="0"/>
              <a:t>Execute implementation – create, test, refine, repeat</a:t>
            </a:r>
          </a:p>
          <a:p>
            <a:pPr marL="285750" indent="-285750">
              <a:lnSpc>
                <a:spcPct val="90000"/>
              </a:lnSpc>
              <a:spcAft>
                <a:spcPts val="600"/>
              </a:spcAft>
              <a:buFont typeface="Arial" panose="020B0604020202020204" pitchFamily="34" charset="0"/>
              <a:buChar char="•"/>
            </a:pPr>
            <a:r>
              <a:rPr lang="en-US" dirty="0"/>
              <a:t>Conclude – lessons learned, validation, production development begins</a:t>
            </a:r>
          </a:p>
        </p:txBody>
      </p:sp>
      <p:pic>
        <p:nvPicPr>
          <p:cNvPr id="3" name="Picture 2"/>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flipH="1">
            <a:off x="8805905" y="3587304"/>
            <a:ext cx="2316056" cy="1771783"/>
          </a:xfrm>
          <a:prstGeom prst="rect">
            <a:avLst/>
          </a:prstGeom>
        </p:spPr>
      </p:pic>
      <p:sp>
        <p:nvSpPr>
          <p:cNvPr id="12" name="TextBox 11"/>
          <p:cNvSpPr txBox="1"/>
          <p:nvPr/>
        </p:nvSpPr>
        <p:spPr>
          <a:xfrm>
            <a:off x="1768242" y="5638230"/>
            <a:ext cx="10047674" cy="1043363"/>
          </a:xfrm>
          <a:prstGeom prst="rect">
            <a:avLst/>
          </a:prstGeom>
          <a:noFill/>
        </p:spPr>
        <p:txBody>
          <a:bodyPr wrap="square" lIns="182880" tIns="146304" rIns="182880" bIns="146304" rtlCol="0">
            <a:spAutoFit/>
          </a:bodyPr>
          <a:lstStyle/>
          <a:p>
            <a:pPr>
              <a:lnSpc>
                <a:spcPct val="90000"/>
              </a:lnSpc>
              <a:spcAft>
                <a:spcPts val="600"/>
              </a:spcAft>
            </a:pPr>
            <a:r>
              <a:rPr lang="en-US" dirty="0">
                <a:latin typeface="+mj-lt"/>
              </a:rPr>
              <a:t>A POC is </a:t>
            </a:r>
            <a:r>
              <a:rPr lang="en-US" b="1" dirty="0">
                <a:latin typeface="+mj-lt"/>
              </a:rPr>
              <a:t>NOT</a:t>
            </a:r>
            <a:r>
              <a:rPr lang="en-US" dirty="0">
                <a:latin typeface="+mj-lt"/>
              </a:rPr>
              <a:t> meant to be used as, or modified to become, the production solution. It is meant for rapid prototyping only. A POC can also be used as a loss leader to generate sales opportunities, or effectively as a profit center.</a:t>
            </a:r>
          </a:p>
        </p:txBody>
      </p:sp>
    </p:spTree>
    <p:extLst>
      <p:ext uri="{BB962C8B-B14F-4D97-AF65-F5344CB8AC3E}">
        <p14:creationId xmlns:p14="http://schemas.microsoft.com/office/powerpoint/2010/main" val="148022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Define POC Scope Checklist</a:t>
            </a:r>
            <a:endParaRPr lang="en-US" dirty="0"/>
          </a:p>
        </p:txBody>
      </p:sp>
      <p:sp>
        <p:nvSpPr>
          <p:cNvPr id="11" name="TextBox 10"/>
          <p:cNvSpPr txBox="1"/>
          <p:nvPr/>
        </p:nvSpPr>
        <p:spPr>
          <a:xfrm>
            <a:off x="2198194" y="1817396"/>
            <a:ext cx="8129681" cy="1043363"/>
          </a:xfrm>
          <a:prstGeom prst="rect">
            <a:avLst/>
          </a:prstGeom>
          <a:noFill/>
        </p:spPr>
        <p:txBody>
          <a:bodyPr wrap="square" lIns="182880" tIns="146304" rIns="182880" bIns="146304" rtlCol="0">
            <a:spAutoFit/>
          </a:bodyPr>
          <a:lstStyle/>
          <a:p>
            <a:pPr>
              <a:lnSpc>
                <a:spcPct val="90000"/>
              </a:lnSpc>
              <a:spcAft>
                <a:spcPts val="600"/>
              </a:spcAft>
            </a:pPr>
            <a:r>
              <a:rPr lang="en-US" dirty="0">
                <a:latin typeface="+mj-lt"/>
              </a:rPr>
              <a:t>Always establish a clear and concrete scope before starting work on a POC. Work with your group to review and whiteboard POC requirements based on data gathered from the ADS. Be sure to do the following:</a:t>
            </a:r>
          </a:p>
        </p:txBody>
      </p:sp>
      <p:sp>
        <p:nvSpPr>
          <p:cNvPr id="6" name="Rectangle 5"/>
          <p:cNvSpPr/>
          <p:nvPr/>
        </p:nvSpPr>
        <p:spPr>
          <a:xfrm>
            <a:off x="2661450" y="3030026"/>
            <a:ext cx="8494230" cy="2299091"/>
          </a:xfrm>
          <a:prstGeom prst="rect">
            <a:avLst/>
          </a:prstGeom>
        </p:spPr>
        <p:txBody>
          <a:bodyPr wrap="square">
            <a:spAutoFit/>
          </a:bodyPr>
          <a:lstStyle/>
          <a:p>
            <a:pPr marL="285750" indent="-285750">
              <a:lnSpc>
                <a:spcPct val="90000"/>
              </a:lnSpc>
              <a:spcAft>
                <a:spcPts val="600"/>
              </a:spcAft>
              <a:buFont typeface="Wingdings" charset="2"/>
              <a:buChar char="q"/>
            </a:pPr>
            <a:r>
              <a:rPr lang="en-US" dirty="0"/>
              <a:t>Go over established business and technical requirements from the ADS</a:t>
            </a:r>
          </a:p>
          <a:p>
            <a:pPr marL="285750" indent="-285750">
              <a:lnSpc>
                <a:spcPct val="90000"/>
              </a:lnSpc>
              <a:spcAft>
                <a:spcPts val="600"/>
              </a:spcAft>
              <a:buFont typeface="Wingdings" charset="2"/>
              <a:buChar char="q"/>
            </a:pPr>
            <a:r>
              <a:rPr lang="en-US" dirty="0"/>
              <a:t>Condense full set of requirements down to workloads and features of the POC</a:t>
            </a:r>
          </a:p>
          <a:p>
            <a:pPr marL="742950" lvl="1" indent="-285750">
              <a:lnSpc>
                <a:spcPct val="90000"/>
              </a:lnSpc>
              <a:spcAft>
                <a:spcPts val="600"/>
              </a:spcAft>
              <a:buFont typeface="Wingdings" charset="2"/>
              <a:buChar char="q"/>
            </a:pPr>
            <a:r>
              <a:rPr lang="en-US" dirty="0"/>
              <a:t>Select proof points and address objections to overcome</a:t>
            </a:r>
          </a:p>
          <a:p>
            <a:pPr marL="742950" lvl="1" indent="-285750">
              <a:lnSpc>
                <a:spcPct val="90000"/>
              </a:lnSpc>
              <a:spcAft>
                <a:spcPts val="600"/>
              </a:spcAft>
              <a:buFont typeface="Wingdings" charset="2"/>
              <a:buChar char="q"/>
            </a:pPr>
            <a:r>
              <a:rPr lang="en-US" dirty="0"/>
              <a:t>Be able to answer </a:t>
            </a:r>
            <a:r>
              <a:rPr lang="mr-IN" dirty="0"/>
              <a:t>–</a:t>
            </a:r>
            <a:r>
              <a:rPr lang="en-US" dirty="0"/>
              <a:t> what are you trying prove with the POC?</a:t>
            </a:r>
          </a:p>
          <a:p>
            <a:pPr marL="285750" indent="-285750">
              <a:lnSpc>
                <a:spcPct val="90000"/>
              </a:lnSpc>
              <a:spcAft>
                <a:spcPts val="600"/>
              </a:spcAft>
              <a:buFont typeface="Wingdings" charset="2"/>
              <a:buChar char="q"/>
            </a:pPr>
            <a:r>
              <a:rPr lang="en-US" dirty="0"/>
              <a:t>Establish team responsibilities and organization</a:t>
            </a:r>
          </a:p>
          <a:p>
            <a:pPr marL="285750" indent="-285750">
              <a:lnSpc>
                <a:spcPct val="90000"/>
              </a:lnSpc>
              <a:spcAft>
                <a:spcPts val="600"/>
              </a:spcAft>
              <a:buFont typeface="Wingdings" charset="2"/>
              <a:buChar char="q"/>
            </a:pPr>
            <a:r>
              <a:rPr lang="en-US" dirty="0"/>
              <a:t>Perform Azure cost estimates</a:t>
            </a:r>
          </a:p>
          <a:p>
            <a:pPr marL="285750" indent="-285750">
              <a:lnSpc>
                <a:spcPct val="90000"/>
              </a:lnSpc>
              <a:spcAft>
                <a:spcPts val="600"/>
              </a:spcAft>
              <a:buFont typeface="Wingdings" charset="2"/>
              <a:buChar char="q"/>
            </a:pPr>
            <a:r>
              <a:rPr lang="en-US" dirty="0"/>
              <a:t>Outline next steps after the success criteria is met</a:t>
            </a:r>
          </a:p>
        </p:txBody>
      </p:sp>
      <p:pic>
        <p:nvPicPr>
          <p:cNvPr id="4" name="Picture 3"/>
          <p:cNvPicPr>
            <a:picLocks noChangeAspect="1"/>
          </p:cNvPicPr>
          <p:nvPr/>
        </p:nvPicPr>
        <p:blipFill>
          <a:blip r:embed="rId3"/>
          <a:stretch>
            <a:fillRect/>
          </a:stretch>
        </p:blipFill>
        <p:spPr>
          <a:xfrm>
            <a:off x="-139279" y="2228625"/>
            <a:ext cx="3115422" cy="3115422"/>
          </a:xfrm>
          <a:prstGeom prst="rect">
            <a:avLst/>
          </a:prstGeom>
        </p:spPr>
      </p:pic>
      <p:sp>
        <p:nvSpPr>
          <p:cNvPr id="10" name="TextBox 9"/>
          <p:cNvSpPr txBox="1"/>
          <p:nvPr/>
        </p:nvSpPr>
        <p:spPr>
          <a:xfrm>
            <a:off x="2198193" y="5344047"/>
            <a:ext cx="8129681" cy="794064"/>
          </a:xfrm>
          <a:prstGeom prst="rect">
            <a:avLst/>
          </a:prstGeom>
          <a:noFill/>
        </p:spPr>
        <p:txBody>
          <a:bodyPr wrap="square" lIns="182880" tIns="146304" rIns="182880" bIns="146304" rtlCol="0">
            <a:spAutoFit/>
          </a:bodyPr>
          <a:lstStyle/>
          <a:p>
            <a:pPr>
              <a:lnSpc>
                <a:spcPct val="90000"/>
              </a:lnSpc>
              <a:spcAft>
                <a:spcPts val="600"/>
              </a:spcAft>
            </a:pPr>
            <a:r>
              <a:rPr lang="en-US" dirty="0">
                <a:latin typeface="+mj-lt"/>
              </a:rPr>
              <a:t>Remember, plan your POC development strategy with speed of execution in mind, not durability and longevity. This is not to become the production solution.</a:t>
            </a:r>
          </a:p>
        </p:txBody>
      </p:sp>
    </p:spTree>
    <p:extLst>
      <p:ext uri="{BB962C8B-B14F-4D97-AF65-F5344CB8AC3E}">
        <p14:creationId xmlns:p14="http://schemas.microsoft.com/office/powerpoint/2010/main" val="3329247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Execute POC Implementation Checklist</a:t>
            </a:r>
            <a:endParaRPr lang="en-US" dirty="0"/>
          </a:p>
        </p:txBody>
      </p:sp>
      <p:sp>
        <p:nvSpPr>
          <p:cNvPr id="11" name="TextBox 10"/>
          <p:cNvSpPr txBox="1"/>
          <p:nvPr/>
        </p:nvSpPr>
        <p:spPr>
          <a:xfrm>
            <a:off x="2198194" y="1817396"/>
            <a:ext cx="8129681" cy="794064"/>
          </a:xfrm>
          <a:prstGeom prst="rect">
            <a:avLst/>
          </a:prstGeom>
          <a:noFill/>
        </p:spPr>
        <p:txBody>
          <a:bodyPr wrap="square" lIns="182880" tIns="146304" rIns="182880" bIns="146304" rtlCol="0">
            <a:spAutoFit/>
          </a:bodyPr>
          <a:lstStyle/>
          <a:p>
            <a:pPr>
              <a:lnSpc>
                <a:spcPct val="90000"/>
              </a:lnSpc>
              <a:spcAft>
                <a:spcPts val="600"/>
              </a:spcAft>
            </a:pPr>
            <a:r>
              <a:rPr lang="en-US" dirty="0">
                <a:latin typeface="+mj-lt"/>
              </a:rPr>
              <a:t>Work with your group to draw out the POC architecture, components, technical resources, and success criteria. Be sure to do the following:</a:t>
            </a:r>
          </a:p>
        </p:txBody>
      </p:sp>
      <p:sp>
        <p:nvSpPr>
          <p:cNvPr id="6" name="Rectangle 5"/>
          <p:cNvSpPr/>
          <p:nvPr/>
        </p:nvSpPr>
        <p:spPr>
          <a:xfrm>
            <a:off x="2661450" y="3030026"/>
            <a:ext cx="8494230" cy="2720745"/>
          </a:xfrm>
          <a:prstGeom prst="rect">
            <a:avLst/>
          </a:prstGeom>
        </p:spPr>
        <p:txBody>
          <a:bodyPr wrap="square">
            <a:spAutoFit/>
          </a:bodyPr>
          <a:lstStyle/>
          <a:p>
            <a:pPr marL="285750" indent="-285750">
              <a:lnSpc>
                <a:spcPct val="90000"/>
              </a:lnSpc>
              <a:spcAft>
                <a:spcPts val="600"/>
              </a:spcAft>
              <a:buFont typeface="Wingdings" charset="2"/>
              <a:buChar char="q"/>
            </a:pPr>
            <a:r>
              <a:rPr lang="en-US" dirty="0"/>
              <a:t>List all required technical resources</a:t>
            </a:r>
          </a:p>
          <a:p>
            <a:pPr marL="285750" indent="-285750">
              <a:lnSpc>
                <a:spcPct val="90000"/>
              </a:lnSpc>
              <a:spcAft>
                <a:spcPts val="600"/>
              </a:spcAft>
              <a:buFont typeface="Wingdings" charset="2"/>
              <a:buChar char="q"/>
            </a:pPr>
            <a:r>
              <a:rPr lang="en-US" dirty="0"/>
              <a:t>Identify existing templates that can be used to jump-start POC development, such as ARM templates and Visual Studio project templates</a:t>
            </a:r>
          </a:p>
          <a:p>
            <a:pPr marL="285750" indent="-285750">
              <a:lnSpc>
                <a:spcPct val="90000"/>
              </a:lnSpc>
              <a:spcAft>
                <a:spcPts val="600"/>
              </a:spcAft>
              <a:buFont typeface="Wingdings" charset="2"/>
              <a:buChar char="q"/>
            </a:pPr>
            <a:r>
              <a:rPr lang="en-US" dirty="0"/>
              <a:t>List PaaS services that will be used</a:t>
            </a:r>
          </a:p>
          <a:p>
            <a:pPr marL="285750" indent="-285750">
              <a:lnSpc>
                <a:spcPct val="90000"/>
              </a:lnSpc>
              <a:spcAft>
                <a:spcPts val="600"/>
              </a:spcAft>
              <a:buFont typeface="Wingdings" charset="2"/>
              <a:buChar char="q"/>
            </a:pPr>
            <a:r>
              <a:rPr lang="en-US" dirty="0"/>
              <a:t>Figure out which functionality should be implemented, and which should be stubbed out for reference only</a:t>
            </a:r>
          </a:p>
          <a:p>
            <a:pPr marL="285750" indent="-285750">
              <a:lnSpc>
                <a:spcPct val="90000"/>
              </a:lnSpc>
              <a:spcAft>
                <a:spcPts val="600"/>
              </a:spcAft>
              <a:buFont typeface="Wingdings" charset="2"/>
              <a:buChar char="q"/>
            </a:pPr>
            <a:r>
              <a:rPr lang="en-US" dirty="0"/>
              <a:t>Create a testing plan, both automated and acceptance tests</a:t>
            </a:r>
          </a:p>
          <a:p>
            <a:pPr marL="285750" indent="-285750">
              <a:lnSpc>
                <a:spcPct val="90000"/>
              </a:lnSpc>
              <a:spcAft>
                <a:spcPts val="600"/>
              </a:spcAft>
              <a:buFont typeface="Wingdings" charset="2"/>
              <a:buChar char="q"/>
            </a:pPr>
            <a:r>
              <a:rPr lang="en-US" dirty="0"/>
              <a:t>Discuss how you will involve the customer and/or users in your testing process, to help identify bugs, surface usability issues, and validate business requirements</a:t>
            </a:r>
          </a:p>
        </p:txBody>
      </p:sp>
      <p:pic>
        <p:nvPicPr>
          <p:cNvPr id="3" name="Picture 2"/>
          <p:cNvPicPr>
            <a:picLocks noChangeAspect="1"/>
          </p:cNvPicPr>
          <p:nvPr/>
        </p:nvPicPr>
        <p:blipFill>
          <a:blip r:embed="rId3">
            <a:biLevel thresh="25000"/>
          </a:blip>
          <a:stretch>
            <a:fillRect/>
          </a:stretch>
        </p:blipFill>
        <p:spPr>
          <a:xfrm>
            <a:off x="370844" y="3474859"/>
            <a:ext cx="1787482" cy="1787482"/>
          </a:xfrm>
          <a:prstGeom prst="rect">
            <a:avLst/>
          </a:prstGeom>
        </p:spPr>
      </p:pic>
    </p:spTree>
    <p:extLst>
      <p:ext uri="{BB962C8B-B14F-4D97-AF65-F5344CB8AC3E}">
        <p14:creationId xmlns:p14="http://schemas.microsoft.com/office/powerpoint/2010/main" val="117913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POC Conclusion Checklist</a:t>
            </a:r>
            <a:endParaRPr lang="en-US" dirty="0"/>
          </a:p>
        </p:txBody>
      </p:sp>
      <p:sp>
        <p:nvSpPr>
          <p:cNvPr id="11" name="TextBox 10"/>
          <p:cNvSpPr txBox="1"/>
          <p:nvPr/>
        </p:nvSpPr>
        <p:spPr>
          <a:xfrm>
            <a:off x="2198194" y="1051422"/>
            <a:ext cx="8129681" cy="1541961"/>
          </a:xfrm>
          <a:prstGeom prst="rect">
            <a:avLst/>
          </a:prstGeom>
          <a:noFill/>
        </p:spPr>
        <p:txBody>
          <a:bodyPr wrap="square" lIns="182880" tIns="146304" rIns="182880" bIns="146304" rtlCol="0">
            <a:spAutoFit/>
          </a:bodyPr>
          <a:lstStyle/>
          <a:p>
            <a:pPr>
              <a:lnSpc>
                <a:spcPct val="90000"/>
              </a:lnSpc>
              <a:spcAft>
                <a:spcPts val="600"/>
              </a:spcAft>
            </a:pPr>
            <a:r>
              <a:rPr lang="en-US" dirty="0">
                <a:latin typeface="+mj-lt"/>
              </a:rPr>
              <a:t>After your team has met the success criteria of the POC, it is time to move into the next phase of the project. Make certain you clearly outline what went well with the POC, and what should be addressed when planning the production development process. If the POC failed, address the shortcomings and be prepared to conduct a new ADS to work on a new strategy.</a:t>
            </a:r>
          </a:p>
        </p:txBody>
      </p:sp>
      <p:sp>
        <p:nvSpPr>
          <p:cNvPr id="6" name="Rectangle 5"/>
          <p:cNvSpPr/>
          <p:nvPr/>
        </p:nvSpPr>
        <p:spPr>
          <a:xfrm>
            <a:off x="2661450" y="2806348"/>
            <a:ext cx="8494230" cy="2068259"/>
          </a:xfrm>
          <a:prstGeom prst="rect">
            <a:avLst/>
          </a:prstGeom>
        </p:spPr>
        <p:txBody>
          <a:bodyPr wrap="square">
            <a:spAutoFit/>
          </a:bodyPr>
          <a:lstStyle/>
          <a:p>
            <a:pPr marL="285750" indent="-285750">
              <a:lnSpc>
                <a:spcPct val="90000"/>
              </a:lnSpc>
              <a:spcAft>
                <a:spcPts val="600"/>
              </a:spcAft>
              <a:buFont typeface="Wingdings" charset="2"/>
              <a:buChar char="q"/>
            </a:pPr>
            <a:r>
              <a:rPr lang="en-US" dirty="0"/>
              <a:t>Create a report that explains the overall status of the POC and any issues identified during the execution phase</a:t>
            </a:r>
          </a:p>
          <a:p>
            <a:pPr marL="285750" indent="-285750">
              <a:lnSpc>
                <a:spcPct val="90000"/>
              </a:lnSpc>
              <a:spcAft>
                <a:spcPts val="600"/>
              </a:spcAft>
              <a:buFont typeface="Wingdings" charset="2"/>
              <a:buChar char="q"/>
            </a:pPr>
            <a:r>
              <a:rPr lang="en-US" dirty="0"/>
              <a:t>Explain the value proposition of moving forward with a real implementation</a:t>
            </a:r>
          </a:p>
          <a:p>
            <a:pPr marL="742950" lvl="1" indent="-285750">
              <a:lnSpc>
                <a:spcPct val="90000"/>
              </a:lnSpc>
              <a:spcAft>
                <a:spcPts val="600"/>
              </a:spcAft>
              <a:buFont typeface="Wingdings" charset="2"/>
              <a:buChar char="q"/>
            </a:pPr>
            <a:r>
              <a:rPr lang="en-US" dirty="0"/>
              <a:t>Stress to stakeholders that a POC should </a:t>
            </a:r>
            <a:r>
              <a:rPr lang="en-US" dirty="0" err="1"/>
              <a:t>ot</a:t>
            </a:r>
            <a:r>
              <a:rPr lang="en-US" dirty="0"/>
              <a:t> be used in production</a:t>
            </a:r>
          </a:p>
          <a:p>
            <a:pPr marL="285750" indent="-285750">
              <a:lnSpc>
                <a:spcPct val="90000"/>
              </a:lnSpc>
              <a:spcAft>
                <a:spcPts val="600"/>
              </a:spcAft>
              <a:buFont typeface="Wingdings" charset="2"/>
              <a:buChar char="q"/>
            </a:pPr>
            <a:r>
              <a:rPr lang="en-US" dirty="0"/>
              <a:t>Upon agreeing to move to the production phase, create a plan to implement learnings from the POC, delivery schedule, and the cost of the production solution</a:t>
            </a:r>
          </a:p>
        </p:txBody>
      </p:sp>
      <p:pic>
        <p:nvPicPr>
          <p:cNvPr id="3" name="Picture 2"/>
          <p:cNvPicPr>
            <a:picLocks noChangeAspect="1"/>
          </p:cNvPicPr>
          <p:nvPr/>
        </p:nvPicPr>
        <p:blipFill>
          <a:blip r:embed="rId3"/>
          <a:stretch>
            <a:fillRect/>
          </a:stretch>
        </p:blipFill>
        <p:spPr>
          <a:xfrm>
            <a:off x="466342" y="2947414"/>
            <a:ext cx="1786129" cy="1786129"/>
          </a:xfrm>
          <a:prstGeom prst="rect">
            <a:avLst/>
          </a:prstGeom>
        </p:spPr>
      </p:pic>
    </p:spTree>
    <p:extLst>
      <p:ext uri="{BB962C8B-B14F-4D97-AF65-F5344CB8AC3E}">
        <p14:creationId xmlns:p14="http://schemas.microsoft.com/office/powerpoint/2010/main" val="2361099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C4AD106-A28C-4B16-BFBE-02AD0F211D7E}"/>
              </a:ext>
            </a:extLst>
          </p:cNvPr>
          <p:cNvSpPr>
            <a:spLocks noGrp="1"/>
          </p:cNvSpPr>
          <p:nvPr>
            <p:ph type="body" sz="quarter" idx="10"/>
          </p:nvPr>
        </p:nvSpPr>
        <p:spPr/>
        <p:txBody>
          <a:bodyPr/>
          <a:lstStyle/>
          <a:p>
            <a:endParaRPr lang="en-US"/>
          </a:p>
          <a:p>
            <a:r>
              <a:rPr lang="en-US"/>
              <a:t>An Architecture Design Session (ADS) is a one- to multi-day engagement driven by</a:t>
            </a:r>
            <a:br>
              <a:rPr lang="en-US"/>
            </a:br>
            <a:r>
              <a:rPr lang="en-US"/>
              <a:t>technical sales that maps technical solutions to customer opportunities.</a:t>
            </a:r>
            <a:endParaRPr lang="en-US" dirty="0"/>
          </a:p>
        </p:txBody>
      </p:sp>
      <p:sp>
        <p:nvSpPr>
          <p:cNvPr id="4" name="Title 3">
            <a:extLst>
              <a:ext uri="{FF2B5EF4-FFF2-40B4-BE49-F238E27FC236}">
                <a16:creationId xmlns:a16="http://schemas.microsoft.com/office/drawing/2014/main" id="{638B515C-C145-400C-AE9B-10FCF5A5753E}"/>
              </a:ext>
            </a:extLst>
          </p:cNvPr>
          <p:cNvSpPr>
            <a:spLocks noGrp="1"/>
          </p:cNvSpPr>
          <p:nvPr>
            <p:ph type="title"/>
          </p:nvPr>
        </p:nvSpPr>
        <p:spPr/>
        <p:txBody>
          <a:bodyPr/>
          <a:lstStyle/>
          <a:p>
            <a:r>
              <a:rPr lang="en-US" dirty="0"/>
              <a:t>Basics</a:t>
            </a:r>
          </a:p>
        </p:txBody>
      </p:sp>
    </p:spTree>
    <p:extLst>
      <p:ext uri="{BB962C8B-B14F-4D97-AF65-F5344CB8AC3E}">
        <p14:creationId xmlns:p14="http://schemas.microsoft.com/office/powerpoint/2010/main" val="252876178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C4AD106-A28C-4B16-BFBE-02AD0F211D7E}"/>
              </a:ext>
            </a:extLst>
          </p:cNvPr>
          <p:cNvSpPr>
            <a:spLocks noGrp="1"/>
          </p:cNvSpPr>
          <p:nvPr>
            <p:ph type="body" sz="quarter" idx="10"/>
          </p:nvPr>
        </p:nvSpPr>
        <p:spPr>
          <a:xfrm>
            <a:off x="269239" y="1189177"/>
            <a:ext cx="11653523" cy="1994392"/>
          </a:xfrm>
        </p:spPr>
        <p:txBody>
          <a:bodyPr/>
          <a:lstStyle/>
          <a:p>
            <a:r>
              <a:rPr lang="en-US" sz="2400" dirty="0"/>
              <a:t>To successfully lead an ADS, you will need significant time for planning prior to the engagement and for collaboration during the engagement. </a:t>
            </a:r>
          </a:p>
          <a:p>
            <a:r>
              <a:rPr lang="en-US" sz="2400" dirty="0"/>
              <a:t>In the session, you will identify the opportunity and current state, whiteboard and develop possible solutions for the future state, and propose an implementation plan.</a:t>
            </a:r>
          </a:p>
          <a:p>
            <a:r>
              <a:rPr lang="en-US" sz="2400" dirty="0"/>
              <a:t>Delivering an ADS is one effective way to land on a shared vision and scope. </a:t>
            </a:r>
          </a:p>
        </p:txBody>
      </p:sp>
      <p:sp>
        <p:nvSpPr>
          <p:cNvPr id="4" name="Title 3">
            <a:extLst>
              <a:ext uri="{FF2B5EF4-FFF2-40B4-BE49-F238E27FC236}">
                <a16:creationId xmlns:a16="http://schemas.microsoft.com/office/drawing/2014/main" id="{638B515C-C145-400C-AE9B-10FCF5A5753E}"/>
              </a:ext>
            </a:extLst>
          </p:cNvPr>
          <p:cNvSpPr>
            <a:spLocks noGrp="1"/>
          </p:cNvSpPr>
          <p:nvPr>
            <p:ph type="title"/>
          </p:nvPr>
        </p:nvSpPr>
        <p:spPr/>
        <p:txBody>
          <a:bodyPr/>
          <a:lstStyle/>
          <a:p>
            <a:r>
              <a:rPr lang="en-US" dirty="0"/>
              <a:t>Requirements for success</a:t>
            </a:r>
          </a:p>
        </p:txBody>
      </p:sp>
      <p:pic>
        <p:nvPicPr>
          <p:cNvPr id="6" name="Picture 5">
            <a:extLst>
              <a:ext uri="{FF2B5EF4-FFF2-40B4-BE49-F238E27FC236}">
                <a16:creationId xmlns:a16="http://schemas.microsoft.com/office/drawing/2014/main" id="{BEB65E49-1CAA-4986-A867-C921DCBAD6A7}"/>
              </a:ext>
            </a:extLst>
          </p:cNvPr>
          <p:cNvPicPr>
            <a:picLocks noChangeAspect="1"/>
          </p:cNvPicPr>
          <p:nvPr/>
        </p:nvPicPr>
        <p:blipFill>
          <a:blip r:embed="rId2"/>
          <a:stretch>
            <a:fillRect/>
          </a:stretch>
        </p:blipFill>
        <p:spPr>
          <a:xfrm>
            <a:off x="2076450" y="4039575"/>
            <a:ext cx="8039100" cy="1114425"/>
          </a:xfrm>
          <a:prstGeom prst="rect">
            <a:avLst/>
          </a:prstGeom>
        </p:spPr>
      </p:pic>
    </p:spTree>
    <p:extLst>
      <p:ext uri="{BB962C8B-B14F-4D97-AF65-F5344CB8AC3E}">
        <p14:creationId xmlns:p14="http://schemas.microsoft.com/office/powerpoint/2010/main" val="78075647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8D5253-4802-46B3-9AEB-742C3C2EFE80}"/>
              </a:ext>
            </a:extLst>
          </p:cNvPr>
          <p:cNvSpPr>
            <a:spLocks noGrp="1"/>
          </p:cNvSpPr>
          <p:nvPr>
            <p:ph type="body" sz="quarter" idx="10"/>
          </p:nvPr>
        </p:nvSpPr>
        <p:spPr>
          <a:xfrm>
            <a:off x="269239" y="1189177"/>
            <a:ext cx="11653523" cy="2477473"/>
          </a:xfrm>
        </p:spPr>
        <p:txBody>
          <a:bodyPr/>
          <a:lstStyle/>
          <a:p>
            <a:r>
              <a:rPr lang="en-US" dirty="0"/>
              <a:t>Initial meeting between the opportunity manager and technical sales (TSP or CSA). </a:t>
            </a:r>
          </a:p>
          <a:p>
            <a:r>
              <a:rPr lang="en-US" dirty="0"/>
              <a:t>Verify that the collaborative problem-solving approach of an ADS is the best engagement option.</a:t>
            </a:r>
          </a:p>
        </p:txBody>
      </p:sp>
      <p:sp>
        <p:nvSpPr>
          <p:cNvPr id="3" name="Title 2">
            <a:extLst>
              <a:ext uri="{FF2B5EF4-FFF2-40B4-BE49-F238E27FC236}">
                <a16:creationId xmlns:a16="http://schemas.microsoft.com/office/drawing/2014/main" id="{80AAD7DE-7509-42C8-B62C-4150E497B0BB}"/>
              </a:ext>
            </a:extLst>
          </p:cNvPr>
          <p:cNvSpPr>
            <a:spLocks noGrp="1"/>
          </p:cNvSpPr>
          <p:nvPr>
            <p:ph type="title"/>
          </p:nvPr>
        </p:nvSpPr>
        <p:spPr/>
        <p:txBody>
          <a:bodyPr/>
          <a:lstStyle/>
          <a:p>
            <a:r>
              <a:rPr lang="en-US" dirty="0"/>
              <a:t>Preparation (1/3) </a:t>
            </a:r>
          </a:p>
        </p:txBody>
      </p:sp>
      <p:pic>
        <p:nvPicPr>
          <p:cNvPr id="4" name="Picture 3">
            <a:extLst>
              <a:ext uri="{FF2B5EF4-FFF2-40B4-BE49-F238E27FC236}">
                <a16:creationId xmlns:a16="http://schemas.microsoft.com/office/drawing/2014/main" id="{497A0055-1446-471B-A103-7CDC3472155F}"/>
              </a:ext>
            </a:extLst>
          </p:cNvPr>
          <p:cNvPicPr>
            <a:picLocks noChangeAspect="1"/>
          </p:cNvPicPr>
          <p:nvPr/>
        </p:nvPicPr>
        <p:blipFill>
          <a:blip r:embed="rId2"/>
          <a:stretch>
            <a:fillRect/>
          </a:stretch>
        </p:blipFill>
        <p:spPr>
          <a:xfrm>
            <a:off x="2305050" y="4233747"/>
            <a:ext cx="7581900" cy="1343025"/>
          </a:xfrm>
          <a:prstGeom prst="rect">
            <a:avLst/>
          </a:prstGeom>
        </p:spPr>
      </p:pic>
    </p:spTree>
    <p:extLst>
      <p:ext uri="{BB962C8B-B14F-4D97-AF65-F5344CB8AC3E}">
        <p14:creationId xmlns:p14="http://schemas.microsoft.com/office/powerpoint/2010/main" val="277569520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F5BFCF-9399-4FA7-86BB-B89E9FD13CF4}"/>
              </a:ext>
            </a:extLst>
          </p:cNvPr>
          <p:cNvSpPr>
            <a:spLocks noGrp="1"/>
          </p:cNvSpPr>
          <p:nvPr>
            <p:ph type="body" sz="quarter" idx="10"/>
          </p:nvPr>
        </p:nvSpPr>
        <p:spPr/>
        <p:txBody>
          <a:bodyPr/>
          <a:lstStyle/>
          <a:p>
            <a:r>
              <a:rPr lang="en-US" dirty="0"/>
              <a:t>Planning call with the customer, opportunity manager, and technical sales. </a:t>
            </a:r>
          </a:p>
        </p:txBody>
      </p:sp>
      <p:sp>
        <p:nvSpPr>
          <p:cNvPr id="3" name="Title 2">
            <a:extLst>
              <a:ext uri="{FF2B5EF4-FFF2-40B4-BE49-F238E27FC236}">
                <a16:creationId xmlns:a16="http://schemas.microsoft.com/office/drawing/2014/main" id="{D9B20698-3B1C-4E84-898E-A717D48FA762}"/>
              </a:ext>
            </a:extLst>
          </p:cNvPr>
          <p:cNvSpPr>
            <a:spLocks noGrp="1"/>
          </p:cNvSpPr>
          <p:nvPr>
            <p:ph type="title"/>
          </p:nvPr>
        </p:nvSpPr>
        <p:spPr/>
        <p:txBody>
          <a:bodyPr/>
          <a:lstStyle/>
          <a:p>
            <a:r>
              <a:rPr lang="en-US" dirty="0"/>
              <a:t>Preparation (2/3)</a:t>
            </a:r>
          </a:p>
        </p:txBody>
      </p:sp>
      <p:sp>
        <p:nvSpPr>
          <p:cNvPr id="5" name="Text Placeholder 1">
            <a:extLst>
              <a:ext uri="{FF2B5EF4-FFF2-40B4-BE49-F238E27FC236}">
                <a16:creationId xmlns:a16="http://schemas.microsoft.com/office/drawing/2014/main" id="{17FA6E21-2981-4211-954E-969124A61B4C}"/>
              </a:ext>
            </a:extLst>
          </p:cNvPr>
          <p:cNvSpPr txBox="1">
            <a:spLocks/>
          </p:cNvSpPr>
          <p:nvPr/>
        </p:nvSpPr>
        <p:spPr>
          <a:xfrm>
            <a:off x="266920" y="2961056"/>
            <a:ext cx="5829079" cy="2819233"/>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2800" dirty="0"/>
              <a:t>Identify key players for each section of the ADS and prepare a meeting agenda.</a:t>
            </a:r>
            <a:br>
              <a:rPr lang="en-US" sz="2800" dirty="0"/>
            </a:br>
            <a:endParaRPr lang="en-US" sz="2800" dirty="0"/>
          </a:p>
          <a:p>
            <a:r>
              <a:rPr lang="en-US" sz="1600" dirty="0"/>
              <a:t>Opportunity goals, objectives, and scope </a:t>
            </a:r>
          </a:p>
          <a:p>
            <a:r>
              <a:rPr lang="en-US" sz="1600" dirty="0"/>
              <a:t>General outline of the existing system</a:t>
            </a:r>
          </a:p>
          <a:p>
            <a:r>
              <a:rPr lang="en-US" sz="1600" dirty="0"/>
              <a:t>Agenda </a:t>
            </a:r>
          </a:p>
          <a:p>
            <a:r>
              <a:rPr lang="en-US" sz="1600" dirty="0"/>
              <a:t>Location (not customer site if possible) </a:t>
            </a:r>
          </a:p>
        </p:txBody>
      </p:sp>
      <p:sp>
        <p:nvSpPr>
          <p:cNvPr id="7" name="Text Placeholder 1">
            <a:extLst>
              <a:ext uri="{FF2B5EF4-FFF2-40B4-BE49-F238E27FC236}">
                <a16:creationId xmlns:a16="http://schemas.microsoft.com/office/drawing/2014/main" id="{4CDBF113-27B3-4754-85D2-ABBFCA048C40}"/>
              </a:ext>
            </a:extLst>
          </p:cNvPr>
          <p:cNvSpPr txBox="1">
            <a:spLocks/>
          </p:cNvSpPr>
          <p:nvPr/>
        </p:nvSpPr>
        <p:spPr>
          <a:xfrm>
            <a:off x="6362921" y="2961056"/>
            <a:ext cx="5829079" cy="363791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2800" dirty="0"/>
              <a:t>Verify that you have the appropriate guest list for the engagement.</a:t>
            </a:r>
            <a:br>
              <a:rPr lang="en-US" sz="2800" dirty="0"/>
            </a:br>
            <a:endParaRPr lang="en-US" sz="2800" dirty="0"/>
          </a:p>
          <a:p>
            <a:pPr marL="0" indent="0">
              <a:buNone/>
            </a:pPr>
            <a:r>
              <a:rPr lang="en-US" sz="1600" b="1" dirty="0"/>
              <a:t>Customer attendees </a:t>
            </a:r>
            <a:r>
              <a:rPr lang="en-US" sz="1600" dirty="0"/>
              <a:t>(decision makers):</a:t>
            </a:r>
          </a:p>
          <a:p>
            <a:r>
              <a:rPr lang="en-US" sz="1600" dirty="0"/>
              <a:t>Sponsor, Business representative(s), Project manager</a:t>
            </a:r>
          </a:p>
          <a:p>
            <a:r>
              <a:rPr lang="en-US" sz="1600" dirty="0"/>
              <a:t>Technical representative(s) (depending on project: Advisors/partners, Architecture, Development, Infrastructure, Operations, Security)</a:t>
            </a:r>
          </a:p>
          <a:p>
            <a:endParaRPr lang="en-US" sz="1600" dirty="0"/>
          </a:p>
          <a:p>
            <a:pPr marL="0" indent="0">
              <a:buNone/>
            </a:pPr>
            <a:r>
              <a:rPr lang="en-US" sz="1600" b="1" dirty="0"/>
              <a:t>Microsoft attendees</a:t>
            </a:r>
            <a:endParaRPr lang="en-US" sz="1600" dirty="0"/>
          </a:p>
          <a:p>
            <a:r>
              <a:rPr lang="en-US" sz="1600" dirty="0"/>
              <a:t>Architect (facilitates session), SMEs (depending on project), Account team</a:t>
            </a:r>
          </a:p>
        </p:txBody>
      </p:sp>
    </p:spTree>
    <p:extLst>
      <p:ext uri="{BB962C8B-B14F-4D97-AF65-F5344CB8AC3E}">
        <p14:creationId xmlns:p14="http://schemas.microsoft.com/office/powerpoint/2010/main" val="21852056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F5BFCF-9399-4FA7-86BB-B89E9FD13CF4}"/>
              </a:ext>
            </a:extLst>
          </p:cNvPr>
          <p:cNvSpPr>
            <a:spLocks noGrp="1"/>
          </p:cNvSpPr>
          <p:nvPr>
            <p:ph type="body" sz="quarter" idx="10"/>
          </p:nvPr>
        </p:nvSpPr>
        <p:spPr>
          <a:xfrm>
            <a:off x="269239" y="1189177"/>
            <a:ext cx="11653523" cy="1270732"/>
          </a:xfrm>
        </p:spPr>
        <p:txBody>
          <a:bodyPr/>
          <a:lstStyle/>
          <a:p>
            <a:r>
              <a:rPr lang="en-US" dirty="0"/>
              <a:t>Develop possible solutions, an implementation plan, and a meeting agenda. </a:t>
            </a:r>
          </a:p>
        </p:txBody>
      </p:sp>
      <p:sp>
        <p:nvSpPr>
          <p:cNvPr id="3" name="Title 2">
            <a:extLst>
              <a:ext uri="{FF2B5EF4-FFF2-40B4-BE49-F238E27FC236}">
                <a16:creationId xmlns:a16="http://schemas.microsoft.com/office/drawing/2014/main" id="{D9B20698-3B1C-4E84-898E-A717D48FA762}"/>
              </a:ext>
            </a:extLst>
          </p:cNvPr>
          <p:cNvSpPr>
            <a:spLocks noGrp="1"/>
          </p:cNvSpPr>
          <p:nvPr>
            <p:ph type="title"/>
          </p:nvPr>
        </p:nvSpPr>
        <p:spPr/>
        <p:txBody>
          <a:bodyPr/>
          <a:lstStyle/>
          <a:p>
            <a:r>
              <a:rPr lang="en-US" dirty="0"/>
              <a:t>Preparation (3/3)</a:t>
            </a:r>
          </a:p>
        </p:txBody>
      </p:sp>
      <p:graphicFrame>
        <p:nvGraphicFramePr>
          <p:cNvPr id="4" name="Diagram 3">
            <a:extLst>
              <a:ext uri="{FF2B5EF4-FFF2-40B4-BE49-F238E27FC236}">
                <a16:creationId xmlns:a16="http://schemas.microsoft.com/office/drawing/2014/main" id="{01D4F704-04D6-41A7-BBF0-082232242FEE}"/>
              </a:ext>
            </a:extLst>
          </p:cNvPr>
          <p:cNvGraphicFramePr/>
          <p:nvPr>
            <p:extLst>
              <p:ext uri="{D42A27DB-BD31-4B8C-83A1-F6EECF244321}">
                <p14:modId xmlns:p14="http://schemas.microsoft.com/office/powerpoint/2010/main" val="1691926229"/>
              </p:ext>
            </p:extLst>
          </p:nvPr>
        </p:nvGraphicFramePr>
        <p:xfrm>
          <a:off x="2032000" y="2555913"/>
          <a:ext cx="8128000" cy="3582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52873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Agenda</a:t>
            </a: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ackgroundRemoval t="9961" b="89844" l="781" r="97461">
                        <a14:foregroundMark x1="49609" y1="43359" x2="49609" y2="43359"/>
                        <a14:foregroundMark x1="5664" y1="62305" x2="5664" y2="62305"/>
                        <a14:foregroundMark x1="93555" y1="71094" x2="93555" y2="71094"/>
                        <a14:foregroundMark x1="97656" y1="70313" x2="97656" y2="70313"/>
                        <a14:foregroundMark x1="781" y1="60742" x2="781" y2="60742"/>
                      </a14:backgroundRemoval>
                    </a14:imgEffect>
                    <a14:imgEffect>
                      <a14:colorTemperature colorTemp="4700"/>
                    </a14:imgEffect>
                    <a14:imgEffect>
                      <a14:brightnessContrast bright="20000" contrast="20000"/>
                    </a14:imgEffect>
                  </a14:imgLayer>
                </a14:imgProps>
              </a:ext>
            </a:extLst>
          </a:blip>
          <a:stretch>
            <a:fillRect/>
          </a:stretch>
        </p:blipFill>
        <p:spPr>
          <a:xfrm>
            <a:off x="9034336" y="-24986"/>
            <a:ext cx="1273258" cy="1273258"/>
          </a:xfrm>
          <a:prstGeom prst="rect">
            <a:avLst/>
          </a:prstGeom>
        </p:spPr>
      </p:pic>
      <p:pic>
        <p:nvPicPr>
          <p:cNvPr id="4" name="Picture 3"/>
          <p:cNvPicPr>
            <a:picLocks noChangeAspect="1"/>
          </p:cNvPicPr>
          <p:nvPr/>
        </p:nvPicPr>
        <p:blipFill>
          <a:blip r:embed="rId5">
            <a:biLevel thresh="25000"/>
          </a:blip>
          <a:stretch>
            <a:fillRect/>
          </a:stretch>
        </p:blipFill>
        <p:spPr>
          <a:xfrm>
            <a:off x="7471982" y="90071"/>
            <a:ext cx="2105033" cy="2105033"/>
          </a:xfrm>
          <a:prstGeom prst="rect">
            <a:avLst/>
          </a:prstGeom>
        </p:spPr>
      </p:pic>
      <p:graphicFrame>
        <p:nvGraphicFramePr>
          <p:cNvPr id="3" name="Table 2"/>
          <p:cNvGraphicFramePr>
            <a:graphicFrameLocks noGrp="1"/>
          </p:cNvGraphicFramePr>
          <p:nvPr>
            <p:extLst/>
          </p:nvPr>
        </p:nvGraphicFramePr>
        <p:xfrm>
          <a:off x="461803" y="1162154"/>
          <a:ext cx="5212080" cy="1898650"/>
        </p:xfrm>
        <a:graphic>
          <a:graphicData uri="http://schemas.openxmlformats.org/drawingml/2006/table">
            <a:tbl>
              <a:tblPr firstRow="1" bandRow="1">
                <a:tableStyleId>{5C22544A-7EE6-4342-B048-85BDC9FD1C3A}</a:tableStyleId>
              </a:tblPr>
              <a:tblGrid>
                <a:gridCol w="3151247">
                  <a:extLst>
                    <a:ext uri="{9D8B030D-6E8A-4147-A177-3AD203B41FA5}">
                      <a16:colId xmlns:a16="http://schemas.microsoft.com/office/drawing/2014/main" val="20000"/>
                    </a:ext>
                  </a:extLst>
                </a:gridCol>
                <a:gridCol w="2060833">
                  <a:extLst>
                    <a:ext uri="{9D8B030D-6E8A-4147-A177-3AD203B41FA5}">
                      <a16:colId xmlns:a16="http://schemas.microsoft.com/office/drawing/2014/main" val="20001"/>
                    </a:ext>
                  </a:extLst>
                </a:gridCol>
              </a:tblGrid>
              <a:tr h="370840">
                <a:tc>
                  <a:txBody>
                    <a:bodyPr/>
                    <a:lstStyle/>
                    <a:p>
                      <a:r>
                        <a:rPr lang="en-US" dirty="0"/>
                        <a:t>Befor</a:t>
                      </a:r>
                      <a:r>
                        <a:rPr lang="en-US" baseline="0" dirty="0"/>
                        <a:t>e the ADS</a:t>
                      </a:r>
                      <a:endParaRPr lang="en-US" dirty="0"/>
                    </a:p>
                  </a:txBody>
                  <a:tcPr/>
                </a:tc>
                <a:tc>
                  <a:txBody>
                    <a:bodyPr/>
                    <a:lstStyle/>
                    <a:p>
                      <a:endParaRPr lang="en-US" dirty="0"/>
                    </a:p>
                  </a:txBody>
                  <a:tcPr/>
                </a:tc>
                <a:extLst>
                  <a:ext uri="{0D108BD9-81ED-4DB2-BD59-A6C34878D82A}">
                    <a16:rowId xmlns:a16="http://schemas.microsoft.com/office/drawing/2014/main" val="10000"/>
                  </a:ext>
                </a:extLst>
              </a:tr>
              <a:tr h="629412">
                <a:tc>
                  <a:txBody>
                    <a:bodyPr/>
                    <a:lstStyle/>
                    <a:p>
                      <a:r>
                        <a:rPr lang="en-US" dirty="0"/>
                        <a:t>Preliminary requirements clarification</a:t>
                      </a:r>
                    </a:p>
                  </a:txBody>
                  <a:tcPr/>
                </a:tc>
                <a:tc>
                  <a:txBody>
                    <a:bodyPr/>
                    <a:lstStyle/>
                    <a:p>
                      <a:r>
                        <a:rPr lang="en-US" dirty="0"/>
                        <a:t>9:00 am - 9:30 am</a:t>
                      </a:r>
                    </a:p>
                  </a:txBody>
                  <a:tcPr/>
                </a:tc>
                <a:extLst>
                  <a:ext uri="{0D108BD9-81ED-4DB2-BD59-A6C34878D82A}">
                    <a16:rowId xmlns:a16="http://schemas.microsoft.com/office/drawing/2014/main" val="10001"/>
                  </a:ext>
                </a:extLst>
              </a:tr>
              <a:tr h="898398">
                <a:tc>
                  <a:txBody>
                    <a:bodyPr/>
                    <a:lstStyle/>
                    <a:p>
                      <a:r>
                        <a:rPr lang="en-US" dirty="0"/>
                        <a:t>Ideation &amp; Baseline</a:t>
                      </a:r>
                      <a:r>
                        <a:rPr lang="en-US" baseline="0" dirty="0"/>
                        <a:t>/Candidate Architecture Discussion</a:t>
                      </a:r>
                      <a:endParaRPr lang="en-US" dirty="0"/>
                    </a:p>
                  </a:txBody>
                  <a:tcPr/>
                </a:tc>
                <a:tc>
                  <a:txBody>
                    <a:bodyPr/>
                    <a:lstStyle/>
                    <a:p>
                      <a:r>
                        <a:rPr lang="en-US" dirty="0"/>
                        <a:t>9:30 am</a:t>
                      </a:r>
                      <a:r>
                        <a:rPr lang="en-US" baseline="0" dirty="0"/>
                        <a:t> - 10:30 am</a:t>
                      </a:r>
                      <a:endParaRPr lang="en-US" dirty="0"/>
                    </a:p>
                  </a:txBody>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nvPr>
        </p:nvGraphicFramePr>
        <p:xfrm>
          <a:off x="6002378" y="1513018"/>
          <a:ext cx="5212080" cy="4312386"/>
        </p:xfrm>
        <a:graphic>
          <a:graphicData uri="http://schemas.openxmlformats.org/drawingml/2006/table">
            <a:tbl>
              <a:tblPr firstRow="1" bandRow="1">
                <a:tableStyleId>{5C22544A-7EE6-4342-B048-85BDC9FD1C3A}</a:tableStyleId>
              </a:tblPr>
              <a:tblGrid>
                <a:gridCol w="3170498">
                  <a:extLst>
                    <a:ext uri="{9D8B030D-6E8A-4147-A177-3AD203B41FA5}">
                      <a16:colId xmlns:a16="http://schemas.microsoft.com/office/drawing/2014/main" val="20000"/>
                    </a:ext>
                  </a:extLst>
                </a:gridCol>
                <a:gridCol w="2041582">
                  <a:extLst>
                    <a:ext uri="{9D8B030D-6E8A-4147-A177-3AD203B41FA5}">
                      <a16:colId xmlns:a16="http://schemas.microsoft.com/office/drawing/2014/main" val="20001"/>
                    </a:ext>
                  </a:extLst>
                </a:gridCol>
              </a:tblGrid>
              <a:tr h="370840">
                <a:tc>
                  <a:txBody>
                    <a:bodyPr/>
                    <a:lstStyle/>
                    <a:p>
                      <a:r>
                        <a:rPr lang="en-US" dirty="0"/>
                        <a:t>During </a:t>
                      </a:r>
                      <a:r>
                        <a:rPr lang="en-US" baseline="0" dirty="0"/>
                        <a:t>the ADS</a:t>
                      </a:r>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dirty="0"/>
                    </a:p>
                  </a:txBody>
                  <a:tcPr/>
                </a:tc>
                <a:tc>
                  <a:txBody>
                    <a:bodyPr/>
                    <a:lstStyle/>
                    <a:p>
                      <a:r>
                        <a:rPr lang="en-US" dirty="0"/>
                        <a:t>Day 1</a:t>
                      </a:r>
                    </a:p>
                  </a:txBody>
                  <a:tcPr/>
                </a:tc>
                <a:extLst>
                  <a:ext uri="{0D108BD9-81ED-4DB2-BD59-A6C34878D82A}">
                    <a16:rowId xmlns:a16="http://schemas.microsoft.com/office/drawing/2014/main" val="10001"/>
                  </a:ext>
                </a:extLst>
              </a:tr>
              <a:tr h="629412">
                <a:tc>
                  <a:txBody>
                    <a:bodyPr/>
                    <a:lstStyle/>
                    <a:p>
                      <a:r>
                        <a:rPr lang="en-US" dirty="0"/>
                        <a:t>Detailed discovery</a:t>
                      </a:r>
                    </a:p>
                  </a:txBody>
                  <a:tcPr/>
                </a:tc>
                <a:tc>
                  <a:txBody>
                    <a:bodyPr/>
                    <a:lstStyle/>
                    <a:p>
                      <a:r>
                        <a:rPr lang="en-US" dirty="0"/>
                        <a:t>9:00 am - 12:00 pm</a:t>
                      </a:r>
                    </a:p>
                  </a:txBody>
                  <a:tcPr/>
                </a:tc>
                <a:extLst>
                  <a:ext uri="{0D108BD9-81ED-4DB2-BD59-A6C34878D82A}">
                    <a16:rowId xmlns:a16="http://schemas.microsoft.com/office/drawing/2014/main" val="10002"/>
                  </a:ext>
                </a:extLst>
              </a:tr>
              <a:tr h="370840">
                <a:tc>
                  <a:txBody>
                    <a:bodyPr/>
                    <a:lstStyle/>
                    <a:p>
                      <a:r>
                        <a:rPr lang="en-US" dirty="0"/>
                        <a:t>Envisioning</a:t>
                      </a:r>
                    </a:p>
                  </a:txBody>
                  <a:tcPr/>
                </a:tc>
                <a:tc>
                  <a:txBody>
                    <a:bodyPr/>
                    <a:lstStyle/>
                    <a:p>
                      <a:r>
                        <a:rPr lang="en-US" dirty="0"/>
                        <a:t>1:00 pm</a:t>
                      </a:r>
                      <a:r>
                        <a:rPr lang="en-US" baseline="0" dirty="0"/>
                        <a:t> - 5:00 pm</a:t>
                      </a:r>
                      <a:endParaRPr lang="en-US" dirty="0"/>
                    </a:p>
                  </a:txBody>
                  <a:tcPr/>
                </a:tc>
                <a:extLst>
                  <a:ext uri="{0D108BD9-81ED-4DB2-BD59-A6C34878D82A}">
                    <a16:rowId xmlns:a16="http://schemas.microsoft.com/office/drawing/2014/main" val="10003"/>
                  </a:ext>
                </a:extLst>
              </a:tr>
              <a:tr h="413232">
                <a:tc>
                  <a:txBody>
                    <a:bodyPr/>
                    <a:lstStyle/>
                    <a:p>
                      <a:endParaRPr lang="en-US" dirty="0"/>
                    </a:p>
                  </a:txBody>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dirty="0"/>
                        <a:t>Day 2</a:t>
                      </a:r>
                    </a:p>
                  </a:txBody>
                  <a:tcPr/>
                </a:tc>
                <a:extLst>
                  <a:ext uri="{0D108BD9-81ED-4DB2-BD59-A6C34878D82A}">
                    <a16:rowId xmlns:a16="http://schemas.microsoft.com/office/drawing/2014/main" val="10004"/>
                  </a:ext>
                </a:extLst>
              </a:tr>
              <a:tr h="629412">
                <a:tc>
                  <a:txBody>
                    <a:bodyPr/>
                    <a:lstStyle/>
                    <a:p>
                      <a:r>
                        <a:rPr lang="en-US" dirty="0"/>
                        <a:t>Whiteboard </a:t>
                      </a:r>
                      <a:r>
                        <a:rPr lang="en-US" baseline="0" dirty="0"/>
                        <a:t>Candidate Architecture(s)</a:t>
                      </a:r>
                      <a:endParaRPr lang="en-US" dirty="0"/>
                    </a:p>
                  </a:txBody>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dirty="0"/>
                        <a:t>9:00 am - 12:00 pm</a:t>
                      </a:r>
                    </a:p>
                  </a:txBody>
                  <a:tcPr/>
                </a:tc>
                <a:extLst>
                  <a:ext uri="{0D108BD9-81ED-4DB2-BD59-A6C34878D82A}">
                    <a16:rowId xmlns:a16="http://schemas.microsoft.com/office/drawing/2014/main" val="10005"/>
                  </a:ext>
                </a:extLst>
              </a:tr>
              <a:tr h="629412">
                <a:tc>
                  <a:txBody>
                    <a:bodyPr/>
                    <a:lstStyle/>
                    <a:p>
                      <a:r>
                        <a:rPr lang="en-US" dirty="0"/>
                        <a:t>Identify</a:t>
                      </a:r>
                      <a:r>
                        <a:rPr lang="en-US" baseline="0" dirty="0"/>
                        <a:t> and define </a:t>
                      </a:r>
                      <a:r>
                        <a:rPr lang="en-US" dirty="0"/>
                        <a:t>POC(s)</a:t>
                      </a:r>
                      <a:r>
                        <a:rPr lang="en-US" baseline="0" dirty="0"/>
                        <a:t> and Pilot(s)</a:t>
                      </a:r>
                      <a:endParaRPr lang="en-US" dirty="0"/>
                    </a:p>
                  </a:txBody>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dirty="0"/>
                        <a:t>1:00</a:t>
                      </a:r>
                      <a:r>
                        <a:rPr lang="en-US" baseline="0" dirty="0"/>
                        <a:t> pm </a:t>
                      </a:r>
                      <a:r>
                        <a:rPr lang="mr-IN" baseline="0" dirty="0"/>
                        <a:t>–</a:t>
                      </a:r>
                      <a:r>
                        <a:rPr lang="en-US" baseline="0" dirty="0"/>
                        <a:t> 4:00 pm</a:t>
                      </a:r>
                      <a:endParaRPr lang="en-US" dirty="0"/>
                    </a:p>
                  </a:txBody>
                  <a:tcPr/>
                </a:tc>
                <a:extLst>
                  <a:ext uri="{0D108BD9-81ED-4DB2-BD59-A6C34878D82A}">
                    <a16:rowId xmlns:a16="http://schemas.microsoft.com/office/drawing/2014/main" val="10006"/>
                  </a:ext>
                </a:extLst>
              </a:tr>
              <a:tr h="898398">
                <a:tc>
                  <a:txBody>
                    <a:bodyPr/>
                    <a:lstStyle/>
                    <a:p>
                      <a:r>
                        <a:rPr lang="en-US" dirty="0"/>
                        <a:t>Document high level deliverables and next action steps</a:t>
                      </a:r>
                    </a:p>
                  </a:txBody>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dirty="0"/>
                        <a:t>4:00</a:t>
                      </a:r>
                      <a:r>
                        <a:rPr lang="en-US" baseline="0" dirty="0"/>
                        <a:t> pm </a:t>
                      </a:r>
                      <a:r>
                        <a:rPr lang="mr-IN" baseline="0" dirty="0"/>
                        <a:t>–</a:t>
                      </a:r>
                      <a:r>
                        <a:rPr lang="en-US" baseline="0" dirty="0"/>
                        <a:t> 5:00 pm</a:t>
                      </a:r>
                      <a:endParaRPr lang="en-US" dirty="0"/>
                    </a:p>
                  </a:txBody>
                  <a:tcPr/>
                </a:tc>
                <a:extLst>
                  <a:ext uri="{0D108BD9-81ED-4DB2-BD59-A6C34878D82A}">
                    <a16:rowId xmlns:a16="http://schemas.microsoft.com/office/drawing/2014/main" val="10007"/>
                  </a:ext>
                </a:extLst>
              </a:tr>
            </a:tbl>
          </a:graphicData>
        </a:graphic>
      </p:graphicFrame>
      <p:sp>
        <p:nvSpPr>
          <p:cNvPr id="9" name="TextBox 8"/>
          <p:cNvSpPr txBox="1"/>
          <p:nvPr/>
        </p:nvSpPr>
        <p:spPr>
          <a:xfrm>
            <a:off x="1507782" y="2983774"/>
            <a:ext cx="4420634" cy="572464"/>
          </a:xfrm>
          <a:prstGeom prst="rect">
            <a:avLst/>
          </a:prstGeom>
          <a:noFill/>
        </p:spPr>
        <p:txBody>
          <a:bodyPr wrap="none" lIns="182880" tIns="146304" rIns="182880" bIns="146304" rtlCol="0">
            <a:spAutoFit/>
          </a:bodyPr>
          <a:lstStyle/>
          <a:p>
            <a:pPr>
              <a:lnSpc>
                <a:spcPct val="90000"/>
              </a:lnSpc>
              <a:spcAft>
                <a:spcPts val="600"/>
              </a:spcAft>
            </a:pPr>
            <a:r>
              <a:rPr lang="en-US" sz="2000" i="1" dirty="0"/>
              <a:t>This work can be performed remotely.</a:t>
            </a:r>
          </a:p>
        </p:txBody>
      </p:sp>
      <p:sp>
        <p:nvSpPr>
          <p:cNvPr id="10" name="TextBox 9"/>
          <p:cNvSpPr txBox="1"/>
          <p:nvPr/>
        </p:nvSpPr>
        <p:spPr>
          <a:xfrm>
            <a:off x="6823558" y="5769185"/>
            <a:ext cx="4751044" cy="572464"/>
          </a:xfrm>
          <a:prstGeom prst="rect">
            <a:avLst/>
          </a:prstGeom>
          <a:noFill/>
        </p:spPr>
        <p:txBody>
          <a:bodyPr wrap="none" lIns="182880" tIns="146304" rIns="182880" bIns="146304" rtlCol="0">
            <a:spAutoFit/>
          </a:bodyPr>
          <a:lstStyle/>
          <a:p>
            <a:pPr>
              <a:lnSpc>
                <a:spcPct val="90000"/>
              </a:lnSpc>
              <a:spcAft>
                <a:spcPts val="600"/>
              </a:spcAft>
            </a:pPr>
            <a:r>
              <a:rPr lang="en-US" sz="2000" i="1" dirty="0"/>
              <a:t>The ADS should be performed in-person.</a:t>
            </a:r>
          </a:p>
        </p:txBody>
      </p:sp>
      <p:graphicFrame>
        <p:nvGraphicFramePr>
          <p:cNvPr id="12" name="Table 11"/>
          <p:cNvGraphicFramePr>
            <a:graphicFrameLocks noGrp="1"/>
          </p:cNvGraphicFramePr>
          <p:nvPr>
            <p:extLst/>
          </p:nvPr>
        </p:nvGraphicFramePr>
        <p:xfrm>
          <a:off x="461803" y="4712993"/>
          <a:ext cx="5212080" cy="1371092"/>
        </p:xfrm>
        <a:graphic>
          <a:graphicData uri="http://schemas.openxmlformats.org/drawingml/2006/table">
            <a:tbl>
              <a:tblPr firstRow="1" bandRow="1">
                <a:tableStyleId>{5C22544A-7EE6-4342-B048-85BDC9FD1C3A}</a:tableStyleId>
              </a:tblPr>
              <a:tblGrid>
                <a:gridCol w="3118795">
                  <a:extLst>
                    <a:ext uri="{9D8B030D-6E8A-4147-A177-3AD203B41FA5}">
                      <a16:colId xmlns:a16="http://schemas.microsoft.com/office/drawing/2014/main" val="20000"/>
                    </a:ext>
                  </a:extLst>
                </a:gridCol>
                <a:gridCol w="2093285">
                  <a:extLst>
                    <a:ext uri="{9D8B030D-6E8A-4147-A177-3AD203B41FA5}">
                      <a16:colId xmlns:a16="http://schemas.microsoft.com/office/drawing/2014/main" val="20001"/>
                    </a:ext>
                  </a:extLst>
                </a:gridCol>
              </a:tblGrid>
              <a:tr h="370840">
                <a:tc>
                  <a:txBody>
                    <a:bodyPr/>
                    <a:lstStyle/>
                    <a:p>
                      <a:r>
                        <a:rPr lang="en-US" dirty="0"/>
                        <a:t>After </a:t>
                      </a:r>
                      <a:r>
                        <a:rPr lang="en-US" baseline="0" dirty="0"/>
                        <a:t>the ADS</a:t>
                      </a:r>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Create architecture</a:t>
                      </a:r>
                      <a:r>
                        <a:rPr lang="en-US" baseline="0" dirty="0"/>
                        <a:t> diagrams</a:t>
                      </a:r>
                      <a:endParaRPr lang="en-US" dirty="0"/>
                    </a:p>
                  </a:txBody>
                  <a:tcPr/>
                </a:tc>
                <a:tc>
                  <a:txBody>
                    <a:bodyPr/>
                    <a:lstStyle/>
                    <a:p>
                      <a:r>
                        <a:rPr lang="en-US" dirty="0"/>
                        <a:t>*Varies by project</a:t>
                      </a:r>
                    </a:p>
                  </a:txBody>
                  <a:tcPr/>
                </a:tc>
                <a:extLst>
                  <a:ext uri="{0D108BD9-81ED-4DB2-BD59-A6C34878D82A}">
                    <a16:rowId xmlns:a16="http://schemas.microsoft.com/office/drawing/2014/main" val="10001"/>
                  </a:ext>
                </a:extLst>
              </a:tr>
              <a:tr h="629412">
                <a:tc>
                  <a:txBody>
                    <a:bodyPr/>
                    <a:lstStyle/>
                    <a:p>
                      <a:r>
                        <a:rPr lang="en-US" dirty="0"/>
                        <a:t>Review architecture diagrams with ADS team</a:t>
                      </a:r>
                    </a:p>
                  </a:txBody>
                  <a:tcPr/>
                </a:tc>
                <a:tc>
                  <a:txBody>
                    <a:bodyPr/>
                    <a:lstStyle/>
                    <a:p>
                      <a:r>
                        <a:rPr lang="en-US" dirty="0"/>
                        <a:t>9:30 am</a:t>
                      </a:r>
                      <a:r>
                        <a:rPr lang="en-US" baseline="0" dirty="0"/>
                        <a:t> - 10:30 am</a:t>
                      </a:r>
                      <a:endParaRPr lang="en-US" dirty="0"/>
                    </a:p>
                  </a:txBody>
                  <a:tcPr/>
                </a:tc>
                <a:extLst>
                  <a:ext uri="{0D108BD9-81ED-4DB2-BD59-A6C34878D82A}">
                    <a16:rowId xmlns:a16="http://schemas.microsoft.com/office/drawing/2014/main" val="10002"/>
                  </a:ext>
                </a:extLst>
              </a:tr>
            </a:tbl>
          </a:graphicData>
        </a:graphic>
      </p:graphicFrame>
      <p:sp>
        <p:nvSpPr>
          <p:cNvPr id="13" name="TextBox 12"/>
          <p:cNvSpPr txBox="1"/>
          <p:nvPr/>
        </p:nvSpPr>
        <p:spPr>
          <a:xfrm>
            <a:off x="1583180" y="6001326"/>
            <a:ext cx="4420634" cy="572464"/>
          </a:xfrm>
          <a:prstGeom prst="rect">
            <a:avLst/>
          </a:prstGeom>
          <a:noFill/>
        </p:spPr>
        <p:txBody>
          <a:bodyPr wrap="none" lIns="182880" tIns="146304" rIns="182880" bIns="146304" rtlCol="0">
            <a:spAutoFit/>
          </a:bodyPr>
          <a:lstStyle/>
          <a:p>
            <a:pPr>
              <a:lnSpc>
                <a:spcPct val="90000"/>
              </a:lnSpc>
              <a:spcAft>
                <a:spcPts val="600"/>
              </a:spcAft>
            </a:pPr>
            <a:r>
              <a:rPr lang="en-US" sz="2000" i="1" dirty="0"/>
              <a:t>This work can be performed remotely.</a:t>
            </a:r>
          </a:p>
        </p:txBody>
      </p:sp>
    </p:spTree>
    <p:extLst>
      <p:ext uri="{BB962C8B-B14F-4D97-AF65-F5344CB8AC3E}">
        <p14:creationId xmlns:p14="http://schemas.microsoft.com/office/powerpoint/2010/main" val="3816433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Complete the Pre-ADS Checklist</a:t>
            </a:r>
            <a:endParaRPr lang="en-US" dirty="0"/>
          </a:p>
        </p:txBody>
      </p:sp>
      <p:sp>
        <p:nvSpPr>
          <p:cNvPr id="11" name="TextBox 10"/>
          <p:cNvSpPr txBox="1"/>
          <p:nvPr/>
        </p:nvSpPr>
        <p:spPr>
          <a:xfrm>
            <a:off x="2198194" y="1295715"/>
            <a:ext cx="8129681" cy="1043363"/>
          </a:xfrm>
          <a:prstGeom prst="rect">
            <a:avLst/>
          </a:prstGeom>
          <a:noFill/>
        </p:spPr>
        <p:txBody>
          <a:bodyPr wrap="square" lIns="182880" tIns="146304" rIns="182880" bIns="146304" rtlCol="0">
            <a:spAutoFit/>
          </a:bodyPr>
          <a:lstStyle/>
          <a:p>
            <a:pPr>
              <a:lnSpc>
                <a:spcPct val="90000"/>
              </a:lnSpc>
              <a:spcAft>
                <a:spcPts val="600"/>
              </a:spcAft>
            </a:pPr>
            <a:r>
              <a:rPr lang="en-US" dirty="0">
                <a:latin typeface="+mj-lt"/>
              </a:rPr>
              <a:t>A successful architecture design session relies on preparation. After the ideation, or opportunity definition session, perform the following checklist of items to prepare for the ADS:</a:t>
            </a:r>
          </a:p>
        </p:txBody>
      </p:sp>
      <p:sp>
        <p:nvSpPr>
          <p:cNvPr id="6" name="Rectangle 5"/>
          <p:cNvSpPr/>
          <p:nvPr/>
        </p:nvSpPr>
        <p:spPr>
          <a:xfrm>
            <a:off x="2661450" y="2508345"/>
            <a:ext cx="8494230" cy="2643801"/>
          </a:xfrm>
          <a:prstGeom prst="rect">
            <a:avLst/>
          </a:prstGeom>
        </p:spPr>
        <p:txBody>
          <a:bodyPr wrap="square">
            <a:spAutoFit/>
          </a:bodyPr>
          <a:lstStyle/>
          <a:p>
            <a:pPr marL="285750" indent="-285750">
              <a:lnSpc>
                <a:spcPct val="90000"/>
              </a:lnSpc>
              <a:spcAft>
                <a:spcPts val="600"/>
              </a:spcAft>
              <a:buFont typeface="Wingdings" charset="2"/>
              <a:buChar char="q"/>
            </a:pPr>
            <a:r>
              <a:rPr lang="en-US" dirty="0"/>
              <a:t>Schedule a time for the design session – normally 1-2 days</a:t>
            </a:r>
          </a:p>
          <a:p>
            <a:pPr marL="285750" indent="-285750">
              <a:lnSpc>
                <a:spcPct val="90000"/>
              </a:lnSpc>
              <a:spcAft>
                <a:spcPts val="600"/>
              </a:spcAft>
              <a:buFont typeface="Wingdings" charset="2"/>
              <a:buChar char="q"/>
            </a:pPr>
            <a:r>
              <a:rPr lang="en-US" dirty="0"/>
              <a:t>Schedule a location: ensure you have whiteboards and a projector</a:t>
            </a:r>
          </a:p>
          <a:p>
            <a:pPr marL="285750" indent="-285750">
              <a:lnSpc>
                <a:spcPct val="90000"/>
              </a:lnSpc>
              <a:spcAft>
                <a:spcPts val="600"/>
              </a:spcAft>
              <a:buFont typeface="Wingdings" charset="2"/>
              <a:buChar char="q"/>
            </a:pPr>
            <a:r>
              <a:rPr lang="en-US" dirty="0"/>
              <a:t>Schedule resources: experts from your team, and a cross-cutting panel of technical and business stakeholders from the customer</a:t>
            </a:r>
          </a:p>
          <a:p>
            <a:pPr marL="285750" indent="-285750">
              <a:lnSpc>
                <a:spcPct val="90000"/>
              </a:lnSpc>
              <a:spcAft>
                <a:spcPts val="600"/>
              </a:spcAft>
              <a:buFont typeface="Wingdings" charset="2"/>
              <a:buChar char="q"/>
            </a:pPr>
            <a:r>
              <a:rPr lang="en-US" dirty="0"/>
              <a:t>Build an agenda: establish milestone goals in advance so that the ADS doesn’t get consumed discussing a single topic</a:t>
            </a:r>
          </a:p>
          <a:p>
            <a:pPr marL="285750" indent="-285750">
              <a:lnSpc>
                <a:spcPct val="90000"/>
              </a:lnSpc>
              <a:spcAft>
                <a:spcPts val="600"/>
              </a:spcAft>
              <a:buFont typeface="Wingdings" charset="2"/>
              <a:buChar char="q"/>
            </a:pPr>
            <a:r>
              <a:rPr lang="en-US" dirty="0"/>
              <a:t>Prepare preliminary documentation and architectural diagrams, such as a baseline architecture. Even if you only have the basic building blocks, it’s good to come prepared with something you can modify during or after the session</a:t>
            </a:r>
          </a:p>
        </p:txBody>
      </p:sp>
      <p:pic>
        <p:nvPicPr>
          <p:cNvPr id="4" name="Picture 3"/>
          <p:cNvPicPr>
            <a:picLocks noChangeAspect="1"/>
          </p:cNvPicPr>
          <p:nvPr/>
        </p:nvPicPr>
        <p:blipFill>
          <a:blip r:embed="rId3"/>
          <a:stretch>
            <a:fillRect/>
          </a:stretch>
        </p:blipFill>
        <p:spPr>
          <a:xfrm>
            <a:off x="329730" y="2698601"/>
            <a:ext cx="2154390" cy="2154390"/>
          </a:xfrm>
          <a:prstGeom prst="rect">
            <a:avLst/>
          </a:prstGeom>
        </p:spPr>
      </p:pic>
    </p:spTree>
    <p:extLst>
      <p:ext uri="{BB962C8B-B14F-4D97-AF65-F5344CB8AC3E}">
        <p14:creationId xmlns:p14="http://schemas.microsoft.com/office/powerpoint/2010/main" val="109547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4532</TotalTime>
  <Words>2122</Words>
  <Application>Microsoft Office PowerPoint</Application>
  <PresentationFormat>Widescreen</PresentationFormat>
  <Paragraphs>203</Paragraphs>
  <Slides>23</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Calibri</vt:lpstr>
      <vt:lpstr>Consolas</vt:lpstr>
      <vt:lpstr>Segoe UI</vt:lpstr>
      <vt:lpstr>Segoe UI Light</vt:lpstr>
      <vt:lpstr>Segoe UI Semilight</vt:lpstr>
      <vt:lpstr>Wingdings</vt:lpstr>
      <vt:lpstr>2_Server and Cloud 2013</vt:lpstr>
      <vt:lpstr>C+E Readiness Template</vt:lpstr>
      <vt:lpstr>Mastering the Architecture Design Session (ADS)</vt:lpstr>
      <vt:lpstr>Abstract and learning objectives</vt:lpstr>
      <vt:lpstr>Basics</vt:lpstr>
      <vt:lpstr>Requirements for success</vt:lpstr>
      <vt:lpstr>Preparation (1/3) </vt:lpstr>
      <vt:lpstr>Preparation (2/3)</vt:lpstr>
      <vt:lpstr>Preparation (3/3)</vt:lpstr>
      <vt:lpstr>Sample Agenda</vt:lpstr>
      <vt:lpstr>Complete the Pre-ADS Checklist</vt:lpstr>
      <vt:lpstr>Delivery</vt:lpstr>
      <vt:lpstr>Best practice whiteboard layout</vt:lpstr>
      <vt:lpstr>Discovery Checklist</vt:lpstr>
      <vt:lpstr>Envisioning Checklist</vt:lpstr>
      <vt:lpstr>Planning Checklist</vt:lpstr>
      <vt:lpstr>Decision Tree – POC or Pilot?</vt:lpstr>
      <vt:lpstr>Follow-up documentation</vt:lpstr>
      <vt:lpstr>After the ADS Checklist</vt:lpstr>
      <vt:lpstr>What are your  best practices?</vt:lpstr>
      <vt:lpstr>How to structure and execute a POC / prototype</vt:lpstr>
      <vt:lpstr>Benefits of creating a POC</vt:lpstr>
      <vt:lpstr>Define POC Scope Checklist</vt:lpstr>
      <vt:lpstr>Execute POC Implementation Checklist</vt:lpstr>
      <vt:lpstr>POC Conclusion Checklist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Zoiner Tejada</cp:lastModifiedBy>
  <cp:revision>96</cp:revision>
  <dcterms:created xsi:type="dcterms:W3CDTF">2016-01-21T23:17:09Z</dcterms:created>
  <dcterms:modified xsi:type="dcterms:W3CDTF">2018-08-24T18:56:25Z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