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17"/>
  </p:notesMasterIdLst>
  <p:sldIdLst>
    <p:sldId id="300" r:id="rId6"/>
    <p:sldId id="323" r:id="rId7"/>
    <p:sldId id="324" r:id="rId8"/>
    <p:sldId id="325" r:id="rId9"/>
    <p:sldId id="326" r:id="rId10"/>
    <p:sldId id="327" r:id="rId11"/>
    <p:sldId id="328" r:id="rId12"/>
    <p:sldId id="329" r:id="rId13"/>
    <p:sldId id="330" r:id="rId14"/>
    <p:sldId id="331" r:id="rId15"/>
    <p:sldId id="33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71FFC8-A34C-4378-9943-07BD794A9F8C}">
          <p14:sldIdLst>
            <p14:sldId id="300"/>
            <p14:sldId id="323"/>
            <p14:sldId id="324"/>
            <p14:sldId id="325"/>
            <p14:sldId id="326"/>
            <p14:sldId id="327"/>
            <p14:sldId id="328"/>
            <p14:sldId id="329"/>
            <p14:sldId id="330"/>
            <p14:sldId id="331"/>
            <p14:sldId id="3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89776" autoAdjust="0"/>
  </p:normalViewPr>
  <p:slideViewPr>
    <p:cSldViewPr snapToGrid="0">
      <p:cViewPr varScale="1">
        <p:scale>
          <a:sx n="87" d="100"/>
          <a:sy n="87" d="100"/>
        </p:scale>
        <p:origin x="102" y="64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F5FB16-F762-4948-9D33-8B1273716216}"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US"/>
        </a:p>
      </dgm:t>
    </dgm:pt>
    <dgm:pt modelId="{2D8FBB6E-F975-44F6-BCFD-DA10DBC035C1}">
      <dgm:prSet phldrT="[Text]"/>
      <dgm:spPr/>
      <dgm:t>
        <a:bodyPr/>
        <a:lstStyle/>
        <a:p>
          <a:r>
            <a:rPr lang="en-US" dirty="0"/>
            <a:t>Design</a:t>
          </a:r>
        </a:p>
      </dgm:t>
    </dgm:pt>
    <dgm:pt modelId="{62C6BC07-6014-41FF-A098-59AA70203623}" type="parTrans" cxnId="{DCF8662D-2DE3-4D4D-8E2D-1EB49203AE9B}">
      <dgm:prSet/>
      <dgm:spPr/>
      <dgm:t>
        <a:bodyPr/>
        <a:lstStyle/>
        <a:p>
          <a:endParaRPr lang="en-US"/>
        </a:p>
      </dgm:t>
    </dgm:pt>
    <dgm:pt modelId="{2FF35B89-8024-43E8-A3CE-AE8E03228A47}" type="sibTrans" cxnId="{DCF8662D-2DE3-4D4D-8E2D-1EB49203AE9B}">
      <dgm:prSet/>
      <dgm:spPr/>
      <dgm:t>
        <a:bodyPr/>
        <a:lstStyle/>
        <a:p>
          <a:endParaRPr lang="en-US"/>
        </a:p>
      </dgm:t>
    </dgm:pt>
    <dgm:pt modelId="{2D1EB74E-095B-48DC-99D0-C9DE9C58BE27}">
      <dgm:prSet phldrT="[Text]"/>
      <dgm:spPr/>
      <dgm:t>
        <a:bodyPr/>
        <a:lstStyle/>
        <a:p>
          <a:r>
            <a:rPr lang="en-US" dirty="0"/>
            <a:t>Create a technical solution proposal based on reference architectures.</a:t>
          </a:r>
        </a:p>
      </dgm:t>
    </dgm:pt>
    <dgm:pt modelId="{E25B67F5-8474-45D1-8F5A-0C1CFE261F04}" type="parTrans" cxnId="{60734959-385B-4A44-9ADC-C00A3FA0B6B3}">
      <dgm:prSet/>
      <dgm:spPr/>
      <dgm:t>
        <a:bodyPr/>
        <a:lstStyle/>
        <a:p>
          <a:endParaRPr lang="en-US"/>
        </a:p>
      </dgm:t>
    </dgm:pt>
    <dgm:pt modelId="{73CFE475-A278-480B-9E1D-B4B27CA8F46F}" type="sibTrans" cxnId="{60734959-385B-4A44-9ADC-C00A3FA0B6B3}">
      <dgm:prSet/>
      <dgm:spPr/>
      <dgm:t>
        <a:bodyPr/>
        <a:lstStyle/>
        <a:p>
          <a:endParaRPr lang="en-US"/>
        </a:p>
      </dgm:t>
    </dgm:pt>
    <dgm:pt modelId="{00D59FA3-6FEC-427D-9ED2-BD9DD2A3CE69}">
      <dgm:prSet phldrT="[Text]"/>
      <dgm:spPr/>
      <dgm:t>
        <a:bodyPr/>
        <a:lstStyle/>
        <a:p>
          <a:r>
            <a:rPr lang="en-US" dirty="0"/>
            <a:t>Plan</a:t>
          </a:r>
        </a:p>
      </dgm:t>
    </dgm:pt>
    <dgm:pt modelId="{858FE16E-486A-42B0-BC52-4ACBF414872A}" type="parTrans" cxnId="{2CA4FE1E-2C87-4BF2-ABB6-606F58313D8D}">
      <dgm:prSet/>
      <dgm:spPr/>
      <dgm:t>
        <a:bodyPr/>
        <a:lstStyle/>
        <a:p>
          <a:endParaRPr lang="en-US"/>
        </a:p>
      </dgm:t>
    </dgm:pt>
    <dgm:pt modelId="{7635C2BE-0D36-41CA-B31F-7999C067923C}" type="sibTrans" cxnId="{2CA4FE1E-2C87-4BF2-ABB6-606F58313D8D}">
      <dgm:prSet/>
      <dgm:spPr/>
      <dgm:t>
        <a:bodyPr/>
        <a:lstStyle/>
        <a:p>
          <a:endParaRPr lang="en-US"/>
        </a:p>
      </dgm:t>
    </dgm:pt>
    <dgm:pt modelId="{18BFEECD-A07C-4AB4-9594-CB8252414039}">
      <dgm:prSet phldrT="[Text]"/>
      <dgm:spPr/>
      <dgm:t>
        <a:bodyPr/>
        <a:lstStyle/>
        <a:p>
          <a:r>
            <a:rPr lang="en-US" dirty="0"/>
            <a:t>Create a phased implementation plan proposal that allows the customer to control cost and schedule impacts.</a:t>
          </a:r>
        </a:p>
      </dgm:t>
    </dgm:pt>
    <dgm:pt modelId="{7C6BDA24-1477-499A-A4CE-C9055E936EAB}" type="parTrans" cxnId="{98F26BC1-0487-4EC2-AA5A-496427EC9379}">
      <dgm:prSet/>
      <dgm:spPr/>
      <dgm:t>
        <a:bodyPr/>
        <a:lstStyle/>
        <a:p>
          <a:endParaRPr lang="en-US"/>
        </a:p>
      </dgm:t>
    </dgm:pt>
    <dgm:pt modelId="{C1C6AAFA-AF75-4D78-8C15-3D538064308B}" type="sibTrans" cxnId="{98F26BC1-0487-4EC2-AA5A-496427EC9379}">
      <dgm:prSet/>
      <dgm:spPr/>
      <dgm:t>
        <a:bodyPr/>
        <a:lstStyle/>
        <a:p>
          <a:endParaRPr lang="en-US"/>
        </a:p>
      </dgm:t>
    </dgm:pt>
    <dgm:pt modelId="{DF957584-7B59-477B-A502-44F19C06DFA8}">
      <dgm:prSet phldrT="[Text]"/>
      <dgm:spPr/>
      <dgm:t>
        <a:bodyPr/>
        <a:lstStyle/>
        <a:p>
          <a:r>
            <a:rPr lang="en-US" dirty="0"/>
            <a:t>Participants</a:t>
          </a:r>
        </a:p>
      </dgm:t>
    </dgm:pt>
    <dgm:pt modelId="{69E0CB98-3DDD-4E86-89E9-0F5EF20D5E35}" type="parTrans" cxnId="{BBE0719D-8C55-4C68-8DBB-7B59EFAD83C6}">
      <dgm:prSet/>
      <dgm:spPr/>
      <dgm:t>
        <a:bodyPr/>
        <a:lstStyle/>
        <a:p>
          <a:endParaRPr lang="en-US"/>
        </a:p>
      </dgm:t>
    </dgm:pt>
    <dgm:pt modelId="{A60B0A03-8183-4462-9F7F-B997FD7FF332}" type="sibTrans" cxnId="{BBE0719D-8C55-4C68-8DBB-7B59EFAD83C6}">
      <dgm:prSet/>
      <dgm:spPr/>
      <dgm:t>
        <a:bodyPr/>
        <a:lstStyle/>
        <a:p>
          <a:endParaRPr lang="en-US"/>
        </a:p>
      </dgm:t>
    </dgm:pt>
    <dgm:pt modelId="{D7D5D2E6-1385-4315-A7E3-BAE31694694C}">
      <dgm:prSet phldrT="[Text]"/>
      <dgm:spPr/>
      <dgm:t>
        <a:bodyPr/>
        <a:lstStyle/>
        <a:p>
          <a:r>
            <a:rPr lang="en-US" dirty="0"/>
            <a:t>Identify key players for each section of the ADS and prepare a meeting agenda.</a:t>
          </a:r>
        </a:p>
      </dgm:t>
    </dgm:pt>
    <dgm:pt modelId="{53D1B0D3-8C8B-497B-B14B-BAB7612AA023}" type="parTrans" cxnId="{901C7B83-38BC-4504-8FBF-0E75C7E19C5F}">
      <dgm:prSet/>
      <dgm:spPr/>
      <dgm:t>
        <a:bodyPr/>
        <a:lstStyle/>
        <a:p>
          <a:endParaRPr lang="en-US"/>
        </a:p>
      </dgm:t>
    </dgm:pt>
    <dgm:pt modelId="{003AE7F9-5296-4985-9E3F-76286A6423C1}" type="sibTrans" cxnId="{901C7B83-38BC-4504-8FBF-0E75C7E19C5F}">
      <dgm:prSet/>
      <dgm:spPr/>
      <dgm:t>
        <a:bodyPr/>
        <a:lstStyle/>
        <a:p>
          <a:endParaRPr lang="en-US"/>
        </a:p>
      </dgm:t>
    </dgm:pt>
    <dgm:pt modelId="{797D762A-3D6B-4DF4-9800-4E1B810CA0AF}" type="pres">
      <dgm:prSet presAssocID="{BAF5FB16-F762-4948-9D33-8B1273716216}" presName="linearFlow" presStyleCnt="0">
        <dgm:presLayoutVars>
          <dgm:dir/>
          <dgm:animLvl val="lvl"/>
          <dgm:resizeHandles/>
        </dgm:presLayoutVars>
      </dgm:prSet>
      <dgm:spPr/>
    </dgm:pt>
    <dgm:pt modelId="{60948321-A276-441B-B502-8DE23375B32C}" type="pres">
      <dgm:prSet presAssocID="{2D8FBB6E-F975-44F6-BCFD-DA10DBC035C1}" presName="compositeNode" presStyleCnt="0">
        <dgm:presLayoutVars>
          <dgm:bulletEnabled val="1"/>
        </dgm:presLayoutVars>
      </dgm:prSet>
      <dgm:spPr/>
    </dgm:pt>
    <dgm:pt modelId="{106F9BA3-BFC0-4BEB-A72F-838BDCF521AE}" type="pres">
      <dgm:prSet presAssocID="{2D8FBB6E-F975-44F6-BCFD-DA10DBC035C1}" presName="image" presStyleLbl="fgImgPlace1" presStyleIdx="0" presStyleCnt="3"/>
      <dgm:spPr/>
    </dgm:pt>
    <dgm:pt modelId="{1632C909-4C70-444C-96A1-43632F63939C}" type="pres">
      <dgm:prSet presAssocID="{2D8FBB6E-F975-44F6-BCFD-DA10DBC035C1}" presName="childNode" presStyleLbl="node1" presStyleIdx="0" presStyleCnt="3">
        <dgm:presLayoutVars>
          <dgm:bulletEnabled val="1"/>
        </dgm:presLayoutVars>
      </dgm:prSet>
      <dgm:spPr/>
    </dgm:pt>
    <dgm:pt modelId="{79E7C079-4415-4439-B757-0627A69C007D}" type="pres">
      <dgm:prSet presAssocID="{2D8FBB6E-F975-44F6-BCFD-DA10DBC035C1}" presName="parentNode" presStyleLbl="revTx" presStyleIdx="0" presStyleCnt="3">
        <dgm:presLayoutVars>
          <dgm:chMax val="0"/>
          <dgm:bulletEnabled val="1"/>
        </dgm:presLayoutVars>
      </dgm:prSet>
      <dgm:spPr/>
    </dgm:pt>
    <dgm:pt modelId="{2B739B00-283C-4436-A17C-769498B3CAD4}" type="pres">
      <dgm:prSet presAssocID="{2FF35B89-8024-43E8-A3CE-AE8E03228A47}" presName="sibTrans" presStyleCnt="0"/>
      <dgm:spPr/>
    </dgm:pt>
    <dgm:pt modelId="{364AC849-3075-4256-9A72-D551D3F4F13C}" type="pres">
      <dgm:prSet presAssocID="{00D59FA3-6FEC-427D-9ED2-BD9DD2A3CE69}" presName="compositeNode" presStyleCnt="0">
        <dgm:presLayoutVars>
          <dgm:bulletEnabled val="1"/>
        </dgm:presLayoutVars>
      </dgm:prSet>
      <dgm:spPr/>
    </dgm:pt>
    <dgm:pt modelId="{62ABCFBB-C755-4669-8CE9-1DC1E4A21348}" type="pres">
      <dgm:prSet presAssocID="{00D59FA3-6FEC-427D-9ED2-BD9DD2A3CE69}" presName="image" presStyleLbl="fgImgPlace1" presStyleIdx="1" presStyleCnt="3"/>
      <dgm:spPr/>
    </dgm:pt>
    <dgm:pt modelId="{A52D935C-B051-4C84-B2B4-AD6F6BCF2DD4}" type="pres">
      <dgm:prSet presAssocID="{00D59FA3-6FEC-427D-9ED2-BD9DD2A3CE69}" presName="childNode" presStyleLbl="node1" presStyleIdx="1" presStyleCnt="3">
        <dgm:presLayoutVars>
          <dgm:bulletEnabled val="1"/>
        </dgm:presLayoutVars>
      </dgm:prSet>
      <dgm:spPr/>
    </dgm:pt>
    <dgm:pt modelId="{B99EECAF-87FE-4615-86A4-8039C2226390}" type="pres">
      <dgm:prSet presAssocID="{00D59FA3-6FEC-427D-9ED2-BD9DD2A3CE69}" presName="parentNode" presStyleLbl="revTx" presStyleIdx="1" presStyleCnt="3">
        <dgm:presLayoutVars>
          <dgm:chMax val="0"/>
          <dgm:bulletEnabled val="1"/>
        </dgm:presLayoutVars>
      </dgm:prSet>
      <dgm:spPr/>
    </dgm:pt>
    <dgm:pt modelId="{73F737B9-F3A8-4683-882E-F35D40B9A23F}" type="pres">
      <dgm:prSet presAssocID="{7635C2BE-0D36-41CA-B31F-7999C067923C}" presName="sibTrans" presStyleCnt="0"/>
      <dgm:spPr/>
    </dgm:pt>
    <dgm:pt modelId="{A5E467D3-6D4D-4E29-A4B1-66CB6E232937}" type="pres">
      <dgm:prSet presAssocID="{DF957584-7B59-477B-A502-44F19C06DFA8}" presName="compositeNode" presStyleCnt="0">
        <dgm:presLayoutVars>
          <dgm:bulletEnabled val="1"/>
        </dgm:presLayoutVars>
      </dgm:prSet>
      <dgm:spPr/>
    </dgm:pt>
    <dgm:pt modelId="{592D591C-736F-4CE8-9C94-3B2FC905D115}" type="pres">
      <dgm:prSet presAssocID="{DF957584-7B59-477B-A502-44F19C06DFA8}" presName="image" presStyleLbl="fgImgPlace1" presStyleIdx="2" presStyleCnt="3"/>
      <dgm:spPr/>
    </dgm:pt>
    <dgm:pt modelId="{956E682D-A222-4CFE-B5F9-6EA9107FFAE1}" type="pres">
      <dgm:prSet presAssocID="{DF957584-7B59-477B-A502-44F19C06DFA8}" presName="childNode" presStyleLbl="node1" presStyleIdx="2" presStyleCnt="3">
        <dgm:presLayoutVars>
          <dgm:bulletEnabled val="1"/>
        </dgm:presLayoutVars>
      </dgm:prSet>
      <dgm:spPr/>
    </dgm:pt>
    <dgm:pt modelId="{7893DEAF-342D-47EC-9A82-92F535DB0283}" type="pres">
      <dgm:prSet presAssocID="{DF957584-7B59-477B-A502-44F19C06DFA8}" presName="parentNode" presStyleLbl="revTx" presStyleIdx="2" presStyleCnt="3">
        <dgm:presLayoutVars>
          <dgm:chMax val="0"/>
          <dgm:bulletEnabled val="1"/>
        </dgm:presLayoutVars>
      </dgm:prSet>
      <dgm:spPr/>
    </dgm:pt>
  </dgm:ptLst>
  <dgm:cxnLst>
    <dgm:cxn modelId="{96E76713-B533-419E-8358-D434FCBDC1D7}" type="presOf" srcId="{2D1EB74E-095B-48DC-99D0-C9DE9C58BE27}" destId="{1632C909-4C70-444C-96A1-43632F63939C}" srcOrd="0" destOrd="0" presId="urn:microsoft.com/office/officeart/2005/8/layout/hList2"/>
    <dgm:cxn modelId="{D5FFE414-5882-4E84-8334-E6872B43AEE1}" type="presOf" srcId="{D7D5D2E6-1385-4315-A7E3-BAE31694694C}" destId="{956E682D-A222-4CFE-B5F9-6EA9107FFAE1}" srcOrd="0" destOrd="0" presId="urn:microsoft.com/office/officeart/2005/8/layout/hList2"/>
    <dgm:cxn modelId="{2CA4FE1E-2C87-4BF2-ABB6-606F58313D8D}" srcId="{BAF5FB16-F762-4948-9D33-8B1273716216}" destId="{00D59FA3-6FEC-427D-9ED2-BD9DD2A3CE69}" srcOrd="1" destOrd="0" parTransId="{858FE16E-486A-42B0-BC52-4ACBF414872A}" sibTransId="{7635C2BE-0D36-41CA-B31F-7999C067923C}"/>
    <dgm:cxn modelId="{DCF8662D-2DE3-4D4D-8E2D-1EB49203AE9B}" srcId="{BAF5FB16-F762-4948-9D33-8B1273716216}" destId="{2D8FBB6E-F975-44F6-BCFD-DA10DBC035C1}" srcOrd="0" destOrd="0" parTransId="{62C6BC07-6014-41FF-A098-59AA70203623}" sibTransId="{2FF35B89-8024-43E8-A3CE-AE8E03228A47}"/>
    <dgm:cxn modelId="{D0E7E96F-6AC6-45E1-ADA7-00A87BD71AFD}" type="presOf" srcId="{DF957584-7B59-477B-A502-44F19C06DFA8}" destId="{7893DEAF-342D-47EC-9A82-92F535DB0283}" srcOrd="0" destOrd="0" presId="urn:microsoft.com/office/officeart/2005/8/layout/hList2"/>
    <dgm:cxn modelId="{6CADFC70-A505-4AAA-AA97-18094A2101C6}" type="presOf" srcId="{18BFEECD-A07C-4AB4-9594-CB8252414039}" destId="{A52D935C-B051-4C84-B2B4-AD6F6BCF2DD4}" srcOrd="0" destOrd="0" presId="urn:microsoft.com/office/officeart/2005/8/layout/hList2"/>
    <dgm:cxn modelId="{35A7E553-5A24-4ED6-B117-6BF543101C1E}" type="presOf" srcId="{00D59FA3-6FEC-427D-9ED2-BD9DD2A3CE69}" destId="{B99EECAF-87FE-4615-86A4-8039C2226390}" srcOrd="0" destOrd="0" presId="urn:microsoft.com/office/officeart/2005/8/layout/hList2"/>
    <dgm:cxn modelId="{6A2CBC57-0D5E-4009-8A8A-B4A1930E7881}" type="presOf" srcId="{BAF5FB16-F762-4948-9D33-8B1273716216}" destId="{797D762A-3D6B-4DF4-9800-4E1B810CA0AF}" srcOrd="0" destOrd="0" presId="urn:microsoft.com/office/officeart/2005/8/layout/hList2"/>
    <dgm:cxn modelId="{60734959-385B-4A44-9ADC-C00A3FA0B6B3}" srcId="{2D8FBB6E-F975-44F6-BCFD-DA10DBC035C1}" destId="{2D1EB74E-095B-48DC-99D0-C9DE9C58BE27}" srcOrd="0" destOrd="0" parTransId="{E25B67F5-8474-45D1-8F5A-0C1CFE261F04}" sibTransId="{73CFE475-A278-480B-9E1D-B4B27CA8F46F}"/>
    <dgm:cxn modelId="{901C7B83-38BC-4504-8FBF-0E75C7E19C5F}" srcId="{DF957584-7B59-477B-A502-44F19C06DFA8}" destId="{D7D5D2E6-1385-4315-A7E3-BAE31694694C}" srcOrd="0" destOrd="0" parTransId="{53D1B0D3-8C8B-497B-B14B-BAB7612AA023}" sibTransId="{003AE7F9-5296-4985-9E3F-76286A6423C1}"/>
    <dgm:cxn modelId="{BBE0719D-8C55-4C68-8DBB-7B59EFAD83C6}" srcId="{BAF5FB16-F762-4948-9D33-8B1273716216}" destId="{DF957584-7B59-477B-A502-44F19C06DFA8}" srcOrd="2" destOrd="0" parTransId="{69E0CB98-3DDD-4E86-89E9-0F5EF20D5E35}" sibTransId="{A60B0A03-8183-4462-9F7F-B997FD7FF332}"/>
    <dgm:cxn modelId="{7FB2C3AC-B0B1-4621-893F-195A89772457}" type="presOf" srcId="{2D8FBB6E-F975-44F6-BCFD-DA10DBC035C1}" destId="{79E7C079-4415-4439-B757-0627A69C007D}" srcOrd="0" destOrd="0" presId="urn:microsoft.com/office/officeart/2005/8/layout/hList2"/>
    <dgm:cxn modelId="{98F26BC1-0487-4EC2-AA5A-496427EC9379}" srcId="{00D59FA3-6FEC-427D-9ED2-BD9DD2A3CE69}" destId="{18BFEECD-A07C-4AB4-9594-CB8252414039}" srcOrd="0" destOrd="0" parTransId="{7C6BDA24-1477-499A-A4CE-C9055E936EAB}" sibTransId="{C1C6AAFA-AF75-4D78-8C15-3D538064308B}"/>
    <dgm:cxn modelId="{1015CD1E-9D0B-40E4-816A-AEED2FF7D7A2}" type="presParOf" srcId="{797D762A-3D6B-4DF4-9800-4E1B810CA0AF}" destId="{60948321-A276-441B-B502-8DE23375B32C}" srcOrd="0" destOrd="0" presId="urn:microsoft.com/office/officeart/2005/8/layout/hList2"/>
    <dgm:cxn modelId="{BAAAC1D0-391A-4B6C-B7F9-0161C44C9DC0}" type="presParOf" srcId="{60948321-A276-441B-B502-8DE23375B32C}" destId="{106F9BA3-BFC0-4BEB-A72F-838BDCF521AE}" srcOrd="0" destOrd="0" presId="urn:microsoft.com/office/officeart/2005/8/layout/hList2"/>
    <dgm:cxn modelId="{DFC9B6EA-F81C-430A-9747-CBCF8BD5FDA9}" type="presParOf" srcId="{60948321-A276-441B-B502-8DE23375B32C}" destId="{1632C909-4C70-444C-96A1-43632F63939C}" srcOrd="1" destOrd="0" presId="urn:microsoft.com/office/officeart/2005/8/layout/hList2"/>
    <dgm:cxn modelId="{DFB6642A-874F-4524-A187-3F0A97B96346}" type="presParOf" srcId="{60948321-A276-441B-B502-8DE23375B32C}" destId="{79E7C079-4415-4439-B757-0627A69C007D}" srcOrd="2" destOrd="0" presId="urn:microsoft.com/office/officeart/2005/8/layout/hList2"/>
    <dgm:cxn modelId="{B4D90D0E-DDB5-44FC-B253-C1DBAA66259A}" type="presParOf" srcId="{797D762A-3D6B-4DF4-9800-4E1B810CA0AF}" destId="{2B739B00-283C-4436-A17C-769498B3CAD4}" srcOrd="1" destOrd="0" presId="urn:microsoft.com/office/officeart/2005/8/layout/hList2"/>
    <dgm:cxn modelId="{C0E06F45-ACD5-45E3-A398-F2287EDFCA35}" type="presParOf" srcId="{797D762A-3D6B-4DF4-9800-4E1B810CA0AF}" destId="{364AC849-3075-4256-9A72-D551D3F4F13C}" srcOrd="2" destOrd="0" presId="urn:microsoft.com/office/officeart/2005/8/layout/hList2"/>
    <dgm:cxn modelId="{B97E0978-599F-4F7B-AD81-36A280FF6F22}" type="presParOf" srcId="{364AC849-3075-4256-9A72-D551D3F4F13C}" destId="{62ABCFBB-C755-4669-8CE9-1DC1E4A21348}" srcOrd="0" destOrd="0" presId="urn:microsoft.com/office/officeart/2005/8/layout/hList2"/>
    <dgm:cxn modelId="{373129BB-24BD-4EC3-B74B-A067A68054BC}" type="presParOf" srcId="{364AC849-3075-4256-9A72-D551D3F4F13C}" destId="{A52D935C-B051-4C84-B2B4-AD6F6BCF2DD4}" srcOrd="1" destOrd="0" presId="urn:microsoft.com/office/officeart/2005/8/layout/hList2"/>
    <dgm:cxn modelId="{93EADD43-C748-4672-B1AE-2C33848FF062}" type="presParOf" srcId="{364AC849-3075-4256-9A72-D551D3F4F13C}" destId="{B99EECAF-87FE-4615-86A4-8039C2226390}" srcOrd="2" destOrd="0" presId="urn:microsoft.com/office/officeart/2005/8/layout/hList2"/>
    <dgm:cxn modelId="{B83059CD-CB13-43C8-AE83-FB9470735C42}" type="presParOf" srcId="{797D762A-3D6B-4DF4-9800-4E1B810CA0AF}" destId="{73F737B9-F3A8-4683-882E-F35D40B9A23F}" srcOrd="3" destOrd="0" presId="urn:microsoft.com/office/officeart/2005/8/layout/hList2"/>
    <dgm:cxn modelId="{F2CBD8E2-CD47-4D6B-A197-F0DCE1DF6EF0}" type="presParOf" srcId="{797D762A-3D6B-4DF4-9800-4E1B810CA0AF}" destId="{A5E467D3-6D4D-4E29-A4B1-66CB6E232937}" srcOrd="4" destOrd="0" presId="urn:microsoft.com/office/officeart/2005/8/layout/hList2"/>
    <dgm:cxn modelId="{756E5CAD-F3B4-4D87-8A2D-70B9DA860DD3}" type="presParOf" srcId="{A5E467D3-6D4D-4E29-A4B1-66CB6E232937}" destId="{592D591C-736F-4CE8-9C94-3B2FC905D115}" srcOrd="0" destOrd="0" presId="urn:microsoft.com/office/officeart/2005/8/layout/hList2"/>
    <dgm:cxn modelId="{D27D4EBE-1537-4D60-BE17-CD95A1D89E0C}" type="presParOf" srcId="{A5E467D3-6D4D-4E29-A4B1-66CB6E232937}" destId="{956E682D-A222-4CFE-B5F9-6EA9107FFAE1}" srcOrd="1" destOrd="0" presId="urn:microsoft.com/office/officeart/2005/8/layout/hList2"/>
    <dgm:cxn modelId="{4B4DE233-33CB-41B5-8084-6DC64357D033}" type="presParOf" srcId="{A5E467D3-6D4D-4E29-A4B1-66CB6E232937}" destId="{7893DEAF-342D-47EC-9A82-92F535DB0283}"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E7C079-4415-4439-B757-0627A69C007D}">
      <dsp:nvSpPr>
        <dsp:cNvPr id="0" name=""/>
        <dsp:cNvSpPr/>
      </dsp:nvSpPr>
      <dsp:spPr>
        <a:xfrm rot="16200000">
          <a:off x="-1152698" y="1853664"/>
          <a:ext cx="2794287" cy="390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4257" bIns="0" numCol="1" spcCol="1270" anchor="t" anchorCtr="0">
          <a:noAutofit/>
        </a:bodyPr>
        <a:lstStyle/>
        <a:p>
          <a:pPr marL="0" lvl="0" indent="0" algn="r" defTabSz="1111250">
            <a:lnSpc>
              <a:spcPct val="90000"/>
            </a:lnSpc>
            <a:spcBef>
              <a:spcPct val="0"/>
            </a:spcBef>
            <a:spcAft>
              <a:spcPct val="35000"/>
            </a:spcAft>
            <a:buNone/>
          </a:pPr>
          <a:r>
            <a:rPr lang="en-US" sz="2500" kern="1200" dirty="0"/>
            <a:t>Design</a:t>
          </a:r>
        </a:p>
      </dsp:txBody>
      <dsp:txXfrm>
        <a:off x="-1152698" y="1853664"/>
        <a:ext cx="2794287" cy="390338"/>
      </dsp:txXfrm>
    </dsp:sp>
    <dsp:sp modelId="{1632C909-4C70-444C-96A1-43632F63939C}">
      <dsp:nvSpPr>
        <dsp:cNvPr id="0" name=""/>
        <dsp:cNvSpPr/>
      </dsp:nvSpPr>
      <dsp:spPr>
        <a:xfrm>
          <a:off x="439614" y="651689"/>
          <a:ext cx="1944302" cy="279428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344257" rIns="149352" bIns="14935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 technical solution proposal based on reference architectures.</a:t>
          </a:r>
        </a:p>
      </dsp:txBody>
      <dsp:txXfrm>
        <a:off x="439614" y="651689"/>
        <a:ext cx="1944302" cy="2794287"/>
      </dsp:txXfrm>
    </dsp:sp>
    <dsp:sp modelId="{106F9BA3-BFC0-4BEB-A72F-838BDCF521AE}">
      <dsp:nvSpPr>
        <dsp:cNvPr id="0" name=""/>
        <dsp:cNvSpPr/>
      </dsp:nvSpPr>
      <dsp:spPr>
        <a:xfrm>
          <a:off x="49275" y="136442"/>
          <a:ext cx="780677" cy="780677"/>
        </a:xfrm>
        <a:prstGeom prst="rect">
          <a:avLst/>
        </a:prstGeom>
        <a:solidFill>
          <a:schemeClr val="accent1">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9EECAF-87FE-4615-86A4-8039C2226390}">
      <dsp:nvSpPr>
        <dsp:cNvPr id="0" name=""/>
        <dsp:cNvSpPr/>
      </dsp:nvSpPr>
      <dsp:spPr>
        <a:xfrm rot="16200000">
          <a:off x="1694705" y="1853664"/>
          <a:ext cx="2794287" cy="390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4257" bIns="0" numCol="1" spcCol="1270" anchor="t" anchorCtr="0">
          <a:noAutofit/>
        </a:bodyPr>
        <a:lstStyle/>
        <a:p>
          <a:pPr marL="0" lvl="0" indent="0" algn="r" defTabSz="1111250">
            <a:lnSpc>
              <a:spcPct val="90000"/>
            </a:lnSpc>
            <a:spcBef>
              <a:spcPct val="0"/>
            </a:spcBef>
            <a:spcAft>
              <a:spcPct val="35000"/>
            </a:spcAft>
            <a:buNone/>
          </a:pPr>
          <a:r>
            <a:rPr lang="en-US" sz="2500" kern="1200" dirty="0"/>
            <a:t>Plan</a:t>
          </a:r>
        </a:p>
      </dsp:txBody>
      <dsp:txXfrm>
        <a:off x="1694705" y="1853664"/>
        <a:ext cx="2794287" cy="390338"/>
      </dsp:txXfrm>
    </dsp:sp>
    <dsp:sp modelId="{A52D935C-B051-4C84-B2B4-AD6F6BCF2DD4}">
      <dsp:nvSpPr>
        <dsp:cNvPr id="0" name=""/>
        <dsp:cNvSpPr/>
      </dsp:nvSpPr>
      <dsp:spPr>
        <a:xfrm>
          <a:off x="3287018" y="651689"/>
          <a:ext cx="1944302" cy="279428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344257" rIns="149352" bIns="14935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 phased implementation plan proposal that allows the customer to control cost and schedule impacts.</a:t>
          </a:r>
        </a:p>
      </dsp:txBody>
      <dsp:txXfrm>
        <a:off x="3287018" y="651689"/>
        <a:ext cx="1944302" cy="2794287"/>
      </dsp:txXfrm>
    </dsp:sp>
    <dsp:sp modelId="{62ABCFBB-C755-4669-8CE9-1DC1E4A21348}">
      <dsp:nvSpPr>
        <dsp:cNvPr id="0" name=""/>
        <dsp:cNvSpPr/>
      </dsp:nvSpPr>
      <dsp:spPr>
        <a:xfrm>
          <a:off x="2896679" y="136442"/>
          <a:ext cx="780677" cy="780677"/>
        </a:xfrm>
        <a:prstGeom prst="rect">
          <a:avLst/>
        </a:prstGeom>
        <a:solidFill>
          <a:schemeClr val="accent1">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93DEAF-342D-47EC-9A82-92F535DB0283}">
      <dsp:nvSpPr>
        <dsp:cNvPr id="0" name=""/>
        <dsp:cNvSpPr/>
      </dsp:nvSpPr>
      <dsp:spPr>
        <a:xfrm rot="16200000">
          <a:off x="4542108" y="1853664"/>
          <a:ext cx="2794287" cy="390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4257" bIns="0" numCol="1" spcCol="1270" anchor="t" anchorCtr="0">
          <a:noAutofit/>
        </a:bodyPr>
        <a:lstStyle/>
        <a:p>
          <a:pPr marL="0" lvl="0" indent="0" algn="r" defTabSz="1111250">
            <a:lnSpc>
              <a:spcPct val="90000"/>
            </a:lnSpc>
            <a:spcBef>
              <a:spcPct val="0"/>
            </a:spcBef>
            <a:spcAft>
              <a:spcPct val="35000"/>
            </a:spcAft>
            <a:buNone/>
          </a:pPr>
          <a:r>
            <a:rPr lang="en-US" sz="2500" kern="1200" dirty="0"/>
            <a:t>Participants</a:t>
          </a:r>
        </a:p>
      </dsp:txBody>
      <dsp:txXfrm>
        <a:off x="4542108" y="1853664"/>
        <a:ext cx="2794287" cy="390338"/>
      </dsp:txXfrm>
    </dsp:sp>
    <dsp:sp modelId="{956E682D-A222-4CFE-B5F9-6EA9107FFAE1}">
      <dsp:nvSpPr>
        <dsp:cNvPr id="0" name=""/>
        <dsp:cNvSpPr/>
      </dsp:nvSpPr>
      <dsp:spPr>
        <a:xfrm>
          <a:off x="6134422" y="651689"/>
          <a:ext cx="1944302" cy="279428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344257" rIns="149352" bIns="14935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Identify key players for each section of the ADS and prepare a meeting agenda.</a:t>
          </a:r>
        </a:p>
      </dsp:txBody>
      <dsp:txXfrm>
        <a:off x="6134422" y="651689"/>
        <a:ext cx="1944302" cy="2794287"/>
      </dsp:txXfrm>
    </dsp:sp>
    <dsp:sp modelId="{592D591C-736F-4CE8-9C94-3B2FC905D115}">
      <dsp:nvSpPr>
        <dsp:cNvPr id="0" name=""/>
        <dsp:cNvSpPr/>
      </dsp:nvSpPr>
      <dsp:spPr>
        <a:xfrm>
          <a:off x="5744083" y="136442"/>
          <a:ext cx="780677" cy="780677"/>
        </a:xfrm>
        <a:prstGeom prst="rect">
          <a:avLst/>
        </a:prstGeom>
        <a:solidFill>
          <a:schemeClr val="accent1">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1. Project goal</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Write down the project goal to help focus everyone to the desired outcomes. </a:t>
            </a:r>
          </a:p>
          <a:p>
            <a:r>
              <a:rPr lang="en-US" sz="1200" b="1" i="0" u="none" strike="noStrike" kern="1200" baseline="0" dirty="0">
                <a:solidFill>
                  <a:schemeClr val="tx1"/>
                </a:solidFill>
                <a:latin typeface="+mn-lt"/>
                <a:ea typeface="+mn-ea"/>
                <a:cs typeface="+mn-cs"/>
              </a:rPr>
              <a:t>2. Requirements and concerns</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Begin with the items you’ve listed from the pre-call. Make sure that everyone gets a chance to be heard. Write down names next to each person’s requirements or concerns. </a:t>
            </a:r>
          </a:p>
          <a:p>
            <a:r>
              <a:rPr lang="en-US" sz="1200" b="1" i="0" u="none" strike="noStrike" kern="1200" baseline="0" dirty="0">
                <a:solidFill>
                  <a:schemeClr val="tx1"/>
                </a:solidFill>
                <a:latin typeface="+mn-lt"/>
                <a:ea typeface="+mn-ea"/>
                <a:cs typeface="+mn-cs"/>
              </a:rPr>
              <a:t>3. Parking lot </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Acknowledge out-of-scope items. Help people set these concerns aside for later and focus back on the topic at hand. </a:t>
            </a:r>
          </a:p>
          <a:p>
            <a:r>
              <a:rPr lang="en-US" sz="1200" b="1" i="0" u="none" strike="noStrike" kern="1200" baseline="0" dirty="0">
                <a:solidFill>
                  <a:schemeClr val="tx1"/>
                </a:solidFill>
                <a:latin typeface="+mn-lt"/>
                <a:ea typeface="+mn-ea"/>
                <a:cs typeface="+mn-cs"/>
              </a:rPr>
              <a:t>4. Current state</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Diagram the current state and ownership in black. The customer may help diagram this on the whiteboard. Be careful with technical depth. Focus on the system details that affect the ADS outcomes.</a:t>
            </a:r>
          </a:p>
          <a:p>
            <a:r>
              <a:rPr lang="en-US" sz="1200" b="1" i="0" u="none" strike="noStrike" kern="1200" baseline="0" dirty="0">
                <a:solidFill>
                  <a:schemeClr val="tx1"/>
                </a:solidFill>
                <a:latin typeface="+mn-lt"/>
                <a:ea typeface="+mn-ea"/>
                <a:cs typeface="+mn-cs"/>
              </a:rPr>
              <a:t>5. Future vision</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Capture a high-level view of what the customer really wants in green before diving into technologies. Help customers envision the potential opportunities with Microsoft technologies. </a:t>
            </a:r>
          </a:p>
          <a:p>
            <a:r>
              <a:rPr lang="en-US" sz="1200" b="1" i="0" u="none" strike="noStrike" kern="1200" baseline="0" dirty="0">
                <a:solidFill>
                  <a:schemeClr val="tx1"/>
                </a:solidFill>
                <a:latin typeface="+mn-lt"/>
                <a:ea typeface="+mn-ea"/>
                <a:cs typeface="+mn-cs"/>
              </a:rPr>
              <a:t>6. Implementation plan</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Break the plan into clear steps so the customer can track the project schedule and budget flexibility. </a:t>
            </a:r>
          </a:p>
          <a:p>
            <a:r>
              <a:rPr lang="en-US" sz="1200" b="1" i="0" u="none" strike="noStrike" kern="1200" baseline="0" dirty="0">
                <a:solidFill>
                  <a:schemeClr val="tx1"/>
                </a:solidFill>
                <a:latin typeface="+mn-lt"/>
                <a:ea typeface="+mn-ea"/>
                <a:cs typeface="+mn-cs"/>
              </a:rPr>
              <a:t>7. Next steps</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Assign immediate action items during the meeting.</a:t>
            </a:r>
          </a:p>
          <a:p>
            <a:r>
              <a:rPr lang="en-US" sz="1200" b="1" i="0" u="none" strike="noStrike" kern="1200" baseline="0" dirty="0">
                <a:solidFill>
                  <a:schemeClr val="tx1"/>
                </a:solidFill>
                <a:latin typeface="+mn-lt"/>
                <a:ea typeface="+mn-ea"/>
                <a:cs typeface="+mn-cs"/>
              </a:rPr>
              <a:t>8. Wrap-up</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Verify with all stakeholders that their requirements and concerns have been sufficiently addressed with the solution and plan. Close with agreement on the next steps. </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42492293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Mastering the Architecture Design Session (ADS)</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34BB74-1C29-4A89-BFD8-391FE9240ACA}"/>
              </a:ext>
            </a:extLst>
          </p:cNvPr>
          <p:cNvSpPr>
            <a:spLocks noGrp="1"/>
          </p:cNvSpPr>
          <p:nvPr>
            <p:ph type="body" sz="quarter" idx="10"/>
          </p:nvPr>
        </p:nvSpPr>
        <p:spPr>
          <a:xfrm>
            <a:off x="269239" y="1189177"/>
            <a:ext cx="11653523" cy="3816942"/>
          </a:xfrm>
        </p:spPr>
        <p:txBody>
          <a:bodyPr/>
          <a:lstStyle/>
          <a:p>
            <a:pPr marL="0" indent="0">
              <a:buNone/>
            </a:pPr>
            <a:r>
              <a:rPr lang="en-US" dirty="0"/>
              <a:t>Email the meeting notes and a draft of the vision and scope to the ADS participants. </a:t>
            </a:r>
          </a:p>
          <a:p>
            <a:pPr marL="0" indent="0">
              <a:buNone/>
            </a:pPr>
            <a:endParaRPr lang="en-US" dirty="0"/>
          </a:p>
          <a:p>
            <a:pPr marL="0" indent="0">
              <a:buNone/>
            </a:pPr>
            <a:r>
              <a:rPr lang="en-US" dirty="0"/>
              <a:t>Include: </a:t>
            </a:r>
          </a:p>
          <a:p>
            <a:r>
              <a:rPr lang="en-US" sz="1800" dirty="0"/>
              <a:t>Photos of the board(s) </a:t>
            </a:r>
          </a:p>
          <a:p>
            <a:r>
              <a:rPr lang="en-US" sz="1800" dirty="0"/>
              <a:t>Key decisions made </a:t>
            </a:r>
          </a:p>
          <a:p>
            <a:r>
              <a:rPr lang="en-US" sz="1800" dirty="0"/>
              <a:t>Document the requirements and concerns, implementation plan, next steps and action items </a:t>
            </a:r>
          </a:p>
          <a:p>
            <a:r>
              <a:rPr lang="en-US" sz="1800" dirty="0"/>
              <a:t>A formal illustration of the current state and proposed solution in PowerPoint or Visio</a:t>
            </a:r>
          </a:p>
        </p:txBody>
      </p:sp>
      <p:sp>
        <p:nvSpPr>
          <p:cNvPr id="2" name="Title 1">
            <a:extLst>
              <a:ext uri="{FF2B5EF4-FFF2-40B4-BE49-F238E27FC236}">
                <a16:creationId xmlns:a16="http://schemas.microsoft.com/office/drawing/2014/main" id="{29082119-0193-4049-AA77-059AD6F90D19}"/>
              </a:ext>
            </a:extLst>
          </p:cNvPr>
          <p:cNvSpPr>
            <a:spLocks noGrp="1"/>
          </p:cNvSpPr>
          <p:nvPr>
            <p:ph type="title"/>
          </p:nvPr>
        </p:nvSpPr>
        <p:spPr/>
        <p:txBody>
          <a:bodyPr/>
          <a:lstStyle/>
          <a:p>
            <a:r>
              <a:rPr lang="en-US" dirty="0"/>
              <a:t>Follow-up documentation</a:t>
            </a:r>
          </a:p>
        </p:txBody>
      </p:sp>
    </p:spTree>
    <p:extLst>
      <p:ext uri="{BB962C8B-B14F-4D97-AF65-F5344CB8AC3E}">
        <p14:creationId xmlns:p14="http://schemas.microsoft.com/office/powerpoint/2010/main" val="174020959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C47A0F-095C-4A97-A973-43312913AD0B}"/>
              </a:ext>
            </a:extLst>
          </p:cNvPr>
          <p:cNvSpPr>
            <a:spLocks noGrp="1"/>
          </p:cNvSpPr>
          <p:nvPr>
            <p:ph type="title"/>
          </p:nvPr>
        </p:nvSpPr>
        <p:spPr>
          <a:xfrm>
            <a:off x="269240" y="307254"/>
            <a:ext cx="6406982" cy="6243491"/>
          </a:xfrm>
        </p:spPr>
        <p:txBody>
          <a:bodyPr anchor="ctr"/>
          <a:lstStyle/>
          <a:p>
            <a:pPr algn="ctr"/>
            <a:r>
              <a:rPr lang="en-US" dirty="0"/>
              <a:t>What are your </a:t>
            </a:r>
            <a:br>
              <a:rPr lang="en-US" dirty="0"/>
            </a:br>
            <a:r>
              <a:rPr lang="en-US" b="1" dirty="0"/>
              <a:t>best practices</a:t>
            </a:r>
            <a:r>
              <a:rPr lang="en-US" dirty="0"/>
              <a:t>?</a:t>
            </a:r>
          </a:p>
        </p:txBody>
      </p:sp>
      <p:pic>
        <p:nvPicPr>
          <p:cNvPr id="6" name="Graphic 5" descr="Teacher">
            <a:extLst>
              <a:ext uri="{FF2B5EF4-FFF2-40B4-BE49-F238E27FC236}">
                <a16:creationId xmlns:a16="http://schemas.microsoft.com/office/drawing/2014/main" id="{F54B2F38-AD06-4DE0-B5F5-72FF3A60C1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20394" y="1077817"/>
            <a:ext cx="4702366" cy="4702366"/>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37067536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186820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 and learning objectives</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Facilitate discussion around top ADS tips &amp; tricks, leading to presentation on what makes a great ADS from requirements collection to architecture. </a:t>
            </a: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C4AD106-A28C-4B16-BFBE-02AD0F211D7E}"/>
              </a:ext>
            </a:extLst>
          </p:cNvPr>
          <p:cNvSpPr>
            <a:spLocks noGrp="1"/>
          </p:cNvSpPr>
          <p:nvPr>
            <p:ph type="body" sz="quarter" idx="10"/>
          </p:nvPr>
        </p:nvSpPr>
        <p:spPr/>
        <p:txBody>
          <a:bodyPr/>
          <a:lstStyle/>
          <a:p>
            <a:endParaRPr lang="en-US"/>
          </a:p>
          <a:p>
            <a:r>
              <a:rPr lang="en-US"/>
              <a:t>An Architecture Design Session (ADS) is a one- to multi-day engagement driven by</a:t>
            </a:r>
            <a:br>
              <a:rPr lang="en-US"/>
            </a:br>
            <a:r>
              <a:rPr lang="en-US"/>
              <a:t>technical sales that maps technical solutions to customer opportunities.</a:t>
            </a:r>
            <a:endParaRPr lang="en-US" dirty="0"/>
          </a:p>
        </p:txBody>
      </p:sp>
      <p:sp>
        <p:nvSpPr>
          <p:cNvPr id="4" name="Title 3">
            <a:extLst>
              <a:ext uri="{FF2B5EF4-FFF2-40B4-BE49-F238E27FC236}">
                <a16:creationId xmlns:a16="http://schemas.microsoft.com/office/drawing/2014/main" id="{638B515C-C145-400C-AE9B-10FCF5A5753E}"/>
              </a:ext>
            </a:extLst>
          </p:cNvPr>
          <p:cNvSpPr>
            <a:spLocks noGrp="1"/>
          </p:cNvSpPr>
          <p:nvPr>
            <p:ph type="title"/>
          </p:nvPr>
        </p:nvSpPr>
        <p:spPr/>
        <p:txBody>
          <a:bodyPr/>
          <a:lstStyle/>
          <a:p>
            <a:r>
              <a:rPr lang="en-US" dirty="0"/>
              <a:t>Basics</a:t>
            </a:r>
          </a:p>
        </p:txBody>
      </p:sp>
    </p:spTree>
    <p:extLst>
      <p:ext uri="{BB962C8B-B14F-4D97-AF65-F5344CB8AC3E}">
        <p14:creationId xmlns:p14="http://schemas.microsoft.com/office/powerpoint/2010/main" val="252876178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C4AD106-A28C-4B16-BFBE-02AD0F211D7E}"/>
              </a:ext>
            </a:extLst>
          </p:cNvPr>
          <p:cNvSpPr>
            <a:spLocks noGrp="1"/>
          </p:cNvSpPr>
          <p:nvPr>
            <p:ph type="body" sz="quarter" idx="10"/>
          </p:nvPr>
        </p:nvSpPr>
        <p:spPr>
          <a:xfrm>
            <a:off x="269239" y="1189177"/>
            <a:ext cx="11653523" cy="1994392"/>
          </a:xfrm>
        </p:spPr>
        <p:txBody>
          <a:bodyPr/>
          <a:lstStyle/>
          <a:p>
            <a:r>
              <a:rPr lang="en-US" sz="2400" dirty="0"/>
              <a:t>To successfully lead an ADS, you will need significant time for planning prior to the engagement and for collaboration during the engagement. </a:t>
            </a:r>
          </a:p>
          <a:p>
            <a:r>
              <a:rPr lang="en-US" sz="2400" dirty="0"/>
              <a:t>In the session, you will identify the opportunity and current state, whiteboard and develop possible solutions for the future state, and propose an implementation plan.</a:t>
            </a:r>
          </a:p>
          <a:p>
            <a:r>
              <a:rPr lang="en-US" sz="2400" dirty="0"/>
              <a:t>Delivering an ADS is one effective way to land on a shared vision and scope. </a:t>
            </a:r>
          </a:p>
        </p:txBody>
      </p:sp>
      <p:sp>
        <p:nvSpPr>
          <p:cNvPr id="4" name="Title 3">
            <a:extLst>
              <a:ext uri="{FF2B5EF4-FFF2-40B4-BE49-F238E27FC236}">
                <a16:creationId xmlns:a16="http://schemas.microsoft.com/office/drawing/2014/main" id="{638B515C-C145-400C-AE9B-10FCF5A5753E}"/>
              </a:ext>
            </a:extLst>
          </p:cNvPr>
          <p:cNvSpPr>
            <a:spLocks noGrp="1"/>
          </p:cNvSpPr>
          <p:nvPr>
            <p:ph type="title"/>
          </p:nvPr>
        </p:nvSpPr>
        <p:spPr/>
        <p:txBody>
          <a:bodyPr/>
          <a:lstStyle/>
          <a:p>
            <a:r>
              <a:rPr lang="en-US" dirty="0"/>
              <a:t>Requirements for success</a:t>
            </a:r>
          </a:p>
        </p:txBody>
      </p:sp>
      <p:pic>
        <p:nvPicPr>
          <p:cNvPr id="6" name="Picture 5">
            <a:extLst>
              <a:ext uri="{FF2B5EF4-FFF2-40B4-BE49-F238E27FC236}">
                <a16:creationId xmlns:a16="http://schemas.microsoft.com/office/drawing/2014/main" id="{BEB65E49-1CAA-4986-A867-C921DCBAD6A7}"/>
              </a:ext>
            </a:extLst>
          </p:cNvPr>
          <p:cNvPicPr>
            <a:picLocks noChangeAspect="1"/>
          </p:cNvPicPr>
          <p:nvPr/>
        </p:nvPicPr>
        <p:blipFill>
          <a:blip r:embed="rId2"/>
          <a:stretch>
            <a:fillRect/>
          </a:stretch>
        </p:blipFill>
        <p:spPr>
          <a:xfrm>
            <a:off x="2076450" y="4039575"/>
            <a:ext cx="8039100" cy="1114425"/>
          </a:xfrm>
          <a:prstGeom prst="rect">
            <a:avLst/>
          </a:prstGeom>
        </p:spPr>
      </p:pic>
    </p:spTree>
    <p:extLst>
      <p:ext uri="{BB962C8B-B14F-4D97-AF65-F5344CB8AC3E}">
        <p14:creationId xmlns:p14="http://schemas.microsoft.com/office/powerpoint/2010/main" val="78075647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8D5253-4802-46B3-9AEB-742C3C2EFE80}"/>
              </a:ext>
            </a:extLst>
          </p:cNvPr>
          <p:cNvSpPr>
            <a:spLocks noGrp="1"/>
          </p:cNvSpPr>
          <p:nvPr>
            <p:ph type="body" sz="quarter" idx="10"/>
          </p:nvPr>
        </p:nvSpPr>
        <p:spPr>
          <a:xfrm>
            <a:off x="269239" y="1189177"/>
            <a:ext cx="11653523" cy="2477473"/>
          </a:xfrm>
        </p:spPr>
        <p:txBody>
          <a:bodyPr/>
          <a:lstStyle/>
          <a:p>
            <a:r>
              <a:rPr lang="en-US" dirty="0"/>
              <a:t>Initial meeting between the opportunity manager and technical sales (TSP or CSA). </a:t>
            </a:r>
          </a:p>
          <a:p>
            <a:r>
              <a:rPr lang="en-US" dirty="0"/>
              <a:t>Verify that the collaborative problem-solving approach of an ADS is the best engagement option.</a:t>
            </a:r>
          </a:p>
        </p:txBody>
      </p:sp>
      <p:sp>
        <p:nvSpPr>
          <p:cNvPr id="3" name="Title 2">
            <a:extLst>
              <a:ext uri="{FF2B5EF4-FFF2-40B4-BE49-F238E27FC236}">
                <a16:creationId xmlns:a16="http://schemas.microsoft.com/office/drawing/2014/main" id="{80AAD7DE-7509-42C8-B62C-4150E497B0BB}"/>
              </a:ext>
            </a:extLst>
          </p:cNvPr>
          <p:cNvSpPr>
            <a:spLocks noGrp="1"/>
          </p:cNvSpPr>
          <p:nvPr>
            <p:ph type="title"/>
          </p:nvPr>
        </p:nvSpPr>
        <p:spPr/>
        <p:txBody>
          <a:bodyPr/>
          <a:lstStyle/>
          <a:p>
            <a:r>
              <a:rPr lang="en-US" dirty="0"/>
              <a:t>Preparation (1/3) </a:t>
            </a:r>
          </a:p>
        </p:txBody>
      </p:sp>
      <p:pic>
        <p:nvPicPr>
          <p:cNvPr id="4" name="Picture 3">
            <a:extLst>
              <a:ext uri="{FF2B5EF4-FFF2-40B4-BE49-F238E27FC236}">
                <a16:creationId xmlns:a16="http://schemas.microsoft.com/office/drawing/2014/main" id="{497A0055-1446-471B-A103-7CDC3472155F}"/>
              </a:ext>
            </a:extLst>
          </p:cNvPr>
          <p:cNvPicPr>
            <a:picLocks noChangeAspect="1"/>
          </p:cNvPicPr>
          <p:nvPr/>
        </p:nvPicPr>
        <p:blipFill>
          <a:blip r:embed="rId2"/>
          <a:stretch>
            <a:fillRect/>
          </a:stretch>
        </p:blipFill>
        <p:spPr>
          <a:xfrm>
            <a:off x="2305050" y="4233747"/>
            <a:ext cx="7581900" cy="1343025"/>
          </a:xfrm>
          <a:prstGeom prst="rect">
            <a:avLst/>
          </a:prstGeom>
        </p:spPr>
      </p:pic>
    </p:spTree>
    <p:extLst>
      <p:ext uri="{BB962C8B-B14F-4D97-AF65-F5344CB8AC3E}">
        <p14:creationId xmlns:p14="http://schemas.microsoft.com/office/powerpoint/2010/main" val="277569520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F5BFCF-9399-4FA7-86BB-B89E9FD13CF4}"/>
              </a:ext>
            </a:extLst>
          </p:cNvPr>
          <p:cNvSpPr>
            <a:spLocks noGrp="1"/>
          </p:cNvSpPr>
          <p:nvPr>
            <p:ph type="body" sz="quarter" idx="10"/>
          </p:nvPr>
        </p:nvSpPr>
        <p:spPr/>
        <p:txBody>
          <a:bodyPr/>
          <a:lstStyle/>
          <a:p>
            <a:r>
              <a:rPr lang="en-US" dirty="0"/>
              <a:t>Planning call with the customer, opportunity manager, and technical sales. </a:t>
            </a:r>
          </a:p>
        </p:txBody>
      </p:sp>
      <p:sp>
        <p:nvSpPr>
          <p:cNvPr id="3" name="Title 2">
            <a:extLst>
              <a:ext uri="{FF2B5EF4-FFF2-40B4-BE49-F238E27FC236}">
                <a16:creationId xmlns:a16="http://schemas.microsoft.com/office/drawing/2014/main" id="{D9B20698-3B1C-4E84-898E-A717D48FA762}"/>
              </a:ext>
            </a:extLst>
          </p:cNvPr>
          <p:cNvSpPr>
            <a:spLocks noGrp="1"/>
          </p:cNvSpPr>
          <p:nvPr>
            <p:ph type="title"/>
          </p:nvPr>
        </p:nvSpPr>
        <p:spPr/>
        <p:txBody>
          <a:bodyPr/>
          <a:lstStyle/>
          <a:p>
            <a:r>
              <a:rPr lang="en-US" dirty="0"/>
              <a:t>Preparation (2/3)</a:t>
            </a:r>
          </a:p>
        </p:txBody>
      </p:sp>
      <p:sp>
        <p:nvSpPr>
          <p:cNvPr id="5" name="Text Placeholder 1">
            <a:extLst>
              <a:ext uri="{FF2B5EF4-FFF2-40B4-BE49-F238E27FC236}">
                <a16:creationId xmlns:a16="http://schemas.microsoft.com/office/drawing/2014/main" id="{17FA6E21-2981-4211-954E-969124A61B4C}"/>
              </a:ext>
            </a:extLst>
          </p:cNvPr>
          <p:cNvSpPr txBox="1">
            <a:spLocks/>
          </p:cNvSpPr>
          <p:nvPr/>
        </p:nvSpPr>
        <p:spPr>
          <a:xfrm>
            <a:off x="266920" y="2961056"/>
            <a:ext cx="5829079" cy="2819233"/>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2800" dirty="0"/>
              <a:t>Identify key players for each section of the ADS and prepare a meeting agenda.</a:t>
            </a:r>
            <a:br>
              <a:rPr lang="en-US" sz="2800" dirty="0"/>
            </a:br>
            <a:endParaRPr lang="en-US" sz="2800" dirty="0"/>
          </a:p>
          <a:p>
            <a:r>
              <a:rPr lang="en-US" sz="1600" dirty="0"/>
              <a:t>Opportunity goals, objectives, and scope </a:t>
            </a:r>
          </a:p>
          <a:p>
            <a:r>
              <a:rPr lang="en-US" sz="1600" dirty="0"/>
              <a:t>General outline of the existing system</a:t>
            </a:r>
          </a:p>
          <a:p>
            <a:r>
              <a:rPr lang="en-US" sz="1600" dirty="0"/>
              <a:t>Agenda </a:t>
            </a:r>
          </a:p>
          <a:p>
            <a:r>
              <a:rPr lang="en-US" sz="1600" dirty="0"/>
              <a:t>Location (not customer site if possible) </a:t>
            </a:r>
          </a:p>
        </p:txBody>
      </p:sp>
      <p:sp>
        <p:nvSpPr>
          <p:cNvPr id="7" name="Text Placeholder 1">
            <a:extLst>
              <a:ext uri="{FF2B5EF4-FFF2-40B4-BE49-F238E27FC236}">
                <a16:creationId xmlns:a16="http://schemas.microsoft.com/office/drawing/2014/main" id="{4CDBF113-27B3-4754-85D2-ABBFCA048C40}"/>
              </a:ext>
            </a:extLst>
          </p:cNvPr>
          <p:cNvSpPr txBox="1">
            <a:spLocks/>
          </p:cNvSpPr>
          <p:nvPr/>
        </p:nvSpPr>
        <p:spPr>
          <a:xfrm>
            <a:off x="6362921" y="2961056"/>
            <a:ext cx="5829079" cy="363791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2800" dirty="0"/>
              <a:t>Verify that you have the appropriate guest list for the engagement.</a:t>
            </a:r>
            <a:br>
              <a:rPr lang="en-US" sz="2800" dirty="0"/>
            </a:br>
            <a:endParaRPr lang="en-US" sz="2800" dirty="0"/>
          </a:p>
          <a:p>
            <a:pPr marL="0" indent="0">
              <a:buNone/>
            </a:pPr>
            <a:r>
              <a:rPr lang="en-US" sz="1600" b="1" dirty="0"/>
              <a:t>Customer attendees </a:t>
            </a:r>
            <a:r>
              <a:rPr lang="en-US" sz="1600" dirty="0"/>
              <a:t>(decision makers):</a:t>
            </a:r>
          </a:p>
          <a:p>
            <a:r>
              <a:rPr lang="en-US" sz="1600" dirty="0"/>
              <a:t>Sponsor, Business representative(s), Project manager</a:t>
            </a:r>
          </a:p>
          <a:p>
            <a:r>
              <a:rPr lang="en-US" sz="1600" dirty="0"/>
              <a:t>Technical representative(s) (depending on project: Advisors/partners, Architecture, Development, Infrastructure, Operations, Security)</a:t>
            </a:r>
          </a:p>
          <a:p>
            <a:endParaRPr lang="en-US" sz="1600" dirty="0"/>
          </a:p>
          <a:p>
            <a:pPr marL="0" indent="0">
              <a:buNone/>
            </a:pPr>
            <a:r>
              <a:rPr lang="en-US" sz="1600" b="1" dirty="0"/>
              <a:t>Microsoft attendees</a:t>
            </a:r>
            <a:endParaRPr lang="en-US" sz="1600" dirty="0"/>
          </a:p>
          <a:p>
            <a:r>
              <a:rPr lang="en-US" sz="1600" dirty="0"/>
              <a:t>Architect (facilitates session), SMEs (depending on project), Account team</a:t>
            </a:r>
          </a:p>
        </p:txBody>
      </p:sp>
    </p:spTree>
    <p:extLst>
      <p:ext uri="{BB962C8B-B14F-4D97-AF65-F5344CB8AC3E}">
        <p14:creationId xmlns:p14="http://schemas.microsoft.com/office/powerpoint/2010/main" val="21852056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F5BFCF-9399-4FA7-86BB-B89E9FD13CF4}"/>
              </a:ext>
            </a:extLst>
          </p:cNvPr>
          <p:cNvSpPr>
            <a:spLocks noGrp="1"/>
          </p:cNvSpPr>
          <p:nvPr>
            <p:ph type="body" sz="quarter" idx="10"/>
          </p:nvPr>
        </p:nvSpPr>
        <p:spPr>
          <a:xfrm>
            <a:off x="269239" y="1189177"/>
            <a:ext cx="11653523" cy="1270732"/>
          </a:xfrm>
        </p:spPr>
        <p:txBody>
          <a:bodyPr/>
          <a:lstStyle/>
          <a:p>
            <a:r>
              <a:rPr lang="en-US" dirty="0"/>
              <a:t>Develop possible solutions, an implementation plan, and a meeting agenda. </a:t>
            </a:r>
          </a:p>
        </p:txBody>
      </p:sp>
      <p:sp>
        <p:nvSpPr>
          <p:cNvPr id="3" name="Title 2">
            <a:extLst>
              <a:ext uri="{FF2B5EF4-FFF2-40B4-BE49-F238E27FC236}">
                <a16:creationId xmlns:a16="http://schemas.microsoft.com/office/drawing/2014/main" id="{D9B20698-3B1C-4E84-898E-A717D48FA762}"/>
              </a:ext>
            </a:extLst>
          </p:cNvPr>
          <p:cNvSpPr>
            <a:spLocks noGrp="1"/>
          </p:cNvSpPr>
          <p:nvPr>
            <p:ph type="title"/>
          </p:nvPr>
        </p:nvSpPr>
        <p:spPr/>
        <p:txBody>
          <a:bodyPr/>
          <a:lstStyle/>
          <a:p>
            <a:r>
              <a:rPr lang="en-US" dirty="0"/>
              <a:t>Preparation (3/3)</a:t>
            </a:r>
          </a:p>
        </p:txBody>
      </p:sp>
      <p:graphicFrame>
        <p:nvGraphicFramePr>
          <p:cNvPr id="4" name="Diagram 3">
            <a:extLst>
              <a:ext uri="{FF2B5EF4-FFF2-40B4-BE49-F238E27FC236}">
                <a16:creationId xmlns:a16="http://schemas.microsoft.com/office/drawing/2014/main" id="{01D4F704-04D6-41A7-BBF0-082232242FEE}"/>
              </a:ext>
            </a:extLst>
          </p:cNvPr>
          <p:cNvGraphicFramePr/>
          <p:nvPr>
            <p:extLst>
              <p:ext uri="{D42A27DB-BD31-4B8C-83A1-F6EECF244321}">
                <p14:modId xmlns:p14="http://schemas.microsoft.com/office/powerpoint/2010/main" val="1691926229"/>
              </p:ext>
            </p:extLst>
          </p:nvPr>
        </p:nvGraphicFramePr>
        <p:xfrm>
          <a:off x="2032000" y="2555913"/>
          <a:ext cx="8128000" cy="3582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52873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BEE5C1-9635-412C-8680-8A99566BDD3A}"/>
              </a:ext>
            </a:extLst>
          </p:cNvPr>
          <p:cNvSpPr>
            <a:spLocks noGrp="1"/>
          </p:cNvSpPr>
          <p:nvPr>
            <p:ph type="body" sz="quarter" idx="10"/>
          </p:nvPr>
        </p:nvSpPr>
        <p:spPr>
          <a:xfrm>
            <a:off x="269239" y="1189177"/>
            <a:ext cx="11653523" cy="2899833"/>
          </a:xfrm>
        </p:spPr>
        <p:txBody>
          <a:bodyPr/>
          <a:lstStyle/>
          <a:p>
            <a:r>
              <a:rPr lang="en-US" dirty="0"/>
              <a:t>Whiteboards and Surface Hub support the type of collaboration you’ll need for a successful ADS. Focus on your stakeholders, use the whiteboard as a tool for recording ideas, and get approval at each step before moving forward. </a:t>
            </a:r>
          </a:p>
        </p:txBody>
      </p:sp>
      <p:sp>
        <p:nvSpPr>
          <p:cNvPr id="3" name="Title 2">
            <a:extLst>
              <a:ext uri="{FF2B5EF4-FFF2-40B4-BE49-F238E27FC236}">
                <a16:creationId xmlns:a16="http://schemas.microsoft.com/office/drawing/2014/main" id="{05BACAB8-0799-4047-98CB-15018B50A9A4}"/>
              </a:ext>
            </a:extLst>
          </p:cNvPr>
          <p:cNvSpPr>
            <a:spLocks noGrp="1"/>
          </p:cNvSpPr>
          <p:nvPr>
            <p:ph type="title"/>
          </p:nvPr>
        </p:nvSpPr>
        <p:spPr/>
        <p:txBody>
          <a:bodyPr/>
          <a:lstStyle/>
          <a:p>
            <a:r>
              <a:rPr lang="en-US" dirty="0"/>
              <a:t>Delivery</a:t>
            </a:r>
          </a:p>
        </p:txBody>
      </p:sp>
    </p:spTree>
    <p:extLst>
      <p:ext uri="{BB962C8B-B14F-4D97-AF65-F5344CB8AC3E}">
        <p14:creationId xmlns:p14="http://schemas.microsoft.com/office/powerpoint/2010/main" val="3266841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CB3259-8CDD-43E7-9D75-4356C30BD1DA}"/>
              </a:ext>
            </a:extLst>
          </p:cNvPr>
          <p:cNvSpPr>
            <a:spLocks noGrp="1"/>
          </p:cNvSpPr>
          <p:nvPr>
            <p:ph type="title"/>
          </p:nvPr>
        </p:nvSpPr>
        <p:spPr/>
        <p:txBody>
          <a:bodyPr/>
          <a:lstStyle/>
          <a:p>
            <a:r>
              <a:rPr lang="en-US" dirty="0"/>
              <a:t>Best practice whiteboard layout</a:t>
            </a:r>
          </a:p>
        </p:txBody>
      </p:sp>
      <p:pic>
        <p:nvPicPr>
          <p:cNvPr id="4" name="Picture 3">
            <a:extLst>
              <a:ext uri="{FF2B5EF4-FFF2-40B4-BE49-F238E27FC236}">
                <a16:creationId xmlns:a16="http://schemas.microsoft.com/office/drawing/2014/main" id="{E690DC31-4E17-41F5-8D2F-F4EC8EBF9888}"/>
              </a:ext>
            </a:extLst>
          </p:cNvPr>
          <p:cNvPicPr>
            <a:picLocks noChangeAspect="1"/>
          </p:cNvPicPr>
          <p:nvPr/>
        </p:nvPicPr>
        <p:blipFill>
          <a:blip r:embed="rId3"/>
          <a:stretch>
            <a:fillRect/>
          </a:stretch>
        </p:blipFill>
        <p:spPr>
          <a:xfrm>
            <a:off x="980501" y="1294941"/>
            <a:ext cx="10230998" cy="4762268"/>
          </a:xfrm>
          <a:prstGeom prst="rect">
            <a:avLst/>
          </a:prstGeom>
        </p:spPr>
      </p:pic>
      <p:sp>
        <p:nvSpPr>
          <p:cNvPr id="5" name="TextBox 4">
            <a:extLst>
              <a:ext uri="{FF2B5EF4-FFF2-40B4-BE49-F238E27FC236}">
                <a16:creationId xmlns:a16="http://schemas.microsoft.com/office/drawing/2014/main" id="{A58329A9-AF26-461B-9B71-82EF5ED29736}"/>
              </a:ext>
            </a:extLst>
          </p:cNvPr>
          <p:cNvSpPr txBox="1"/>
          <p:nvPr/>
        </p:nvSpPr>
        <p:spPr>
          <a:xfrm>
            <a:off x="980501" y="6057209"/>
            <a:ext cx="10230998"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1. Project Goal | 2. Requirements &amp; concerns | 3. Parking lot | 4. Current State | 5. Future Vision | </a:t>
            </a:r>
            <a:br>
              <a:rPr lang="en-US" dirty="0">
                <a:gradFill>
                  <a:gsLst>
                    <a:gs pos="2917">
                      <a:schemeClr val="tx1"/>
                    </a:gs>
                    <a:gs pos="30000">
                      <a:schemeClr val="tx1"/>
                    </a:gs>
                  </a:gsLst>
                  <a:lin ang="5400000" scaled="0"/>
                </a:gradFill>
              </a:rPr>
            </a:br>
            <a:r>
              <a:rPr lang="en-US" dirty="0">
                <a:gradFill>
                  <a:gsLst>
                    <a:gs pos="2917">
                      <a:schemeClr val="tx1"/>
                    </a:gs>
                    <a:gs pos="30000">
                      <a:schemeClr val="tx1"/>
                    </a:gs>
                  </a:gsLst>
                  <a:lin ang="5400000" scaled="0"/>
                </a:gradFill>
              </a:rPr>
              <a:t>6. Implementation plan | 7. Next steps | 8. Wrap-up</a:t>
            </a:r>
          </a:p>
        </p:txBody>
      </p:sp>
    </p:spTree>
    <p:extLst>
      <p:ext uri="{BB962C8B-B14F-4D97-AF65-F5344CB8AC3E}">
        <p14:creationId xmlns:p14="http://schemas.microsoft.com/office/powerpoint/2010/main" val="2966029408"/>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4519</TotalTime>
  <Words>619</Words>
  <Application>Microsoft Office PowerPoint</Application>
  <PresentationFormat>Widescreen</PresentationFormat>
  <Paragraphs>68</Paragraphs>
  <Slides>11</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Calibri</vt:lpstr>
      <vt:lpstr>Consolas</vt:lpstr>
      <vt:lpstr>Segoe UI</vt:lpstr>
      <vt:lpstr>Segoe UI Light</vt:lpstr>
      <vt:lpstr>Segoe UI Semilight</vt:lpstr>
      <vt:lpstr>Wingdings</vt:lpstr>
      <vt:lpstr>2_Server and Cloud 2013</vt:lpstr>
      <vt:lpstr>C+E Readiness Template</vt:lpstr>
      <vt:lpstr>Mastering the Architecture Design Session (ADS)</vt:lpstr>
      <vt:lpstr>Abstract and learning objectives</vt:lpstr>
      <vt:lpstr>Basics</vt:lpstr>
      <vt:lpstr>Requirements for success</vt:lpstr>
      <vt:lpstr>Preparation (1/3) </vt:lpstr>
      <vt:lpstr>Preparation (2/3)</vt:lpstr>
      <vt:lpstr>Preparation (3/3)</vt:lpstr>
      <vt:lpstr>Delivery</vt:lpstr>
      <vt:lpstr>Best practice whiteboard layout</vt:lpstr>
      <vt:lpstr>Follow-up documentation</vt:lpstr>
      <vt:lpstr>What are your  best 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Zoiner Tejada</cp:lastModifiedBy>
  <cp:revision>85</cp:revision>
  <dcterms:created xsi:type="dcterms:W3CDTF">2016-01-21T23:17:09Z</dcterms:created>
  <dcterms:modified xsi:type="dcterms:W3CDTF">2018-08-24T17:57:10Z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