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19"/>
  </p:notesMasterIdLst>
  <p:sldIdLst>
    <p:sldId id="300" r:id="rId6"/>
    <p:sldId id="323" r:id="rId7"/>
    <p:sldId id="305" r:id="rId8"/>
    <p:sldId id="330" r:id="rId9"/>
    <p:sldId id="329" r:id="rId10"/>
    <p:sldId id="331" r:id="rId11"/>
    <p:sldId id="333" r:id="rId12"/>
    <p:sldId id="335" r:id="rId13"/>
    <p:sldId id="336" r:id="rId14"/>
    <p:sldId id="338" r:id="rId15"/>
    <p:sldId id="339" r:id="rId16"/>
    <p:sldId id="340" r:id="rId17"/>
    <p:sldId id="3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9776" autoAdjust="0"/>
  </p:normalViewPr>
  <p:slideViewPr>
    <p:cSldViewPr snapToGrid="0">
      <p:cViewPr varScale="1">
        <p:scale>
          <a:sx n="109" d="100"/>
          <a:sy n="109" d="100"/>
        </p:scale>
        <p:origin x="182" y="6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2732103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1225896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https://docs.microsoft.com/en-us/azure/migrate/migrate-overview#current-limitations</a:t>
            </a:r>
          </a:p>
          <a:p>
            <a:r>
              <a:rPr lang="en-US" dirty="0"/>
              <a:t>Note that support for Hyper-V is on the roadmap.</a:t>
            </a:r>
          </a:p>
          <a:p>
            <a:r>
              <a:rPr lang="en-US" dirty="0"/>
              <a:t>Hyper-V </a:t>
            </a:r>
          </a:p>
          <a:p>
            <a:r>
              <a:rPr lang="en-US" dirty="0"/>
              <a:t>Partner tools</a:t>
            </a:r>
          </a:p>
          <a:p>
            <a:endParaRPr lang="en-US"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DMA &amp; DEA (A &amp; B testing)</a:t>
            </a: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1451599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971267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077114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2005006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336754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Technology overview</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VSTS for CICD to Azure Kubernetes Service (AKS)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026" name="Picture 2" descr="A diagram showing the VSTS DevOps workflow to build Docker images from source code, push images to Azure Container Registry, and deploy to Azure Container Service using Kubernetes, Swarm or DCOS).">
            <a:extLst>
              <a:ext uri="{FF2B5EF4-FFF2-40B4-BE49-F238E27FC236}">
                <a16:creationId xmlns:a16="http://schemas.microsoft.com/office/drawing/2014/main" id="{D848FBB8-DB5E-48C8-9111-518DF8FB2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005" y="2096199"/>
            <a:ext cx="8143875"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Security and Compliance infographic&#10;&#10;This is an example of a generic implementation of various Azure security technologies. ">
            <a:extLst>
              <a:ext uri="{FF2B5EF4-FFF2-40B4-BE49-F238E27FC236}">
                <a16:creationId xmlns:a16="http://schemas.microsoft.com/office/drawing/2014/main" id="{69DF4F3A-10B2-447B-BDB5-ABA77B64C0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97" y="1312441"/>
            <a:ext cx="9116726" cy="5121490"/>
          </a:xfrm>
          <a:prstGeom prst="rect">
            <a:avLst/>
          </a:prstGeom>
        </p:spPr>
      </p:pic>
    </p:spTree>
    <p:extLst>
      <p:ext uri="{BB962C8B-B14F-4D97-AF65-F5344CB8AC3E}">
        <p14:creationId xmlns:p14="http://schemas.microsoft.com/office/powerpoint/2010/main" val="2750346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 – AI Spectrum</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F00408D9-596D-4B8A-A1B9-DE8B76FDEE2F}"/>
              </a:ext>
            </a:extLst>
          </p:cNvPr>
          <p:cNvPicPr>
            <a:picLocks noChangeAspect="1"/>
          </p:cNvPicPr>
          <p:nvPr/>
        </p:nvPicPr>
        <p:blipFill>
          <a:blip r:embed="rId3"/>
          <a:stretch>
            <a:fillRect/>
          </a:stretch>
        </p:blipFill>
        <p:spPr>
          <a:xfrm>
            <a:off x="799476" y="1712750"/>
            <a:ext cx="10593049" cy="3432501"/>
          </a:xfrm>
          <a:prstGeom prst="rect">
            <a:avLst/>
          </a:prstGeom>
        </p:spPr>
      </p:pic>
    </p:spTree>
    <p:extLst>
      <p:ext uri="{BB962C8B-B14F-4D97-AF65-F5344CB8AC3E}">
        <p14:creationId xmlns:p14="http://schemas.microsoft.com/office/powerpoint/2010/main" val="2315769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C47A0F-095C-4A97-A973-43312913AD0B}"/>
              </a:ext>
            </a:extLst>
          </p:cNvPr>
          <p:cNvSpPr>
            <a:spLocks noGrp="1"/>
          </p:cNvSpPr>
          <p:nvPr>
            <p:ph type="title"/>
          </p:nvPr>
        </p:nvSpPr>
        <p:spPr>
          <a:xfrm>
            <a:off x="269240" y="307254"/>
            <a:ext cx="6406982" cy="6243491"/>
          </a:xfrm>
        </p:spPr>
        <p:txBody>
          <a:bodyPr anchor="ctr"/>
          <a:lstStyle/>
          <a:p>
            <a:pPr algn="ctr"/>
            <a:r>
              <a:rPr lang="en-US" dirty="0"/>
              <a:t>On to the design challenge!</a:t>
            </a:r>
          </a:p>
        </p:txBody>
      </p:sp>
      <p:pic>
        <p:nvPicPr>
          <p:cNvPr id="6" name="Graphic 5" descr="Teacher">
            <a:extLst>
              <a:ext uri="{FF2B5EF4-FFF2-40B4-BE49-F238E27FC236}">
                <a16:creationId xmlns:a16="http://schemas.microsoft.com/office/drawing/2014/main" id="{F54B2F38-AD06-4DE0-B5F5-72FF3A60C1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20394" y="1077817"/>
            <a:ext cx="4702366" cy="4702366"/>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92903156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1535805"/>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 and learning objectives</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Brief review of technologies and concepts featured in design challenge.</a:t>
            </a: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382409" y="1423131"/>
            <a:ext cx="7086967" cy="5013763"/>
          </a:xfrm>
        </p:spPr>
        <p:txBody>
          <a:bodyPr>
            <a:noAutofit/>
          </a:bodyPr>
          <a:lstStyle/>
          <a:p>
            <a:r>
              <a:rPr lang="en-US" sz="3200" dirty="0">
                <a:solidFill>
                  <a:schemeClr val="tx1"/>
                </a:solidFill>
              </a:rPr>
              <a:t>Easily discover VMWare VMs and applications including service dependencies</a:t>
            </a:r>
          </a:p>
          <a:p>
            <a:r>
              <a:rPr lang="en-US" sz="3200" dirty="0">
                <a:solidFill>
                  <a:schemeClr val="tx1"/>
                </a:solidFill>
              </a:rPr>
              <a:t>Workload assessments</a:t>
            </a:r>
            <a:endParaRPr lang="en-US" sz="1800" dirty="0">
              <a:solidFill>
                <a:schemeClr val="tx1"/>
              </a:solidFill>
            </a:endParaRPr>
          </a:p>
          <a:p>
            <a:pPr lvl="1"/>
            <a:r>
              <a:rPr lang="en-US" sz="2000" dirty="0">
                <a:solidFill>
                  <a:schemeClr val="tx1"/>
                </a:solidFill>
              </a:rPr>
              <a:t>Right-size Azure resources based on utilization history</a:t>
            </a:r>
          </a:p>
          <a:p>
            <a:pPr lvl="1"/>
            <a:r>
              <a:rPr lang="en-US" sz="2000" dirty="0">
                <a:solidFill>
                  <a:schemeClr val="tx1"/>
                </a:solidFill>
              </a:rPr>
              <a:t>Estimate monthly costs in Azure</a:t>
            </a:r>
          </a:p>
          <a:p>
            <a:pPr lvl="1"/>
            <a:r>
              <a:rPr lang="en-US" sz="2000" dirty="0">
                <a:solidFill>
                  <a:schemeClr val="tx1"/>
                </a:solidFill>
              </a:rPr>
              <a:t>Migration risks and recommended tools</a:t>
            </a:r>
          </a:p>
          <a:p>
            <a:r>
              <a:rPr lang="en-US" sz="3200" dirty="0">
                <a:solidFill>
                  <a:schemeClr val="tx1"/>
                </a:solidFill>
              </a:rPr>
              <a:t>Hyper-V support coming soon</a:t>
            </a:r>
          </a:p>
          <a:p>
            <a:pPr lvl="1"/>
            <a:r>
              <a:rPr lang="en-US" sz="2000" dirty="0">
                <a:solidFill>
                  <a:schemeClr val="tx1"/>
                </a:solidFill>
              </a:rPr>
              <a:t>Leverage Azure Site Recovery Deployment Planner or partner tools for these workloads</a:t>
            </a:r>
          </a:p>
          <a:p>
            <a:endParaRPr lang="en-US" sz="2000" dirty="0">
              <a:solidFill>
                <a:schemeClr val="tx1"/>
              </a:solidFill>
            </a:endParaRPr>
          </a:p>
          <a:p>
            <a:pPr lvl="1"/>
            <a:endParaRPr lang="en-US" sz="1632"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 – Azure Migrate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Azure Migrate allows easy discovery VMWare VMs and applications including service dependencies">
            <a:extLst>
              <a:ext uri="{FF2B5EF4-FFF2-40B4-BE49-F238E27FC236}">
                <a16:creationId xmlns:a16="http://schemas.microsoft.com/office/drawing/2014/main" id="{B812D7B9-E102-418F-A290-F7DD5AB3B299}"/>
              </a:ext>
            </a:extLst>
          </p:cNvPr>
          <p:cNvPicPr>
            <a:picLocks noChangeAspect="1"/>
          </p:cNvPicPr>
          <p:nvPr/>
        </p:nvPicPr>
        <p:blipFill>
          <a:blip r:embed="rId3"/>
          <a:stretch>
            <a:fillRect/>
          </a:stretch>
        </p:blipFill>
        <p:spPr>
          <a:xfrm>
            <a:off x="7610686" y="1204416"/>
            <a:ext cx="3920068" cy="5121084"/>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386733" y="1817508"/>
            <a:ext cx="7194398" cy="3725084"/>
          </a:xfrm>
        </p:spPr>
        <p:txBody>
          <a:bodyPr>
            <a:noAutofit/>
          </a:bodyPr>
          <a:lstStyle/>
          <a:p>
            <a:r>
              <a:rPr lang="en-US" sz="3200" dirty="0">
                <a:solidFill>
                  <a:schemeClr val="tx1"/>
                </a:solidFill>
              </a:rPr>
              <a:t>Migrate from multiple database sources to Azure Data platforms with minimal downtime</a:t>
            </a:r>
          </a:p>
          <a:p>
            <a:r>
              <a:rPr lang="en-US" sz="3200" dirty="0">
                <a:solidFill>
                  <a:schemeClr val="tx1"/>
                </a:solidFill>
              </a:rPr>
              <a:t>Generate assessments of all recommended changes </a:t>
            </a:r>
          </a:p>
          <a:p>
            <a:r>
              <a:rPr lang="en-US" sz="3200" dirty="0">
                <a:solidFill>
                  <a:schemeClr val="tx1"/>
                </a:solidFill>
              </a:rPr>
              <a:t>Perform associated migration steps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 – Database Migration Service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8" name="Picture 7" descr="The Azure Database Migration Service allows you to migrate from multiple database sources to Azure Data platforms with minimal downtime">
            <a:extLst>
              <a:ext uri="{FF2B5EF4-FFF2-40B4-BE49-F238E27FC236}">
                <a16:creationId xmlns:a16="http://schemas.microsoft.com/office/drawing/2014/main" id="{2D76C64B-163A-418D-8039-7A8F2DAAF204}"/>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1131" y="2170931"/>
            <a:ext cx="2942857" cy="2942857"/>
          </a:xfrm>
          <a:prstGeom prst="rect">
            <a:avLst/>
          </a:prstGeom>
        </p:spPr>
      </p:pic>
    </p:spTree>
    <p:extLst>
      <p:ext uri="{BB962C8B-B14F-4D97-AF65-F5344CB8AC3E}">
        <p14:creationId xmlns:p14="http://schemas.microsoft.com/office/powerpoint/2010/main" val="1114255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6862970" y="1906945"/>
            <a:ext cx="5510425" cy="3725084"/>
          </a:xfrm>
        </p:spPr>
        <p:txBody>
          <a:bodyPr>
            <a:noAutofit/>
          </a:bodyPr>
          <a:lstStyle/>
          <a:p>
            <a:pPr>
              <a:spcAft>
                <a:spcPts val="600"/>
              </a:spcAft>
            </a:pPr>
            <a:r>
              <a:rPr lang="en-US" sz="3200" dirty="0">
                <a:solidFill>
                  <a:schemeClr val="tx1"/>
                </a:solidFill>
              </a:rPr>
              <a:t>Unified view of security across on-premises and cloud workloads.</a:t>
            </a:r>
          </a:p>
          <a:p>
            <a:pPr>
              <a:spcAft>
                <a:spcPts val="600"/>
              </a:spcAft>
            </a:pPr>
            <a:r>
              <a:rPr lang="en-US" sz="3200" dirty="0">
                <a:solidFill>
                  <a:schemeClr val="tx1"/>
                </a:solidFill>
              </a:rPr>
              <a:t>Identify and remediate vulnerabilities</a:t>
            </a:r>
          </a:p>
          <a:p>
            <a:pPr>
              <a:spcAft>
                <a:spcPts val="600"/>
              </a:spcAft>
            </a:pPr>
            <a:r>
              <a:rPr lang="en-US" sz="3200" dirty="0">
                <a:solidFill>
                  <a:schemeClr val="tx1"/>
                </a:solidFill>
              </a:rPr>
              <a:t>Advanced threat protection</a:t>
            </a:r>
          </a:p>
          <a:p>
            <a:pPr>
              <a:spcAft>
                <a:spcPts val="600"/>
              </a:spcAft>
            </a:pPr>
            <a:r>
              <a:rPr lang="en-US" sz="3200" dirty="0">
                <a:solidFill>
                  <a:schemeClr val="tx1"/>
                </a:solidFill>
              </a:rPr>
              <a:t>Centralized security policies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 – Azure Security Center</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The Azure Security Center provides a unified view of security across on-premises and cloud workloads">
            <a:extLst>
              <a:ext uri="{FF2B5EF4-FFF2-40B4-BE49-F238E27FC236}">
                <a16:creationId xmlns:a16="http://schemas.microsoft.com/office/drawing/2014/main" id="{24584DFF-19E0-4A4D-AE16-5EAC8AAF63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696" y="1590659"/>
            <a:ext cx="6448472" cy="4286281"/>
          </a:xfrm>
          <a:prstGeom prst="rect">
            <a:avLst/>
          </a:prstGeom>
        </p:spPr>
      </p:pic>
    </p:spTree>
    <p:extLst>
      <p:ext uri="{BB962C8B-B14F-4D97-AF65-F5344CB8AC3E}">
        <p14:creationId xmlns:p14="http://schemas.microsoft.com/office/powerpoint/2010/main" val="1379858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468556D4-05FA-498C-8ADA-D266191A84FC}"/>
              </a:ext>
            </a:extLst>
          </p:cNvPr>
          <p:cNvSpPr txBox="1"/>
          <p:nvPr/>
        </p:nvSpPr>
        <p:spPr>
          <a:xfrm>
            <a:off x="1548882" y="2531640"/>
            <a:ext cx="2929812" cy="1791260"/>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latin typeface="+mj-lt"/>
              </a:rPr>
              <a:t>Azure Virtual Machine Scale Sets) </a:t>
            </a:r>
          </a:p>
        </p:txBody>
      </p:sp>
      <p:pic>
        <p:nvPicPr>
          <p:cNvPr id="6" name="Picture 5" descr="The Virtual Machine Scale Set diagram begins with the Internet, which uses a Public IP to access an Azure load balancer. A virtual network encompasses a Subnet using network security groups.  The Availability Set is made up of a VM Scaleset. the Azure load balancer points to this VM Scaleset. Outside of the Virtual network are Managed disks and a Storage account including diagnostic logs." title="Virtual Machine Scale Set diagram">
            <a:extLst>
              <a:ext uri="{FF2B5EF4-FFF2-40B4-BE49-F238E27FC236}">
                <a16:creationId xmlns:a16="http://schemas.microsoft.com/office/drawing/2014/main" id="{8062F811-8C85-4EC7-B3D3-D52D3BBF1FCA}"/>
              </a:ext>
            </a:extLst>
          </p:cNvPr>
          <p:cNvPicPr/>
          <p:nvPr/>
        </p:nvPicPr>
        <p:blipFill>
          <a:blip r:embed="rId3"/>
          <a:stretch>
            <a:fillRect/>
          </a:stretch>
        </p:blipFill>
        <p:spPr>
          <a:xfrm>
            <a:off x="5276149" y="1943812"/>
            <a:ext cx="5696651" cy="3673217"/>
          </a:xfrm>
          <a:prstGeom prst="rect">
            <a:avLst/>
          </a:prstGeom>
        </p:spPr>
      </p:pic>
    </p:spTree>
    <p:extLst>
      <p:ext uri="{BB962C8B-B14F-4D97-AF65-F5344CB8AC3E}">
        <p14:creationId xmlns:p14="http://schemas.microsoft.com/office/powerpoint/2010/main" val="1710030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468556D4-05FA-498C-8ADA-D266191A84FC}"/>
              </a:ext>
            </a:extLst>
          </p:cNvPr>
          <p:cNvSpPr txBox="1"/>
          <p:nvPr/>
        </p:nvSpPr>
        <p:spPr>
          <a:xfrm>
            <a:off x="2584579" y="1364494"/>
            <a:ext cx="8397552"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latin typeface="+mj-lt"/>
              </a:rPr>
              <a:t>ExpressRoute with VPN failover</a:t>
            </a:r>
          </a:p>
        </p:txBody>
      </p:sp>
      <p:pic>
        <p:nvPicPr>
          <p:cNvPr id="5" name="Picture 4" descr="At a high level, the ExpressRoute with VPN Failover flowchart is as follows: Computers use a gateway to access local edge routers, which use an ExpressRoute circuit to reach Microsoft Edge routers. At this point, the following items are in a virtual network: The Gateway subnet is made up of an ExpressRoute Gateway, and a VPN Gateway. The VPN Gateway points to a Management subnet, which has NSG and a Jumpbox. The Microsoft edge routers points to the ExpressRoute Gateway in the Gateway subnet, which points to the router in the Web tier, which distributes the information to three VMs, which then pass on the information to the same setup in the Business tier, and finally the Data tier." title="ExpressRoute with VPN Failover flowchart">
            <a:extLst>
              <a:ext uri="{FF2B5EF4-FFF2-40B4-BE49-F238E27FC236}">
                <a16:creationId xmlns:a16="http://schemas.microsoft.com/office/drawing/2014/main" id="{9383A704-2C18-4B91-BCB2-8864F345A82B}"/>
              </a:ext>
            </a:extLst>
          </p:cNvPr>
          <p:cNvPicPr/>
          <p:nvPr/>
        </p:nvPicPr>
        <p:blipFill>
          <a:blip r:embed="rId3"/>
          <a:stretch>
            <a:fillRect/>
          </a:stretch>
        </p:blipFill>
        <p:spPr>
          <a:xfrm>
            <a:off x="651586" y="2487288"/>
            <a:ext cx="11114316" cy="3577610"/>
          </a:xfrm>
          <a:prstGeom prst="rect">
            <a:avLst/>
          </a:prstGeom>
        </p:spPr>
      </p:pic>
    </p:spTree>
    <p:extLst>
      <p:ext uri="{BB962C8B-B14F-4D97-AF65-F5344CB8AC3E}">
        <p14:creationId xmlns:p14="http://schemas.microsoft.com/office/powerpoint/2010/main" val="1522454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8" name="TextBox 7">
            <a:extLst>
              <a:ext uri="{FF2B5EF4-FFF2-40B4-BE49-F238E27FC236}">
                <a16:creationId xmlns:a16="http://schemas.microsoft.com/office/drawing/2014/main" id="{7B5BD514-1308-4101-9779-81C6F12E280A}"/>
              </a:ext>
            </a:extLst>
          </p:cNvPr>
          <p:cNvSpPr txBox="1"/>
          <p:nvPr/>
        </p:nvSpPr>
        <p:spPr>
          <a:xfrm>
            <a:off x="1324947" y="2547766"/>
            <a:ext cx="2929812" cy="1292662"/>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latin typeface="+mj-lt"/>
              </a:rPr>
              <a:t>Azure App Service</a:t>
            </a:r>
          </a:p>
        </p:txBody>
      </p:sp>
      <p:pic>
        <p:nvPicPr>
          <p:cNvPr id="6" name="Picture 5" descr="Azure App Service diagram&#10;&#10;The Azure App Service diagram begins with the internet, which points to both Azure Active Directory and App Service app, using Authentication. A Resource group encompasses an App Service Plan and an Azure SQL Database. The App Service Plan is made up of multiple App Service apps, and the Azure SQL Database encompasses A logical SQL server, and two SQL databases.">
            <a:extLst>
              <a:ext uri="{FF2B5EF4-FFF2-40B4-BE49-F238E27FC236}">
                <a16:creationId xmlns:a16="http://schemas.microsoft.com/office/drawing/2014/main" id="{34F5E364-2FA7-4B3C-9B52-298B0BA22C2B}"/>
              </a:ext>
            </a:extLst>
          </p:cNvPr>
          <p:cNvPicPr/>
          <p:nvPr/>
        </p:nvPicPr>
        <p:blipFill>
          <a:blip r:embed="rId3"/>
          <a:stretch>
            <a:fillRect/>
          </a:stretch>
        </p:blipFill>
        <p:spPr>
          <a:xfrm>
            <a:off x="4933905" y="1866925"/>
            <a:ext cx="6150863" cy="3152943"/>
          </a:xfrm>
          <a:prstGeom prst="rect">
            <a:avLst/>
          </a:prstGeom>
        </p:spPr>
      </p:pic>
    </p:spTree>
    <p:extLst>
      <p:ext uri="{BB962C8B-B14F-4D97-AF65-F5344CB8AC3E}">
        <p14:creationId xmlns:p14="http://schemas.microsoft.com/office/powerpoint/2010/main" val="1544432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8" name="TextBox 7">
            <a:extLst>
              <a:ext uri="{FF2B5EF4-FFF2-40B4-BE49-F238E27FC236}">
                <a16:creationId xmlns:a16="http://schemas.microsoft.com/office/drawing/2014/main" id="{7B5BD514-1308-4101-9779-81C6F12E280A}"/>
              </a:ext>
            </a:extLst>
          </p:cNvPr>
          <p:cNvSpPr txBox="1"/>
          <p:nvPr/>
        </p:nvSpPr>
        <p:spPr>
          <a:xfrm>
            <a:off x="1324947" y="2547766"/>
            <a:ext cx="2929812" cy="1791260"/>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latin typeface="+mj-lt"/>
              </a:rPr>
              <a:t>Azure Database for MySQL</a:t>
            </a:r>
          </a:p>
        </p:txBody>
      </p:sp>
      <p:grpSp>
        <p:nvGrpSpPr>
          <p:cNvPr id="6" name="Group 5" descr="MySQL icon" title="MySQL icon">
            <a:extLst>
              <a:ext uri="{FF2B5EF4-FFF2-40B4-BE49-F238E27FC236}">
                <a16:creationId xmlns:a16="http://schemas.microsoft.com/office/drawing/2014/main" id="{EB2F40B6-C211-48C1-9404-76AEC2BC8951}"/>
              </a:ext>
            </a:extLst>
          </p:cNvPr>
          <p:cNvGrpSpPr/>
          <p:nvPr/>
        </p:nvGrpSpPr>
        <p:grpSpPr>
          <a:xfrm>
            <a:off x="6835860" y="2136710"/>
            <a:ext cx="3004457" cy="2808514"/>
            <a:chOff x="6835860" y="2136710"/>
            <a:chExt cx="3004457" cy="2808514"/>
          </a:xfrm>
        </p:grpSpPr>
        <p:sp>
          <p:nvSpPr>
            <p:cNvPr id="3" name="Rectangle 2">
              <a:extLst>
                <a:ext uri="{FF2B5EF4-FFF2-40B4-BE49-F238E27FC236}">
                  <a16:creationId xmlns:a16="http://schemas.microsoft.com/office/drawing/2014/main" id="{2CF67CFD-D7F5-4ADE-A07C-A8472929CA4E}"/>
                </a:ext>
              </a:extLst>
            </p:cNvPr>
            <p:cNvSpPr/>
            <p:nvPr/>
          </p:nvSpPr>
          <p:spPr bwMode="auto">
            <a:xfrm>
              <a:off x="6835860" y="2136710"/>
              <a:ext cx="3004457" cy="280851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MySQL icon" title="MySQL icon">
              <a:extLst>
                <a:ext uri="{FF2B5EF4-FFF2-40B4-BE49-F238E27FC236}">
                  <a16:creationId xmlns:a16="http://schemas.microsoft.com/office/drawing/2014/main" id="{4BFC3202-2A96-41AD-BCE7-3F1DAC7569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0251" y="2400658"/>
              <a:ext cx="2115676" cy="2115676"/>
            </a:xfrm>
            <a:prstGeom prst="rect">
              <a:avLst/>
            </a:prstGeom>
          </p:spPr>
        </p:pic>
      </p:grpSp>
    </p:spTree>
    <p:extLst>
      <p:ext uri="{BB962C8B-B14F-4D97-AF65-F5344CB8AC3E}">
        <p14:creationId xmlns:p14="http://schemas.microsoft.com/office/powerpoint/2010/main" val="930639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4513</TotalTime>
  <Words>225</Words>
  <Application>Microsoft Office PowerPoint</Application>
  <PresentationFormat>Widescreen</PresentationFormat>
  <Paragraphs>51</Paragraphs>
  <Slides>13</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Consolas</vt:lpstr>
      <vt:lpstr>Segoe UI</vt:lpstr>
      <vt:lpstr>Segoe UI Light</vt:lpstr>
      <vt:lpstr>Segoe UI Semilight</vt:lpstr>
      <vt:lpstr>Wingdings</vt:lpstr>
      <vt:lpstr>2_Server and Cloud 2013</vt:lpstr>
      <vt:lpstr>C+E Readiness Template</vt:lpstr>
      <vt:lpstr>Technology overview</vt:lpstr>
      <vt:lpstr>Abstract and learning objectives</vt:lpstr>
      <vt:lpstr>Common scenarios – Azure Migrate </vt:lpstr>
      <vt:lpstr>Common scenarios – Database Migration Service </vt:lpstr>
      <vt:lpstr>Common scenarios – Azure Security Center </vt:lpstr>
      <vt:lpstr>Common scenarios </vt:lpstr>
      <vt:lpstr>Common scenarios </vt:lpstr>
      <vt:lpstr>Common scenarios </vt:lpstr>
      <vt:lpstr>Common scenarios </vt:lpstr>
      <vt:lpstr>Common scenarios </vt:lpstr>
      <vt:lpstr>Common scenarios </vt:lpstr>
      <vt:lpstr>Common scenarios – AI Spectrum </vt:lpstr>
      <vt:lpstr>On to the design challenge!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Zoiner Tejada</cp:lastModifiedBy>
  <cp:revision>79</cp:revision>
  <dcterms:created xsi:type="dcterms:W3CDTF">2016-01-21T23:17:09Z</dcterms:created>
  <dcterms:modified xsi:type="dcterms:W3CDTF">2018-08-28T09:51:29Z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