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6" r:id="rId5"/>
  </p:sldMasterIdLst>
  <p:notesMasterIdLst>
    <p:notesMasterId r:id="rId15"/>
  </p:notesMasterIdLst>
  <p:sldIdLst>
    <p:sldId id="327" r:id="rId6"/>
    <p:sldId id="317" r:id="rId7"/>
    <p:sldId id="346" r:id="rId8"/>
    <p:sldId id="341" r:id="rId9"/>
    <p:sldId id="347" r:id="rId10"/>
    <p:sldId id="348" r:id="rId11"/>
    <p:sldId id="349" r:id="rId12"/>
    <p:sldId id="339" r:id="rId13"/>
    <p:sldId id="3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BD4"/>
    <a:srgbClr val="546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536" autoAdjust="0"/>
    <p:restoredTop sz="89804" autoAdjust="0"/>
  </p:normalViewPr>
  <p:slideViewPr>
    <p:cSldViewPr snapToGrid="0">
      <p:cViewPr varScale="1">
        <p:scale>
          <a:sx n="86" d="100"/>
          <a:sy n="86" d="100"/>
        </p:scale>
        <p:origin x="65" y="49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Xin" userId="e20bdefd-d2b1-4956-85cd-3ebdc633ccb8" providerId="ADAL" clId="{062E0C98-A513-4698-8FDC-01F54E115CBD}"/>
    <pc:docChg chg="undo custSel modSld">
      <pc:chgData name="Diana Xin" userId="e20bdefd-d2b1-4956-85cd-3ebdc633ccb8" providerId="ADAL" clId="{062E0C98-A513-4698-8FDC-01F54E115CBD}" dt="2018-08-28T21:19:14.414" v="32" actId="1076"/>
      <pc:docMkLst>
        <pc:docMk/>
      </pc:docMkLst>
      <pc:sldChg chg="addSp delSp modSp">
        <pc:chgData name="Diana Xin" userId="e20bdefd-d2b1-4956-85cd-3ebdc633ccb8" providerId="ADAL" clId="{062E0C98-A513-4698-8FDC-01F54E115CBD}" dt="2018-08-28T21:19:14.414" v="32" actId="1076"/>
        <pc:sldMkLst>
          <pc:docMk/>
          <pc:sldMk cId="3588436288" sldId="317"/>
        </pc:sldMkLst>
        <pc:spChg chg="mod">
          <ac:chgData name="Diana Xin" userId="e20bdefd-d2b1-4956-85cd-3ebdc633ccb8" providerId="ADAL" clId="{062E0C98-A513-4698-8FDC-01F54E115CBD}" dt="2018-08-28T21:12:24.238" v="4" actId="14100"/>
          <ac:spMkLst>
            <pc:docMk/>
            <pc:sldMk cId="3588436288" sldId="317"/>
            <ac:spMk id="12" creationId="{87FEBA4D-1C35-4109-AC9F-B392EA9004E2}"/>
          </ac:spMkLst>
        </pc:spChg>
        <pc:picChg chg="add del mod">
          <ac:chgData name="Diana Xin" userId="e20bdefd-d2b1-4956-85cd-3ebdc633ccb8" providerId="ADAL" clId="{062E0C98-A513-4698-8FDC-01F54E115CBD}" dt="2018-08-28T21:19:05.273" v="30" actId="478"/>
          <ac:picMkLst>
            <pc:docMk/>
            <pc:sldMk cId="3588436288" sldId="317"/>
            <ac:picMk id="4" creationId="{3E3E82E7-7F01-4CC1-9295-D3FC6B13C4F0}"/>
          </ac:picMkLst>
        </pc:picChg>
        <pc:picChg chg="add mod">
          <ac:chgData name="Diana Xin" userId="e20bdefd-d2b1-4956-85cd-3ebdc633ccb8" providerId="ADAL" clId="{062E0C98-A513-4698-8FDC-01F54E115CBD}" dt="2018-08-28T21:19:14.414" v="32" actId="1076"/>
          <ac:picMkLst>
            <pc:docMk/>
            <pc:sldMk cId="3588436288" sldId="317"/>
            <ac:picMk id="5" creationId="{BFE81EDC-CDC0-4BEE-A8F2-D0F43FE709A3}"/>
          </ac:picMkLst>
        </pc:picChg>
      </pc:sldChg>
      <pc:sldChg chg="modSp">
        <pc:chgData name="Diana Xin" userId="e20bdefd-d2b1-4956-85cd-3ebdc633ccb8" providerId="ADAL" clId="{062E0C98-A513-4698-8FDC-01F54E115CBD}" dt="2018-08-28T21:15:03.762" v="27" actId="1076"/>
        <pc:sldMkLst>
          <pc:docMk/>
          <pc:sldMk cId="560698804" sldId="339"/>
        </pc:sldMkLst>
        <pc:spChg chg="mod">
          <ac:chgData name="Diana Xin" userId="e20bdefd-d2b1-4956-85cd-3ebdc633ccb8" providerId="ADAL" clId="{062E0C98-A513-4698-8FDC-01F54E115CBD}" dt="2018-08-28T21:15:03.762" v="27" actId="1076"/>
          <ac:spMkLst>
            <pc:docMk/>
            <pc:sldMk cId="560698804" sldId="339"/>
            <ac:spMk id="28" creationId="{1DAF789C-CB8E-47E1-9D1D-4511579F2AD9}"/>
          </ac:spMkLst>
        </pc:spChg>
        <pc:spChg chg="mod">
          <ac:chgData name="Diana Xin" userId="e20bdefd-d2b1-4956-85cd-3ebdc633ccb8" providerId="ADAL" clId="{062E0C98-A513-4698-8FDC-01F54E115CBD}" dt="2018-08-28T21:14:57.630" v="26" actId="1076"/>
          <ac:spMkLst>
            <pc:docMk/>
            <pc:sldMk cId="560698804" sldId="339"/>
            <ac:spMk id="30" creationId="{CCC2FAA6-677E-4534-9D6F-8379391B5D76}"/>
          </ac:spMkLst>
        </pc:spChg>
      </pc:sldChg>
      <pc:sldChg chg="modSp">
        <pc:chgData name="Diana Xin" userId="e20bdefd-d2b1-4956-85cd-3ebdc633ccb8" providerId="ADAL" clId="{062E0C98-A513-4698-8FDC-01F54E115CBD}" dt="2018-08-28T21:13:06.945" v="8" actId="2711"/>
        <pc:sldMkLst>
          <pc:docMk/>
          <pc:sldMk cId="1127642745" sldId="341"/>
        </pc:sldMkLst>
        <pc:spChg chg="mod">
          <ac:chgData name="Diana Xin" userId="e20bdefd-d2b1-4956-85cd-3ebdc633ccb8" providerId="ADAL" clId="{062E0C98-A513-4698-8FDC-01F54E115CBD}" dt="2018-08-28T21:12:49.550" v="6" actId="2711"/>
          <ac:spMkLst>
            <pc:docMk/>
            <pc:sldMk cId="1127642745" sldId="341"/>
            <ac:spMk id="54" creationId="{00000000-0000-0000-0000-000000000000}"/>
          </ac:spMkLst>
        </pc:spChg>
        <pc:spChg chg="mod">
          <ac:chgData name="Diana Xin" userId="e20bdefd-d2b1-4956-85cd-3ebdc633ccb8" providerId="ADAL" clId="{062E0C98-A513-4698-8FDC-01F54E115CBD}" dt="2018-08-28T21:12:56.448" v="7" actId="2711"/>
          <ac:spMkLst>
            <pc:docMk/>
            <pc:sldMk cId="1127642745" sldId="341"/>
            <ac:spMk id="55" creationId="{00000000-0000-0000-0000-000000000000}"/>
          </ac:spMkLst>
        </pc:spChg>
        <pc:spChg chg="mod">
          <ac:chgData name="Diana Xin" userId="e20bdefd-d2b1-4956-85cd-3ebdc633ccb8" providerId="ADAL" clId="{062E0C98-A513-4698-8FDC-01F54E115CBD}" dt="2018-08-28T21:13:06.945" v="8" actId="2711"/>
          <ac:spMkLst>
            <pc:docMk/>
            <pc:sldMk cId="1127642745" sldId="341"/>
            <ac:spMk id="56" creationId="{00000000-0000-0000-0000-000000000000}"/>
          </ac:spMkLst>
        </pc:spChg>
      </pc:sldChg>
      <pc:sldChg chg="modSp">
        <pc:chgData name="Diana Xin" userId="e20bdefd-d2b1-4956-85cd-3ebdc633ccb8" providerId="ADAL" clId="{062E0C98-A513-4698-8FDC-01F54E115CBD}" dt="2018-08-28T21:12:37.417" v="5" actId="2711"/>
        <pc:sldMkLst>
          <pc:docMk/>
          <pc:sldMk cId="3467383157" sldId="346"/>
        </pc:sldMkLst>
        <pc:spChg chg="mod">
          <ac:chgData name="Diana Xin" userId="e20bdefd-d2b1-4956-85cd-3ebdc633ccb8" providerId="ADAL" clId="{062E0C98-A513-4698-8FDC-01F54E115CBD}" dt="2018-08-28T21:12:37.417" v="5" actId="2711"/>
          <ac:spMkLst>
            <pc:docMk/>
            <pc:sldMk cId="3467383157" sldId="346"/>
            <ac:spMk id="12" creationId="{87FEBA4D-1C35-4109-AC9F-B392EA9004E2}"/>
          </ac:spMkLst>
        </pc:spChg>
      </pc:sldChg>
      <pc:sldChg chg="modSp">
        <pc:chgData name="Diana Xin" userId="e20bdefd-d2b1-4956-85cd-3ebdc633ccb8" providerId="ADAL" clId="{062E0C98-A513-4698-8FDC-01F54E115CBD}" dt="2018-08-28T21:13:33.466" v="10" actId="179"/>
        <pc:sldMkLst>
          <pc:docMk/>
          <pc:sldMk cId="1930487689" sldId="347"/>
        </pc:sldMkLst>
        <pc:spChg chg="mod">
          <ac:chgData name="Diana Xin" userId="e20bdefd-d2b1-4956-85cd-3ebdc633ccb8" providerId="ADAL" clId="{062E0C98-A513-4698-8FDC-01F54E115CBD}" dt="2018-08-28T21:13:33.466" v="10" actId="179"/>
          <ac:spMkLst>
            <pc:docMk/>
            <pc:sldMk cId="1930487689" sldId="347"/>
            <ac:spMk id="12" creationId="{87FEBA4D-1C35-4109-AC9F-B392EA9004E2}"/>
          </ac:spMkLst>
        </pc:spChg>
      </pc:sldChg>
      <pc:sldChg chg="modSp">
        <pc:chgData name="Diana Xin" userId="e20bdefd-d2b1-4956-85cd-3ebdc633ccb8" providerId="ADAL" clId="{062E0C98-A513-4698-8FDC-01F54E115CBD}" dt="2018-08-28T21:14:04.354" v="15" actId="14100"/>
        <pc:sldMkLst>
          <pc:docMk/>
          <pc:sldMk cId="2048995905" sldId="348"/>
        </pc:sldMkLst>
        <pc:spChg chg="mod">
          <ac:chgData name="Diana Xin" userId="e20bdefd-d2b1-4956-85cd-3ebdc633ccb8" providerId="ADAL" clId="{062E0C98-A513-4698-8FDC-01F54E115CBD}" dt="2018-08-28T21:14:04.354" v="15" actId="14100"/>
          <ac:spMkLst>
            <pc:docMk/>
            <pc:sldMk cId="2048995905" sldId="348"/>
            <ac:spMk id="12" creationId="{87FEBA4D-1C35-4109-AC9F-B392EA9004E2}"/>
          </ac:spMkLst>
        </pc:spChg>
      </pc:sldChg>
      <pc:sldChg chg="modSp">
        <pc:chgData name="Diana Xin" userId="e20bdefd-d2b1-4956-85cd-3ebdc633ccb8" providerId="ADAL" clId="{062E0C98-A513-4698-8FDC-01F54E115CBD}" dt="2018-08-28T21:14:31.123" v="20" actId="20577"/>
        <pc:sldMkLst>
          <pc:docMk/>
          <pc:sldMk cId="707311269" sldId="349"/>
        </pc:sldMkLst>
        <pc:spChg chg="mod">
          <ac:chgData name="Diana Xin" userId="e20bdefd-d2b1-4956-85cd-3ebdc633ccb8" providerId="ADAL" clId="{062E0C98-A513-4698-8FDC-01F54E115CBD}" dt="2018-08-28T21:14:31.123" v="20" actId="20577"/>
          <ac:spMkLst>
            <pc:docMk/>
            <pc:sldMk cId="707311269" sldId="349"/>
            <ac:spMk id="12" creationId="{87FEBA4D-1C35-4109-AC9F-B392EA9004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5194323-46EB-47FD-802B-1151F9FD2B5B}"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298151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a:t>
            </a:r>
            <a:r>
              <a:rPr lang="en-US" sz="1200" b="1" kern="1200" dirty="0">
                <a:solidFill>
                  <a:srgbClr val="107BD4"/>
                </a:solidFill>
                <a:latin typeface="+mn-lt"/>
                <a:ea typeface="+mn-ea"/>
                <a:cs typeface="+mn-cs"/>
              </a:rPr>
              <a:t>proof of concept </a:t>
            </a:r>
            <a:r>
              <a:rPr lang="en-US" sz="1200" kern="1200" dirty="0">
                <a:solidFill>
                  <a:schemeClr val="tx1"/>
                </a:solidFill>
                <a:latin typeface="+mn-lt"/>
                <a:ea typeface="+mn-ea"/>
                <a:cs typeface="+mn-cs"/>
              </a:rPr>
              <a:t>is meant to overcome customer objections by demonstrating the solution will solve the problem for which it is designed. Treat a POC as a continuous learning and improvement process for the solution. A rapid execution tempo of the POC helps validate the customer’s requirements, while giving them confidence in your ability to deliver on your promises. A successful POC can serve as evidence that your practice can use for future engagements with your customer or new ones. In fact, many times the output of a POC can be added to your practice’s intellectual property list for demonstrations, or used to accelerate future solutions.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49160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 </a:t>
            </a:r>
            <a:r>
              <a:rPr lang="en-US" sz="1200" b="1" kern="1200" dirty="0">
                <a:solidFill>
                  <a:srgbClr val="107BD4"/>
                </a:solidFill>
                <a:latin typeface="+mn-lt"/>
                <a:ea typeface="+mn-ea"/>
                <a:cs typeface="+mn-cs"/>
              </a:rPr>
              <a:t>proof of concept </a:t>
            </a:r>
            <a:r>
              <a:rPr lang="en-US" sz="1200" kern="1200" dirty="0">
                <a:solidFill>
                  <a:schemeClr val="tx1"/>
                </a:solidFill>
                <a:latin typeface="+mn-lt"/>
                <a:ea typeface="+mn-ea"/>
                <a:cs typeface="+mn-cs"/>
              </a:rPr>
              <a:t>is meant to overcome customer objections by demonstrating the solution will solve the problem for which it is designed. Treat a POC as a continuous learning and improvement process for the solution. A rapid execution tempo of the POC helps validate the customer’s requirements, while giving them confidence in your ability to deliver on your promises. A successful POC can serve as evidence that your practice can use for future engagements with your customer or new ones. In fact, many times the output of a POC can be added to your practice’s intellectual property list for demonstrations, or used to accelerate future solutions.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83500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1200" kern="1200" dirty="0">
                <a:solidFill>
                  <a:schemeClr val="tx1"/>
                </a:solidFill>
                <a:latin typeface="+mn-lt"/>
                <a:ea typeface="+mn-ea"/>
                <a:cs typeface="+mn-cs"/>
              </a:rPr>
              <a:t>A typical POC undergoes the following phases:</a:t>
            </a:r>
          </a:p>
          <a:p>
            <a:pPr>
              <a:lnSpc>
                <a:spcPct val="90000"/>
              </a:lnSpc>
              <a:spcAft>
                <a:spcPts val="600"/>
              </a:spcAft>
            </a:pPr>
            <a:endParaRPr lang="en-US" sz="1200" dirty="0"/>
          </a:p>
          <a:p>
            <a:pPr marL="342900" indent="-342900">
              <a:lnSpc>
                <a:spcPct val="90000"/>
              </a:lnSpc>
              <a:spcAft>
                <a:spcPts val="600"/>
              </a:spcAft>
              <a:buClr>
                <a:srgbClr val="107BD4"/>
              </a:buClr>
              <a:buFont typeface="Arial" panose="020B0604020202020204" pitchFamily="34" charset="0"/>
              <a:buChar char="•"/>
            </a:pPr>
            <a:r>
              <a:rPr lang="en-US" sz="1200" b="1" kern="1200" dirty="0">
                <a:solidFill>
                  <a:schemeClr val="tx1"/>
                </a:solidFill>
                <a:latin typeface="+mn-lt"/>
                <a:ea typeface="+mn-ea"/>
                <a:cs typeface="+mn-cs"/>
              </a:rPr>
              <a:t>Define scope: </a:t>
            </a:r>
            <a:r>
              <a:rPr lang="en-US" sz="1200" kern="1200" dirty="0">
                <a:solidFill>
                  <a:schemeClr val="tx1"/>
                </a:solidFill>
                <a:latin typeface="+mn-lt"/>
                <a:ea typeface="+mn-ea"/>
                <a:cs typeface="+mn-cs"/>
              </a:rPr>
              <a:t>Scoping typically occurs during an ADS</a:t>
            </a:r>
          </a:p>
          <a:p>
            <a:pPr marL="342900" indent="-342900">
              <a:lnSpc>
                <a:spcPct val="90000"/>
              </a:lnSpc>
              <a:spcAft>
                <a:spcPts val="600"/>
              </a:spcAft>
              <a:buClr>
                <a:srgbClr val="107BD4"/>
              </a:buClr>
              <a:buFont typeface="Arial" panose="020B0604020202020204" pitchFamily="34" charset="0"/>
              <a:buChar char="•"/>
            </a:pPr>
            <a:r>
              <a:rPr lang="en-US" sz="1200" b="1" kern="1200" dirty="0">
                <a:solidFill>
                  <a:schemeClr val="tx1"/>
                </a:solidFill>
                <a:latin typeface="+mn-lt"/>
                <a:ea typeface="+mn-ea"/>
                <a:cs typeface="+mn-cs"/>
              </a:rPr>
              <a:t>Execute implementation: </a:t>
            </a:r>
            <a:r>
              <a:rPr lang="en-US" sz="1200" kern="1200" dirty="0">
                <a:solidFill>
                  <a:schemeClr val="tx1"/>
                </a:solidFill>
                <a:latin typeface="+mn-lt"/>
                <a:ea typeface="+mn-ea"/>
                <a:cs typeface="+mn-cs"/>
              </a:rPr>
              <a:t>Create, test, refine, repeat</a:t>
            </a:r>
          </a:p>
          <a:p>
            <a:pPr marL="342900" indent="-342900">
              <a:lnSpc>
                <a:spcPct val="90000"/>
              </a:lnSpc>
              <a:spcAft>
                <a:spcPts val="600"/>
              </a:spcAft>
              <a:buClr>
                <a:srgbClr val="107BD4"/>
              </a:buClr>
              <a:buFont typeface="Arial" panose="020B0604020202020204" pitchFamily="34" charset="0"/>
              <a:buChar char="•"/>
            </a:pPr>
            <a:r>
              <a:rPr lang="en-US" sz="1200" b="1" kern="1200" dirty="0">
                <a:solidFill>
                  <a:schemeClr val="tx1"/>
                </a:solidFill>
                <a:latin typeface="+mn-lt"/>
                <a:ea typeface="+mn-ea"/>
                <a:cs typeface="+mn-cs"/>
              </a:rPr>
              <a:t>Conclude: </a:t>
            </a:r>
            <a:r>
              <a:rPr lang="en-US" sz="1200" kern="1200" dirty="0">
                <a:solidFill>
                  <a:schemeClr val="tx1"/>
                </a:solidFill>
                <a:latin typeface="+mn-lt"/>
                <a:ea typeface="+mn-ea"/>
                <a:cs typeface="+mn-cs"/>
              </a:rPr>
              <a:t>Lessons learned, validation, production development begins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177512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426132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85152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088606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limited time</a:t>
            </a:r>
          </a:p>
          <a:p>
            <a:pPr lvl="1"/>
            <a:r>
              <a:rPr lang="en-US" dirty="0"/>
              <a:t>About 6 hours</a:t>
            </a:r>
          </a:p>
          <a:p>
            <a:pPr lvl="1"/>
            <a:r>
              <a:rPr lang="en-US" dirty="0"/>
              <a:t>Design your scope so that you can complete it and show value</a:t>
            </a:r>
          </a:p>
          <a:p>
            <a:r>
              <a:rPr lang="en-US" dirty="0"/>
              <a:t>You can leverage previously built artifacts to accelerate your effort</a:t>
            </a:r>
          </a:p>
          <a:p>
            <a:pPr lvl="1"/>
            <a:r>
              <a:rPr lang="en-US" dirty="0"/>
              <a:t>We will provide a set of starter artifacts</a:t>
            </a:r>
          </a:p>
          <a:p>
            <a:pPr lvl="1"/>
            <a:r>
              <a:rPr lang="en-US" dirty="0"/>
              <a:t>You may have some you’ve built</a:t>
            </a:r>
          </a:p>
          <a:p>
            <a:pPr lvl="1"/>
            <a:r>
              <a:rPr lang="en-US" dirty="0"/>
              <a:t>Use whatever helps shorten your delivery time</a:t>
            </a:r>
          </a:p>
          <a:p>
            <a:pPr lvl="1"/>
            <a:r>
              <a:rPr lang="en-US" dirty="0"/>
              <a:t>You are not required to use any starters, but keep the time limits in mind</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B280BB-FA32-4084-9641-78F2658C224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8/28/2018 5:11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555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8/28/2018 5:11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755971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095778396"/>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ojects of 4">
    <p:spTree>
      <p:nvGrpSpPr>
        <p:cNvPr id="1" name=""/>
        <p:cNvGrpSpPr/>
        <p:nvPr/>
      </p:nvGrpSpPr>
      <p:grpSpPr>
        <a:xfrm>
          <a:off x="0" y="0"/>
          <a:ext cx="0" cy="0"/>
          <a:chOff x="0" y="0"/>
          <a:chExt cx="0" cy="0"/>
        </a:xfrm>
      </p:grpSpPr>
      <p:sp>
        <p:nvSpPr>
          <p:cNvPr id="12" name="Picture Placeholder 13"/>
          <p:cNvSpPr>
            <a:spLocks noGrp="1"/>
          </p:cNvSpPr>
          <p:nvPr>
            <p:ph type="pic" sz="quarter" idx="14"/>
          </p:nvPr>
        </p:nvSpPr>
        <p:spPr>
          <a:xfrm>
            <a:off x="9722980" y="4622275"/>
            <a:ext cx="2469020"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3" name="Picture Placeholder 13"/>
          <p:cNvSpPr>
            <a:spLocks noGrp="1"/>
          </p:cNvSpPr>
          <p:nvPr>
            <p:ph type="pic" sz="quarter" idx="15"/>
          </p:nvPr>
        </p:nvSpPr>
        <p:spPr>
          <a:xfrm>
            <a:off x="2431592" y="2386549"/>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4" name="Picture Placeholder 13"/>
          <p:cNvSpPr>
            <a:spLocks noGrp="1"/>
          </p:cNvSpPr>
          <p:nvPr>
            <p:ph type="pic" sz="quarter" idx="17"/>
          </p:nvPr>
        </p:nvSpPr>
        <p:spPr>
          <a:xfrm>
            <a:off x="0" y="4622275"/>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5" name="Picture Placeholder 13"/>
          <p:cNvSpPr>
            <a:spLocks noGrp="1"/>
          </p:cNvSpPr>
          <p:nvPr>
            <p:ph type="pic" sz="quarter" idx="18"/>
          </p:nvPr>
        </p:nvSpPr>
        <p:spPr>
          <a:xfrm>
            <a:off x="7293088" y="2386549"/>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6" name="Picture Placeholder 13"/>
          <p:cNvSpPr>
            <a:spLocks noGrp="1"/>
          </p:cNvSpPr>
          <p:nvPr>
            <p:ph type="pic" sz="quarter" idx="19"/>
          </p:nvPr>
        </p:nvSpPr>
        <p:spPr>
          <a:xfrm>
            <a:off x="4863197" y="4622275"/>
            <a:ext cx="2431604" cy="2235726"/>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08186507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dirty="0"/>
              <a:t>Heading Segoe UI </a:t>
            </a:r>
            <a:r>
              <a:rPr lang="en-US" dirty="0" err="1"/>
              <a:t>Semibold</a:t>
            </a:r>
            <a:r>
              <a:rPr lang="en-US" dirty="0"/>
              <a:t> 28/32</a:t>
            </a:r>
          </a:p>
        </p:txBody>
      </p:sp>
    </p:spTree>
    <p:extLst>
      <p:ext uri="{BB962C8B-B14F-4D97-AF65-F5344CB8AC3E}">
        <p14:creationId xmlns:p14="http://schemas.microsoft.com/office/powerpoint/2010/main" val="14470644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9649428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spc="-98" dirty="0">
                <a:ln w="3175">
                  <a:noFill/>
                </a:ln>
                <a:solidFill>
                  <a:srgbClr val="FFFFFF"/>
                </a:solidFill>
                <a:latin typeface="Segoe UI" panose="020B0502040204020203" pitchFamily="34" charset="0"/>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spTree>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solidFill>
                  <a:srgbClr val="FFFFFF"/>
                </a:solidFill>
              </a:endParaRPr>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Copyright Microsoft Corporation. All rights reserved. </a:t>
            </a:r>
          </a:p>
        </p:txBody>
      </p:sp>
    </p:spTree>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040515"/>
            <a:ext cx="5452870" cy="430887"/>
          </a:xfrm>
        </p:spPr>
        <p:txBody>
          <a:bodyPr wrap="square">
            <a:spAutoFit/>
          </a:bodyPr>
          <a:lstStyle>
            <a:lvl1pPr marL="0" indent="0">
              <a:lnSpc>
                <a:spcPct val="100000"/>
              </a:lnSpc>
              <a:buNone/>
              <a:defRPr sz="1600">
                <a:latin typeface="+mn-lt"/>
              </a:defRPr>
            </a:lvl1pPr>
            <a:lvl2pPr marL="252079" indent="0">
              <a:buNone/>
              <a:defRPr sz="1600">
                <a:latin typeface="+mn-lt"/>
              </a:defRPr>
            </a:lvl2pPr>
            <a:lvl3pPr marL="420129" indent="0">
              <a:buNone/>
              <a:defRPr sz="1600">
                <a:latin typeface="+mn-lt"/>
              </a:defRPr>
            </a:lvl3pPr>
            <a:lvl4pPr marL="588182" indent="0">
              <a:buNone/>
              <a:defRPr sz="1600">
                <a:latin typeface="+mn-lt"/>
              </a:defRPr>
            </a:lvl4pPr>
            <a:lvl5pPr marL="756235" indent="0">
              <a:buNone/>
              <a:defRPr sz="1600">
                <a:latin typeface="+mn-lt"/>
              </a:defRPr>
            </a:lvl5pPr>
          </a:lstStyle>
          <a:p>
            <a:pPr lvl="0"/>
            <a:r>
              <a:rPr lang="en-US" dirty="0"/>
              <a:t>Click to edit Master text styles</a:t>
            </a:r>
          </a:p>
        </p:txBody>
      </p:sp>
      <p:sp>
        <p:nvSpPr>
          <p:cNvPr id="6" name="Title 5"/>
          <p:cNvSpPr>
            <a:spLocks noGrp="1"/>
          </p:cNvSpPr>
          <p:nvPr>
            <p:ph type="title"/>
          </p:nvPr>
        </p:nvSpPr>
        <p:spPr>
          <a:xfrm>
            <a:off x="268929" y="291114"/>
            <a:ext cx="5453954" cy="899665"/>
          </a:xfrm>
        </p:spPr>
        <p:txBody>
          <a:bodyPr/>
          <a:lstStyle/>
          <a:p>
            <a:r>
              <a:rPr lang="en-US"/>
              <a:t>Click to edit Master title style</a:t>
            </a:r>
          </a:p>
        </p:txBody>
      </p:sp>
      <p:sp>
        <p:nvSpPr>
          <p:cNvPr id="5" name="Picture Placeholder 4"/>
          <p:cNvSpPr>
            <a:spLocks noGrp="1"/>
          </p:cNvSpPr>
          <p:nvPr>
            <p:ph type="pic" sz="quarter" idx="11"/>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5" r:id="rId3"/>
    <p:sldLayoutId id="2147483695" r:id="rId4"/>
    <p:sldLayoutId id="2147483686" r:id="rId5"/>
    <p:sldLayoutId id="2147483687" r:id="rId6"/>
    <p:sldLayoutId id="2147483689" r:id="rId7"/>
    <p:sldLayoutId id="2147483690" r:id="rId8"/>
    <p:sldLayoutId id="2147483692" r:id="rId9"/>
    <p:sldLayoutId id="2147483693" r:id="rId10"/>
    <p:sldLayoutId id="2147483694" r:id="rId11"/>
    <p:sldLayoutId id="2147483715" r:id="rId12"/>
    <p:sldLayoutId id="2147483716" r:id="rId13"/>
    <p:sldLayoutId id="2147483718" r:id="rId14"/>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79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10837062" cy="1793090"/>
          </a:xfrm>
        </p:spPr>
        <p:txBody>
          <a:bodyPr/>
          <a:lstStyle/>
          <a:p>
            <a:r>
              <a:rPr lang="en-US" dirty="0"/>
              <a:t>Preparing for </a:t>
            </a:r>
            <a:r>
              <a:rPr lang="en-US" dirty="0" err="1"/>
              <a:t>PoC</a:t>
            </a:r>
            <a:r>
              <a:rPr lang="en-US" dirty="0"/>
              <a:t> Design Success</a:t>
            </a:r>
          </a:p>
        </p:txBody>
      </p:sp>
      <p:sp>
        <p:nvSpPr>
          <p:cNvPr id="4" name="Text Placeholder 3">
            <a:extLst>
              <a:ext uri="{FF2B5EF4-FFF2-40B4-BE49-F238E27FC236}">
                <a16:creationId xmlns:a16="http://schemas.microsoft.com/office/drawing/2014/main" id="{33AAC83A-270B-4FB2-938B-65157A00E0D7}"/>
              </a:ext>
            </a:extLst>
          </p:cNvPr>
          <p:cNvSpPr>
            <a:spLocks noGrp="1"/>
          </p:cNvSpPr>
          <p:nvPr>
            <p:ph type="body" sz="quarter" idx="12"/>
          </p:nvPr>
        </p:nvSpPr>
        <p:spPr/>
        <p:txBody>
          <a:bodyPr/>
          <a:lstStyle/>
          <a:p>
            <a:r>
              <a:rPr lang="en-US" dirty="0"/>
              <a:t>Zoiner Tejada</a:t>
            </a:r>
          </a:p>
        </p:txBody>
      </p:sp>
    </p:spTree>
    <p:extLst>
      <p:ext uri="{BB962C8B-B14F-4D97-AF65-F5344CB8AC3E}">
        <p14:creationId xmlns:p14="http://schemas.microsoft.com/office/powerpoint/2010/main" val="1495789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Benefits of creating a POC</a:t>
            </a:r>
          </a:p>
        </p:txBody>
      </p:sp>
      <p:sp>
        <p:nvSpPr>
          <p:cNvPr id="12" name="TextBox 11">
            <a:extLst>
              <a:ext uri="{FF2B5EF4-FFF2-40B4-BE49-F238E27FC236}">
                <a16:creationId xmlns:a16="http://schemas.microsoft.com/office/drawing/2014/main" id="{87FEBA4D-1C35-4109-AC9F-B392EA9004E2}"/>
              </a:ext>
            </a:extLst>
          </p:cNvPr>
          <p:cNvSpPr txBox="1"/>
          <p:nvPr/>
        </p:nvSpPr>
        <p:spPr>
          <a:xfrm>
            <a:off x="340887" y="1326282"/>
            <a:ext cx="6123413" cy="5112169"/>
          </a:xfrm>
          <a:prstGeom prst="rect">
            <a:avLst/>
          </a:prstGeom>
          <a:noFill/>
        </p:spPr>
        <p:txBody>
          <a:bodyPr wrap="square" lIns="182880" tIns="146304" rIns="182880" bIns="146304" rtlCol="0">
            <a:spAutoFit/>
          </a:bodyPr>
          <a:lstStyle/>
          <a:p>
            <a:pPr>
              <a:lnSpc>
                <a:spcPct val="90000"/>
              </a:lnSpc>
              <a:spcAft>
                <a:spcPts val="600"/>
              </a:spcAft>
            </a:pPr>
            <a:r>
              <a:rPr lang="en-US" sz="2000" dirty="0"/>
              <a:t>A </a:t>
            </a:r>
            <a:r>
              <a:rPr lang="en-US" sz="2000" b="1" dirty="0">
                <a:solidFill>
                  <a:srgbClr val="107BD4"/>
                </a:solidFill>
              </a:rPr>
              <a:t>proof of concept (POC) </a:t>
            </a:r>
            <a:r>
              <a:rPr lang="en-US" sz="2000" dirty="0"/>
              <a:t>is meant to overcome customer objections by demonstrating the solution will solve the problem for which it is designed. </a:t>
            </a:r>
          </a:p>
          <a:p>
            <a:pPr>
              <a:lnSpc>
                <a:spcPct val="90000"/>
              </a:lnSpc>
              <a:spcAft>
                <a:spcPts val="600"/>
              </a:spcAft>
            </a:pPr>
            <a:endParaRPr lang="en-US" sz="2000" dirty="0"/>
          </a:p>
          <a:p>
            <a:pPr marL="342900" indent="-342900">
              <a:lnSpc>
                <a:spcPct val="90000"/>
              </a:lnSpc>
              <a:spcAft>
                <a:spcPts val="600"/>
              </a:spcAft>
              <a:buClr>
                <a:srgbClr val="107BD4"/>
              </a:buClr>
              <a:buFont typeface="Arial" panose="020B0604020202020204" pitchFamily="34" charset="0"/>
              <a:buChar char="•"/>
            </a:pPr>
            <a:r>
              <a:rPr lang="en-US" sz="2000" dirty="0"/>
              <a:t>A continuous learning and improvement process for the solution. </a:t>
            </a:r>
          </a:p>
          <a:p>
            <a:pPr marL="342900" indent="-342900">
              <a:lnSpc>
                <a:spcPct val="90000"/>
              </a:lnSpc>
              <a:spcAft>
                <a:spcPts val="600"/>
              </a:spcAft>
              <a:buClr>
                <a:srgbClr val="107BD4"/>
              </a:buClr>
              <a:buFont typeface="Arial" panose="020B0604020202020204" pitchFamily="34" charset="0"/>
              <a:buChar char="•"/>
            </a:pPr>
            <a:r>
              <a:rPr lang="en-US" sz="2000" dirty="0"/>
              <a:t>Rapid execution tempo that helps validate the customer’s requirements, while giving them confidence in your ability to deliver on your promises. </a:t>
            </a:r>
          </a:p>
          <a:p>
            <a:pPr marL="342900" indent="-342900">
              <a:lnSpc>
                <a:spcPct val="90000"/>
              </a:lnSpc>
              <a:spcAft>
                <a:spcPts val="600"/>
              </a:spcAft>
              <a:buClr>
                <a:srgbClr val="107BD4"/>
              </a:buClr>
              <a:buFont typeface="Arial" panose="020B0604020202020204" pitchFamily="34" charset="0"/>
              <a:buChar char="•"/>
            </a:pPr>
            <a:r>
              <a:rPr lang="en-US" sz="2000" dirty="0"/>
              <a:t>Serves as evidence that your practice can use for future engagements with your customer or new ones.</a:t>
            </a:r>
          </a:p>
          <a:p>
            <a:pPr marL="342900" indent="-342900">
              <a:lnSpc>
                <a:spcPct val="90000"/>
              </a:lnSpc>
              <a:spcAft>
                <a:spcPts val="600"/>
              </a:spcAft>
              <a:buClr>
                <a:srgbClr val="107BD4"/>
              </a:buClr>
              <a:buFont typeface="Arial" panose="020B0604020202020204" pitchFamily="34" charset="0"/>
              <a:buChar char="•"/>
            </a:pPr>
            <a:r>
              <a:rPr lang="en-US" sz="2000" dirty="0"/>
              <a:t>Output can be added to your practice’s intellectual property list for demonstrations, or used to accelerate future solutions.</a:t>
            </a:r>
          </a:p>
        </p:txBody>
      </p:sp>
      <p:pic>
        <p:nvPicPr>
          <p:cNvPr id="5" name="Picture 4">
            <a:extLst>
              <a:ext uri="{FF2B5EF4-FFF2-40B4-BE49-F238E27FC236}">
                <a16:creationId xmlns:a16="http://schemas.microsoft.com/office/drawing/2014/main" id="{BFE81EDC-CDC0-4BEE-A8F2-D0F43FE709A3}"/>
              </a:ext>
            </a:extLst>
          </p:cNvPr>
          <p:cNvPicPr>
            <a:picLocks noGrp="1" noChangeAspect="1"/>
          </p:cNvPicPr>
          <p:nvPr/>
        </p:nvPicPr>
        <p:blipFill>
          <a:blip r:embed="rId3">
            <a:extLst>
              <a:ext uri="{28A0092B-C50C-407E-A947-70E740481C1C}">
                <a14:useLocalDpi xmlns:a14="http://schemas.microsoft.com/office/drawing/2010/main" val="0"/>
              </a:ext>
            </a:extLst>
          </a:blip>
          <a:srcRect t="12528" b="12528"/>
          <a:stretch>
            <a:fillRect/>
          </a:stretch>
        </p:blipFill>
        <p:spPr bwMode="ltGray">
          <a:xfrm>
            <a:off x="6642878" y="0"/>
            <a:ext cx="6094444" cy="6856100"/>
          </a:xfrm>
          <a:prstGeom prst="rect">
            <a:avLst/>
          </a:prstGeom>
          <a:blipFill>
            <a:blip r:embed="rId4"/>
            <a:stretch>
              <a:fillRect/>
            </a:stretch>
          </a:blipFill>
        </p:spPr>
      </p:pic>
    </p:spTree>
    <p:extLst>
      <p:ext uri="{BB962C8B-B14F-4D97-AF65-F5344CB8AC3E}">
        <p14:creationId xmlns:p14="http://schemas.microsoft.com/office/powerpoint/2010/main" val="358843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Benefits of creating a POC</a:t>
            </a:r>
          </a:p>
        </p:txBody>
      </p:sp>
      <p:sp>
        <p:nvSpPr>
          <p:cNvPr id="12" name="TextBox 11">
            <a:extLst>
              <a:ext uri="{FF2B5EF4-FFF2-40B4-BE49-F238E27FC236}">
                <a16:creationId xmlns:a16="http://schemas.microsoft.com/office/drawing/2014/main" id="{87FEBA4D-1C35-4109-AC9F-B392EA9004E2}"/>
              </a:ext>
            </a:extLst>
          </p:cNvPr>
          <p:cNvSpPr txBox="1"/>
          <p:nvPr/>
        </p:nvSpPr>
        <p:spPr>
          <a:xfrm>
            <a:off x="340887" y="1326282"/>
            <a:ext cx="8780812" cy="2289858"/>
          </a:xfrm>
          <a:prstGeom prst="rect">
            <a:avLst/>
          </a:prstGeom>
          <a:noFill/>
        </p:spPr>
        <p:txBody>
          <a:bodyPr wrap="square" lIns="182880" tIns="146304" rIns="182880" bIns="146304" rtlCol="0">
            <a:spAutoFit/>
          </a:bodyPr>
          <a:lstStyle/>
          <a:p>
            <a:pPr>
              <a:lnSpc>
                <a:spcPct val="90000"/>
              </a:lnSpc>
              <a:spcAft>
                <a:spcPts val="600"/>
              </a:spcAft>
            </a:pPr>
            <a:r>
              <a:rPr lang="en-US" sz="2400" dirty="0"/>
              <a:t>A </a:t>
            </a:r>
            <a:r>
              <a:rPr lang="en-US" sz="2400" b="1" dirty="0">
                <a:solidFill>
                  <a:srgbClr val="107BD4"/>
                </a:solidFill>
              </a:rPr>
              <a:t>proof of concept (POC) </a:t>
            </a:r>
            <a:r>
              <a:rPr lang="en-US" sz="2400" dirty="0"/>
              <a:t>is </a:t>
            </a:r>
            <a:r>
              <a:rPr lang="en-US" sz="2400" u="sng" dirty="0"/>
              <a:t>not</a:t>
            </a:r>
            <a:r>
              <a:rPr lang="en-US" sz="2400" dirty="0"/>
              <a:t> meant to be used as, </a:t>
            </a:r>
            <a:br>
              <a:rPr lang="en-US" sz="2400" dirty="0"/>
            </a:br>
            <a:r>
              <a:rPr lang="en-US" sz="2400" dirty="0"/>
              <a:t>or modified to become, the production solution. </a:t>
            </a:r>
            <a:br>
              <a:rPr lang="en-US" sz="2400" dirty="0"/>
            </a:br>
            <a:r>
              <a:rPr lang="en-US" sz="2400" dirty="0"/>
              <a:t>It is meant for rapid prototyping only. </a:t>
            </a:r>
            <a:br>
              <a:rPr lang="en-US" sz="2400" dirty="0"/>
            </a:br>
            <a:br>
              <a:rPr lang="en-US" sz="2400" dirty="0"/>
            </a:br>
            <a:r>
              <a:rPr lang="en-US" sz="2400" dirty="0"/>
              <a:t>A POC can also be used as a loss leader to generate sales opportunities, or effectively as a profit center.</a:t>
            </a:r>
          </a:p>
        </p:txBody>
      </p:sp>
      <p:pic>
        <p:nvPicPr>
          <p:cNvPr id="2" name="Picture 1">
            <a:extLst>
              <a:ext uri="{FF2B5EF4-FFF2-40B4-BE49-F238E27FC236}">
                <a16:creationId xmlns:a16="http://schemas.microsoft.com/office/drawing/2014/main" id="{01F01CA6-D900-4AD5-85D2-DF136D8D52D5}"/>
              </a:ext>
            </a:extLst>
          </p:cNvPr>
          <p:cNvPicPr>
            <a:picLocks noChangeAspect="1"/>
          </p:cNvPicPr>
          <p:nvPr/>
        </p:nvPicPr>
        <p:blipFill>
          <a:blip r:embed="rId3">
            <a:duotone>
              <a:prstClr val="black"/>
              <a:schemeClr val="accent1">
                <a:tint val="45000"/>
                <a:satMod val="400000"/>
              </a:schemeClr>
            </a:duotone>
          </a:blip>
          <a:stretch>
            <a:fillRect/>
          </a:stretch>
        </p:blipFill>
        <p:spPr>
          <a:xfrm>
            <a:off x="7798115" y="3716050"/>
            <a:ext cx="3712943" cy="2850835"/>
          </a:xfrm>
          <a:prstGeom prst="rect">
            <a:avLst/>
          </a:prstGeom>
        </p:spPr>
      </p:pic>
    </p:spTree>
    <p:extLst>
      <p:ext uri="{BB962C8B-B14F-4D97-AF65-F5344CB8AC3E}">
        <p14:creationId xmlns:p14="http://schemas.microsoft.com/office/powerpoint/2010/main" val="346738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0" y="0"/>
            <a:ext cx="5809129" cy="6858000"/>
          </a:xfrm>
          <a:prstGeom prst="rect">
            <a:avLst/>
          </a:prstGeom>
          <a:solidFill>
            <a:srgbClr val="107B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Title 57"/>
          <p:cNvSpPr>
            <a:spLocks noGrp="1"/>
          </p:cNvSpPr>
          <p:nvPr>
            <p:ph type="title"/>
          </p:nvPr>
        </p:nvSpPr>
        <p:spPr>
          <a:xfrm>
            <a:off x="268929" y="291114"/>
            <a:ext cx="5230918" cy="899665"/>
          </a:xfrm>
        </p:spPr>
        <p:txBody>
          <a:bodyPr/>
          <a:lstStyle/>
          <a:p>
            <a:r>
              <a:rPr lang="en-US" dirty="0">
                <a:solidFill>
                  <a:schemeClr val="bg1"/>
                </a:solidFill>
              </a:rPr>
              <a:t>Phases of a POC</a:t>
            </a:r>
          </a:p>
        </p:txBody>
      </p:sp>
      <p:sp>
        <p:nvSpPr>
          <p:cNvPr id="54" name="Text Placeholder 6"/>
          <p:cNvSpPr txBox="1">
            <a:spLocks/>
          </p:cNvSpPr>
          <p:nvPr/>
        </p:nvSpPr>
        <p:spPr>
          <a:xfrm>
            <a:off x="7249546" y="658186"/>
            <a:ext cx="4328371" cy="106490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800" dirty="0">
                <a:solidFill>
                  <a:srgbClr val="505050"/>
                </a:solidFill>
                <a:latin typeface="+mj-lt"/>
                <a:ea typeface="Segoe UI" pitchFamily="34" charset="0"/>
                <a:cs typeface="Segoe UI" pitchFamily="34" charset="0"/>
              </a:rPr>
              <a:t>Define scope</a:t>
            </a:r>
          </a:p>
          <a:p>
            <a:pPr lvl="0" defTabSz="931757" fontAlgn="base">
              <a:spcBef>
                <a:spcPts val="588"/>
              </a:spcBef>
              <a:spcAft>
                <a:spcPct val="0"/>
              </a:spcAft>
              <a:buSzTx/>
              <a:defRPr/>
            </a:pPr>
            <a:endParaRPr lang="en-US" sz="1000" b="1" dirty="0">
              <a:solidFill>
                <a:srgbClr val="505050"/>
              </a:solidFill>
              <a:latin typeface="+mj-lt"/>
              <a:ea typeface="Segoe UI" pitchFamily="34" charset="0"/>
              <a:cs typeface="Segoe UI" pitchFamily="34" charset="0"/>
            </a:endParaRPr>
          </a:p>
          <a:p>
            <a:pPr lvl="0" defTabSz="931757" fontAlgn="base">
              <a:lnSpc>
                <a:spcPct val="100000"/>
              </a:lnSpc>
              <a:buSzTx/>
              <a:defRPr/>
            </a:pPr>
            <a:r>
              <a:rPr lang="en-US" sz="1800" dirty="0">
                <a:solidFill>
                  <a:srgbClr val="505050"/>
                </a:solidFill>
                <a:cs typeface="Segoe UI" panose="020B0502040204020203" pitchFamily="34" charset="0"/>
              </a:rPr>
              <a:t>Typically occurs during an ADS. </a:t>
            </a:r>
            <a:endParaRPr lang="en-US" sz="1800" b="1" dirty="0">
              <a:solidFill>
                <a:srgbClr val="505050"/>
              </a:solidFill>
              <a:ea typeface="Segoe UI" pitchFamily="34" charset="0"/>
              <a:cs typeface="Segoe UI" pitchFamily="34" charset="0"/>
            </a:endParaRPr>
          </a:p>
        </p:txBody>
      </p:sp>
      <p:sp>
        <p:nvSpPr>
          <p:cNvPr id="55" name="Text Placeholder 6"/>
          <p:cNvSpPr txBox="1">
            <a:spLocks/>
          </p:cNvSpPr>
          <p:nvPr/>
        </p:nvSpPr>
        <p:spPr>
          <a:xfrm>
            <a:off x="7249545" y="2198699"/>
            <a:ext cx="4328371" cy="212673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800" dirty="0">
                <a:solidFill>
                  <a:srgbClr val="505050"/>
                </a:solidFill>
                <a:latin typeface="+mj-lt"/>
                <a:ea typeface="Segoe UI" pitchFamily="34" charset="0"/>
                <a:cs typeface="Segoe UI" pitchFamily="34" charset="0"/>
              </a:rPr>
              <a:t>Execute implementation</a:t>
            </a:r>
          </a:p>
          <a:p>
            <a:pPr lvl="0" defTabSz="931757" fontAlgn="base">
              <a:spcBef>
                <a:spcPts val="588"/>
              </a:spcBef>
              <a:spcAft>
                <a:spcPct val="0"/>
              </a:spcAft>
              <a:buSzTx/>
              <a:defRPr/>
            </a:pPr>
            <a:endParaRPr lang="en-US" sz="1000" b="1" dirty="0">
              <a:solidFill>
                <a:srgbClr val="505050"/>
              </a:solidFill>
              <a:latin typeface="+mj-lt"/>
              <a:ea typeface="Segoe UI" pitchFamily="34" charset="0"/>
              <a:cs typeface="Segoe UI" pitchFamily="34" charset="0"/>
            </a:endParaRPr>
          </a:p>
          <a:p>
            <a:pPr marL="173038" lvl="0" indent="-173038" defTabSz="931757" fontAlgn="base">
              <a:lnSpc>
                <a:spcPct val="100000"/>
              </a:lnSpc>
              <a:buSzTx/>
              <a:buFont typeface="Arial" charset="0"/>
              <a:buChar char="•"/>
              <a:defRPr/>
            </a:pPr>
            <a:r>
              <a:rPr lang="en-US" sz="1800" dirty="0">
                <a:solidFill>
                  <a:srgbClr val="505050"/>
                </a:solidFill>
                <a:cs typeface="Segoe UI" panose="020B0502040204020203" pitchFamily="34" charset="0"/>
              </a:rPr>
              <a:t>Create</a:t>
            </a:r>
          </a:p>
          <a:p>
            <a:pPr marL="173038" lvl="0" indent="-173038" defTabSz="931757" fontAlgn="base">
              <a:lnSpc>
                <a:spcPct val="100000"/>
              </a:lnSpc>
              <a:buSzTx/>
              <a:buFont typeface="Arial" charset="0"/>
              <a:buChar char="•"/>
              <a:defRPr/>
            </a:pPr>
            <a:r>
              <a:rPr lang="en-US" sz="1800" dirty="0">
                <a:solidFill>
                  <a:srgbClr val="505050"/>
                </a:solidFill>
                <a:cs typeface="Segoe UI" panose="020B0502040204020203" pitchFamily="34" charset="0"/>
              </a:rPr>
              <a:t>Test</a:t>
            </a:r>
            <a:endParaRPr lang="en-US" sz="1800" b="1" dirty="0">
              <a:solidFill>
                <a:srgbClr val="505050"/>
              </a:solidFill>
              <a:ea typeface="Segoe UI" pitchFamily="34" charset="0"/>
              <a:cs typeface="Segoe UI" pitchFamily="34" charset="0"/>
            </a:endParaRPr>
          </a:p>
          <a:p>
            <a:pPr marL="173038" lvl="0" indent="-173038" defTabSz="931757" fontAlgn="base">
              <a:lnSpc>
                <a:spcPct val="100000"/>
              </a:lnSpc>
              <a:buSzTx/>
              <a:buFont typeface="Arial" charset="0"/>
              <a:buChar char="•"/>
              <a:defRPr/>
            </a:pPr>
            <a:r>
              <a:rPr lang="en-US" sz="1800" dirty="0">
                <a:solidFill>
                  <a:srgbClr val="505050"/>
                </a:solidFill>
                <a:cs typeface="Segoe UI" panose="020B0502040204020203" pitchFamily="34" charset="0"/>
              </a:rPr>
              <a:t>Refine</a:t>
            </a:r>
          </a:p>
          <a:p>
            <a:pPr marL="173038" lvl="0" indent="-173038" defTabSz="931757" fontAlgn="base">
              <a:lnSpc>
                <a:spcPct val="100000"/>
              </a:lnSpc>
              <a:buSzTx/>
              <a:buFont typeface="Arial" charset="0"/>
              <a:buChar char="•"/>
              <a:defRPr/>
            </a:pPr>
            <a:r>
              <a:rPr lang="en-US" sz="1800" dirty="0">
                <a:solidFill>
                  <a:srgbClr val="505050"/>
                </a:solidFill>
                <a:ea typeface="Segoe UI" pitchFamily="34" charset="0"/>
                <a:cs typeface="Segoe UI" panose="020B0502040204020203" pitchFamily="34" charset="0"/>
              </a:rPr>
              <a:t>Repeat</a:t>
            </a:r>
          </a:p>
        </p:txBody>
      </p:sp>
      <p:sp>
        <p:nvSpPr>
          <p:cNvPr id="56" name="Text Placeholder 6"/>
          <p:cNvSpPr txBox="1">
            <a:spLocks/>
          </p:cNvSpPr>
          <p:nvPr/>
        </p:nvSpPr>
        <p:spPr>
          <a:xfrm>
            <a:off x="7249546" y="4801041"/>
            <a:ext cx="4328371" cy="1772793"/>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0"/>
              </a:spcBef>
              <a:spcAft>
                <a:spcPts val="600"/>
              </a:spcAft>
              <a:buClrTx/>
              <a:buSzPct val="90000"/>
              <a:buFont typeface="Arial" pitchFamily="34" charset="0"/>
              <a:buNone/>
              <a:tabLst/>
              <a:defRPr lang="en-US" sz="1200" kern="1200" spc="0" baseline="0" dirty="0" smtClean="0">
                <a:solidFill>
                  <a:schemeClr val="tx1"/>
                </a:soli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31757" fontAlgn="base">
              <a:spcBef>
                <a:spcPct val="0"/>
              </a:spcBef>
              <a:spcAft>
                <a:spcPct val="0"/>
              </a:spcAft>
              <a:buSzTx/>
              <a:defRPr/>
            </a:pPr>
            <a:r>
              <a:rPr lang="en-US" sz="2800" dirty="0">
                <a:solidFill>
                  <a:srgbClr val="505050"/>
                </a:solidFill>
                <a:latin typeface="+mj-lt"/>
                <a:ea typeface="Segoe UI" pitchFamily="34" charset="0"/>
                <a:cs typeface="Segoe UI" pitchFamily="34" charset="0"/>
              </a:rPr>
              <a:t>Conclude</a:t>
            </a:r>
          </a:p>
          <a:p>
            <a:pPr lvl="0" defTabSz="931757" fontAlgn="base">
              <a:spcBef>
                <a:spcPts val="588"/>
              </a:spcBef>
              <a:spcAft>
                <a:spcPct val="0"/>
              </a:spcAft>
              <a:buSzTx/>
              <a:defRPr/>
            </a:pPr>
            <a:endParaRPr lang="en-US" sz="1000" b="1" dirty="0">
              <a:solidFill>
                <a:srgbClr val="505050"/>
              </a:solidFill>
              <a:latin typeface="+mj-lt"/>
              <a:ea typeface="Segoe UI" pitchFamily="34" charset="0"/>
              <a:cs typeface="Segoe UI" pitchFamily="34" charset="0"/>
            </a:endParaRPr>
          </a:p>
          <a:p>
            <a:pPr marL="173038" lvl="0" indent="-173038" defTabSz="931757" fontAlgn="base">
              <a:lnSpc>
                <a:spcPct val="100000"/>
              </a:lnSpc>
              <a:buSzTx/>
              <a:buFont typeface="Arial" charset="0"/>
              <a:buChar char="•"/>
              <a:defRPr/>
            </a:pPr>
            <a:r>
              <a:rPr lang="en-US" sz="1800" dirty="0">
                <a:solidFill>
                  <a:srgbClr val="505050"/>
                </a:solidFill>
                <a:cs typeface="Segoe UI" panose="020B0502040204020203" pitchFamily="34" charset="0"/>
              </a:rPr>
              <a:t>Lessons learned</a:t>
            </a:r>
          </a:p>
          <a:p>
            <a:pPr marL="173038" lvl="0" indent="-173038" defTabSz="931757" fontAlgn="base">
              <a:lnSpc>
                <a:spcPct val="100000"/>
              </a:lnSpc>
              <a:buSzTx/>
              <a:buFont typeface="Arial" charset="0"/>
              <a:buChar char="•"/>
              <a:defRPr/>
            </a:pPr>
            <a:r>
              <a:rPr lang="en-US" sz="1800" dirty="0">
                <a:solidFill>
                  <a:srgbClr val="505050"/>
                </a:solidFill>
                <a:cs typeface="Segoe UI" panose="020B0502040204020203" pitchFamily="34" charset="0"/>
              </a:rPr>
              <a:t>Validation</a:t>
            </a:r>
            <a:endParaRPr lang="en-US" sz="1800" b="1" dirty="0">
              <a:solidFill>
                <a:srgbClr val="505050"/>
              </a:solidFill>
              <a:ea typeface="Segoe UI" pitchFamily="34" charset="0"/>
              <a:cs typeface="Segoe UI" pitchFamily="34" charset="0"/>
            </a:endParaRPr>
          </a:p>
          <a:p>
            <a:pPr marL="173038" lvl="0" indent="-173038" defTabSz="931757" fontAlgn="base">
              <a:lnSpc>
                <a:spcPct val="100000"/>
              </a:lnSpc>
              <a:buSzTx/>
              <a:buFont typeface="Arial" charset="0"/>
              <a:buChar char="•"/>
              <a:defRPr/>
            </a:pPr>
            <a:r>
              <a:rPr lang="en-US" sz="1800" dirty="0">
                <a:solidFill>
                  <a:srgbClr val="505050"/>
                </a:solidFill>
                <a:ea typeface="Segoe UI" pitchFamily="34" charset="0"/>
                <a:cs typeface="Segoe UI" panose="020B0502040204020203" pitchFamily="34" charset="0"/>
              </a:rPr>
              <a:t>Production development begins</a:t>
            </a:r>
            <a:endParaRPr lang="en-US" sz="1400" dirty="0">
              <a:solidFill>
                <a:srgbClr val="505050"/>
              </a:solidFill>
              <a:ea typeface="Segoe UI" pitchFamily="34" charset="0"/>
              <a:cs typeface="Segoe UI" pitchFamily="34" charset="0"/>
            </a:endParaRPr>
          </a:p>
        </p:txBody>
      </p:sp>
      <p:sp>
        <p:nvSpPr>
          <p:cNvPr id="11" name="check 3" title="Icon of a checkmark with a circle around it">
            <a:extLst>
              <a:ext uri="{FF2B5EF4-FFF2-40B4-BE49-F238E27FC236}">
                <a16:creationId xmlns:a16="http://schemas.microsoft.com/office/drawing/2014/main" id="{71D361DD-8E81-4E5A-828E-4CF888F08A80}"/>
              </a:ext>
            </a:extLst>
          </p:cNvPr>
          <p:cNvSpPr>
            <a:spLocks noChangeAspect="1" noEditPoints="1"/>
          </p:cNvSpPr>
          <p:nvPr/>
        </p:nvSpPr>
        <p:spPr bwMode="auto">
          <a:xfrm>
            <a:off x="6382873" y="712058"/>
            <a:ext cx="427419" cy="4249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07BD4"/>
              </a:solidFill>
            </a:endParaRPr>
          </a:p>
        </p:txBody>
      </p:sp>
      <p:sp>
        <p:nvSpPr>
          <p:cNvPr id="12" name="check 3" title="Icon of a checkmark with a circle around it">
            <a:extLst>
              <a:ext uri="{FF2B5EF4-FFF2-40B4-BE49-F238E27FC236}">
                <a16:creationId xmlns:a16="http://schemas.microsoft.com/office/drawing/2014/main" id="{EDCF01DE-B44B-47C9-8089-EC84B29DAC8E}"/>
              </a:ext>
            </a:extLst>
          </p:cNvPr>
          <p:cNvSpPr>
            <a:spLocks noChangeAspect="1" noEditPoints="1"/>
          </p:cNvSpPr>
          <p:nvPr/>
        </p:nvSpPr>
        <p:spPr bwMode="auto">
          <a:xfrm>
            <a:off x="6382872" y="2245978"/>
            <a:ext cx="427419" cy="4249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07BD4"/>
              </a:solidFill>
            </a:endParaRPr>
          </a:p>
        </p:txBody>
      </p:sp>
      <p:sp>
        <p:nvSpPr>
          <p:cNvPr id="13" name="check 3" title="Icon of a checkmark with a circle around it">
            <a:extLst>
              <a:ext uri="{FF2B5EF4-FFF2-40B4-BE49-F238E27FC236}">
                <a16:creationId xmlns:a16="http://schemas.microsoft.com/office/drawing/2014/main" id="{D1533491-56B4-4AB0-ACEA-4BF24DB2514D}"/>
              </a:ext>
            </a:extLst>
          </p:cNvPr>
          <p:cNvSpPr>
            <a:spLocks noChangeAspect="1" noEditPoints="1"/>
          </p:cNvSpPr>
          <p:nvPr/>
        </p:nvSpPr>
        <p:spPr bwMode="auto">
          <a:xfrm>
            <a:off x="6382872" y="4897484"/>
            <a:ext cx="427419" cy="4249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07BD4"/>
              </a:solidFill>
            </a:endParaRPr>
          </a:p>
        </p:txBody>
      </p:sp>
    </p:spTree>
    <p:extLst>
      <p:ext uri="{BB962C8B-B14F-4D97-AF65-F5344CB8AC3E}">
        <p14:creationId xmlns:p14="http://schemas.microsoft.com/office/powerpoint/2010/main" val="11276427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Define POC scope checklist</a:t>
            </a:r>
          </a:p>
        </p:txBody>
      </p:sp>
      <p:sp>
        <p:nvSpPr>
          <p:cNvPr id="12" name="TextBox 11">
            <a:extLst>
              <a:ext uri="{FF2B5EF4-FFF2-40B4-BE49-F238E27FC236}">
                <a16:creationId xmlns:a16="http://schemas.microsoft.com/office/drawing/2014/main" id="{87FEBA4D-1C35-4109-AC9F-B392EA9004E2}"/>
              </a:ext>
            </a:extLst>
          </p:cNvPr>
          <p:cNvSpPr txBox="1"/>
          <p:nvPr/>
        </p:nvSpPr>
        <p:spPr>
          <a:xfrm>
            <a:off x="340886" y="1326282"/>
            <a:ext cx="11724733" cy="5192191"/>
          </a:xfrm>
          <a:prstGeom prst="rect">
            <a:avLst/>
          </a:prstGeom>
          <a:noFill/>
        </p:spPr>
        <p:txBody>
          <a:bodyPr wrap="square" lIns="182880" tIns="146304" rIns="182880" bIns="146304" rtlCol="0">
            <a:spAutoFit/>
          </a:bodyPr>
          <a:lstStyle/>
          <a:p>
            <a:pPr>
              <a:lnSpc>
                <a:spcPct val="90000"/>
              </a:lnSpc>
              <a:spcAft>
                <a:spcPts val="600"/>
              </a:spcAft>
            </a:pPr>
            <a:r>
              <a:rPr lang="en-US" sz="2400" dirty="0"/>
              <a:t>Always establish a clear and concrete scope before starting work on a POC. Work with your group to review and whiteboard POC requirements based on data gathered from the ADS. Be sure to do the following:</a:t>
            </a:r>
          </a:p>
          <a:p>
            <a:pPr>
              <a:lnSpc>
                <a:spcPct val="90000"/>
              </a:lnSpc>
              <a:spcAft>
                <a:spcPts val="600"/>
              </a:spcAft>
            </a:pPr>
            <a:endParaRPr lang="en-US" sz="2400" dirty="0"/>
          </a:p>
          <a:p>
            <a:pPr marL="1371600" lvl="2" indent="-457200">
              <a:lnSpc>
                <a:spcPct val="90000"/>
              </a:lnSpc>
              <a:spcAft>
                <a:spcPts val="600"/>
              </a:spcAft>
              <a:buClr>
                <a:srgbClr val="107BD4"/>
              </a:buClr>
              <a:buFont typeface="Wingdings" charset="2"/>
              <a:buChar char="q"/>
            </a:pPr>
            <a:r>
              <a:rPr lang="en-US" dirty="0"/>
              <a:t>Go over established business and technical requirements from the ADS.</a:t>
            </a:r>
          </a:p>
          <a:p>
            <a:pPr marL="1371600" lvl="2" indent="-457200">
              <a:lnSpc>
                <a:spcPct val="90000"/>
              </a:lnSpc>
              <a:spcAft>
                <a:spcPts val="600"/>
              </a:spcAft>
              <a:buClr>
                <a:srgbClr val="107BD4"/>
              </a:buClr>
              <a:buFont typeface="Wingdings" charset="2"/>
              <a:buChar char="q"/>
            </a:pPr>
            <a:r>
              <a:rPr lang="en-US" dirty="0"/>
              <a:t>Condense full set of requirements down to workloads and features of the POC.</a:t>
            </a:r>
          </a:p>
          <a:p>
            <a:pPr marL="1371600" lvl="2" indent="-457200">
              <a:lnSpc>
                <a:spcPct val="90000"/>
              </a:lnSpc>
              <a:spcAft>
                <a:spcPts val="600"/>
              </a:spcAft>
              <a:buClr>
                <a:srgbClr val="107BD4"/>
              </a:buClr>
              <a:buFont typeface="Wingdings" charset="2"/>
              <a:buChar char="q"/>
            </a:pPr>
            <a:r>
              <a:rPr lang="en-US" dirty="0"/>
              <a:t>Select proof points and address objections to overcome.</a:t>
            </a:r>
          </a:p>
          <a:p>
            <a:pPr marL="1371600" lvl="2" indent="-457200">
              <a:lnSpc>
                <a:spcPct val="90000"/>
              </a:lnSpc>
              <a:spcAft>
                <a:spcPts val="600"/>
              </a:spcAft>
              <a:buClr>
                <a:srgbClr val="107BD4"/>
              </a:buClr>
              <a:buFont typeface="Wingdings" charset="2"/>
              <a:buChar char="q"/>
            </a:pPr>
            <a:r>
              <a:rPr lang="en-US" dirty="0"/>
              <a:t>Be able to answer </a:t>
            </a:r>
            <a:r>
              <a:rPr lang="mr-IN" dirty="0"/>
              <a:t>–</a:t>
            </a:r>
            <a:r>
              <a:rPr lang="en-US" dirty="0"/>
              <a:t> what are you trying prove with the POC?</a:t>
            </a:r>
          </a:p>
          <a:p>
            <a:pPr marL="1371600" lvl="2" indent="-457200">
              <a:lnSpc>
                <a:spcPct val="90000"/>
              </a:lnSpc>
              <a:spcAft>
                <a:spcPts val="600"/>
              </a:spcAft>
              <a:buClr>
                <a:srgbClr val="107BD4"/>
              </a:buClr>
              <a:buFont typeface="Wingdings" charset="2"/>
              <a:buChar char="q"/>
            </a:pPr>
            <a:r>
              <a:rPr lang="en-US" dirty="0"/>
              <a:t>Establish team responsibilities and organization.</a:t>
            </a:r>
          </a:p>
          <a:p>
            <a:pPr marL="1371600" lvl="2" indent="-457200">
              <a:lnSpc>
                <a:spcPct val="90000"/>
              </a:lnSpc>
              <a:spcAft>
                <a:spcPts val="600"/>
              </a:spcAft>
              <a:buClr>
                <a:srgbClr val="107BD4"/>
              </a:buClr>
              <a:buFont typeface="Wingdings" charset="2"/>
              <a:buChar char="q"/>
            </a:pPr>
            <a:r>
              <a:rPr lang="en-US" dirty="0"/>
              <a:t>Perform Azure cost estimates.</a:t>
            </a:r>
          </a:p>
          <a:p>
            <a:pPr marL="1371600" lvl="2" indent="-457200">
              <a:lnSpc>
                <a:spcPct val="90000"/>
              </a:lnSpc>
              <a:spcAft>
                <a:spcPts val="600"/>
              </a:spcAft>
              <a:buClr>
                <a:srgbClr val="107BD4"/>
              </a:buClr>
              <a:buFont typeface="Wingdings" charset="2"/>
              <a:buChar char="q"/>
            </a:pPr>
            <a:r>
              <a:rPr lang="en-US" dirty="0"/>
              <a:t>Outline next steps after the success criteria is met.</a:t>
            </a:r>
          </a:p>
          <a:p>
            <a:pPr>
              <a:lnSpc>
                <a:spcPct val="90000"/>
              </a:lnSpc>
              <a:spcAft>
                <a:spcPts val="600"/>
              </a:spcAft>
            </a:pPr>
            <a:endParaRPr lang="en-US" sz="2800" dirty="0"/>
          </a:p>
          <a:p>
            <a:pPr>
              <a:lnSpc>
                <a:spcPct val="90000"/>
              </a:lnSpc>
              <a:spcAft>
                <a:spcPts val="600"/>
              </a:spcAft>
            </a:pPr>
            <a:r>
              <a:rPr lang="en-US" sz="2400" b="1" u="sng" dirty="0"/>
              <a:t>Remember:</a:t>
            </a:r>
            <a:r>
              <a:rPr lang="en-US" sz="2400" b="1" dirty="0"/>
              <a:t> </a:t>
            </a:r>
            <a:r>
              <a:rPr lang="en-US" sz="2400" dirty="0"/>
              <a:t>Plan your POC development strategy with speed of execution in mind, not durability and longevity. This is not to become the production solution.</a:t>
            </a:r>
          </a:p>
        </p:txBody>
      </p:sp>
    </p:spTree>
    <p:extLst>
      <p:ext uri="{BB962C8B-B14F-4D97-AF65-F5344CB8AC3E}">
        <p14:creationId xmlns:p14="http://schemas.microsoft.com/office/powerpoint/2010/main" val="1930487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Execute POC implementation checklist</a:t>
            </a:r>
          </a:p>
        </p:txBody>
      </p:sp>
      <p:sp>
        <p:nvSpPr>
          <p:cNvPr id="12" name="TextBox 11">
            <a:extLst>
              <a:ext uri="{FF2B5EF4-FFF2-40B4-BE49-F238E27FC236}">
                <a16:creationId xmlns:a16="http://schemas.microsoft.com/office/drawing/2014/main" id="{87FEBA4D-1C35-4109-AC9F-B392EA9004E2}"/>
              </a:ext>
            </a:extLst>
          </p:cNvPr>
          <p:cNvSpPr txBox="1"/>
          <p:nvPr/>
        </p:nvSpPr>
        <p:spPr>
          <a:xfrm>
            <a:off x="340887" y="1326282"/>
            <a:ext cx="10746214" cy="4074962"/>
          </a:xfrm>
          <a:prstGeom prst="rect">
            <a:avLst/>
          </a:prstGeom>
          <a:noFill/>
        </p:spPr>
        <p:txBody>
          <a:bodyPr wrap="square" lIns="182880" tIns="146304" rIns="182880" bIns="146304" rtlCol="0">
            <a:spAutoFit/>
          </a:bodyPr>
          <a:lstStyle/>
          <a:p>
            <a:pPr>
              <a:lnSpc>
                <a:spcPct val="90000"/>
              </a:lnSpc>
              <a:spcAft>
                <a:spcPts val="600"/>
              </a:spcAft>
            </a:pPr>
            <a:r>
              <a:rPr lang="en-US" sz="2400" dirty="0"/>
              <a:t>Work with your group to draw out the POC architecture, components, technical resources, and success criteria. Be sure to do the following:</a:t>
            </a:r>
          </a:p>
          <a:p>
            <a:pPr>
              <a:lnSpc>
                <a:spcPct val="90000"/>
              </a:lnSpc>
              <a:spcAft>
                <a:spcPts val="600"/>
              </a:spcAft>
            </a:pPr>
            <a:endParaRPr lang="en-US" sz="2400" dirty="0"/>
          </a:p>
          <a:p>
            <a:pPr marL="1371600" lvl="2" indent="-457200">
              <a:lnSpc>
                <a:spcPct val="90000"/>
              </a:lnSpc>
              <a:spcAft>
                <a:spcPts val="600"/>
              </a:spcAft>
              <a:buClr>
                <a:srgbClr val="107BD4"/>
              </a:buClr>
              <a:buFont typeface="Wingdings" charset="2"/>
              <a:buChar char="q"/>
            </a:pPr>
            <a:r>
              <a:rPr lang="en-US" dirty="0"/>
              <a:t>List all required technical resources.</a:t>
            </a:r>
          </a:p>
          <a:p>
            <a:pPr marL="1371600" lvl="2" indent="-457200">
              <a:lnSpc>
                <a:spcPct val="90000"/>
              </a:lnSpc>
              <a:spcAft>
                <a:spcPts val="600"/>
              </a:spcAft>
              <a:buClr>
                <a:srgbClr val="107BD4"/>
              </a:buClr>
              <a:buFont typeface="Wingdings" charset="2"/>
              <a:buChar char="q"/>
            </a:pPr>
            <a:r>
              <a:rPr lang="en-US" dirty="0"/>
              <a:t>Identify existing templates that can be used to jump-start POC development, such as ARM templates and Visual Studio project templates.</a:t>
            </a:r>
          </a:p>
          <a:p>
            <a:pPr marL="1371600" lvl="2" indent="-457200">
              <a:lnSpc>
                <a:spcPct val="90000"/>
              </a:lnSpc>
              <a:spcAft>
                <a:spcPts val="600"/>
              </a:spcAft>
              <a:buClr>
                <a:srgbClr val="107BD4"/>
              </a:buClr>
              <a:buFont typeface="Wingdings" charset="2"/>
              <a:buChar char="q"/>
            </a:pPr>
            <a:r>
              <a:rPr lang="en-US" dirty="0"/>
              <a:t>List PaaS services that will be used.</a:t>
            </a:r>
          </a:p>
          <a:p>
            <a:pPr marL="1371600" lvl="2" indent="-457200">
              <a:lnSpc>
                <a:spcPct val="90000"/>
              </a:lnSpc>
              <a:spcAft>
                <a:spcPts val="600"/>
              </a:spcAft>
              <a:buClr>
                <a:srgbClr val="107BD4"/>
              </a:buClr>
              <a:buFont typeface="Wingdings" charset="2"/>
              <a:buChar char="q"/>
            </a:pPr>
            <a:r>
              <a:rPr lang="en-US" dirty="0"/>
              <a:t>Figure out which functionality should be implemented, and which should be stubbed out for reference only.</a:t>
            </a:r>
          </a:p>
          <a:p>
            <a:pPr marL="1371600" lvl="2" indent="-457200">
              <a:lnSpc>
                <a:spcPct val="90000"/>
              </a:lnSpc>
              <a:spcAft>
                <a:spcPts val="600"/>
              </a:spcAft>
              <a:buClr>
                <a:srgbClr val="107BD4"/>
              </a:buClr>
              <a:buFont typeface="Wingdings" charset="2"/>
              <a:buChar char="q"/>
            </a:pPr>
            <a:r>
              <a:rPr lang="en-US" dirty="0"/>
              <a:t>Create a testing plan, both automated and acceptance tests.</a:t>
            </a:r>
          </a:p>
          <a:p>
            <a:pPr marL="1371600" lvl="2" indent="-457200">
              <a:lnSpc>
                <a:spcPct val="90000"/>
              </a:lnSpc>
              <a:spcAft>
                <a:spcPts val="600"/>
              </a:spcAft>
              <a:buClr>
                <a:srgbClr val="107BD4"/>
              </a:buClr>
              <a:buFont typeface="Wingdings" charset="2"/>
              <a:buChar char="q"/>
            </a:pPr>
            <a:r>
              <a:rPr lang="en-US" dirty="0"/>
              <a:t>Discuss how you will involve the customer and/or users in your testing process, to help identify bugs, surface usability issues, and validate business requirements.</a:t>
            </a:r>
          </a:p>
        </p:txBody>
      </p:sp>
    </p:spTree>
    <p:extLst>
      <p:ext uri="{BB962C8B-B14F-4D97-AF65-F5344CB8AC3E}">
        <p14:creationId xmlns:p14="http://schemas.microsoft.com/office/powerpoint/2010/main" val="2048995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0ECFF0C9-E3D4-4ADA-8A80-1E5189FD3D01}"/>
              </a:ext>
            </a:extLst>
          </p:cNvPr>
          <p:cNvSpPr>
            <a:spLocks noGrp="1"/>
          </p:cNvSpPr>
          <p:nvPr>
            <p:ph type="title"/>
          </p:nvPr>
        </p:nvSpPr>
        <p:spPr/>
        <p:txBody>
          <a:bodyPr/>
          <a:lstStyle/>
          <a:p>
            <a:r>
              <a:rPr lang="en-US" dirty="0"/>
              <a:t>POC conclusion checklist</a:t>
            </a:r>
          </a:p>
        </p:txBody>
      </p:sp>
      <p:sp>
        <p:nvSpPr>
          <p:cNvPr id="12" name="TextBox 11">
            <a:extLst>
              <a:ext uri="{FF2B5EF4-FFF2-40B4-BE49-F238E27FC236}">
                <a16:creationId xmlns:a16="http://schemas.microsoft.com/office/drawing/2014/main" id="{87FEBA4D-1C35-4109-AC9F-B392EA9004E2}"/>
              </a:ext>
            </a:extLst>
          </p:cNvPr>
          <p:cNvSpPr txBox="1"/>
          <p:nvPr/>
        </p:nvSpPr>
        <p:spPr>
          <a:xfrm>
            <a:off x="340887" y="1326282"/>
            <a:ext cx="10200114" cy="4989058"/>
          </a:xfrm>
          <a:prstGeom prst="rect">
            <a:avLst/>
          </a:prstGeom>
          <a:noFill/>
        </p:spPr>
        <p:txBody>
          <a:bodyPr wrap="square" lIns="182880" tIns="146304" rIns="182880" bIns="146304" rtlCol="0">
            <a:spAutoFit/>
          </a:bodyPr>
          <a:lstStyle/>
          <a:p>
            <a:pPr>
              <a:lnSpc>
                <a:spcPct val="90000"/>
              </a:lnSpc>
              <a:spcAft>
                <a:spcPts val="600"/>
              </a:spcAft>
            </a:pPr>
            <a:r>
              <a:rPr lang="en-US" sz="2400" dirty="0"/>
              <a:t>After your team has met the success criteria of the POC, it is time to move into the next phase of the project. Make certain you clearly outline what went well with the POC, and what should be addressed when planning the production development process. </a:t>
            </a:r>
          </a:p>
          <a:p>
            <a:pPr>
              <a:lnSpc>
                <a:spcPct val="90000"/>
              </a:lnSpc>
              <a:spcAft>
                <a:spcPts val="600"/>
              </a:spcAft>
            </a:pPr>
            <a:endParaRPr lang="en-US" sz="2400" dirty="0"/>
          </a:p>
          <a:p>
            <a:pPr>
              <a:lnSpc>
                <a:spcPct val="90000"/>
              </a:lnSpc>
              <a:spcAft>
                <a:spcPts val="600"/>
              </a:spcAft>
            </a:pPr>
            <a:r>
              <a:rPr lang="en-US" sz="2400" dirty="0"/>
              <a:t>If the POC failed, address the shortcomings and be prepared to conduct a new ADS to work on a new strategy:</a:t>
            </a:r>
          </a:p>
          <a:p>
            <a:pPr>
              <a:lnSpc>
                <a:spcPct val="90000"/>
              </a:lnSpc>
              <a:spcAft>
                <a:spcPts val="600"/>
              </a:spcAft>
            </a:pPr>
            <a:endParaRPr lang="en-US" sz="2400" dirty="0"/>
          </a:p>
          <a:p>
            <a:pPr marL="1371600" lvl="2" indent="-457200">
              <a:lnSpc>
                <a:spcPct val="90000"/>
              </a:lnSpc>
              <a:spcAft>
                <a:spcPts val="600"/>
              </a:spcAft>
              <a:buClr>
                <a:srgbClr val="107BD4"/>
              </a:buClr>
              <a:buFont typeface="Wingdings" charset="2"/>
              <a:buChar char="q"/>
            </a:pPr>
            <a:r>
              <a:rPr lang="en-US" dirty="0"/>
              <a:t>Create a report that explains the overall status of the POC and any issues identified during the execution phase</a:t>
            </a:r>
          </a:p>
          <a:p>
            <a:pPr marL="1371600" lvl="2" indent="-457200">
              <a:lnSpc>
                <a:spcPct val="90000"/>
              </a:lnSpc>
              <a:spcAft>
                <a:spcPts val="600"/>
              </a:spcAft>
              <a:buClr>
                <a:srgbClr val="107BD4"/>
              </a:buClr>
              <a:buFont typeface="Wingdings" charset="2"/>
              <a:buChar char="q"/>
            </a:pPr>
            <a:r>
              <a:rPr lang="en-US" dirty="0"/>
              <a:t>Explain the value proposition of moving forward with a real implementation</a:t>
            </a:r>
          </a:p>
          <a:p>
            <a:pPr marL="1371600" lvl="2" indent="-457200">
              <a:lnSpc>
                <a:spcPct val="90000"/>
              </a:lnSpc>
              <a:spcAft>
                <a:spcPts val="600"/>
              </a:spcAft>
              <a:buClr>
                <a:srgbClr val="107BD4"/>
              </a:buClr>
              <a:buFont typeface="Wingdings" charset="2"/>
              <a:buChar char="q"/>
            </a:pPr>
            <a:r>
              <a:rPr lang="en-US" dirty="0"/>
              <a:t>Stress to stakeholders that a POC should not be used in production</a:t>
            </a:r>
          </a:p>
          <a:p>
            <a:pPr marL="1371600" lvl="2" indent="-457200">
              <a:lnSpc>
                <a:spcPct val="90000"/>
              </a:lnSpc>
              <a:spcAft>
                <a:spcPts val="600"/>
              </a:spcAft>
              <a:buClr>
                <a:srgbClr val="107BD4"/>
              </a:buClr>
              <a:buFont typeface="Wingdings" charset="2"/>
              <a:buChar char="q"/>
            </a:pPr>
            <a:r>
              <a:rPr lang="en-US" dirty="0"/>
              <a:t>Upon agreeing to move to the production phase, create a plan to implement learnings from the POC, delivery schedule, and the cost of the production solution</a:t>
            </a:r>
          </a:p>
        </p:txBody>
      </p:sp>
    </p:spTree>
    <p:extLst>
      <p:ext uri="{BB962C8B-B14F-4D97-AF65-F5344CB8AC3E}">
        <p14:creationId xmlns:p14="http://schemas.microsoft.com/office/powerpoint/2010/main" val="707311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6FF753-7093-0745-8AA4-5FB52774B0D2}"/>
              </a:ext>
            </a:extLst>
          </p:cNvPr>
          <p:cNvSpPr/>
          <p:nvPr/>
        </p:nvSpPr>
        <p:spPr bwMode="auto">
          <a:xfrm flipV="1">
            <a:off x="0" y="5140274"/>
            <a:ext cx="12192000" cy="18330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Tips for </a:t>
            </a:r>
            <a:r>
              <a:rPr lang="en-US"/>
              <a:t>the Design </a:t>
            </a:r>
            <a:r>
              <a:rPr lang="en-US" dirty="0"/>
              <a:t>C</a:t>
            </a:r>
            <a:r>
              <a:rPr lang="en-US"/>
              <a:t>hallenge </a:t>
            </a:r>
            <a:r>
              <a:rPr lang="en-US" dirty="0"/>
              <a:t>– POC scoping</a:t>
            </a:r>
          </a:p>
        </p:txBody>
      </p:sp>
      <p:sp>
        <p:nvSpPr>
          <p:cNvPr id="4" name="Oval 3"/>
          <p:cNvSpPr/>
          <p:nvPr/>
        </p:nvSpPr>
        <p:spPr bwMode="auto">
          <a:xfrm>
            <a:off x="671065" y="2236124"/>
            <a:ext cx="512679" cy="512679"/>
          </a:xfrm>
          <a:prstGeom prst="ellipse">
            <a:avLst/>
          </a:prstGeom>
          <a:solidFill>
            <a:srgbClr val="0078D7"/>
          </a:solidFill>
          <a:ln w="19050"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algn="ctr" defTabSz="931578"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Oval 13"/>
          <p:cNvSpPr/>
          <p:nvPr/>
        </p:nvSpPr>
        <p:spPr bwMode="auto">
          <a:xfrm>
            <a:off x="5099676" y="2232791"/>
            <a:ext cx="516012" cy="516012"/>
          </a:xfrm>
          <a:prstGeom prst="ellipse">
            <a:avLst/>
          </a:prstGeom>
          <a:solidFill>
            <a:srgbClr val="0078D7"/>
          </a:solidFill>
          <a:ln w="19050" cap="flat" cmpd="sng" algn="ctr">
            <a:noFill/>
            <a:prstDash val="solid"/>
            <a:headEnd type="none" w="med" len="med"/>
            <a:tailEnd type="none" w="med" len="med"/>
          </a:ln>
          <a:effectLst/>
        </p:spPr>
        <p:txBody>
          <a:bodyPr rot="0" spcFirstLastPara="0" vertOverflow="overflow" horzOverflow="overflow" vert="horz" wrap="square" lIns="182750" tIns="146201" rIns="182750" bIns="146201" numCol="1" spcCol="0" rtlCol="0" fromWordArt="0" anchor="t" anchorCtr="0" forceAA="0" compatLnSpc="1">
            <a:prstTxWarp prst="textNoShape">
              <a:avLst/>
            </a:prstTxWarp>
            <a:noAutofit/>
          </a:bodyPr>
          <a:lstStyle/>
          <a:p>
            <a:pPr algn="ctr" defTabSz="931578"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1DAF789C-CB8E-47E1-9D1D-4511579F2AD9}"/>
              </a:ext>
            </a:extLst>
          </p:cNvPr>
          <p:cNvSpPr/>
          <p:nvPr/>
        </p:nvSpPr>
        <p:spPr bwMode="auto">
          <a:xfrm>
            <a:off x="1594656" y="2118281"/>
            <a:ext cx="3211465" cy="286511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6" tIns="146222" rIns="182776" bIns="146222" numCol="1" spcCol="0" rtlCol="0" fromWordArt="0" anchor="t" anchorCtr="0" forceAA="0" compatLnSpc="1">
            <a:prstTxWarp prst="textNoShape">
              <a:avLst/>
            </a:prstTxWarp>
            <a:noAutofit/>
          </a:bodyPr>
          <a:lstStyle/>
          <a:p>
            <a:pPr lvl="0" defTabSz="931757" fontAlgn="base">
              <a:lnSpc>
                <a:spcPct val="90000"/>
              </a:lnSpc>
              <a:spcBef>
                <a:spcPct val="0"/>
              </a:spcBef>
              <a:spcAft>
                <a:spcPct val="0"/>
              </a:spcAft>
              <a:defRPr/>
            </a:pPr>
            <a:r>
              <a:rPr lang="en-US" sz="2800" dirty="0">
                <a:solidFill>
                  <a:schemeClr val="tx1"/>
                </a:solidFill>
                <a:latin typeface="+mj-lt"/>
                <a:ea typeface="Segoe UI" pitchFamily="34" charset="0"/>
                <a:cs typeface="Segoe UI" pitchFamily="34" charset="0"/>
              </a:rPr>
              <a:t>Limited Time</a:t>
            </a:r>
          </a:p>
          <a:p>
            <a:pPr defTabSz="931757" fontAlgn="base">
              <a:lnSpc>
                <a:spcPct val="90000"/>
              </a:lnSpc>
              <a:spcBef>
                <a:spcPts val="588"/>
              </a:spcBef>
              <a:spcAft>
                <a:spcPct val="0"/>
              </a:spcAft>
              <a:defRPr/>
            </a:pPr>
            <a:endParaRPr lang="en-US" sz="1000" b="1" dirty="0">
              <a:solidFill>
                <a:schemeClr val="tx1"/>
              </a:solidFill>
              <a:ea typeface="Segoe UI" pitchFamily="34" charset="0"/>
              <a:cs typeface="Segoe UI" pitchFamily="34" charset="0"/>
            </a:endParaRPr>
          </a:p>
          <a:p>
            <a:pPr marL="173038" indent="-173038" defTabSz="931757" fontAlgn="base">
              <a:spcAft>
                <a:spcPts val="600"/>
              </a:spcAft>
              <a:buFont typeface="Arial" charset="0"/>
              <a:buChar char="•"/>
              <a:defRPr/>
            </a:pPr>
            <a:r>
              <a:rPr lang="en-US" dirty="0">
                <a:solidFill>
                  <a:schemeClr val="tx1"/>
                </a:solidFill>
                <a:cs typeface="Segoe UI" panose="020B0502040204020203" pitchFamily="34" charset="0"/>
              </a:rPr>
              <a:t>You have about six hours.</a:t>
            </a:r>
          </a:p>
          <a:p>
            <a:pPr marL="173038" indent="-173038" defTabSz="931757" fontAlgn="base">
              <a:spcAft>
                <a:spcPts val="600"/>
              </a:spcAft>
              <a:buFont typeface="Arial" charset="0"/>
              <a:buChar char="•"/>
              <a:defRPr/>
            </a:pPr>
            <a:r>
              <a:rPr lang="en-US" dirty="0">
                <a:solidFill>
                  <a:schemeClr val="tx1"/>
                </a:solidFill>
                <a:cs typeface="Segoe UI" panose="020B0502040204020203" pitchFamily="34" charset="0"/>
              </a:rPr>
              <a:t>Design your scope so that you can complete it and show value. </a:t>
            </a:r>
          </a:p>
          <a:p>
            <a:pPr defTabSz="931757" fontAlgn="base">
              <a:spcAft>
                <a:spcPts val="600"/>
              </a:spcAft>
              <a:defRPr/>
            </a:pPr>
            <a:endParaRPr lang="en-US" sz="1400" b="1" dirty="0">
              <a:solidFill>
                <a:schemeClr val="tx1"/>
              </a:soli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CCC2FAA6-677E-4534-9D6F-8379391B5D76}"/>
              </a:ext>
            </a:extLst>
          </p:cNvPr>
          <p:cNvSpPr/>
          <p:nvPr/>
        </p:nvSpPr>
        <p:spPr bwMode="auto">
          <a:xfrm>
            <a:off x="6270584" y="2118281"/>
            <a:ext cx="4657766" cy="278575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6" tIns="146222" rIns="182776" bIns="146222" numCol="1" spcCol="0" rtlCol="0" fromWordArt="0" anchor="t" anchorCtr="0" forceAA="0" compatLnSpc="1">
            <a:prstTxWarp prst="textNoShape">
              <a:avLst/>
            </a:prstTxWarp>
            <a:noAutofit/>
          </a:bodyPr>
          <a:lstStyle/>
          <a:p>
            <a:pPr lvl="0" defTabSz="931757" fontAlgn="base">
              <a:lnSpc>
                <a:spcPct val="90000"/>
              </a:lnSpc>
              <a:spcBef>
                <a:spcPct val="0"/>
              </a:spcBef>
              <a:spcAft>
                <a:spcPct val="0"/>
              </a:spcAft>
              <a:defRPr/>
            </a:pPr>
            <a:r>
              <a:rPr lang="en-US" sz="2800" dirty="0">
                <a:solidFill>
                  <a:srgbClr val="505050"/>
                </a:solidFill>
                <a:latin typeface="Segoe UI Light"/>
                <a:ea typeface="Segoe UI" pitchFamily="34" charset="0"/>
                <a:cs typeface="Segoe UI" pitchFamily="34" charset="0"/>
              </a:rPr>
              <a:t>Leverage Resources</a:t>
            </a:r>
          </a:p>
          <a:p>
            <a:pPr lvl="0" defTabSz="931757" fontAlgn="base">
              <a:lnSpc>
                <a:spcPct val="90000"/>
              </a:lnSpc>
              <a:spcBef>
                <a:spcPts val="588"/>
              </a:spcBef>
              <a:spcAft>
                <a:spcPct val="0"/>
              </a:spcAft>
              <a:defRPr/>
            </a:pPr>
            <a:endParaRPr lang="en-US" sz="1000" b="1" dirty="0">
              <a:solidFill>
                <a:srgbClr val="505050"/>
              </a:solidFill>
              <a:ea typeface="Segoe UI" pitchFamily="34" charset="0"/>
              <a:cs typeface="Segoe UI" pitchFamily="34" charset="0"/>
            </a:endParaRPr>
          </a:p>
          <a:p>
            <a:pPr marL="173038" lvl="0" indent="-173038" defTabSz="931757" fontAlgn="base">
              <a:spcAft>
                <a:spcPts val="600"/>
              </a:spcAft>
              <a:buFont typeface="Arial" charset="0"/>
              <a:buChar char="•"/>
              <a:defRPr/>
            </a:pPr>
            <a:r>
              <a:rPr lang="en-US" dirty="0">
                <a:solidFill>
                  <a:srgbClr val="505050"/>
                </a:solidFill>
                <a:cs typeface="Segoe UI" panose="020B0502040204020203" pitchFamily="34" charset="0"/>
              </a:rPr>
              <a:t>Use previously built artifacts to accelerate your effort. </a:t>
            </a:r>
          </a:p>
          <a:p>
            <a:pPr marL="173038" lvl="0" indent="-173038" defTabSz="931757" fontAlgn="base">
              <a:spcAft>
                <a:spcPts val="600"/>
              </a:spcAft>
              <a:buFont typeface="Arial" charset="0"/>
              <a:buChar char="•"/>
              <a:defRPr/>
            </a:pPr>
            <a:r>
              <a:rPr lang="en-US" dirty="0">
                <a:solidFill>
                  <a:srgbClr val="505050"/>
                </a:solidFill>
                <a:cs typeface="Segoe UI" panose="020B0502040204020203" pitchFamily="34" charset="0"/>
              </a:rPr>
              <a:t>We will provide a set of starter artifacts. You are not required to use starters, but keep time limits in mind. </a:t>
            </a:r>
            <a:endParaRPr lang="en-US" b="1" dirty="0">
              <a:solidFill>
                <a:srgbClr val="505050"/>
              </a:solidFill>
              <a:ea typeface="Segoe UI" pitchFamily="34" charset="0"/>
              <a:cs typeface="Segoe UI" pitchFamily="34" charset="0"/>
            </a:endParaRPr>
          </a:p>
          <a:p>
            <a:pPr marL="173038" lvl="0" indent="-173038" defTabSz="931757" fontAlgn="base">
              <a:spcAft>
                <a:spcPts val="600"/>
              </a:spcAft>
              <a:buFont typeface="Arial" charset="0"/>
              <a:buChar char="•"/>
              <a:defRPr/>
            </a:pPr>
            <a:r>
              <a:rPr lang="en-US" dirty="0">
                <a:solidFill>
                  <a:srgbClr val="505050"/>
                </a:solidFill>
                <a:cs typeface="Segoe UI" panose="020B0502040204020203" pitchFamily="34" charset="0"/>
              </a:rPr>
              <a:t>Use whatever helps to shorten delivery time. </a:t>
            </a:r>
            <a:endParaRPr lang="en-US" b="1" dirty="0">
              <a:solidFill>
                <a:srgbClr val="505050"/>
              </a:solidFill>
              <a:ea typeface="Segoe UI" pitchFamily="34" charset="0"/>
              <a:cs typeface="Segoe UI" pitchFamily="34" charset="0"/>
            </a:endParaRPr>
          </a:p>
          <a:p>
            <a:pPr marL="173038" lvl="0" indent="-173038" defTabSz="931757" fontAlgn="base">
              <a:spcAft>
                <a:spcPts val="600"/>
              </a:spcAft>
              <a:buFont typeface="Arial" charset="0"/>
              <a:buChar char="•"/>
              <a:defRPr/>
            </a:pPr>
            <a:endParaRPr lang="en-US" sz="1400" b="1" dirty="0">
              <a:solidFill>
                <a:srgbClr val="505050"/>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F252526-F150-3F42-A0FF-34F41D5B3BCC}"/>
              </a:ext>
            </a:extLst>
          </p:cNvPr>
          <p:cNvCxnSpPr/>
          <p:nvPr/>
        </p:nvCxnSpPr>
        <p:spPr>
          <a:xfrm>
            <a:off x="890188" y="2822426"/>
            <a:ext cx="0" cy="218288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67C0F4B-7395-1F41-A1AA-8A943C5CC51B}"/>
              </a:ext>
            </a:extLst>
          </p:cNvPr>
          <p:cNvCxnSpPr/>
          <p:nvPr/>
        </p:nvCxnSpPr>
        <p:spPr>
          <a:xfrm>
            <a:off x="5344065" y="2819093"/>
            <a:ext cx="0" cy="2182884"/>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698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8E650FE5CEB04591B07F3CBB931F0F" ma:contentTypeVersion="7" ma:contentTypeDescription="Create a new document." ma:contentTypeScope="" ma:versionID="85022064ba5bed17569dc96faf4a677a">
  <xsd:schema xmlns:xsd="http://www.w3.org/2001/XMLSchema" xmlns:xs="http://www.w3.org/2001/XMLSchema" xmlns:p="http://schemas.microsoft.com/office/2006/metadata/properties" xmlns:ns2="6431c2f2-b21e-494d-ae99-8a58deb350dc" xmlns:ns3="855a15ad-e539-40d1-9f72-905858bec509" targetNamespace="http://schemas.microsoft.com/office/2006/metadata/properties" ma:root="true" ma:fieldsID="f5d8b98cd0a0b4ad94dbeb40903eb4ef" ns2:_="" ns3:_="">
    <xsd:import namespace="6431c2f2-b21e-494d-ae99-8a58deb350dc"/>
    <xsd:import namespace="855a15ad-e539-40d1-9f72-905858bec50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31c2f2-b21e-494d-ae99-8a58deb350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5a15ad-e539-40d1-9f72-905858bec50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http://schemas.microsoft.com/office/2006/documentManagement/types"/>
    <ds:schemaRef ds:uri="6431c2f2-b21e-494d-ae99-8a58deb350dc"/>
    <ds:schemaRef ds:uri="http://purl.org/dc/elements/1.1/"/>
    <ds:schemaRef ds:uri="http://schemas.openxmlformats.org/package/2006/metadata/core-properties"/>
    <ds:schemaRef ds:uri="855a15ad-e539-40d1-9f72-905858bec509"/>
    <ds:schemaRef ds:uri="http://purl.org/dc/dcmitype/"/>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55DE6D9C-5445-4355-8FCE-322F7F320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31c2f2-b21e-494d-ae99-8a58deb350dc"/>
    <ds:schemaRef ds:uri="855a15ad-e539-40d1-9f72-905858bec5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5024</TotalTime>
  <Words>1037</Words>
  <Application>Microsoft Office PowerPoint</Application>
  <PresentationFormat>Widescreen</PresentationFormat>
  <Paragraphs>94</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Poppins Light</vt:lpstr>
      <vt:lpstr>Segoe UI</vt:lpstr>
      <vt:lpstr>Segoe UI Light</vt:lpstr>
      <vt:lpstr>Segoe UI Semilight</vt:lpstr>
      <vt:lpstr>Wingdings</vt:lpstr>
      <vt:lpstr>2_Server and Cloud 2013</vt:lpstr>
      <vt:lpstr>C+E Readiness Template</vt:lpstr>
      <vt:lpstr>Preparing for PoC Design Success</vt:lpstr>
      <vt:lpstr>Benefits of creating a POC</vt:lpstr>
      <vt:lpstr>Benefits of creating a POC</vt:lpstr>
      <vt:lpstr>Phases of a POC</vt:lpstr>
      <vt:lpstr>Define POC scope checklist</vt:lpstr>
      <vt:lpstr>Execute POC implementation checklist</vt:lpstr>
      <vt:lpstr>POC conclusion checklist</vt:lpstr>
      <vt:lpstr>Tips for the Design Challenge – POC scoping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Diana Xin</cp:lastModifiedBy>
  <cp:revision>114</cp:revision>
  <dcterms:created xsi:type="dcterms:W3CDTF">2016-01-21T23:17:09Z</dcterms:created>
  <dcterms:modified xsi:type="dcterms:W3CDTF">2018-08-28T21:19:23Z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0x010100018E650FE5CEB04591B07F3CBB931F0F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