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6" r:id="rId5"/>
  </p:sldMasterIdLst>
  <p:notesMasterIdLst>
    <p:notesMasterId r:id="rId18"/>
  </p:notesMasterIdLst>
  <p:sldIdLst>
    <p:sldId id="327" r:id="rId6"/>
    <p:sldId id="341" r:id="rId7"/>
    <p:sldId id="350" r:id="rId8"/>
    <p:sldId id="351" r:id="rId9"/>
    <p:sldId id="317" r:id="rId10"/>
    <p:sldId id="352" r:id="rId11"/>
    <p:sldId id="353" r:id="rId12"/>
    <p:sldId id="354" r:id="rId13"/>
    <p:sldId id="355" r:id="rId14"/>
    <p:sldId id="356" r:id="rId15"/>
    <p:sldId id="357"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BD4"/>
    <a:srgbClr val="546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536" autoAdjust="0"/>
    <p:restoredTop sz="67411" autoAdjust="0"/>
  </p:normalViewPr>
  <p:slideViewPr>
    <p:cSldViewPr snapToGrid="0">
      <p:cViewPr varScale="1">
        <p:scale>
          <a:sx n="79" d="100"/>
          <a:sy n="79" d="100"/>
        </p:scale>
        <p:origin x="339" y="6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Xin" userId="e20bdefd-d2b1-4956-85cd-3ebdc633ccb8" providerId="ADAL" clId="{BB3903C6-6019-443D-987C-E01554B16A69}"/>
    <pc:docChg chg="modSld">
      <pc:chgData name="Diana Xin" userId="e20bdefd-d2b1-4956-85cd-3ebdc633ccb8" providerId="ADAL" clId="{BB3903C6-6019-443D-987C-E01554B16A69}" dt="2018-08-28T21:22:19.395" v="64" actId="1035"/>
      <pc:docMkLst>
        <pc:docMk/>
      </pc:docMkLst>
      <pc:sldChg chg="modSp">
        <pc:chgData name="Diana Xin" userId="e20bdefd-d2b1-4956-85cd-3ebdc633ccb8" providerId="ADAL" clId="{BB3903C6-6019-443D-987C-E01554B16A69}" dt="2018-08-28T21:20:51.848" v="5" actId="1076"/>
        <pc:sldMkLst>
          <pc:docMk/>
          <pc:sldMk cId="1127642745" sldId="341"/>
        </pc:sldMkLst>
        <pc:spChg chg="mod">
          <ac:chgData name="Diana Xin" userId="e20bdefd-d2b1-4956-85cd-3ebdc633ccb8" providerId="ADAL" clId="{BB3903C6-6019-443D-987C-E01554B16A69}" dt="2018-08-28T21:20:51.848" v="5" actId="1076"/>
          <ac:spMkLst>
            <pc:docMk/>
            <pc:sldMk cId="1127642745" sldId="341"/>
            <ac:spMk id="15" creationId="{8B153FA8-299C-48D9-8D93-BE73CE6AA672}"/>
          </ac:spMkLst>
        </pc:spChg>
        <pc:spChg chg="mod">
          <ac:chgData name="Diana Xin" userId="e20bdefd-d2b1-4956-85cd-3ebdc633ccb8" providerId="ADAL" clId="{BB3903C6-6019-443D-987C-E01554B16A69}" dt="2018-08-28T21:20:51.848" v="5" actId="1076"/>
          <ac:spMkLst>
            <pc:docMk/>
            <pc:sldMk cId="1127642745" sldId="341"/>
            <ac:spMk id="54" creationId="{00000000-0000-0000-0000-000000000000}"/>
          </ac:spMkLst>
        </pc:spChg>
        <pc:spChg chg="mod">
          <ac:chgData name="Diana Xin" userId="e20bdefd-d2b1-4956-85cd-3ebdc633ccb8" providerId="ADAL" clId="{BB3903C6-6019-443D-987C-E01554B16A69}" dt="2018-08-28T21:20:51.848" v="5" actId="1076"/>
          <ac:spMkLst>
            <pc:docMk/>
            <pc:sldMk cId="1127642745" sldId="341"/>
            <ac:spMk id="56" creationId="{00000000-0000-0000-0000-000000000000}"/>
          </ac:spMkLst>
        </pc:spChg>
      </pc:sldChg>
      <pc:sldChg chg="modSp">
        <pc:chgData name="Diana Xin" userId="e20bdefd-d2b1-4956-85cd-3ebdc633ccb8" providerId="ADAL" clId="{BB3903C6-6019-443D-987C-E01554B16A69}" dt="2018-08-28T21:21:19.176" v="16" actId="1035"/>
        <pc:sldMkLst>
          <pc:docMk/>
          <pc:sldMk cId="3641720403" sldId="350"/>
        </pc:sldMkLst>
        <pc:spChg chg="mod">
          <ac:chgData name="Diana Xin" userId="e20bdefd-d2b1-4956-85cd-3ebdc633ccb8" providerId="ADAL" clId="{BB3903C6-6019-443D-987C-E01554B16A69}" dt="2018-08-28T21:21:12.071" v="11" actId="1035"/>
          <ac:spMkLst>
            <pc:docMk/>
            <pc:sldMk cId="3641720403" sldId="350"/>
            <ac:spMk id="15" creationId="{8B153FA8-299C-48D9-8D93-BE73CE6AA672}"/>
          </ac:spMkLst>
        </pc:spChg>
        <pc:spChg chg="mod">
          <ac:chgData name="Diana Xin" userId="e20bdefd-d2b1-4956-85cd-3ebdc633ccb8" providerId="ADAL" clId="{BB3903C6-6019-443D-987C-E01554B16A69}" dt="2018-08-28T21:21:05.573" v="6" actId="2711"/>
          <ac:spMkLst>
            <pc:docMk/>
            <pc:sldMk cId="3641720403" sldId="350"/>
            <ac:spMk id="54" creationId="{00000000-0000-0000-0000-000000000000}"/>
          </ac:spMkLst>
        </pc:spChg>
        <pc:spChg chg="mod">
          <ac:chgData name="Diana Xin" userId="e20bdefd-d2b1-4956-85cd-3ebdc633ccb8" providerId="ADAL" clId="{BB3903C6-6019-443D-987C-E01554B16A69}" dt="2018-08-28T21:21:19.176" v="16" actId="1035"/>
          <ac:spMkLst>
            <pc:docMk/>
            <pc:sldMk cId="3641720403" sldId="350"/>
            <ac:spMk id="56" creationId="{00000000-0000-0000-0000-000000000000}"/>
          </ac:spMkLst>
        </pc:spChg>
      </pc:sldChg>
      <pc:sldChg chg="modSp">
        <pc:chgData name="Diana Xin" userId="e20bdefd-d2b1-4956-85cd-3ebdc633ccb8" providerId="ADAL" clId="{BB3903C6-6019-443D-987C-E01554B16A69}" dt="2018-08-28T21:22:19.395" v="64" actId="1035"/>
        <pc:sldMkLst>
          <pc:docMk/>
          <pc:sldMk cId="2279175771" sldId="351"/>
        </pc:sldMkLst>
        <pc:spChg chg="mod">
          <ac:chgData name="Diana Xin" userId="e20bdefd-d2b1-4956-85cd-3ebdc633ccb8" providerId="ADAL" clId="{BB3903C6-6019-443D-987C-E01554B16A69}" dt="2018-08-28T21:22:11.438" v="48" actId="1035"/>
          <ac:spMkLst>
            <pc:docMk/>
            <pc:sldMk cId="2279175771" sldId="351"/>
            <ac:spMk id="2" creationId="{BA1D607D-7E42-4CEB-9791-4C888F257D77}"/>
          </ac:spMkLst>
        </pc:spChg>
        <pc:spChg chg="mod">
          <ac:chgData name="Diana Xin" userId="e20bdefd-d2b1-4956-85cd-3ebdc633ccb8" providerId="ADAL" clId="{BB3903C6-6019-443D-987C-E01554B16A69}" dt="2018-08-28T21:22:11.438" v="48" actId="1035"/>
          <ac:spMkLst>
            <pc:docMk/>
            <pc:sldMk cId="2279175771" sldId="351"/>
            <ac:spMk id="16" creationId="{E4C84D6F-47CF-4FF7-A7E2-EC39DAD95F31}"/>
          </ac:spMkLst>
        </pc:spChg>
        <pc:spChg chg="mod">
          <ac:chgData name="Diana Xin" userId="e20bdefd-d2b1-4956-85cd-3ebdc633ccb8" providerId="ADAL" clId="{BB3903C6-6019-443D-987C-E01554B16A69}" dt="2018-08-28T21:22:11.438" v="48" actId="1035"/>
          <ac:spMkLst>
            <pc:docMk/>
            <pc:sldMk cId="2279175771" sldId="351"/>
            <ac:spMk id="17" creationId="{5B79AD39-13E1-4BD4-87D9-8740790BF0C7}"/>
          </ac:spMkLst>
        </pc:spChg>
        <pc:spChg chg="mod">
          <ac:chgData name="Diana Xin" userId="e20bdefd-d2b1-4956-85cd-3ebdc633ccb8" providerId="ADAL" clId="{BB3903C6-6019-443D-987C-E01554B16A69}" dt="2018-08-28T21:22:11.438" v="48" actId="1035"/>
          <ac:spMkLst>
            <pc:docMk/>
            <pc:sldMk cId="2279175771" sldId="351"/>
            <ac:spMk id="18" creationId="{FFB69E61-52E1-4020-9158-2ACB8596588B}"/>
          </ac:spMkLst>
        </pc:spChg>
        <pc:spChg chg="mod">
          <ac:chgData name="Diana Xin" userId="e20bdefd-d2b1-4956-85cd-3ebdc633ccb8" providerId="ADAL" clId="{BB3903C6-6019-443D-987C-E01554B16A69}" dt="2018-08-28T21:22:11.438" v="48" actId="1035"/>
          <ac:spMkLst>
            <pc:docMk/>
            <pc:sldMk cId="2279175771" sldId="351"/>
            <ac:spMk id="19" creationId="{371EB864-FB21-4867-B41E-60B3ABA32362}"/>
          </ac:spMkLst>
        </pc:spChg>
        <pc:picChg chg="mod">
          <ac:chgData name="Diana Xin" userId="e20bdefd-d2b1-4956-85cd-3ebdc633ccb8" providerId="ADAL" clId="{BB3903C6-6019-443D-987C-E01554B16A69}" dt="2018-08-28T21:22:19.395" v="64" actId="1035"/>
          <ac:picMkLst>
            <pc:docMk/>
            <pc:sldMk cId="2279175771" sldId="351"/>
            <ac:picMk id="14" creationId="{24584DFF-19E0-4A4D-AE16-5EAC8AAF63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and learning objectives</a:t>
            </a:r>
          </a:p>
          <a:p>
            <a:r>
              <a:rPr lang="en-US" dirty="0"/>
              <a:t>Brief review of technologies and concepts featured in design challenge.</a:t>
            </a:r>
          </a:p>
          <a:p>
            <a:endParaRPr lang="en-US" dirty="0"/>
          </a:p>
        </p:txBody>
      </p:sp>
      <p:sp>
        <p:nvSpPr>
          <p:cNvPr id="4" name="Slide Number Placeholder 3"/>
          <p:cNvSpPr>
            <a:spLocks noGrp="1"/>
          </p:cNvSpPr>
          <p:nvPr>
            <p:ph type="sldNum" sz="quarter" idx="10"/>
          </p:nvPr>
        </p:nvSpPr>
        <p:spPr/>
        <p:txBody>
          <a:bodyPr/>
          <a:lstStyle/>
          <a:p>
            <a:pPr>
              <a:defRPr/>
            </a:pPr>
            <a:fld id="{F5194323-46EB-47FD-802B-1151F9FD2B5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29815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5605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38089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8/28/2018 5:20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tx1"/>
                </a:solidFill>
              </a:rPr>
              <a:t>Easily discover VMWare VMs and applications including service dependencies</a:t>
            </a:r>
          </a:p>
          <a:p>
            <a:r>
              <a:rPr lang="en-US" sz="3200" dirty="0">
                <a:solidFill>
                  <a:schemeClr val="tx1"/>
                </a:solidFill>
              </a:rPr>
              <a:t>Workload assessments</a:t>
            </a:r>
            <a:endParaRPr lang="en-US" sz="1800" dirty="0">
              <a:solidFill>
                <a:schemeClr val="tx1"/>
              </a:solidFill>
            </a:endParaRPr>
          </a:p>
          <a:p>
            <a:pPr lvl="1"/>
            <a:r>
              <a:rPr lang="en-US" sz="2000" dirty="0">
                <a:solidFill>
                  <a:schemeClr val="tx1"/>
                </a:solidFill>
              </a:rPr>
              <a:t>Right-size Azure resources based on utilization history</a:t>
            </a:r>
          </a:p>
          <a:p>
            <a:pPr lvl="1"/>
            <a:r>
              <a:rPr lang="en-US" sz="2000" dirty="0">
                <a:solidFill>
                  <a:schemeClr val="tx1"/>
                </a:solidFill>
              </a:rPr>
              <a:t>Estimate monthly costs in Azure</a:t>
            </a:r>
          </a:p>
          <a:p>
            <a:pPr lvl="1"/>
            <a:r>
              <a:rPr lang="en-US" sz="2000" dirty="0">
                <a:solidFill>
                  <a:schemeClr val="tx1"/>
                </a:solidFill>
              </a:rPr>
              <a:t>Migration risks and recommended tools</a:t>
            </a:r>
          </a:p>
          <a:p>
            <a:r>
              <a:rPr lang="en-US" sz="3200" dirty="0">
                <a:solidFill>
                  <a:schemeClr val="tx1"/>
                </a:solidFill>
              </a:rPr>
              <a:t>Hyper-V support coming soon</a:t>
            </a:r>
          </a:p>
          <a:p>
            <a:pPr lvl="1"/>
            <a:r>
              <a:rPr lang="en-US" sz="2000" dirty="0">
                <a:solidFill>
                  <a:schemeClr val="tx1"/>
                </a:solidFill>
              </a:rPr>
              <a:t>Leverage Azure Site Recovery Deployment Planner or partner tools for these workloads</a:t>
            </a:r>
          </a:p>
          <a:p>
            <a:endParaRPr lang="en-US" dirty="0"/>
          </a:p>
          <a:p>
            <a:r>
              <a:rPr lang="en-US" dirty="0"/>
              <a:t>https://docs.microsoft.com/en-us/azure/migrate/migrate-overview#current-limitations</a:t>
            </a:r>
          </a:p>
          <a:p>
            <a:r>
              <a:rPr lang="en-US" dirty="0"/>
              <a:t>Note that support for Hyper-V is on the roadmap.</a:t>
            </a:r>
          </a:p>
          <a:p>
            <a:r>
              <a:rPr lang="en-US" dirty="0"/>
              <a:t>Hyper-V </a:t>
            </a:r>
          </a:p>
          <a:p>
            <a:r>
              <a:rPr lang="en-US" dirty="0"/>
              <a:t>Partner tools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177512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Migrate from multiple database sources to Azure Data platforms with minimal downtime</a:t>
            </a:r>
          </a:p>
          <a:p>
            <a:r>
              <a:rPr lang="en-US" sz="1200" dirty="0">
                <a:solidFill>
                  <a:schemeClr val="tx1"/>
                </a:solidFill>
              </a:rPr>
              <a:t>Generate assessments of all recommended changes </a:t>
            </a:r>
          </a:p>
          <a:p>
            <a:r>
              <a:rPr lang="en-US" sz="1200" dirty="0">
                <a:solidFill>
                  <a:schemeClr val="tx1"/>
                </a:solidFill>
              </a:rPr>
              <a:t>Perform associated migration steps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82965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solidFill>
              </a:rPr>
              <a:t>Unified view of security across on-premises and cloud workloads.</a:t>
            </a:r>
          </a:p>
          <a:p>
            <a:pPr>
              <a:spcAft>
                <a:spcPts val="600"/>
              </a:spcAft>
            </a:pPr>
            <a:r>
              <a:rPr lang="en-US" sz="1200" dirty="0">
                <a:solidFill>
                  <a:schemeClr val="tx1"/>
                </a:solidFill>
              </a:rPr>
              <a:t>Identify and remediate vulnerabilities</a:t>
            </a:r>
          </a:p>
          <a:p>
            <a:pPr>
              <a:spcAft>
                <a:spcPts val="600"/>
              </a:spcAft>
            </a:pPr>
            <a:r>
              <a:rPr lang="en-US" sz="1200" dirty="0">
                <a:solidFill>
                  <a:schemeClr val="tx1"/>
                </a:solidFill>
              </a:rPr>
              <a:t>Advanced threat protection</a:t>
            </a:r>
          </a:p>
          <a:p>
            <a:pPr>
              <a:spcAft>
                <a:spcPts val="600"/>
              </a:spcAft>
            </a:pPr>
            <a:r>
              <a:rPr lang="en-US" sz="1200" dirty="0">
                <a:solidFill>
                  <a:schemeClr val="tx1"/>
                </a:solidFill>
              </a:rPr>
              <a:t>Centralized security policies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5063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49160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42510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34914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060918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092509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755971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095778396"/>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ojects of 4">
    <p:spTree>
      <p:nvGrpSpPr>
        <p:cNvPr id="1" name=""/>
        <p:cNvGrpSpPr/>
        <p:nvPr/>
      </p:nvGrpSpPr>
      <p:grpSpPr>
        <a:xfrm>
          <a:off x="0" y="0"/>
          <a:ext cx="0" cy="0"/>
          <a:chOff x="0" y="0"/>
          <a:chExt cx="0" cy="0"/>
        </a:xfrm>
      </p:grpSpPr>
      <p:sp>
        <p:nvSpPr>
          <p:cNvPr id="12" name="Picture Placeholder 13"/>
          <p:cNvSpPr>
            <a:spLocks noGrp="1"/>
          </p:cNvSpPr>
          <p:nvPr>
            <p:ph type="pic" sz="quarter" idx="14"/>
          </p:nvPr>
        </p:nvSpPr>
        <p:spPr>
          <a:xfrm>
            <a:off x="9722980" y="4622275"/>
            <a:ext cx="2469020"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3" name="Picture Placeholder 13"/>
          <p:cNvSpPr>
            <a:spLocks noGrp="1"/>
          </p:cNvSpPr>
          <p:nvPr>
            <p:ph type="pic" sz="quarter" idx="15"/>
          </p:nvPr>
        </p:nvSpPr>
        <p:spPr>
          <a:xfrm>
            <a:off x="2431592" y="238654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4" name="Picture Placeholder 13"/>
          <p:cNvSpPr>
            <a:spLocks noGrp="1"/>
          </p:cNvSpPr>
          <p:nvPr>
            <p:ph type="pic" sz="quarter" idx="17"/>
          </p:nvPr>
        </p:nvSpPr>
        <p:spPr>
          <a:xfrm>
            <a:off x="0" y="4622275"/>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5" name="Picture Placeholder 13"/>
          <p:cNvSpPr>
            <a:spLocks noGrp="1"/>
          </p:cNvSpPr>
          <p:nvPr>
            <p:ph type="pic" sz="quarter" idx="18"/>
          </p:nvPr>
        </p:nvSpPr>
        <p:spPr>
          <a:xfrm>
            <a:off x="7293088" y="238654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6" name="Picture Placeholder 13"/>
          <p:cNvSpPr>
            <a:spLocks noGrp="1"/>
          </p:cNvSpPr>
          <p:nvPr>
            <p:ph type="pic" sz="quarter" idx="19"/>
          </p:nvPr>
        </p:nvSpPr>
        <p:spPr>
          <a:xfrm>
            <a:off x="4863197" y="4622275"/>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08186507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dirty="0"/>
              <a:t>Heading Segoe UI </a:t>
            </a:r>
            <a:r>
              <a:rPr lang="en-US" dirty="0" err="1"/>
              <a:t>Semibold</a:t>
            </a:r>
            <a:r>
              <a:rPr lang="en-US" dirty="0"/>
              <a:t> 28/32</a:t>
            </a:r>
          </a:p>
        </p:txBody>
      </p:sp>
    </p:spTree>
    <p:extLst>
      <p:ext uri="{BB962C8B-B14F-4D97-AF65-F5344CB8AC3E}">
        <p14:creationId xmlns:p14="http://schemas.microsoft.com/office/powerpoint/2010/main" val="14470644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9649428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spc="-98" dirty="0">
                <a:ln w="3175">
                  <a:noFill/>
                </a:ln>
                <a:solidFill>
                  <a:srgbClr val="FFFFFF"/>
                </a:solidFill>
                <a:latin typeface="Segoe UI" panose="020B0502040204020203" pitchFamily="34" charset="0"/>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Copyright Microsoft Corporation. All rights reserved. </a:t>
            </a:r>
          </a:p>
        </p:txBody>
      </p:sp>
    </p:spTree>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40515"/>
            <a:ext cx="5452870" cy="430887"/>
          </a:xfrm>
        </p:spPr>
        <p:txBody>
          <a:bodyPr wrap="square">
            <a:spAutoFit/>
          </a:bodyPr>
          <a:lstStyle>
            <a:lvl1pPr marL="0" indent="0">
              <a:lnSpc>
                <a:spcPct val="100000"/>
              </a:lnSpc>
              <a:buNone/>
              <a:defRPr sz="1600">
                <a:latin typeface="+mn-lt"/>
              </a:defRPr>
            </a:lvl1pPr>
            <a:lvl2pPr marL="252079" indent="0">
              <a:buNone/>
              <a:defRPr sz="1600">
                <a:latin typeface="+mn-lt"/>
              </a:defRPr>
            </a:lvl2pPr>
            <a:lvl3pPr marL="420129" indent="0">
              <a:buNone/>
              <a:defRPr sz="1600">
                <a:latin typeface="+mn-lt"/>
              </a:defRPr>
            </a:lvl3pPr>
            <a:lvl4pPr marL="588182" indent="0">
              <a:buNone/>
              <a:defRPr sz="1600">
                <a:latin typeface="+mn-lt"/>
              </a:defRPr>
            </a:lvl4pPr>
            <a:lvl5pPr marL="756235" indent="0">
              <a:buNone/>
              <a:defRPr sz="1600">
                <a:latin typeface="+mn-lt"/>
              </a:defRPr>
            </a:lvl5pPr>
          </a:lstStyle>
          <a:p>
            <a:pPr lvl="0"/>
            <a:r>
              <a:rPr lang="en-US" dirty="0"/>
              <a:t>Click to edit Master text styles</a:t>
            </a:r>
          </a:p>
        </p:txBody>
      </p:sp>
      <p:sp>
        <p:nvSpPr>
          <p:cNvPr id="6" name="Title 5"/>
          <p:cNvSpPr>
            <a:spLocks noGrp="1"/>
          </p:cNvSpPr>
          <p:nvPr>
            <p:ph type="title"/>
          </p:nvPr>
        </p:nvSpPr>
        <p:spPr>
          <a:xfrm>
            <a:off x="268929" y="291114"/>
            <a:ext cx="5453954" cy="899665"/>
          </a:xfrm>
        </p:spPr>
        <p:txBody>
          <a:bodyPr/>
          <a:lstStyle/>
          <a:p>
            <a:r>
              <a:rPr lang="en-US"/>
              <a:t>Click to edit Master title style</a:t>
            </a:r>
          </a:p>
        </p:txBody>
      </p:sp>
      <p:sp>
        <p:nvSpPr>
          <p:cNvPr id="5" name="Picture Placeholder 4"/>
          <p:cNvSpPr>
            <a:spLocks noGrp="1"/>
          </p:cNvSpPr>
          <p:nvPr>
            <p:ph type="pic" sz="quarter" idx="11"/>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95" r:id="rId4"/>
    <p:sldLayoutId id="2147483686" r:id="rId5"/>
    <p:sldLayoutId id="2147483687" r:id="rId6"/>
    <p:sldLayoutId id="2147483689" r:id="rId7"/>
    <p:sldLayoutId id="2147483690" r:id="rId8"/>
    <p:sldLayoutId id="2147483692" r:id="rId9"/>
    <p:sldLayoutId id="2147483693" r:id="rId10"/>
    <p:sldLayoutId id="2147483694" r:id="rId11"/>
    <p:sldLayoutId id="2147483715" r:id="rId12"/>
    <p:sldLayoutId id="2147483716" r:id="rId13"/>
    <p:sldLayoutId id="2147483718" r:id="rId14"/>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79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10837062" cy="1793090"/>
          </a:xfrm>
        </p:spPr>
        <p:txBody>
          <a:bodyPr/>
          <a:lstStyle/>
          <a:p>
            <a:r>
              <a:rPr lang="en-US" dirty="0"/>
              <a:t>Technology Overview</a:t>
            </a:r>
          </a:p>
        </p:txBody>
      </p:sp>
      <p:sp>
        <p:nvSpPr>
          <p:cNvPr id="4" name="Text Placeholder 3">
            <a:extLst>
              <a:ext uri="{FF2B5EF4-FFF2-40B4-BE49-F238E27FC236}">
                <a16:creationId xmlns:a16="http://schemas.microsoft.com/office/drawing/2014/main" id="{33AAC83A-270B-4FB2-938B-65157A00E0D7}"/>
              </a:ext>
            </a:extLst>
          </p:cNvPr>
          <p:cNvSpPr>
            <a:spLocks noGrp="1"/>
          </p:cNvSpPr>
          <p:nvPr>
            <p:ph type="body" sz="quarter" idx="12"/>
          </p:nvPr>
        </p:nvSpPr>
        <p:spPr/>
        <p:txBody>
          <a:bodyPr/>
          <a:lstStyle/>
          <a:p>
            <a:r>
              <a:rPr lang="en-US" dirty="0"/>
              <a:t>Zoiner Tejada</a:t>
            </a:r>
          </a:p>
        </p:txBody>
      </p:sp>
    </p:spTree>
    <p:extLst>
      <p:ext uri="{BB962C8B-B14F-4D97-AF65-F5344CB8AC3E}">
        <p14:creationId xmlns:p14="http://schemas.microsoft.com/office/powerpoint/2010/main" val="1495789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Common scenarios: Security and compliance</a:t>
            </a:r>
          </a:p>
        </p:txBody>
      </p:sp>
      <p:sp>
        <p:nvSpPr>
          <p:cNvPr id="9" name="Rectangle 8">
            <a:extLst>
              <a:ext uri="{FF2B5EF4-FFF2-40B4-BE49-F238E27FC236}">
                <a16:creationId xmlns:a16="http://schemas.microsoft.com/office/drawing/2014/main" id="{2CF67CFD-D7F5-4ADE-A07C-A8472929CA4E}"/>
              </a:ext>
            </a:extLst>
          </p:cNvPr>
          <p:cNvSpPr/>
          <p:nvPr/>
        </p:nvSpPr>
        <p:spPr bwMode="auto">
          <a:xfrm>
            <a:off x="3616036" y="2080161"/>
            <a:ext cx="4210793" cy="389114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6" name="Picture 5"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35" y="1124564"/>
            <a:ext cx="9687837" cy="5442322"/>
          </a:xfrm>
          <a:prstGeom prst="rect">
            <a:avLst/>
          </a:prstGeom>
          <a:ln>
            <a:solidFill>
              <a:schemeClr val="tx1"/>
            </a:solidFill>
          </a:ln>
        </p:spPr>
      </p:pic>
    </p:spTree>
    <p:extLst>
      <p:ext uri="{BB962C8B-B14F-4D97-AF65-F5344CB8AC3E}">
        <p14:creationId xmlns:p14="http://schemas.microsoft.com/office/powerpoint/2010/main" val="1936713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Common scenarios: AI Spectrum</a:t>
            </a:r>
          </a:p>
        </p:txBody>
      </p:sp>
      <p:sp>
        <p:nvSpPr>
          <p:cNvPr id="9" name="Rectangle 8">
            <a:extLst>
              <a:ext uri="{FF2B5EF4-FFF2-40B4-BE49-F238E27FC236}">
                <a16:creationId xmlns:a16="http://schemas.microsoft.com/office/drawing/2014/main" id="{2CF67CFD-D7F5-4ADE-A07C-A8472929CA4E}"/>
              </a:ext>
            </a:extLst>
          </p:cNvPr>
          <p:cNvSpPr/>
          <p:nvPr/>
        </p:nvSpPr>
        <p:spPr bwMode="auto">
          <a:xfrm>
            <a:off x="3616036" y="2080161"/>
            <a:ext cx="4210793" cy="389114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F00408D9-596D-4B8A-A1B9-DE8B76FDEE2F}"/>
              </a:ext>
            </a:extLst>
          </p:cNvPr>
          <p:cNvPicPr>
            <a:picLocks noChangeAspect="1"/>
          </p:cNvPicPr>
          <p:nvPr/>
        </p:nvPicPr>
        <p:blipFill>
          <a:blip r:embed="rId3"/>
          <a:stretch>
            <a:fillRect/>
          </a:stretch>
        </p:blipFill>
        <p:spPr>
          <a:xfrm>
            <a:off x="799476" y="1712750"/>
            <a:ext cx="10593049" cy="3432501"/>
          </a:xfrm>
          <a:prstGeom prst="rect">
            <a:avLst/>
          </a:prstGeom>
        </p:spPr>
      </p:pic>
    </p:spTree>
    <p:extLst>
      <p:ext uri="{BB962C8B-B14F-4D97-AF65-F5344CB8AC3E}">
        <p14:creationId xmlns:p14="http://schemas.microsoft.com/office/powerpoint/2010/main" val="1546410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47A0F-095C-4A97-A973-43312913AD0B}"/>
              </a:ext>
            </a:extLst>
          </p:cNvPr>
          <p:cNvSpPr>
            <a:spLocks noGrp="1"/>
          </p:cNvSpPr>
          <p:nvPr/>
        </p:nvSpPr>
        <p:spPr>
          <a:xfrm>
            <a:off x="269240" y="307254"/>
            <a:ext cx="6406982" cy="6243491"/>
          </a:xfrm>
          <a:prstGeom prst="rect">
            <a:avLst/>
          </a:prstGeom>
        </p:spPr>
        <p:txBody>
          <a:bodyPr vert="horz" wrap="square" lIns="146304" tIns="91440" rIns="146304" bIns="91440" rtlCol="0" anchor="ctr">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rPr>
              <a:t>On to the </a:t>
            </a:r>
            <a:br>
              <a:rPr kumimoji="0" lang="en-US" sz="4705"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rPr>
            </a:br>
            <a:r>
              <a:rPr kumimoji="0" lang="en-US" sz="4705"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rPr>
              <a:t>Design </a:t>
            </a:r>
            <a:r>
              <a:rPr lang="en-US" dirty="0">
                <a:gradFill>
                  <a:gsLst>
                    <a:gs pos="1250">
                      <a:srgbClr val="FFFFFF"/>
                    </a:gs>
                    <a:gs pos="100000">
                      <a:srgbClr val="FFFFFF"/>
                    </a:gs>
                  </a:gsLst>
                  <a:lin ang="5400000" scaled="0"/>
                </a:gradFill>
                <a:latin typeface="Segoe UI Light"/>
              </a:rPr>
              <a:t>C</a:t>
            </a:r>
            <a:r>
              <a:rPr kumimoji="0" lang="en-US" sz="4705" b="0" i="0" u="none" strike="noStrike" kern="1200" cap="none" spc="-100" normalizeH="0" baseline="0" noProof="0" dirty="0" err="1">
                <a:ln w="3175">
                  <a:noFill/>
                </a:ln>
                <a:gradFill>
                  <a:gsLst>
                    <a:gs pos="1250">
                      <a:srgbClr val="FFFFFF"/>
                    </a:gs>
                    <a:gs pos="100000">
                      <a:srgbClr val="FFFFFF"/>
                    </a:gs>
                  </a:gsLst>
                  <a:lin ang="5400000" scaled="0"/>
                </a:gradFill>
                <a:effectLst/>
                <a:uLnTx/>
                <a:uFillTx/>
                <a:latin typeface="Segoe UI Light"/>
                <a:ea typeface="+mn-ea"/>
                <a:cs typeface="Segoe UI" pitchFamily="34" charset="0"/>
              </a:rPr>
              <a:t>hallenge</a:t>
            </a:r>
            <a:r>
              <a:rPr kumimoji="0" lang="en-US" sz="4705"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rPr>
              <a:t>!</a:t>
            </a:r>
          </a:p>
        </p:txBody>
      </p:sp>
      <p:pic>
        <p:nvPicPr>
          <p:cNvPr id="5" name="Graphic 5" descr="Teacher">
            <a:extLst>
              <a:ext uri="{FF2B5EF4-FFF2-40B4-BE49-F238E27FC236}">
                <a16:creationId xmlns:a16="http://schemas.microsoft.com/office/drawing/2014/main" id="{F54B2F38-AD06-4DE0-B5F5-72FF3A60C1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04212" y="1223289"/>
            <a:ext cx="4702366" cy="470236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geRight_E761" title="Icon of a chevron bracket in a circle pointed right">
            <a:extLst>
              <a:ext uri="{FF2B5EF4-FFF2-40B4-BE49-F238E27FC236}">
                <a16:creationId xmlns:a16="http://schemas.microsoft.com/office/drawing/2014/main" id="{B5AED71C-6271-4CC7-9D2A-79335D7F606E}"/>
              </a:ext>
            </a:extLst>
          </p:cNvPr>
          <p:cNvSpPr>
            <a:spLocks noChangeAspect="1" noEditPoints="1"/>
          </p:cNvSpPr>
          <p:nvPr/>
        </p:nvSpPr>
        <p:spPr bwMode="auto">
          <a:xfrm>
            <a:off x="6413834" y="4966873"/>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57" name="Rectangle 56"/>
          <p:cNvSpPr/>
          <p:nvPr/>
        </p:nvSpPr>
        <p:spPr bwMode="auto">
          <a:xfrm>
            <a:off x="0" y="0"/>
            <a:ext cx="5809129" cy="6858000"/>
          </a:xfrm>
          <a:prstGeom prst="rect">
            <a:avLst/>
          </a:prstGeom>
          <a:solidFill>
            <a:srgbClr val="107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Title 57"/>
          <p:cNvSpPr>
            <a:spLocks noGrp="1"/>
          </p:cNvSpPr>
          <p:nvPr>
            <p:ph type="title"/>
          </p:nvPr>
        </p:nvSpPr>
        <p:spPr>
          <a:xfrm>
            <a:off x="268929" y="291114"/>
            <a:ext cx="5230918" cy="899665"/>
          </a:xfrm>
        </p:spPr>
        <p:txBody>
          <a:bodyPr/>
          <a:lstStyle/>
          <a:p>
            <a:r>
              <a:rPr lang="en-US" dirty="0">
                <a:solidFill>
                  <a:schemeClr val="bg1"/>
                </a:solidFill>
              </a:rPr>
              <a:t>Common scenarios:</a:t>
            </a:r>
            <a:br>
              <a:rPr lang="en-US" dirty="0">
                <a:solidFill>
                  <a:schemeClr val="bg1"/>
                </a:solidFill>
              </a:rPr>
            </a:br>
            <a:r>
              <a:rPr lang="en-US" dirty="0">
                <a:solidFill>
                  <a:schemeClr val="bg1"/>
                </a:solidFill>
              </a:rPr>
              <a:t>Azure migrate</a:t>
            </a:r>
          </a:p>
        </p:txBody>
      </p:sp>
      <p:sp>
        <p:nvSpPr>
          <p:cNvPr id="54" name="Text Placeholder 6"/>
          <p:cNvSpPr txBox="1">
            <a:spLocks/>
          </p:cNvSpPr>
          <p:nvPr/>
        </p:nvSpPr>
        <p:spPr>
          <a:xfrm>
            <a:off x="7187201" y="690492"/>
            <a:ext cx="4586854" cy="181280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400" dirty="0">
                <a:solidFill>
                  <a:srgbClr val="505050"/>
                </a:solidFill>
                <a:latin typeface="+mj-lt"/>
                <a:ea typeface="Segoe UI" pitchFamily="34" charset="0"/>
                <a:cs typeface="Segoe UI" pitchFamily="34" charset="0"/>
              </a:rPr>
              <a:t>Discoverability</a:t>
            </a:r>
            <a:br>
              <a:rPr lang="en-US" sz="2400" dirty="0">
                <a:solidFill>
                  <a:srgbClr val="505050"/>
                </a:solidFill>
                <a:latin typeface="+mj-lt"/>
                <a:ea typeface="Segoe UI" pitchFamily="34" charset="0"/>
                <a:cs typeface="Segoe UI" pitchFamily="34" charset="0"/>
              </a:rPr>
            </a:br>
            <a:br>
              <a:rPr lang="en-US" sz="2400" dirty="0">
                <a:solidFill>
                  <a:srgbClr val="505050"/>
                </a:solidFill>
                <a:latin typeface="+mj-lt"/>
                <a:ea typeface="Segoe UI" pitchFamily="34" charset="0"/>
                <a:cs typeface="Segoe UI" pitchFamily="34" charset="0"/>
              </a:rPr>
            </a:br>
            <a:r>
              <a:rPr lang="en-US" sz="1800" dirty="0">
                <a:solidFill>
                  <a:srgbClr val="505050"/>
                </a:solidFill>
                <a:ea typeface="Segoe UI" pitchFamily="34" charset="0"/>
                <a:cs typeface="Segoe UI" pitchFamily="34" charset="0"/>
              </a:rPr>
              <a:t>Easily discover VMWare VMs and applications, including service dependencies</a:t>
            </a:r>
          </a:p>
          <a:p>
            <a:pPr lvl="0" defTabSz="931757" fontAlgn="base">
              <a:spcBef>
                <a:spcPts val="588"/>
              </a:spcBef>
              <a:spcAft>
                <a:spcPct val="0"/>
              </a:spcAft>
              <a:buSzTx/>
              <a:defRPr/>
            </a:pPr>
            <a:endParaRPr lang="en-US" sz="1000" b="1" dirty="0">
              <a:solidFill>
                <a:srgbClr val="505050"/>
              </a:solidFill>
              <a:latin typeface="+mj-lt"/>
              <a:ea typeface="Segoe UI" pitchFamily="34" charset="0"/>
              <a:cs typeface="Segoe UI" pitchFamily="34" charset="0"/>
            </a:endParaRPr>
          </a:p>
        </p:txBody>
      </p:sp>
      <p:sp>
        <p:nvSpPr>
          <p:cNvPr id="56" name="Text Placeholder 6"/>
          <p:cNvSpPr txBox="1">
            <a:spLocks/>
          </p:cNvSpPr>
          <p:nvPr/>
        </p:nvSpPr>
        <p:spPr>
          <a:xfrm>
            <a:off x="7187201" y="2464110"/>
            <a:ext cx="4679218" cy="199439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400" dirty="0">
                <a:solidFill>
                  <a:srgbClr val="505050"/>
                </a:solidFill>
                <a:latin typeface="+mj-lt"/>
                <a:ea typeface="Segoe UI" pitchFamily="34" charset="0"/>
                <a:cs typeface="Segoe UI" pitchFamily="34" charset="0"/>
              </a:rPr>
              <a:t>Workload assessments</a:t>
            </a:r>
          </a:p>
          <a:p>
            <a:pPr lvl="0" defTabSz="931757" fontAlgn="base">
              <a:spcBef>
                <a:spcPts val="588"/>
              </a:spcBef>
              <a:spcAft>
                <a:spcPct val="0"/>
              </a:spcAft>
              <a:buSzTx/>
              <a:defRPr/>
            </a:pPr>
            <a:endParaRPr lang="en-US" sz="1000" b="1" dirty="0">
              <a:solidFill>
                <a:srgbClr val="505050"/>
              </a:solidFill>
              <a:latin typeface="+mj-lt"/>
              <a:ea typeface="Segoe UI" pitchFamily="34" charset="0"/>
              <a:cs typeface="Segoe UI" pitchFamily="34" charset="0"/>
            </a:endParaRP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Right-size Azure resources based on utilization history</a:t>
            </a: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Estimate monthly costs in Azure</a:t>
            </a: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Migration risks and recommended tools</a:t>
            </a:r>
          </a:p>
        </p:txBody>
      </p:sp>
      <p:sp>
        <p:nvSpPr>
          <p:cNvPr id="15" name="Text Placeholder 6">
            <a:extLst>
              <a:ext uri="{FF2B5EF4-FFF2-40B4-BE49-F238E27FC236}">
                <a16:creationId xmlns:a16="http://schemas.microsoft.com/office/drawing/2014/main" id="{8B153FA8-299C-48D9-8D93-BE73CE6AA672}"/>
              </a:ext>
            </a:extLst>
          </p:cNvPr>
          <p:cNvSpPr txBox="1">
            <a:spLocks/>
          </p:cNvSpPr>
          <p:nvPr/>
        </p:nvSpPr>
        <p:spPr>
          <a:xfrm>
            <a:off x="7187201" y="4918724"/>
            <a:ext cx="4942454" cy="128650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400" dirty="0">
                <a:solidFill>
                  <a:srgbClr val="505050"/>
                </a:solidFill>
                <a:latin typeface="+mj-lt"/>
                <a:ea typeface="Segoe UI" pitchFamily="34" charset="0"/>
                <a:cs typeface="Segoe UI" pitchFamily="34" charset="0"/>
              </a:rPr>
              <a:t>Hyper-V support (coming soon)</a:t>
            </a:r>
          </a:p>
          <a:p>
            <a:pPr lvl="0" defTabSz="931757" fontAlgn="base">
              <a:spcBef>
                <a:spcPts val="588"/>
              </a:spcBef>
              <a:spcAft>
                <a:spcPct val="0"/>
              </a:spcAft>
              <a:buSzTx/>
              <a:defRPr/>
            </a:pPr>
            <a:endParaRPr lang="en-US" sz="1000" b="1" dirty="0">
              <a:solidFill>
                <a:srgbClr val="505050"/>
              </a:solidFill>
              <a:latin typeface="+mj-lt"/>
              <a:ea typeface="Segoe UI" pitchFamily="34" charset="0"/>
              <a:cs typeface="Segoe UI" pitchFamily="34" charset="0"/>
            </a:endParaRPr>
          </a:p>
          <a:p>
            <a:pPr lvl="0" defTabSz="931757" fontAlgn="base">
              <a:lnSpc>
                <a:spcPct val="100000"/>
              </a:lnSpc>
              <a:buSzTx/>
              <a:defRPr/>
            </a:pPr>
            <a:r>
              <a:rPr lang="en-US" sz="1800" dirty="0">
                <a:solidFill>
                  <a:srgbClr val="505050"/>
                </a:solidFill>
                <a:cs typeface="Segoe UI" panose="020B0502040204020203" pitchFamily="34" charset="0"/>
              </a:rPr>
              <a:t>Leverage Azure Site Recovery Deployment Planner or partner tools for these workloads</a:t>
            </a:r>
          </a:p>
        </p:txBody>
      </p:sp>
      <p:pic>
        <p:nvPicPr>
          <p:cNvPr id="16" name="Picture 15" descr="Azure Migrate allows easy discovery VMWare VMs and applications including service dependencies">
            <a:extLst>
              <a:ext uri="{FF2B5EF4-FFF2-40B4-BE49-F238E27FC236}">
                <a16:creationId xmlns:a16="http://schemas.microsoft.com/office/drawing/2014/main" id="{B812D7B9-E102-418F-A290-F7DD5AB3B299}"/>
              </a:ext>
            </a:extLst>
          </p:cNvPr>
          <p:cNvPicPr>
            <a:picLocks noChangeAspect="1"/>
          </p:cNvPicPr>
          <p:nvPr/>
        </p:nvPicPr>
        <p:blipFill>
          <a:blip r:embed="rId3"/>
          <a:stretch>
            <a:fillRect/>
          </a:stretch>
        </p:blipFill>
        <p:spPr>
          <a:xfrm>
            <a:off x="935017" y="1761058"/>
            <a:ext cx="3914074" cy="5113254"/>
          </a:xfrm>
          <a:prstGeom prst="rect">
            <a:avLst/>
          </a:prstGeom>
        </p:spPr>
      </p:pic>
      <p:sp>
        <p:nvSpPr>
          <p:cNvPr id="18" name="PageRight_E761" title="Icon of a chevron bracket in a circle pointed right">
            <a:extLst>
              <a:ext uri="{FF2B5EF4-FFF2-40B4-BE49-F238E27FC236}">
                <a16:creationId xmlns:a16="http://schemas.microsoft.com/office/drawing/2014/main" id="{77D71B20-6668-4550-B2B4-F1E5C9CE9D47}"/>
              </a:ext>
            </a:extLst>
          </p:cNvPr>
          <p:cNvSpPr>
            <a:spLocks noChangeAspect="1" noEditPoints="1"/>
          </p:cNvSpPr>
          <p:nvPr/>
        </p:nvSpPr>
        <p:spPr bwMode="auto">
          <a:xfrm>
            <a:off x="6414010" y="2503296"/>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9" name="PageRight_E761" title="Icon of a chevron bracket in a circle pointed right">
            <a:extLst>
              <a:ext uri="{FF2B5EF4-FFF2-40B4-BE49-F238E27FC236}">
                <a16:creationId xmlns:a16="http://schemas.microsoft.com/office/drawing/2014/main" id="{50ADEA82-3F01-4D55-A5E5-91B1E6DC012E}"/>
              </a:ext>
            </a:extLst>
          </p:cNvPr>
          <p:cNvSpPr>
            <a:spLocks noChangeAspect="1" noEditPoints="1"/>
          </p:cNvSpPr>
          <p:nvPr/>
        </p:nvSpPr>
        <p:spPr bwMode="auto">
          <a:xfrm>
            <a:off x="6413834" y="740946"/>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276427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0" y="0"/>
            <a:ext cx="5809129" cy="6858000"/>
          </a:xfrm>
          <a:prstGeom prst="rect">
            <a:avLst/>
          </a:prstGeom>
          <a:solidFill>
            <a:srgbClr val="107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Title 57"/>
          <p:cNvSpPr>
            <a:spLocks noGrp="1"/>
          </p:cNvSpPr>
          <p:nvPr>
            <p:ph type="title"/>
          </p:nvPr>
        </p:nvSpPr>
        <p:spPr>
          <a:xfrm>
            <a:off x="268929" y="291114"/>
            <a:ext cx="5230918" cy="899665"/>
          </a:xfrm>
        </p:spPr>
        <p:txBody>
          <a:bodyPr/>
          <a:lstStyle/>
          <a:p>
            <a:r>
              <a:rPr lang="en-US" dirty="0">
                <a:solidFill>
                  <a:schemeClr val="bg1"/>
                </a:solidFill>
              </a:rPr>
              <a:t>Common scenarios:</a:t>
            </a:r>
            <a:br>
              <a:rPr lang="en-US" dirty="0">
                <a:solidFill>
                  <a:schemeClr val="bg1"/>
                </a:solidFill>
              </a:rPr>
            </a:br>
            <a:r>
              <a:rPr lang="en-US" dirty="0">
                <a:solidFill>
                  <a:schemeClr val="bg1"/>
                </a:solidFill>
              </a:rPr>
              <a:t>Database migration</a:t>
            </a:r>
          </a:p>
        </p:txBody>
      </p:sp>
      <p:sp>
        <p:nvSpPr>
          <p:cNvPr id="54" name="Text Placeholder 6"/>
          <p:cNvSpPr txBox="1">
            <a:spLocks/>
          </p:cNvSpPr>
          <p:nvPr/>
        </p:nvSpPr>
        <p:spPr>
          <a:xfrm>
            <a:off x="7249546" y="1142031"/>
            <a:ext cx="4069618" cy="123110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000" dirty="0">
                <a:solidFill>
                  <a:srgbClr val="505050"/>
                </a:solidFill>
                <a:ea typeface="Segoe UI" pitchFamily="34" charset="0"/>
                <a:cs typeface="Segoe UI" pitchFamily="34" charset="0"/>
              </a:rPr>
              <a:t>Migrate from multiple database sources to Azure Data platforms with minimal downtime</a:t>
            </a:r>
          </a:p>
          <a:p>
            <a:pPr lvl="0" defTabSz="931757" fontAlgn="base">
              <a:spcBef>
                <a:spcPts val="588"/>
              </a:spcBef>
              <a:spcAft>
                <a:spcPct val="0"/>
              </a:spcAft>
              <a:buSzTx/>
              <a:defRPr/>
            </a:pPr>
            <a:endParaRPr lang="en-US" sz="900" b="1" dirty="0">
              <a:solidFill>
                <a:srgbClr val="505050"/>
              </a:solidFill>
              <a:ea typeface="Segoe UI" pitchFamily="34" charset="0"/>
              <a:cs typeface="Segoe UI" pitchFamily="34" charset="0"/>
            </a:endParaRPr>
          </a:p>
        </p:txBody>
      </p:sp>
      <p:sp>
        <p:nvSpPr>
          <p:cNvPr id="56" name="Text Placeholder 6"/>
          <p:cNvSpPr txBox="1">
            <a:spLocks/>
          </p:cNvSpPr>
          <p:nvPr/>
        </p:nvSpPr>
        <p:spPr>
          <a:xfrm>
            <a:off x="7249546" y="3034479"/>
            <a:ext cx="4328371" cy="7386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000" dirty="0">
                <a:solidFill>
                  <a:srgbClr val="505050"/>
                </a:solidFill>
                <a:ea typeface="Segoe UI" pitchFamily="34" charset="0"/>
                <a:cs typeface="Segoe UI" pitchFamily="34" charset="0"/>
              </a:rPr>
              <a:t>Generate assessments of all recommended changes </a:t>
            </a:r>
          </a:p>
        </p:txBody>
      </p:sp>
      <p:sp>
        <p:nvSpPr>
          <p:cNvPr id="15" name="Text Placeholder 6">
            <a:extLst>
              <a:ext uri="{FF2B5EF4-FFF2-40B4-BE49-F238E27FC236}">
                <a16:creationId xmlns:a16="http://schemas.microsoft.com/office/drawing/2014/main" id="{8B153FA8-299C-48D9-8D93-BE73CE6AA672}"/>
              </a:ext>
            </a:extLst>
          </p:cNvPr>
          <p:cNvSpPr txBox="1">
            <a:spLocks/>
          </p:cNvSpPr>
          <p:nvPr/>
        </p:nvSpPr>
        <p:spPr>
          <a:xfrm>
            <a:off x="7249546" y="4851783"/>
            <a:ext cx="4586854" cy="4616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000" dirty="0">
                <a:solidFill>
                  <a:srgbClr val="505050"/>
                </a:solidFill>
                <a:ea typeface="Segoe UI" pitchFamily="34" charset="0"/>
                <a:cs typeface="Segoe UI" pitchFamily="34" charset="0"/>
              </a:rPr>
              <a:t>Perform associated migration steps</a:t>
            </a:r>
          </a:p>
        </p:txBody>
      </p:sp>
      <p:pic>
        <p:nvPicPr>
          <p:cNvPr id="10" name="Picture 9" descr="The Azure Database Migration Service allows you to migrate from multiple database sources to Azure Data platforms with minimal downtime">
            <a:extLst>
              <a:ext uri="{FF2B5EF4-FFF2-40B4-BE49-F238E27FC236}">
                <a16:creationId xmlns:a16="http://schemas.microsoft.com/office/drawing/2014/main" id="{2D76C64B-163A-418D-8039-7A8F2DAAF204}"/>
              </a:ext>
              <a:ext uri="{C183D7F6-B498-43B3-948B-1728B52AA6E4}">
                <adec:decorative xmlns:adec="http://schemas.microsoft.com/office/drawing/2017/decorative" val="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6068" y="2373137"/>
            <a:ext cx="3799787" cy="3799787"/>
          </a:xfrm>
          <a:prstGeom prst="rect">
            <a:avLst/>
          </a:prstGeom>
        </p:spPr>
      </p:pic>
      <p:sp>
        <p:nvSpPr>
          <p:cNvPr id="14" name="PageRight_E761" title="Icon of a chevron bracket in a circle pointed right">
            <a:extLst>
              <a:ext uri="{FF2B5EF4-FFF2-40B4-BE49-F238E27FC236}">
                <a16:creationId xmlns:a16="http://schemas.microsoft.com/office/drawing/2014/main" id="{653F4741-4D5D-4F38-A55A-7BF81FEF2EE9}"/>
              </a:ext>
            </a:extLst>
          </p:cNvPr>
          <p:cNvSpPr>
            <a:spLocks noChangeAspect="1" noEditPoints="1"/>
          </p:cNvSpPr>
          <p:nvPr/>
        </p:nvSpPr>
        <p:spPr bwMode="auto">
          <a:xfrm>
            <a:off x="6574772" y="1190779"/>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PageRight_E761" title="Icon of a chevron bracket in a circle pointed right">
            <a:extLst>
              <a:ext uri="{FF2B5EF4-FFF2-40B4-BE49-F238E27FC236}">
                <a16:creationId xmlns:a16="http://schemas.microsoft.com/office/drawing/2014/main" id="{C83A1338-8384-4482-96E1-1BB430F91B6E}"/>
              </a:ext>
            </a:extLst>
          </p:cNvPr>
          <p:cNvSpPr>
            <a:spLocks noChangeAspect="1" noEditPoints="1"/>
          </p:cNvSpPr>
          <p:nvPr/>
        </p:nvSpPr>
        <p:spPr bwMode="auto">
          <a:xfrm>
            <a:off x="6574772" y="3110677"/>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PageRight_E761" title="Icon of a chevron bracket in a circle pointed right">
            <a:extLst>
              <a:ext uri="{FF2B5EF4-FFF2-40B4-BE49-F238E27FC236}">
                <a16:creationId xmlns:a16="http://schemas.microsoft.com/office/drawing/2014/main" id="{9C88387B-7756-45E4-BE51-F39473699620}"/>
              </a:ext>
            </a:extLst>
          </p:cNvPr>
          <p:cNvSpPr>
            <a:spLocks noChangeAspect="1" noEditPoints="1"/>
          </p:cNvSpPr>
          <p:nvPr/>
        </p:nvSpPr>
        <p:spPr bwMode="auto">
          <a:xfrm>
            <a:off x="6574772" y="4886418"/>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6417204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p:cNvSpPr>
            <a:spLocks noGrp="1"/>
          </p:cNvSpPr>
          <p:nvPr>
            <p:ph type="title"/>
          </p:nvPr>
        </p:nvSpPr>
        <p:spPr>
          <a:xfrm>
            <a:off x="268929" y="291114"/>
            <a:ext cx="10447562" cy="899665"/>
          </a:xfrm>
        </p:spPr>
        <p:txBody>
          <a:bodyPr/>
          <a:lstStyle/>
          <a:p>
            <a:r>
              <a:rPr lang="en-US" dirty="0">
                <a:solidFill>
                  <a:schemeClr val="tx1"/>
                </a:solidFill>
              </a:rPr>
              <a:t>Common scenarios: Azure Security Center</a:t>
            </a:r>
          </a:p>
        </p:txBody>
      </p:sp>
      <p:pic>
        <p:nvPicPr>
          <p:cNvPr id="14" name="Picture 13" descr="The Azure Security Center provides a unified view of security across on-premises and cloud workloads">
            <a:extLst>
              <a:ext uri="{FF2B5EF4-FFF2-40B4-BE49-F238E27FC236}">
                <a16:creationId xmlns:a16="http://schemas.microsoft.com/office/drawing/2014/main" id="{24584DFF-19E0-4A4D-AE16-5EAC8AAF6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47" y="1398489"/>
            <a:ext cx="7114310" cy="4728861"/>
          </a:xfrm>
          <a:prstGeom prst="rect">
            <a:avLst/>
          </a:prstGeom>
          <a:ln>
            <a:solidFill>
              <a:schemeClr val="tx1"/>
            </a:solidFill>
          </a:ln>
        </p:spPr>
      </p:pic>
      <p:sp>
        <p:nvSpPr>
          <p:cNvPr id="2" name="Rectangle 1">
            <a:extLst>
              <a:ext uri="{FF2B5EF4-FFF2-40B4-BE49-F238E27FC236}">
                <a16:creationId xmlns:a16="http://schemas.microsoft.com/office/drawing/2014/main" id="{BA1D607D-7E42-4CEB-9791-4C888F257D77}"/>
              </a:ext>
            </a:extLst>
          </p:cNvPr>
          <p:cNvSpPr/>
          <p:nvPr/>
        </p:nvSpPr>
        <p:spPr>
          <a:xfrm>
            <a:off x="8707365" y="1365265"/>
            <a:ext cx="3665836" cy="4939814"/>
          </a:xfrm>
          <a:prstGeom prst="rect">
            <a:avLst/>
          </a:prstGeom>
        </p:spPr>
        <p:txBody>
          <a:bodyPr wrap="square">
            <a:spAutoFit/>
          </a:bodyPr>
          <a:lstStyle/>
          <a:p>
            <a:pPr>
              <a:spcAft>
                <a:spcPts val="600"/>
              </a:spcAft>
              <a:buClr>
                <a:srgbClr val="107BD4"/>
              </a:buClr>
            </a:pPr>
            <a:r>
              <a:rPr lang="en-US" sz="2000" dirty="0"/>
              <a:t>Unified view of security </a:t>
            </a:r>
            <a:br>
              <a:rPr lang="en-US" sz="2000" dirty="0"/>
            </a:br>
            <a:r>
              <a:rPr lang="en-US" sz="2000" dirty="0"/>
              <a:t>across on-premises and </a:t>
            </a:r>
            <a:br>
              <a:rPr lang="en-US" sz="2000" dirty="0"/>
            </a:br>
            <a:r>
              <a:rPr lang="en-US" sz="2000" dirty="0"/>
              <a:t>cloud workloads.</a:t>
            </a:r>
            <a:br>
              <a:rPr lang="en-US" sz="2000" dirty="0"/>
            </a:br>
            <a:br>
              <a:rPr lang="en-US" sz="2000" dirty="0"/>
            </a:br>
            <a:endParaRPr lang="en-US" sz="2000" dirty="0"/>
          </a:p>
          <a:p>
            <a:pPr>
              <a:spcAft>
                <a:spcPts val="600"/>
              </a:spcAft>
              <a:buClr>
                <a:srgbClr val="107BD4"/>
              </a:buClr>
            </a:pPr>
            <a:r>
              <a:rPr lang="en-US" sz="2000" dirty="0"/>
              <a:t>Identify and remediate vulnerabilities</a:t>
            </a:r>
            <a:br>
              <a:rPr lang="en-US" sz="2000" dirty="0"/>
            </a:br>
            <a:br>
              <a:rPr lang="en-US" sz="2000" dirty="0"/>
            </a:br>
            <a:endParaRPr lang="en-US" sz="2000" dirty="0"/>
          </a:p>
          <a:p>
            <a:pPr>
              <a:spcAft>
                <a:spcPts val="600"/>
              </a:spcAft>
              <a:buClr>
                <a:srgbClr val="107BD4"/>
              </a:buClr>
            </a:pPr>
            <a:r>
              <a:rPr lang="en-US" sz="2000" dirty="0"/>
              <a:t>Advanced threat </a:t>
            </a:r>
            <a:br>
              <a:rPr lang="en-US" sz="2000" dirty="0"/>
            </a:br>
            <a:r>
              <a:rPr lang="en-US" sz="2000" dirty="0"/>
              <a:t>protection</a:t>
            </a:r>
            <a:br>
              <a:rPr lang="en-US" sz="2000" dirty="0"/>
            </a:br>
            <a:br>
              <a:rPr lang="en-US" sz="2000" dirty="0"/>
            </a:br>
            <a:endParaRPr lang="en-US" sz="2000" dirty="0"/>
          </a:p>
          <a:p>
            <a:pPr>
              <a:spcAft>
                <a:spcPts val="600"/>
              </a:spcAft>
              <a:buClr>
                <a:srgbClr val="107BD4"/>
              </a:buClr>
            </a:pPr>
            <a:r>
              <a:rPr lang="en-US" sz="2000" dirty="0"/>
              <a:t>Centralized security </a:t>
            </a:r>
            <a:br>
              <a:rPr lang="en-US" sz="2000" dirty="0"/>
            </a:br>
            <a:r>
              <a:rPr lang="en-US" sz="2000" dirty="0"/>
              <a:t>policies</a:t>
            </a:r>
          </a:p>
        </p:txBody>
      </p:sp>
      <p:sp>
        <p:nvSpPr>
          <p:cNvPr id="16" name="PageRight_E761" title="Icon of a chevron bracket in a circle pointed right">
            <a:extLst>
              <a:ext uri="{FF2B5EF4-FFF2-40B4-BE49-F238E27FC236}">
                <a16:creationId xmlns:a16="http://schemas.microsoft.com/office/drawing/2014/main" id="{E4C84D6F-47CF-4FF7-A7E2-EC39DAD95F31}"/>
              </a:ext>
            </a:extLst>
          </p:cNvPr>
          <p:cNvSpPr>
            <a:spLocks noChangeAspect="1" noEditPoints="1"/>
          </p:cNvSpPr>
          <p:nvPr/>
        </p:nvSpPr>
        <p:spPr bwMode="auto">
          <a:xfrm>
            <a:off x="8126056" y="1427608"/>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PageRight_E761" title="Icon of a chevron bracket in a circle pointed right">
            <a:extLst>
              <a:ext uri="{FF2B5EF4-FFF2-40B4-BE49-F238E27FC236}">
                <a16:creationId xmlns:a16="http://schemas.microsoft.com/office/drawing/2014/main" id="{5B79AD39-13E1-4BD4-87D9-8740790BF0C7}"/>
              </a:ext>
            </a:extLst>
          </p:cNvPr>
          <p:cNvSpPr>
            <a:spLocks noChangeAspect="1" noEditPoints="1"/>
          </p:cNvSpPr>
          <p:nvPr/>
        </p:nvSpPr>
        <p:spPr bwMode="auto">
          <a:xfrm>
            <a:off x="8113653" y="3054765"/>
            <a:ext cx="365492" cy="365760"/>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8" name="PageRight_E761" title="Icon of a chevron bracket in a circle pointed right">
            <a:extLst>
              <a:ext uri="{FF2B5EF4-FFF2-40B4-BE49-F238E27FC236}">
                <a16:creationId xmlns:a16="http://schemas.microsoft.com/office/drawing/2014/main" id="{FFB69E61-52E1-4020-9158-2ACB8596588B}"/>
              </a:ext>
            </a:extLst>
          </p:cNvPr>
          <p:cNvSpPr>
            <a:spLocks noChangeAspect="1" noEditPoints="1"/>
          </p:cNvSpPr>
          <p:nvPr/>
        </p:nvSpPr>
        <p:spPr bwMode="auto">
          <a:xfrm>
            <a:off x="8108738" y="4294908"/>
            <a:ext cx="365492" cy="332547"/>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9" name="PageRight_E761" title="Icon of a chevron bracket in a circle pointed right">
            <a:extLst>
              <a:ext uri="{FF2B5EF4-FFF2-40B4-BE49-F238E27FC236}">
                <a16:creationId xmlns:a16="http://schemas.microsoft.com/office/drawing/2014/main" id="{371EB864-FB21-4867-B41E-60B3ABA32362}"/>
              </a:ext>
            </a:extLst>
          </p:cNvPr>
          <p:cNvSpPr>
            <a:spLocks noChangeAspect="1" noEditPoints="1"/>
          </p:cNvSpPr>
          <p:nvPr/>
        </p:nvSpPr>
        <p:spPr bwMode="auto">
          <a:xfrm>
            <a:off x="8076650" y="5584595"/>
            <a:ext cx="348538" cy="348794"/>
          </a:xfrm>
          <a:custGeom>
            <a:avLst/>
            <a:gdLst>
              <a:gd name="T0" fmla="*/ 1613 w 3225"/>
              <a:gd name="T1" fmla="*/ 0 h 3225"/>
              <a:gd name="T2" fmla="*/ 3225 w 3225"/>
              <a:gd name="T3" fmla="*/ 1612 h 3225"/>
              <a:gd name="T4" fmla="*/ 1613 w 3225"/>
              <a:gd name="T5" fmla="*/ 3225 h 3225"/>
              <a:gd name="T6" fmla="*/ 0 w 3225"/>
              <a:gd name="T7" fmla="*/ 1612 h 3225"/>
              <a:gd name="T8" fmla="*/ 1613 w 3225"/>
              <a:gd name="T9" fmla="*/ 0 h 3225"/>
              <a:gd name="T10" fmla="*/ 1354 w 3225"/>
              <a:gd name="T11" fmla="*/ 2433 h 3225"/>
              <a:gd name="T12" fmla="*/ 2164 w 3225"/>
              <a:gd name="T13" fmla="*/ 1622 h 3225"/>
              <a:gd name="T14" fmla="*/ 1354 w 3225"/>
              <a:gd name="T15" fmla="*/ 811 h 3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5" h="3225">
                <a:moveTo>
                  <a:pt x="1613" y="0"/>
                </a:moveTo>
                <a:cubicBezTo>
                  <a:pt x="2503" y="0"/>
                  <a:pt x="3225" y="722"/>
                  <a:pt x="3225" y="1612"/>
                </a:cubicBezTo>
                <a:cubicBezTo>
                  <a:pt x="3225" y="2503"/>
                  <a:pt x="2503" y="3225"/>
                  <a:pt x="1613" y="3225"/>
                </a:cubicBezTo>
                <a:cubicBezTo>
                  <a:pt x="722" y="3225"/>
                  <a:pt x="0" y="2503"/>
                  <a:pt x="0" y="1612"/>
                </a:cubicBezTo>
                <a:cubicBezTo>
                  <a:pt x="0" y="722"/>
                  <a:pt x="722" y="0"/>
                  <a:pt x="1613" y="0"/>
                </a:cubicBezTo>
                <a:close/>
                <a:moveTo>
                  <a:pt x="1354" y="2433"/>
                </a:moveTo>
                <a:cubicBezTo>
                  <a:pt x="2164" y="1622"/>
                  <a:pt x="2164" y="1622"/>
                  <a:pt x="2164" y="1622"/>
                </a:cubicBezTo>
                <a:cubicBezTo>
                  <a:pt x="1354" y="811"/>
                  <a:pt x="1354" y="811"/>
                  <a:pt x="1354" y="811"/>
                </a:cubicBezTo>
              </a:path>
            </a:pathLst>
          </a:custGeom>
          <a:noFill/>
          <a:ln w="15875" cap="sq">
            <a:solidFill>
              <a:srgbClr val="107B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2791757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Common scenarios: Azure Virtual Machine Scale Sets</a:t>
            </a:r>
          </a:p>
        </p:txBody>
      </p:sp>
      <p:pic>
        <p:nvPicPr>
          <p:cNvPr id="13" name="Picture 12"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1562100" y="1190779"/>
            <a:ext cx="8634845" cy="5507182"/>
          </a:xfrm>
          <a:prstGeom prst="rect">
            <a:avLst/>
          </a:prstGeom>
        </p:spPr>
      </p:pic>
    </p:spTree>
    <p:extLst>
      <p:ext uri="{BB962C8B-B14F-4D97-AF65-F5344CB8AC3E}">
        <p14:creationId xmlns:p14="http://schemas.microsoft.com/office/powerpoint/2010/main" val="358843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Common scenarios: ExpressRoute with VPN failover</a:t>
            </a:r>
          </a:p>
        </p:txBody>
      </p:sp>
      <p:pic>
        <p:nvPicPr>
          <p:cNvPr id="4" name="Picture 3"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213279" y="1614056"/>
            <a:ext cx="11765442" cy="4135580"/>
          </a:xfrm>
          <a:prstGeom prst="rect">
            <a:avLst/>
          </a:prstGeom>
        </p:spPr>
      </p:pic>
    </p:spTree>
    <p:extLst>
      <p:ext uri="{BB962C8B-B14F-4D97-AF65-F5344CB8AC3E}">
        <p14:creationId xmlns:p14="http://schemas.microsoft.com/office/powerpoint/2010/main" val="202581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Common scenarios: Azure App Service</a:t>
            </a:r>
          </a:p>
        </p:txBody>
      </p:sp>
      <p:pic>
        <p:nvPicPr>
          <p:cNvPr id="5" name="Picture 4" descr="Azure App Service diagram&#10;&#10;The Azure App Service diagram begins wit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1652154" y="1357747"/>
            <a:ext cx="8887691" cy="5070762"/>
          </a:xfrm>
          <a:prstGeom prst="rect">
            <a:avLst/>
          </a:prstGeom>
        </p:spPr>
      </p:pic>
    </p:spTree>
    <p:extLst>
      <p:ext uri="{BB962C8B-B14F-4D97-AF65-F5344CB8AC3E}">
        <p14:creationId xmlns:p14="http://schemas.microsoft.com/office/powerpoint/2010/main" val="208875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Common scenarios: Azure Database for MySQL</a:t>
            </a:r>
          </a:p>
        </p:txBody>
      </p:sp>
      <p:sp>
        <p:nvSpPr>
          <p:cNvPr id="9" name="Rectangle 8">
            <a:extLst>
              <a:ext uri="{FF2B5EF4-FFF2-40B4-BE49-F238E27FC236}">
                <a16:creationId xmlns:a16="http://schemas.microsoft.com/office/drawing/2014/main" id="{2CF67CFD-D7F5-4ADE-A07C-A8472929CA4E}"/>
              </a:ext>
            </a:extLst>
          </p:cNvPr>
          <p:cNvSpPr/>
          <p:nvPr/>
        </p:nvSpPr>
        <p:spPr bwMode="auto">
          <a:xfrm>
            <a:off x="3616036" y="2080161"/>
            <a:ext cx="4210793" cy="389114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0" name="Picture 9"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7286" y="2344108"/>
            <a:ext cx="2965153" cy="2965153"/>
          </a:xfrm>
          <a:prstGeom prst="rect">
            <a:avLst/>
          </a:prstGeom>
        </p:spPr>
      </p:pic>
    </p:spTree>
    <p:extLst>
      <p:ext uri="{BB962C8B-B14F-4D97-AF65-F5344CB8AC3E}">
        <p14:creationId xmlns:p14="http://schemas.microsoft.com/office/powerpoint/2010/main" val="375266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Common scenarios: VSTS for CICD to AKS</a:t>
            </a:r>
          </a:p>
        </p:txBody>
      </p:sp>
      <p:sp>
        <p:nvSpPr>
          <p:cNvPr id="9" name="Rectangle 8">
            <a:extLst>
              <a:ext uri="{FF2B5EF4-FFF2-40B4-BE49-F238E27FC236}">
                <a16:creationId xmlns:a16="http://schemas.microsoft.com/office/drawing/2014/main" id="{2CF67CFD-D7F5-4ADE-A07C-A8472929CA4E}"/>
              </a:ext>
            </a:extLst>
          </p:cNvPr>
          <p:cNvSpPr/>
          <p:nvPr/>
        </p:nvSpPr>
        <p:spPr bwMode="auto">
          <a:xfrm>
            <a:off x="3616036" y="2080161"/>
            <a:ext cx="4210793" cy="3891148"/>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5" name="Picture 4" descr="A diagram showing the VSTS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551" y="1669304"/>
            <a:ext cx="9260897" cy="49391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74171C2-6FBA-4C01-B4E3-2C7D4C7F7FA6}"/>
              </a:ext>
            </a:extLst>
          </p:cNvPr>
          <p:cNvSpPr/>
          <p:nvPr/>
        </p:nvSpPr>
        <p:spPr>
          <a:xfrm>
            <a:off x="452231" y="1185485"/>
            <a:ext cx="3719352" cy="461665"/>
          </a:xfrm>
          <a:prstGeom prst="rect">
            <a:avLst/>
          </a:prstGeom>
        </p:spPr>
        <p:txBody>
          <a:bodyPr wrap="none">
            <a:spAutoFit/>
          </a:bodyPr>
          <a:lstStyle/>
          <a:p>
            <a:r>
              <a:rPr lang="en-US" sz="2000" dirty="0">
                <a:latin typeface="+mj-lt"/>
              </a:rPr>
              <a:t>Azure Kubernetes </a:t>
            </a:r>
            <a:r>
              <a:rPr lang="en-US" sz="2400" dirty="0">
                <a:latin typeface="+mj-lt"/>
              </a:rPr>
              <a:t>Service</a:t>
            </a:r>
            <a:r>
              <a:rPr lang="en-US" sz="2000" dirty="0">
                <a:latin typeface="+mj-lt"/>
              </a:rPr>
              <a:t> (AKS)</a:t>
            </a:r>
          </a:p>
        </p:txBody>
      </p:sp>
    </p:spTree>
    <p:extLst>
      <p:ext uri="{BB962C8B-B14F-4D97-AF65-F5344CB8AC3E}">
        <p14:creationId xmlns:p14="http://schemas.microsoft.com/office/powerpoint/2010/main" val="4170164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8E650FE5CEB04591B07F3CBB931F0F" ma:contentTypeVersion="7" ma:contentTypeDescription="Create a new document." ma:contentTypeScope="" ma:versionID="85022064ba5bed17569dc96faf4a677a">
  <xsd:schema xmlns:xsd="http://www.w3.org/2001/XMLSchema" xmlns:xs="http://www.w3.org/2001/XMLSchema" xmlns:p="http://schemas.microsoft.com/office/2006/metadata/properties" xmlns:ns2="6431c2f2-b21e-494d-ae99-8a58deb350dc" xmlns:ns3="855a15ad-e539-40d1-9f72-905858bec509" targetNamespace="http://schemas.microsoft.com/office/2006/metadata/properties" ma:root="true" ma:fieldsID="f5d8b98cd0a0b4ad94dbeb40903eb4ef" ns2:_="" ns3:_="">
    <xsd:import namespace="6431c2f2-b21e-494d-ae99-8a58deb350dc"/>
    <xsd:import namespace="855a15ad-e539-40d1-9f72-905858bec50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31c2f2-b21e-494d-ae99-8a58deb350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5a15ad-e539-40d1-9f72-905858bec50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6431c2f2-b21e-494d-ae99-8a58deb350dc"/>
    <ds:schemaRef ds:uri="http://purl.org/dc/terms/"/>
    <ds:schemaRef ds:uri="http://schemas.microsoft.com/office/2006/documentManagement/types"/>
    <ds:schemaRef ds:uri="855a15ad-e539-40d1-9f72-905858bec509"/>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17249C-2882-4237-9A83-5AFADBF14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31c2f2-b21e-494d-ae99-8a58deb350dc"/>
    <ds:schemaRef ds:uri="855a15ad-e539-40d1-9f72-905858bec5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5062</TotalTime>
  <Words>307</Words>
  <Application>Microsoft Office PowerPoint</Application>
  <PresentationFormat>Widescreen</PresentationFormat>
  <Paragraphs>65</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Consolas</vt:lpstr>
      <vt:lpstr>Poppins Light</vt:lpstr>
      <vt:lpstr>Segoe UI</vt:lpstr>
      <vt:lpstr>Segoe UI Light</vt:lpstr>
      <vt:lpstr>Segoe UI Semilight</vt:lpstr>
      <vt:lpstr>Wingdings</vt:lpstr>
      <vt:lpstr>2_Server and Cloud 2013</vt:lpstr>
      <vt:lpstr>C+E Readiness Template</vt:lpstr>
      <vt:lpstr>Technology Overview</vt:lpstr>
      <vt:lpstr>Common scenarios: Azure migrate</vt:lpstr>
      <vt:lpstr>Common scenarios: Database migration</vt:lpstr>
      <vt:lpstr>Common scenarios: Azure Security Center</vt:lpstr>
      <vt:lpstr>Common scenarios: Azure Virtual Machine Scale Sets</vt:lpstr>
      <vt:lpstr>Common scenarios: ExpressRoute with VPN failover</vt:lpstr>
      <vt:lpstr>Common scenarios: Azure App Service</vt:lpstr>
      <vt:lpstr>Common scenarios: Azure Database for MySQL</vt:lpstr>
      <vt:lpstr>Common scenarios: VSTS for CICD to AKS</vt:lpstr>
      <vt:lpstr>Common scenarios: Security and compliance</vt:lpstr>
      <vt:lpstr>Common scenarios: AI Spectrum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Diana Xin</cp:lastModifiedBy>
  <cp:revision>122</cp:revision>
  <dcterms:created xsi:type="dcterms:W3CDTF">2016-01-21T23:17:09Z</dcterms:created>
  <dcterms:modified xsi:type="dcterms:W3CDTF">2018-08-28T21:22:31Z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0x010100018E650FE5CEB04591B07F3CBB931F0F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