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12"/>
  </p:notesMasterIdLst>
  <p:sldIdLst>
    <p:sldId id="300" r:id="rId6"/>
    <p:sldId id="341" r:id="rId7"/>
    <p:sldId id="343" r:id="rId8"/>
    <p:sldId id="344" r:id="rId9"/>
    <p:sldId id="345" r:id="rId10"/>
    <p:sldId id="34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71FFC8-A34C-4378-9943-07BD794A9F8C}">
          <p14:sldIdLst>
            <p14:sldId id="300"/>
          </p14:sldIdLst>
        </p14:section>
        <p14:section name="Structure &amp; Execute PoC" id="{8D57AF76-163A-44AB-8C7D-1071192B289B}">
          <p14:sldIdLst>
            <p14:sldId id="341"/>
            <p14:sldId id="343"/>
            <p14:sldId id="344"/>
            <p14:sldId id="345"/>
            <p14:sldId id="34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41" d="100"/>
          <a:sy n="141" d="100"/>
        </p:scale>
        <p:origin x="1140" y="12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2</a:t>
            </a:fld>
            <a:endParaRPr lang="en-US"/>
          </a:p>
        </p:txBody>
      </p:sp>
    </p:spTree>
    <p:extLst>
      <p:ext uri="{BB962C8B-B14F-4D97-AF65-F5344CB8AC3E}">
        <p14:creationId xmlns:p14="http://schemas.microsoft.com/office/powerpoint/2010/main" val="2485391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3</a:t>
            </a:fld>
            <a:endParaRPr lang="en-US"/>
          </a:p>
        </p:txBody>
      </p:sp>
    </p:spTree>
    <p:extLst>
      <p:ext uri="{BB962C8B-B14F-4D97-AF65-F5344CB8AC3E}">
        <p14:creationId xmlns:p14="http://schemas.microsoft.com/office/powerpoint/2010/main" val="156632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4</a:t>
            </a:fld>
            <a:endParaRPr lang="en-US"/>
          </a:p>
        </p:txBody>
      </p:sp>
    </p:spTree>
    <p:extLst>
      <p:ext uri="{BB962C8B-B14F-4D97-AF65-F5344CB8AC3E}">
        <p14:creationId xmlns:p14="http://schemas.microsoft.com/office/powerpoint/2010/main" val="1713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5</a:t>
            </a:fld>
            <a:endParaRPr lang="en-US"/>
          </a:p>
        </p:txBody>
      </p:sp>
    </p:spTree>
    <p:extLst>
      <p:ext uri="{BB962C8B-B14F-4D97-AF65-F5344CB8AC3E}">
        <p14:creationId xmlns:p14="http://schemas.microsoft.com/office/powerpoint/2010/main" val="1134149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Preparing for </a:t>
            </a:r>
            <a:r>
              <a:rPr lang="en-US" dirty="0" err="1"/>
              <a:t>PoC</a:t>
            </a:r>
            <a:r>
              <a:rPr lang="en-US" dirty="0"/>
              <a:t> Design Success</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creating a POC</a:t>
            </a:r>
            <a:endParaRPr lang="en-US" dirty="0"/>
          </a:p>
        </p:txBody>
      </p:sp>
      <p:sp>
        <p:nvSpPr>
          <p:cNvPr id="11" name="TextBox 10"/>
          <p:cNvSpPr txBox="1"/>
          <p:nvPr/>
        </p:nvSpPr>
        <p:spPr>
          <a:xfrm>
            <a:off x="1768243" y="1382038"/>
            <a:ext cx="9851570" cy="2040559"/>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proof of concept is meant to overcome customer objections by demonstrating the solution will solve the problem for which it is designed. Treat a POC as a continuous learning and improvement process for the solution. A rapid execution tempo of the POC helps validate the customer’s requirements, while giving them confidence in your ability to deliver on your promises. A successful POC can serve as evidence that your practice can use for future engagements with your customer or new ones. In fact, many times the output of a POC can be added to your practice’s intellectual property list for demonstrations, or used to accelerate future solutions.</a:t>
            </a:r>
          </a:p>
        </p:txBody>
      </p:sp>
      <p:sp>
        <p:nvSpPr>
          <p:cNvPr id="15" name="TextBox 14"/>
          <p:cNvSpPr txBox="1"/>
          <p:nvPr/>
        </p:nvSpPr>
        <p:spPr>
          <a:xfrm>
            <a:off x="1768243" y="3411777"/>
            <a:ext cx="7475911" cy="544765"/>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typical POC undergoes the following phases:</a:t>
            </a:r>
          </a:p>
        </p:txBody>
      </p:sp>
      <p:sp>
        <p:nvSpPr>
          <p:cNvPr id="6" name="Rectangle 5"/>
          <p:cNvSpPr/>
          <p:nvPr/>
        </p:nvSpPr>
        <p:spPr>
          <a:xfrm>
            <a:off x="2130572" y="4115670"/>
            <a:ext cx="6096000" cy="1243417"/>
          </a:xfrm>
          <a:prstGeom prst="rect">
            <a:avLst/>
          </a:prstGeom>
        </p:spPr>
        <p:txBody>
          <a:bodyPr>
            <a:spAutoFit/>
          </a:bodyPr>
          <a:lstStyle/>
          <a:p>
            <a:pPr marL="285750" indent="-285750">
              <a:lnSpc>
                <a:spcPct val="90000"/>
              </a:lnSpc>
              <a:spcAft>
                <a:spcPts val="600"/>
              </a:spcAft>
              <a:buFont typeface="Arial" panose="020B0604020202020204" pitchFamily="34" charset="0"/>
              <a:buChar char="•"/>
            </a:pPr>
            <a:r>
              <a:rPr lang="en-US" dirty="0"/>
              <a:t>Define scope – scoping typically occurs during an ADS</a:t>
            </a:r>
          </a:p>
          <a:p>
            <a:pPr marL="285750" indent="-285750">
              <a:lnSpc>
                <a:spcPct val="90000"/>
              </a:lnSpc>
              <a:spcAft>
                <a:spcPts val="600"/>
              </a:spcAft>
              <a:buFont typeface="Arial" panose="020B0604020202020204" pitchFamily="34" charset="0"/>
              <a:buChar char="•"/>
            </a:pPr>
            <a:r>
              <a:rPr lang="en-US" dirty="0"/>
              <a:t>Execute implementation – create, test, refine, repeat</a:t>
            </a:r>
          </a:p>
          <a:p>
            <a:pPr marL="285750" indent="-285750">
              <a:lnSpc>
                <a:spcPct val="90000"/>
              </a:lnSpc>
              <a:spcAft>
                <a:spcPts val="600"/>
              </a:spcAft>
              <a:buFont typeface="Arial" panose="020B0604020202020204" pitchFamily="34" charset="0"/>
              <a:buChar char="•"/>
            </a:pPr>
            <a:r>
              <a:rPr lang="en-US" dirty="0"/>
              <a:t>Conclude – lessons learned, validation, production development begins</a:t>
            </a:r>
          </a:p>
        </p:txBody>
      </p:sp>
      <p:pic>
        <p:nvPicPr>
          <p:cNvPr id="3" name="Picture 2"/>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flipH="1">
            <a:off x="8805905" y="3587304"/>
            <a:ext cx="2316056" cy="1771783"/>
          </a:xfrm>
          <a:prstGeom prst="rect">
            <a:avLst/>
          </a:prstGeom>
        </p:spPr>
      </p:pic>
      <p:sp>
        <p:nvSpPr>
          <p:cNvPr id="12" name="TextBox 11"/>
          <p:cNvSpPr txBox="1"/>
          <p:nvPr/>
        </p:nvSpPr>
        <p:spPr>
          <a:xfrm>
            <a:off x="1768242" y="5638230"/>
            <a:ext cx="10047674"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POC is </a:t>
            </a:r>
            <a:r>
              <a:rPr lang="en-US" b="1" dirty="0">
                <a:latin typeface="+mj-lt"/>
              </a:rPr>
              <a:t>NOT</a:t>
            </a:r>
            <a:r>
              <a:rPr lang="en-US" dirty="0">
                <a:latin typeface="+mj-lt"/>
              </a:rPr>
              <a:t> meant to be used as, or modified to become, the production solution. It is meant for rapid prototyping only. A POC can also be used as a loss leader to generate sales opportunities, or effectively as a profit center.</a:t>
            </a:r>
          </a:p>
        </p:txBody>
      </p:sp>
    </p:spTree>
    <p:extLst>
      <p:ext uri="{BB962C8B-B14F-4D97-AF65-F5344CB8AC3E}">
        <p14:creationId xmlns:p14="http://schemas.microsoft.com/office/powerpoint/2010/main" val="148022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Define POC Scope Checklist</a:t>
            </a:r>
            <a:endParaRPr lang="en-US" dirty="0"/>
          </a:p>
        </p:txBody>
      </p:sp>
      <p:sp>
        <p:nvSpPr>
          <p:cNvPr id="11" name="TextBox 10"/>
          <p:cNvSpPr txBox="1"/>
          <p:nvPr/>
        </p:nvSpPr>
        <p:spPr>
          <a:xfrm>
            <a:off x="2198194" y="1817396"/>
            <a:ext cx="8129681"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Always establish a clear and concrete scope before starting work on a POC. Work with your group to review and whiteboard POC requirements based on data gathered from the ADS. Be sure to do the following:</a:t>
            </a:r>
          </a:p>
        </p:txBody>
      </p:sp>
      <p:sp>
        <p:nvSpPr>
          <p:cNvPr id="6" name="Rectangle 5"/>
          <p:cNvSpPr/>
          <p:nvPr/>
        </p:nvSpPr>
        <p:spPr>
          <a:xfrm>
            <a:off x="2661450" y="3030026"/>
            <a:ext cx="8494230" cy="2299091"/>
          </a:xfrm>
          <a:prstGeom prst="rect">
            <a:avLst/>
          </a:prstGeom>
        </p:spPr>
        <p:txBody>
          <a:bodyPr wrap="square">
            <a:spAutoFit/>
          </a:bodyPr>
          <a:lstStyle/>
          <a:p>
            <a:pPr marL="285750" indent="-285750">
              <a:lnSpc>
                <a:spcPct val="90000"/>
              </a:lnSpc>
              <a:spcAft>
                <a:spcPts val="600"/>
              </a:spcAft>
              <a:buFont typeface="Wingdings" charset="2"/>
              <a:buChar char="q"/>
            </a:pPr>
            <a:r>
              <a:rPr lang="en-US" dirty="0"/>
              <a:t>Go over established business and technical requirements from the ADS</a:t>
            </a:r>
          </a:p>
          <a:p>
            <a:pPr marL="285750" indent="-285750">
              <a:lnSpc>
                <a:spcPct val="90000"/>
              </a:lnSpc>
              <a:spcAft>
                <a:spcPts val="600"/>
              </a:spcAft>
              <a:buFont typeface="Wingdings" charset="2"/>
              <a:buChar char="q"/>
            </a:pPr>
            <a:r>
              <a:rPr lang="en-US" dirty="0"/>
              <a:t>Condense full set of requirements down to workloads and features of the POC</a:t>
            </a:r>
          </a:p>
          <a:p>
            <a:pPr marL="742950" lvl="1" indent="-285750">
              <a:lnSpc>
                <a:spcPct val="90000"/>
              </a:lnSpc>
              <a:spcAft>
                <a:spcPts val="600"/>
              </a:spcAft>
              <a:buFont typeface="Wingdings" charset="2"/>
              <a:buChar char="q"/>
            </a:pPr>
            <a:r>
              <a:rPr lang="en-US" dirty="0"/>
              <a:t>Select proof points and address objections to overcome</a:t>
            </a:r>
          </a:p>
          <a:p>
            <a:pPr marL="742950" lvl="1" indent="-285750">
              <a:lnSpc>
                <a:spcPct val="90000"/>
              </a:lnSpc>
              <a:spcAft>
                <a:spcPts val="600"/>
              </a:spcAft>
              <a:buFont typeface="Wingdings" charset="2"/>
              <a:buChar char="q"/>
            </a:pPr>
            <a:r>
              <a:rPr lang="en-US" dirty="0"/>
              <a:t>Be able to answer </a:t>
            </a:r>
            <a:r>
              <a:rPr lang="mr-IN" dirty="0"/>
              <a:t>–</a:t>
            </a:r>
            <a:r>
              <a:rPr lang="en-US" dirty="0"/>
              <a:t> what are you trying prove with the POC?</a:t>
            </a:r>
          </a:p>
          <a:p>
            <a:pPr marL="285750" indent="-285750">
              <a:lnSpc>
                <a:spcPct val="90000"/>
              </a:lnSpc>
              <a:spcAft>
                <a:spcPts val="600"/>
              </a:spcAft>
              <a:buFont typeface="Wingdings" charset="2"/>
              <a:buChar char="q"/>
            </a:pPr>
            <a:r>
              <a:rPr lang="en-US" dirty="0"/>
              <a:t>Establish team responsibilities and organization</a:t>
            </a:r>
          </a:p>
          <a:p>
            <a:pPr marL="285750" indent="-285750">
              <a:lnSpc>
                <a:spcPct val="90000"/>
              </a:lnSpc>
              <a:spcAft>
                <a:spcPts val="600"/>
              </a:spcAft>
              <a:buFont typeface="Wingdings" charset="2"/>
              <a:buChar char="q"/>
            </a:pPr>
            <a:r>
              <a:rPr lang="en-US" dirty="0"/>
              <a:t>Perform Azure cost estimates</a:t>
            </a:r>
          </a:p>
          <a:p>
            <a:pPr marL="285750" indent="-285750">
              <a:lnSpc>
                <a:spcPct val="90000"/>
              </a:lnSpc>
              <a:spcAft>
                <a:spcPts val="600"/>
              </a:spcAft>
              <a:buFont typeface="Wingdings" charset="2"/>
              <a:buChar char="q"/>
            </a:pPr>
            <a:r>
              <a:rPr lang="en-US" dirty="0"/>
              <a:t>Outline next steps after the success criteria is met</a:t>
            </a:r>
          </a:p>
        </p:txBody>
      </p:sp>
      <p:pic>
        <p:nvPicPr>
          <p:cNvPr id="4" name="Picture 3"/>
          <p:cNvPicPr>
            <a:picLocks noChangeAspect="1"/>
          </p:cNvPicPr>
          <p:nvPr/>
        </p:nvPicPr>
        <p:blipFill>
          <a:blip r:embed="rId3"/>
          <a:stretch>
            <a:fillRect/>
          </a:stretch>
        </p:blipFill>
        <p:spPr>
          <a:xfrm>
            <a:off x="-139279" y="2228625"/>
            <a:ext cx="3115422" cy="3115422"/>
          </a:xfrm>
          <a:prstGeom prst="rect">
            <a:avLst/>
          </a:prstGeom>
        </p:spPr>
      </p:pic>
      <p:sp>
        <p:nvSpPr>
          <p:cNvPr id="10" name="TextBox 9"/>
          <p:cNvSpPr txBox="1"/>
          <p:nvPr/>
        </p:nvSpPr>
        <p:spPr>
          <a:xfrm>
            <a:off x="2198193" y="5344047"/>
            <a:ext cx="8129681" cy="794064"/>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Remember, plan your POC development strategy with speed of execution in mind, not durability and longevity. This is not to become the production solution.</a:t>
            </a:r>
          </a:p>
        </p:txBody>
      </p:sp>
    </p:spTree>
    <p:extLst>
      <p:ext uri="{BB962C8B-B14F-4D97-AF65-F5344CB8AC3E}">
        <p14:creationId xmlns:p14="http://schemas.microsoft.com/office/powerpoint/2010/main" val="332924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Execute POC Implementation Checklist</a:t>
            </a:r>
            <a:endParaRPr lang="en-US" dirty="0"/>
          </a:p>
        </p:txBody>
      </p:sp>
      <p:sp>
        <p:nvSpPr>
          <p:cNvPr id="11" name="TextBox 10"/>
          <p:cNvSpPr txBox="1"/>
          <p:nvPr/>
        </p:nvSpPr>
        <p:spPr>
          <a:xfrm>
            <a:off x="2198194" y="1817396"/>
            <a:ext cx="8129681" cy="794064"/>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Work with your group to draw out the POC architecture, components, technical resources, and success criteria. Be sure to do the following:</a:t>
            </a:r>
          </a:p>
        </p:txBody>
      </p:sp>
      <p:sp>
        <p:nvSpPr>
          <p:cNvPr id="6" name="Rectangle 5"/>
          <p:cNvSpPr/>
          <p:nvPr/>
        </p:nvSpPr>
        <p:spPr>
          <a:xfrm>
            <a:off x="2661450" y="3030026"/>
            <a:ext cx="8494230" cy="2720745"/>
          </a:xfrm>
          <a:prstGeom prst="rect">
            <a:avLst/>
          </a:prstGeom>
        </p:spPr>
        <p:txBody>
          <a:bodyPr wrap="square">
            <a:spAutoFit/>
          </a:bodyPr>
          <a:lstStyle/>
          <a:p>
            <a:pPr marL="285750" indent="-285750">
              <a:lnSpc>
                <a:spcPct val="90000"/>
              </a:lnSpc>
              <a:spcAft>
                <a:spcPts val="600"/>
              </a:spcAft>
              <a:buFont typeface="Wingdings" charset="2"/>
              <a:buChar char="q"/>
            </a:pPr>
            <a:r>
              <a:rPr lang="en-US" dirty="0"/>
              <a:t>List all required technical resources</a:t>
            </a:r>
          </a:p>
          <a:p>
            <a:pPr marL="285750" indent="-285750">
              <a:lnSpc>
                <a:spcPct val="90000"/>
              </a:lnSpc>
              <a:spcAft>
                <a:spcPts val="600"/>
              </a:spcAft>
              <a:buFont typeface="Wingdings" charset="2"/>
              <a:buChar char="q"/>
            </a:pPr>
            <a:r>
              <a:rPr lang="en-US" dirty="0"/>
              <a:t>Identify existing templates that can be used to jump-start POC development, such as ARM templates and Visual Studio project templates</a:t>
            </a:r>
          </a:p>
          <a:p>
            <a:pPr marL="285750" indent="-285750">
              <a:lnSpc>
                <a:spcPct val="90000"/>
              </a:lnSpc>
              <a:spcAft>
                <a:spcPts val="600"/>
              </a:spcAft>
              <a:buFont typeface="Wingdings" charset="2"/>
              <a:buChar char="q"/>
            </a:pPr>
            <a:r>
              <a:rPr lang="en-US" dirty="0"/>
              <a:t>List PaaS services that will be used</a:t>
            </a:r>
          </a:p>
          <a:p>
            <a:pPr marL="285750" indent="-285750">
              <a:lnSpc>
                <a:spcPct val="90000"/>
              </a:lnSpc>
              <a:spcAft>
                <a:spcPts val="600"/>
              </a:spcAft>
              <a:buFont typeface="Wingdings" charset="2"/>
              <a:buChar char="q"/>
            </a:pPr>
            <a:r>
              <a:rPr lang="en-US" dirty="0"/>
              <a:t>Figure out which functionality should be implemented, and which should be stubbed out for reference only</a:t>
            </a:r>
          </a:p>
          <a:p>
            <a:pPr marL="285750" indent="-285750">
              <a:lnSpc>
                <a:spcPct val="90000"/>
              </a:lnSpc>
              <a:spcAft>
                <a:spcPts val="600"/>
              </a:spcAft>
              <a:buFont typeface="Wingdings" charset="2"/>
              <a:buChar char="q"/>
            </a:pPr>
            <a:r>
              <a:rPr lang="en-US" dirty="0"/>
              <a:t>Create a testing plan, both automated and acceptance tests</a:t>
            </a:r>
          </a:p>
          <a:p>
            <a:pPr marL="285750" indent="-285750">
              <a:lnSpc>
                <a:spcPct val="90000"/>
              </a:lnSpc>
              <a:spcAft>
                <a:spcPts val="600"/>
              </a:spcAft>
              <a:buFont typeface="Wingdings" charset="2"/>
              <a:buChar char="q"/>
            </a:pPr>
            <a:r>
              <a:rPr lang="en-US" dirty="0"/>
              <a:t>Discuss how you will involve the customer and/or users in your testing process, to help identify bugs, surface usability issues, and validate business requirements</a:t>
            </a:r>
          </a:p>
        </p:txBody>
      </p:sp>
      <p:pic>
        <p:nvPicPr>
          <p:cNvPr id="3" name="Picture 2"/>
          <p:cNvPicPr>
            <a:picLocks noChangeAspect="1"/>
          </p:cNvPicPr>
          <p:nvPr/>
        </p:nvPicPr>
        <p:blipFill>
          <a:blip r:embed="rId3">
            <a:biLevel thresh="25000"/>
          </a:blip>
          <a:stretch>
            <a:fillRect/>
          </a:stretch>
        </p:blipFill>
        <p:spPr>
          <a:xfrm>
            <a:off x="370844" y="3474859"/>
            <a:ext cx="1787482" cy="1787482"/>
          </a:xfrm>
          <a:prstGeom prst="rect">
            <a:avLst/>
          </a:prstGeom>
        </p:spPr>
      </p:pic>
    </p:spTree>
    <p:extLst>
      <p:ext uri="{BB962C8B-B14F-4D97-AF65-F5344CB8AC3E}">
        <p14:creationId xmlns:p14="http://schemas.microsoft.com/office/powerpoint/2010/main" val="117913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POC Conclusion Checklist</a:t>
            </a:r>
            <a:endParaRPr lang="en-US" dirty="0"/>
          </a:p>
        </p:txBody>
      </p:sp>
      <p:sp>
        <p:nvSpPr>
          <p:cNvPr id="11" name="TextBox 10"/>
          <p:cNvSpPr txBox="1"/>
          <p:nvPr/>
        </p:nvSpPr>
        <p:spPr>
          <a:xfrm>
            <a:off x="2198194" y="1051422"/>
            <a:ext cx="8129681" cy="1541961"/>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After your team has met the success criteria of the POC, it is time to move into the next phase of the project. Make certain you clearly outline what went well with the POC, and what should be addressed when planning the production development process. If the POC failed, address the shortcomings and be prepared to conduct a new ADS to work on a new strategy.</a:t>
            </a:r>
          </a:p>
        </p:txBody>
      </p:sp>
      <p:sp>
        <p:nvSpPr>
          <p:cNvPr id="6" name="Rectangle 5"/>
          <p:cNvSpPr/>
          <p:nvPr/>
        </p:nvSpPr>
        <p:spPr>
          <a:xfrm>
            <a:off x="2661450" y="2806348"/>
            <a:ext cx="8494230" cy="2068259"/>
          </a:xfrm>
          <a:prstGeom prst="rect">
            <a:avLst/>
          </a:prstGeom>
        </p:spPr>
        <p:txBody>
          <a:bodyPr wrap="square">
            <a:spAutoFit/>
          </a:bodyPr>
          <a:lstStyle/>
          <a:p>
            <a:pPr marL="285750" indent="-285750">
              <a:lnSpc>
                <a:spcPct val="90000"/>
              </a:lnSpc>
              <a:spcAft>
                <a:spcPts val="600"/>
              </a:spcAft>
              <a:buFont typeface="Wingdings" charset="2"/>
              <a:buChar char="q"/>
            </a:pPr>
            <a:r>
              <a:rPr lang="en-US" dirty="0"/>
              <a:t>Create a report that explains the overall status of the POC and any issues identified during the execution phase</a:t>
            </a:r>
          </a:p>
          <a:p>
            <a:pPr marL="285750" indent="-285750">
              <a:lnSpc>
                <a:spcPct val="90000"/>
              </a:lnSpc>
              <a:spcAft>
                <a:spcPts val="600"/>
              </a:spcAft>
              <a:buFont typeface="Wingdings" charset="2"/>
              <a:buChar char="q"/>
            </a:pPr>
            <a:r>
              <a:rPr lang="en-US" dirty="0"/>
              <a:t>Explain the value proposition of moving forward with a real implementation</a:t>
            </a:r>
          </a:p>
          <a:p>
            <a:pPr marL="742950" lvl="1" indent="-285750">
              <a:lnSpc>
                <a:spcPct val="90000"/>
              </a:lnSpc>
              <a:spcAft>
                <a:spcPts val="600"/>
              </a:spcAft>
              <a:buFont typeface="Wingdings" charset="2"/>
              <a:buChar char="q"/>
            </a:pPr>
            <a:r>
              <a:rPr lang="en-US" dirty="0"/>
              <a:t>Stress to stakeholders that a POC should </a:t>
            </a:r>
            <a:r>
              <a:rPr lang="en-US" dirty="0" err="1"/>
              <a:t>ot</a:t>
            </a:r>
            <a:r>
              <a:rPr lang="en-US" dirty="0"/>
              <a:t> be used in production</a:t>
            </a:r>
          </a:p>
          <a:p>
            <a:pPr marL="285750" indent="-285750">
              <a:lnSpc>
                <a:spcPct val="90000"/>
              </a:lnSpc>
              <a:spcAft>
                <a:spcPts val="600"/>
              </a:spcAft>
              <a:buFont typeface="Wingdings" charset="2"/>
              <a:buChar char="q"/>
            </a:pPr>
            <a:r>
              <a:rPr lang="en-US" dirty="0"/>
              <a:t>Upon agreeing to move to the production phase, create a plan to implement learnings from the POC, delivery schedule, and the cost of the production solution</a:t>
            </a:r>
          </a:p>
        </p:txBody>
      </p:sp>
      <p:pic>
        <p:nvPicPr>
          <p:cNvPr id="3" name="Picture 2"/>
          <p:cNvPicPr>
            <a:picLocks noChangeAspect="1"/>
          </p:cNvPicPr>
          <p:nvPr/>
        </p:nvPicPr>
        <p:blipFill>
          <a:blip r:embed="rId3"/>
          <a:stretch>
            <a:fillRect/>
          </a:stretch>
        </p:blipFill>
        <p:spPr>
          <a:xfrm>
            <a:off x="466342" y="2947414"/>
            <a:ext cx="1786129" cy="1786129"/>
          </a:xfrm>
          <a:prstGeom prst="rect">
            <a:avLst/>
          </a:prstGeom>
        </p:spPr>
      </p:pic>
    </p:spTree>
    <p:extLst>
      <p:ext uri="{BB962C8B-B14F-4D97-AF65-F5344CB8AC3E}">
        <p14:creationId xmlns:p14="http://schemas.microsoft.com/office/powerpoint/2010/main" val="236109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D2098E-56DC-4A07-88D8-DA878A5C191B}"/>
              </a:ext>
            </a:extLst>
          </p:cNvPr>
          <p:cNvSpPr>
            <a:spLocks noGrp="1"/>
          </p:cNvSpPr>
          <p:nvPr>
            <p:ph type="body" sz="quarter" idx="10"/>
          </p:nvPr>
        </p:nvSpPr>
        <p:spPr>
          <a:xfrm>
            <a:off x="269239" y="1189177"/>
            <a:ext cx="11653523" cy="4323941"/>
          </a:xfrm>
        </p:spPr>
        <p:txBody>
          <a:bodyPr/>
          <a:lstStyle/>
          <a:p>
            <a:r>
              <a:rPr lang="en-US" dirty="0"/>
              <a:t>You have limited time</a:t>
            </a:r>
          </a:p>
          <a:p>
            <a:pPr lvl="1"/>
            <a:r>
              <a:rPr lang="en-US" dirty="0"/>
              <a:t>About 6 hours</a:t>
            </a:r>
          </a:p>
          <a:p>
            <a:pPr lvl="1"/>
            <a:r>
              <a:rPr lang="en-US" dirty="0"/>
              <a:t>Design your scope so that you can complete it and show value</a:t>
            </a:r>
          </a:p>
          <a:p>
            <a:r>
              <a:rPr lang="en-US" dirty="0"/>
              <a:t>You can leverage previously built artifacts to accelerate your effort</a:t>
            </a:r>
          </a:p>
          <a:p>
            <a:pPr lvl="1"/>
            <a:r>
              <a:rPr lang="en-US" dirty="0"/>
              <a:t>We will provide a set of starter artifacts</a:t>
            </a:r>
          </a:p>
          <a:p>
            <a:pPr lvl="1"/>
            <a:r>
              <a:rPr lang="en-US" dirty="0"/>
              <a:t>You may have some you’ve built</a:t>
            </a:r>
          </a:p>
          <a:p>
            <a:pPr lvl="1"/>
            <a:r>
              <a:rPr lang="en-US" dirty="0"/>
              <a:t>Use whatever helps shorten your delivery time</a:t>
            </a:r>
          </a:p>
          <a:p>
            <a:pPr lvl="1"/>
            <a:r>
              <a:rPr lang="en-US" dirty="0"/>
              <a:t>You are not required to use any starters, but keep the time limits in mind</a:t>
            </a:r>
          </a:p>
        </p:txBody>
      </p:sp>
      <p:sp>
        <p:nvSpPr>
          <p:cNvPr id="2" name="Title 1">
            <a:extLst>
              <a:ext uri="{FF2B5EF4-FFF2-40B4-BE49-F238E27FC236}">
                <a16:creationId xmlns:a16="http://schemas.microsoft.com/office/drawing/2014/main" id="{0E5AD2F5-7734-4014-8FEB-5DAC5EC839CD}"/>
              </a:ext>
            </a:extLst>
          </p:cNvPr>
          <p:cNvSpPr>
            <a:spLocks noGrp="1"/>
          </p:cNvSpPr>
          <p:nvPr>
            <p:ph type="title"/>
          </p:nvPr>
        </p:nvSpPr>
        <p:spPr/>
        <p:txBody>
          <a:bodyPr/>
          <a:lstStyle/>
          <a:p>
            <a:r>
              <a:rPr lang="en-US" dirty="0"/>
              <a:t>Tips for the Design Challenge - </a:t>
            </a:r>
            <a:r>
              <a:rPr lang="en-US" dirty="0" err="1"/>
              <a:t>PoC</a:t>
            </a:r>
            <a:r>
              <a:rPr lang="en-US" dirty="0"/>
              <a:t> Scoping</a:t>
            </a:r>
          </a:p>
        </p:txBody>
      </p:sp>
    </p:spTree>
    <p:extLst>
      <p:ext uri="{BB962C8B-B14F-4D97-AF65-F5344CB8AC3E}">
        <p14:creationId xmlns:p14="http://schemas.microsoft.com/office/powerpoint/2010/main" val="2009777930"/>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7240</TotalTime>
  <Words>690</Words>
  <Application>Microsoft Office PowerPoint</Application>
  <PresentationFormat>Widescreen</PresentationFormat>
  <Paragraphs>46</Paragraphs>
  <Slides>6</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Calibri</vt:lpstr>
      <vt:lpstr>Consolas</vt:lpstr>
      <vt:lpstr>Segoe UI</vt:lpstr>
      <vt:lpstr>Segoe UI Light</vt:lpstr>
      <vt:lpstr>Segoe UI Semilight</vt:lpstr>
      <vt:lpstr>Wingdings</vt:lpstr>
      <vt:lpstr>2_Server and Cloud 2013</vt:lpstr>
      <vt:lpstr>C+E Readiness Template</vt:lpstr>
      <vt:lpstr>Preparing for PoC Design Success</vt:lpstr>
      <vt:lpstr>Benefits of creating a POC</vt:lpstr>
      <vt:lpstr>Define POC Scope Checklist</vt:lpstr>
      <vt:lpstr>Execute POC Implementation Checklist</vt:lpstr>
      <vt:lpstr>POC Conclusion Checklist</vt:lpstr>
      <vt:lpstr>Tips for the Design Challenge - PoC Scoping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102</cp:revision>
  <dcterms:created xsi:type="dcterms:W3CDTF">2016-01-21T23:17:09Z</dcterms:created>
  <dcterms:modified xsi:type="dcterms:W3CDTF">2018-08-26T17:45:19Z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