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ks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8.xml" ContentType="application/vnd.openxmlformats-officedocument.drawingml.chart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2.xml" ContentType="application/vnd.openxmlformats-officedocument.drawingml.chart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0" r:id="rId4"/>
    <p:sldId id="263" r:id="rId5"/>
    <p:sldId id="294" r:id="rId6"/>
    <p:sldId id="261" r:id="rId7"/>
    <p:sldId id="282" r:id="rId8"/>
    <p:sldId id="264" r:id="rId9"/>
    <p:sldId id="298" r:id="rId10"/>
    <p:sldId id="283" r:id="rId11"/>
    <p:sldId id="284" r:id="rId12"/>
    <p:sldId id="296" r:id="rId13"/>
    <p:sldId id="297" r:id="rId14"/>
    <p:sldId id="299" r:id="rId15"/>
    <p:sldId id="273" r:id="rId16"/>
    <p:sldId id="285" r:id="rId17"/>
    <p:sldId id="301" r:id="rId18"/>
    <p:sldId id="274" r:id="rId19"/>
    <p:sldId id="258" r:id="rId20"/>
    <p:sldId id="267" r:id="rId21"/>
    <p:sldId id="270" r:id="rId22"/>
    <p:sldId id="271" r:id="rId23"/>
    <p:sldId id="287" r:id="rId24"/>
    <p:sldId id="300" r:id="rId25"/>
    <p:sldId id="290" r:id="rId26"/>
    <p:sldId id="291" r:id="rId27"/>
    <p:sldId id="302" r:id="rId28"/>
  </p:sldIdLst>
  <p:sldSz cx="12190413" cy="6859588"/>
  <p:notesSz cx="6858000" cy="9144000"/>
  <p:defaultTextStyle>
    <a:defPPr>
      <a:defRPr lang="zh-TW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4" autoAdjust="0"/>
  </p:normalViewPr>
  <p:slideViewPr>
    <p:cSldViewPr>
      <p:cViewPr varScale="1">
        <p:scale>
          <a:sx n="59" d="100"/>
          <a:sy n="59" d="100"/>
        </p:scale>
        <p:origin x="-884" y="-6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48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1111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2007_Workbook10101010101010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111111111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21212111212121212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313131313131313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414141414141414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2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3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44444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555555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66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7777777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8888888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999999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numRef>
              <c:f>工作表1!$A$2:$A$78</c:f>
              <c:numCache>
                <c:formatCode>General</c:formatCode>
                <c:ptCount val="7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</c:numCache>
            </c:numRef>
          </c:cat>
          <c:val>
            <c:numRef>
              <c:f>工作表1!$B$2:$B$78</c:f>
              <c:numCache>
                <c:formatCode>General</c:formatCode>
                <c:ptCount val="77"/>
                <c:pt idx="0">
                  <c:v>5</c:v>
                </c:pt>
                <c:pt idx="1">
                  <c:v>21</c:v>
                </c:pt>
                <c:pt idx="2">
                  <c:v>35</c:v>
                </c:pt>
                <c:pt idx="3">
                  <c:v>57</c:v>
                </c:pt>
                <c:pt idx="4">
                  <c:v>89</c:v>
                </c:pt>
                <c:pt idx="5">
                  <c:v>158</c:v>
                </c:pt>
                <c:pt idx="6">
                  <c:v>234</c:v>
                </c:pt>
                <c:pt idx="7">
                  <c:v>414</c:v>
                </c:pt>
                <c:pt idx="8">
                  <c:v>671</c:v>
                </c:pt>
                <c:pt idx="9">
                  <c:v>768</c:v>
                </c:pt>
                <c:pt idx="10">
                  <c:v>876</c:v>
                </c:pt>
                <c:pt idx="11">
                  <c:v>1014</c:v>
                </c:pt>
                <c:pt idx="12">
                  <c:v>1540</c:v>
                </c:pt>
                <c:pt idx="13">
                  <c:v>1790</c:v>
                </c:pt>
                <c:pt idx="14">
                  <c:v>1864</c:v>
                </c:pt>
                <c:pt idx="15">
                  <c:v>1762</c:v>
                </c:pt>
                <c:pt idx="16">
                  <c:v>1732</c:v>
                </c:pt>
                <c:pt idx="17">
                  <c:v>1685</c:v>
                </c:pt>
                <c:pt idx="18">
                  <c:v>1611</c:v>
                </c:pt>
                <c:pt idx="19">
                  <c:v>1526</c:v>
                </c:pt>
                <c:pt idx="20">
                  <c:v>1322</c:v>
                </c:pt>
                <c:pt idx="21">
                  <c:v>1344</c:v>
                </c:pt>
                <c:pt idx="22">
                  <c:v>1239</c:v>
                </c:pt>
                <c:pt idx="23">
                  <c:v>1171</c:v>
                </c:pt>
                <c:pt idx="24">
                  <c:v>1131</c:v>
                </c:pt>
                <c:pt idx="25">
                  <c:v>1058</c:v>
                </c:pt>
                <c:pt idx="26">
                  <c:v>1043</c:v>
                </c:pt>
                <c:pt idx="27">
                  <c:v>1110</c:v>
                </c:pt>
                <c:pt idx="28">
                  <c:v>1057</c:v>
                </c:pt>
                <c:pt idx="29">
                  <c:v>975</c:v>
                </c:pt>
                <c:pt idx="30">
                  <c:v>915</c:v>
                </c:pt>
                <c:pt idx="31">
                  <c:v>893</c:v>
                </c:pt>
                <c:pt idx="32">
                  <c:v>867</c:v>
                </c:pt>
                <c:pt idx="33">
                  <c:v>859</c:v>
                </c:pt>
                <c:pt idx="34">
                  <c:v>826</c:v>
                </c:pt>
                <c:pt idx="35">
                  <c:v>806</c:v>
                </c:pt>
                <c:pt idx="36">
                  <c:v>727</c:v>
                </c:pt>
                <c:pt idx="37">
                  <c:v>730</c:v>
                </c:pt>
                <c:pt idx="38">
                  <c:v>710</c:v>
                </c:pt>
                <c:pt idx="39">
                  <c:v>750</c:v>
                </c:pt>
                <c:pt idx="40">
                  <c:v>668</c:v>
                </c:pt>
                <c:pt idx="41">
                  <c:v>682</c:v>
                </c:pt>
                <c:pt idx="42">
                  <c:v>498</c:v>
                </c:pt>
                <c:pt idx="43">
                  <c:v>90</c:v>
                </c:pt>
                <c:pt idx="44">
                  <c:v>41</c:v>
                </c:pt>
                <c:pt idx="45">
                  <c:v>47</c:v>
                </c:pt>
                <c:pt idx="46">
                  <c:v>39</c:v>
                </c:pt>
                <c:pt idx="47">
                  <c:v>38</c:v>
                </c:pt>
                <c:pt idx="48">
                  <c:v>39</c:v>
                </c:pt>
                <c:pt idx="49">
                  <c:v>31</c:v>
                </c:pt>
                <c:pt idx="50">
                  <c:v>15</c:v>
                </c:pt>
                <c:pt idx="51">
                  <c:v>27</c:v>
                </c:pt>
                <c:pt idx="52">
                  <c:v>50</c:v>
                </c:pt>
                <c:pt idx="53">
                  <c:v>29</c:v>
                </c:pt>
                <c:pt idx="54">
                  <c:v>28</c:v>
                </c:pt>
                <c:pt idx="55">
                  <c:v>20</c:v>
                </c:pt>
                <c:pt idx="56">
                  <c:v>24</c:v>
                </c:pt>
                <c:pt idx="57">
                  <c:v>24</c:v>
                </c:pt>
                <c:pt idx="58">
                  <c:v>16</c:v>
                </c:pt>
                <c:pt idx="59">
                  <c:v>22</c:v>
                </c:pt>
                <c:pt idx="60">
                  <c:v>16</c:v>
                </c:pt>
                <c:pt idx="61">
                  <c:v>15</c:v>
                </c:pt>
                <c:pt idx="62">
                  <c:v>19</c:v>
                </c:pt>
                <c:pt idx="63">
                  <c:v>11</c:v>
                </c:pt>
                <c:pt idx="64">
                  <c:v>11</c:v>
                </c:pt>
                <c:pt idx="65">
                  <c:v>16</c:v>
                </c:pt>
                <c:pt idx="66">
                  <c:v>4</c:v>
                </c:pt>
                <c:pt idx="67">
                  <c:v>1</c:v>
                </c:pt>
                <c:pt idx="68">
                  <c:v>5</c:v>
                </c:pt>
                <c:pt idx="69">
                  <c:v>1</c:v>
                </c:pt>
                <c:pt idx="70">
                  <c:v>2</c:v>
                </c:pt>
                <c:pt idx="71">
                  <c:v>3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3B-43EC-8FA1-C1C50F8ADC9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numRef>
              <c:f>工作表1!$A$2:$A$78</c:f>
              <c:numCache>
                <c:formatCode>General</c:formatCode>
                <c:ptCount val="7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</c:numCache>
            </c:numRef>
          </c:cat>
          <c:val>
            <c:numRef>
              <c:f>工作表1!$C$2:$C$78</c:f>
              <c:numCache>
                <c:formatCode>General</c:formatCode>
                <c:ptCount val="77"/>
                <c:pt idx="0">
                  <c:v>7</c:v>
                </c:pt>
                <c:pt idx="1">
                  <c:v>11</c:v>
                </c:pt>
                <c:pt idx="2">
                  <c:v>15</c:v>
                </c:pt>
                <c:pt idx="3">
                  <c:v>22</c:v>
                </c:pt>
                <c:pt idx="4">
                  <c:v>40</c:v>
                </c:pt>
                <c:pt idx="5">
                  <c:v>44</c:v>
                </c:pt>
                <c:pt idx="6">
                  <c:v>68</c:v>
                </c:pt>
                <c:pt idx="7">
                  <c:v>113</c:v>
                </c:pt>
                <c:pt idx="8">
                  <c:v>134</c:v>
                </c:pt>
                <c:pt idx="9">
                  <c:v>141</c:v>
                </c:pt>
                <c:pt idx="10">
                  <c:v>162</c:v>
                </c:pt>
                <c:pt idx="11">
                  <c:v>171</c:v>
                </c:pt>
                <c:pt idx="12">
                  <c:v>217</c:v>
                </c:pt>
                <c:pt idx="13">
                  <c:v>206</c:v>
                </c:pt>
                <c:pt idx="14">
                  <c:v>221</c:v>
                </c:pt>
                <c:pt idx="15">
                  <c:v>210</c:v>
                </c:pt>
                <c:pt idx="16">
                  <c:v>198</c:v>
                </c:pt>
                <c:pt idx="17">
                  <c:v>209</c:v>
                </c:pt>
                <c:pt idx="18">
                  <c:v>195</c:v>
                </c:pt>
                <c:pt idx="19">
                  <c:v>170</c:v>
                </c:pt>
                <c:pt idx="20">
                  <c:v>144</c:v>
                </c:pt>
                <c:pt idx="21">
                  <c:v>143</c:v>
                </c:pt>
                <c:pt idx="22">
                  <c:v>116</c:v>
                </c:pt>
                <c:pt idx="23">
                  <c:v>120</c:v>
                </c:pt>
                <c:pt idx="24">
                  <c:v>111</c:v>
                </c:pt>
                <c:pt idx="25">
                  <c:v>103</c:v>
                </c:pt>
                <c:pt idx="26">
                  <c:v>93</c:v>
                </c:pt>
                <c:pt idx="27">
                  <c:v>106</c:v>
                </c:pt>
                <c:pt idx="28">
                  <c:v>118</c:v>
                </c:pt>
                <c:pt idx="29">
                  <c:v>113</c:v>
                </c:pt>
                <c:pt idx="30">
                  <c:v>82</c:v>
                </c:pt>
                <c:pt idx="31">
                  <c:v>101</c:v>
                </c:pt>
                <c:pt idx="32">
                  <c:v>72</c:v>
                </c:pt>
                <c:pt idx="33">
                  <c:v>77</c:v>
                </c:pt>
                <c:pt idx="34">
                  <c:v>85</c:v>
                </c:pt>
                <c:pt idx="35">
                  <c:v>85</c:v>
                </c:pt>
                <c:pt idx="36">
                  <c:v>84</c:v>
                </c:pt>
                <c:pt idx="37">
                  <c:v>76</c:v>
                </c:pt>
                <c:pt idx="38">
                  <c:v>68</c:v>
                </c:pt>
                <c:pt idx="39">
                  <c:v>78</c:v>
                </c:pt>
                <c:pt idx="40">
                  <c:v>72</c:v>
                </c:pt>
                <c:pt idx="41">
                  <c:v>88</c:v>
                </c:pt>
                <c:pt idx="42">
                  <c:v>98</c:v>
                </c:pt>
                <c:pt idx="43">
                  <c:v>57</c:v>
                </c:pt>
                <c:pt idx="44">
                  <c:v>39</c:v>
                </c:pt>
                <c:pt idx="45">
                  <c:v>30</c:v>
                </c:pt>
                <c:pt idx="46">
                  <c:v>35</c:v>
                </c:pt>
                <c:pt idx="47">
                  <c:v>21</c:v>
                </c:pt>
                <c:pt idx="48">
                  <c:v>24</c:v>
                </c:pt>
                <c:pt idx="49">
                  <c:v>23</c:v>
                </c:pt>
                <c:pt idx="50">
                  <c:v>21</c:v>
                </c:pt>
                <c:pt idx="51">
                  <c:v>17</c:v>
                </c:pt>
                <c:pt idx="52">
                  <c:v>17</c:v>
                </c:pt>
                <c:pt idx="53">
                  <c:v>25</c:v>
                </c:pt>
                <c:pt idx="54">
                  <c:v>24</c:v>
                </c:pt>
                <c:pt idx="55">
                  <c:v>24</c:v>
                </c:pt>
                <c:pt idx="56">
                  <c:v>13</c:v>
                </c:pt>
                <c:pt idx="57">
                  <c:v>15</c:v>
                </c:pt>
                <c:pt idx="58">
                  <c:v>16</c:v>
                </c:pt>
                <c:pt idx="59">
                  <c:v>22</c:v>
                </c:pt>
                <c:pt idx="60">
                  <c:v>14</c:v>
                </c:pt>
                <c:pt idx="61">
                  <c:v>10</c:v>
                </c:pt>
                <c:pt idx="62">
                  <c:v>12</c:v>
                </c:pt>
                <c:pt idx="63">
                  <c:v>6</c:v>
                </c:pt>
                <c:pt idx="64">
                  <c:v>8</c:v>
                </c:pt>
                <c:pt idx="65">
                  <c:v>6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3</c:v>
                </c:pt>
                <c:pt idx="70">
                  <c:v>0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0</c:v>
                </c:pt>
                <c:pt idx="7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3B-43EC-8FA1-C1C50F8AD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6583040"/>
        <c:axId val="42724160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numRef>
              <c:f>工作表1!$A$2:$A$78</c:f>
              <c:numCache>
                <c:formatCode>General</c:formatCode>
                <c:ptCount val="7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</c:numCache>
            </c:numRef>
          </c:cat>
          <c:val>
            <c:numRef>
              <c:f>工作表1!$D$2:$D$78</c:f>
              <c:numCache>
                <c:formatCode>General</c:formatCode>
                <c:ptCount val="77"/>
                <c:pt idx="0">
                  <c:v>0.41666666666666669</c:v>
                </c:pt>
                <c:pt idx="1">
                  <c:v>0.65625</c:v>
                </c:pt>
                <c:pt idx="2">
                  <c:v>0.7</c:v>
                </c:pt>
                <c:pt idx="3">
                  <c:v>0.72151898734177211</c:v>
                </c:pt>
                <c:pt idx="4">
                  <c:v>0.68992248062015504</c:v>
                </c:pt>
                <c:pt idx="5">
                  <c:v>0.78217821782178221</c:v>
                </c:pt>
                <c:pt idx="6">
                  <c:v>0.77483443708609268</c:v>
                </c:pt>
                <c:pt idx="7">
                  <c:v>0.78557874762808344</c:v>
                </c:pt>
                <c:pt idx="8">
                  <c:v>0.83354037267080749</c:v>
                </c:pt>
                <c:pt idx="9">
                  <c:v>0.84488448844884489</c:v>
                </c:pt>
                <c:pt idx="10">
                  <c:v>0.84393063583815031</c:v>
                </c:pt>
                <c:pt idx="11">
                  <c:v>0.85569620253164558</c:v>
                </c:pt>
                <c:pt idx="12">
                  <c:v>0.87649402390438247</c:v>
                </c:pt>
                <c:pt idx="13">
                  <c:v>0.89679358717434865</c:v>
                </c:pt>
                <c:pt idx="14">
                  <c:v>0.89400479616306949</c:v>
                </c:pt>
                <c:pt idx="15">
                  <c:v>0.89350912778904668</c:v>
                </c:pt>
                <c:pt idx="16">
                  <c:v>0.89740932642487048</c:v>
                </c:pt>
                <c:pt idx="17">
                  <c:v>0.88965153115100315</c:v>
                </c:pt>
                <c:pt idx="18">
                  <c:v>0.89202657807308972</c:v>
                </c:pt>
                <c:pt idx="19">
                  <c:v>0.89976415094339623</c:v>
                </c:pt>
                <c:pt idx="20">
                  <c:v>0.90177353342428379</c:v>
                </c:pt>
                <c:pt idx="21">
                  <c:v>0.90383322125084065</c:v>
                </c:pt>
                <c:pt idx="22">
                  <c:v>0.91439114391143916</c:v>
                </c:pt>
                <c:pt idx="23">
                  <c:v>0.90704879938032534</c:v>
                </c:pt>
                <c:pt idx="24">
                  <c:v>0.91062801932367154</c:v>
                </c:pt>
                <c:pt idx="25">
                  <c:v>0.91128337639965551</c:v>
                </c:pt>
                <c:pt idx="26">
                  <c:v>0.91813380281690138</c:v>
                </c:pt>
                <c:pt idx="27">
                  <c:v>0.91282894736842102</c:v>
                </c:pt>
                <c:pt idx="28">
                  <c:v>0.89957446808510644</c:v>
                </c:pt>
                <c:pt idx="29">
                  <c:v>0.89613970588235292</c:v>
                </c:pt>
                <c:pt idx="30">
                  <c:v>0.91775325977933797</c:v>
                </c:pt>
                <c:pt idx="31">
                  <c:v>0.89839034205231383</c:v>
                </c:pt>
                <c:pt idx="32">
                  <c:v>0.92332268370607029</c:v>
                </c:pt>
                <c:pt idx="33">
                  <c:v>0.91773504273504269</c:v>
                </c:pt>
                <c:pt idx="34">
                  <c:v>0.90669593852908892</c:v>
                </c:pt>
                <c:pt idx="35">
                  <c:v>0.90460157126823793</c:v>
                </c:pt>
                <c:pt idx="36">
                  <c:v>0.89642416769420463</c:v>
                </c:pt>
                <c:pt idx="37">
                  <c:v>0.90570719602977667</c:v>
                </c:pt>
                <c:pt idx="38">
                  <c:v>0.91259640102827766</c:v>
                </c:pt>
                <c:pt idx="39">
                  <c:v>0.90579710144927539</c:v>
                </c:pt>
                <c:pt idx="40">
                  <c:v>0.9027027027027027</c:v>
                </c:pt>
                <c:pt idx="41">
                  <c:v>0.88571428571428568</c:v>
                </c:pt>
                <c:pt idx="42">
                  <c:v>0.83557046979865768</c:v>
                </c:pt>
                <c:pt idx="43">
                  <c:v>0.61224489795918369</c:v>
                </c:pt>
                <c:pt idx="44">
                  <c:v>0.51249999999999996</c:v>
                </c:pt>
                <c:pt idx="45">
                  <c:v>0.61038961038961037</c:v>
                </c:pt>
                <c:pt idx="46">
                  <c:v>0.52702702702702697</c:v>
                </c:pt>
                <c:pt idx="47">
                  <c:v>0.64406779661016944</c:v>
                </c:pt>
                <c:pt idx="48">
                  <c:v>0.61904761904761907</c:v>
                </c:pt>
                <c:pt idx="49">
                  <c:v>0.57407407407407407</c:v>
                </c:pt>
                <c:pt idx="50">
                  <c:v>0.41666666666666669</c:v>
                </c:pt>
                <c:pt idx="51">
                  <c:v>0.61363636363636365</c:v>
                </c:pt>
                <c:pt idx="52">
                  <c:v>0.74626865671641796</c:v>
                </c:pt>
                <c:pt idx="53">
                  <c:v>0.53703703703703709</c:v>
                </c:pt>
                <c:pt idx="54">
                  <c:v>0.53846153846153844</c:v>
                </c:pt>
                <c:pt idx="55">
                  <c:v>0.45454545454545453</c:v>
                </c:pt>
                <c:pt idx="56">
                  <c:v>0.64864864864864868</c:v>
                </c:pt>
                <c:pt idx="57">
                  <c:v>0.61538461538461542</c:v>
                </c:pt>
                <c:pt idx="58">
                  <c:v>0.5</c:v>
                </c:pt>
                <c:pt idx="59">
                  <c:v>0.5</c:v>
                </c:pt>
                <c:pt idx="60">
                  <c:v>0.53333333333333333</c:v>
                </c:pt>
                <c:pt idx="61">
                  <c:v>0.6</c:v>
                </c:pt>
                <c:pt idx="62">
                  <c:v>0.61290322580645162</c:v>
                </c:pt>
                <c:pt idx="63">
                  <c:v>0.6470588235294118</c:v>
                </c:pt>
                <c:pt idx="64">
                  <c:v>0.57894736842105265</c:v>
                </c:pt>
                <c:pt idx="65">
                  <c:v>0.72727272727272729</c:v>
                </c:pt>
                <c:pt idx="66">
                  <c:v>0.44444444444444442</c:v>
                </c:pt>
                <c:pt idx="67">
                  <c:v>0.2</c:v>
                </c:pt>
                <c:pt idx="68">
                  <c:v>0.55555555555555558</c:v>
                </c:pt>
                <c:pt idx="69">
                  <c:v>0.25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3B-43EC-8FA1-C1C50F8AD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84064"/>
        <c:axId val="42723008"/>
      </c:lineChart>
      <c:catAx>
        <c:axId val="665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42724160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42724160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sz="2000" dirty="0" smtClean="0"/>
                  <a:t>人數</a:t>
                </a:r>
                <a:endParaRPr lang="zh-TW" sz="20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66583040"/>
        <c:crosses val="autoZero"/>
        <c:crossBetween val="between"/>
      </c:valAx>
      <c:valAx>
        <c:axId val="42723008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66584064"/>
        <c:crosses val="max"/>
        <c:crossBetween val="between"/>
        <c:majorUnit val="0.2"/>
      </c:valAx>
      <c:catAx>
        <c:axId val="66584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72300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有信貸</c:v>
                </c:pt>
                <c:pt idx="1">
                  <c:v>無信貸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6760</c:v>
                </c:pt>
                <c:pt idx="1">
                  <c:v>33162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257-4BF8-8963-25730998E9F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有信貸</c:v>
                </c:pt>
                <c:pt idx="1">
                  <c:v>無信貸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484</c:v>
                </c:pt>
                <c:pt idx="1">
                  <c:v>4805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257-4BF8-8963-25730998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65851136"/>
        <c:axId val="550693696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有信貸</c:v>
                </c:pt>
                <c:pt idx="1">
                  <c:v>無信貸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0.93318608503589173</c:v>
                </c:pt>
                <c:pt idx="1">
                  <c:v>0.87344272657834432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257-4BF8-8963-25730998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850112"/>
        <c:axId val="550696576"/>
      </c:lineChart>
      <c:catAx>
        <c:axId val="5658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693696"/>
        <c:crosses val="autoZero"/>
        <c:auto val="1"/>
        <c:lblAlgn val="ctr"/>
        <c:lblOffset val="100"/>
        <c:noMultiLvlLbl val="0"/>
      </c:catAx>
      <c:valAx>
        <c:axId val="550693696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5851136"/>
        <c:crosses val="autoZero"/>
        <c:crossBetween val="between"/>
      </c:valAx>
      <c:valAx>
        <c:axId val="550696576"/>
        <c:scaling>
          <c:orientation val="minMax"/>
          <c:max val="1"/>
          <c:min val="0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5850112"/>
        <c:crosses val="max"/>
        <c:crossBetween val="between"/>
      </c:valAx>
      <c:catAx>
        <c:axId val="565850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69657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有違約</c:v>
                </c:pt>
                <c:pt idx="1">
                  <c:v>無違約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763</c:v>
                </c:pt>
                <c:pt idx="1">
                  <c:v>39159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AE-488A-BB79-7E7000AE5B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有違約</c:v>
                </c:pt>
                <c:pt idx="1">
                  <c:v>無違約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52</c:v>
                </c:pt>
                <c:pt idx="1">
                  <c:v>5237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AE-488A-BB79-7E7000AE5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65935616"/>
        <c:axId val="67037440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有違約</c:v>
                </c:pt>
                <c:pt idx="1">
                  <c:v>無違約</c:v>
                </c:pt>
              </c:strCache>
            </c:strRef>
          </c:cat>
          <c:val>
            <c:numRef>
              <c:f>工作表1!$D$2:$D$3</c:f>
              <c:numCache>
                <c:formatCode>0.00%</c:formatCode>
                <c:ptCount val="2"/>
                <c:pt idx="0">
                  <c:v>0.93619631901840494</c:v>
                </c:pt>
                <c:pt idx="1">
                  <c:v>0.88203892242544368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EAE-488A-BB79-7E7000AE5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002688"/>
        <c:axId val="67036864"/>
      </c:lineChart>
      <c:catAx>
        <c:axId val="5659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67037440"/>
        <c:crosses val="autoZero"/>
        <c:auto val="1"/>
        <c:lblAlgn val="ctr"/>
        <c:lblOffset val="100"/>
        <c:noMultiLvlLbl val="0"/>
      </c:catAx>
      <c:valAx>
        <c:axId val="67037440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5935616"/>
        <c:crosses val="autoZero"/>
        <c:crossBetween val="between"/>
      </c:valAx>
      <c:valAx>
        <c:axId val="67036864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6002688"/>
        <c:crosses val="max"/>
        <c:crossBetween val="between"/>
      </c:valAx>
      <c:catAx>
        <c:axId val="566002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03686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成功</c:v>
                </c:pt>
                <c:pt idx="1">
                  <c:v>失敗</c:v>
                </c:pt>
                <c:pt idx="2">
                  <c:v>其他</c:v>
                </c:pt>
                <c:pt idx="3">
                  <c:v>未知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533</c:v>
                </c:pt>
                <c:pt idx="1">
                  <c:v>4283</c:v>
                </c:pt>
                <c:pt idx="2">
                  <c:v>1533</c:v>
                </c:pt>
                <c:pt idx="3">
                  <c:v>33573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FB-448A-9C74-1EC51798D04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成功</c:v>
                </c:pt>
                <c:pt idx="1">
                  <c:v>失敗</c:v>
                </c:pt>
                <c:pt idx="2">
                  <c:v>其他</c:v>
                </c:pt>
                <c:pt idx="3">
                  <c:v>未知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978</c:v>
                </c:pt>
                <c:pt idx="1">
                  <c:v>618</c:v>
                </c:pt>
                <c:pt idx="2">
                  <c:v>307</c:v>
                </c:pt>
                <c:pt idx="3">
                  <c:v>3386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FB-448A-9C74-1EC51798D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66236672"/>
        <c:axId val="67040896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成功</c:v>
                </c:pt>
                <c:pt idx="1">
                  <c:v>失敗</c:v>
                </c:pt>
                <c:pt idx="2">
                  <c:v>其他</c:v>
                </c:pt>
                <c:pt idx="3">
                  <c:v>未知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0.35274652547981467</c:v>
                </c:pt>
                <c:pt idx="1">
                  <c:v>0.87390328504386861</c:v>
                </c:pt>
                <c:pt idx="2">
                  <c:v>0.83315217391304353</c:v>
                </c:pt>
                <c:pt idx="3">
                  <c:v>0.90838496712573391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4FB-448A-9C74-1EC51798D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238208"/>
        <c:axId val="67039168"/>
      </c:lineChart>
      <c:catAx>
        <c:axId val="5662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67040896"/>
        <c:crosses val="autoZero"/>
        <c:auto val="1"/>
        <c:lblAlgn val="ctr"/>
        <c:lblOffset val="100"/>
        <c:noMultiLvlLbl val="0"/>
      </c:catAx>
      <c:valAx>
        <c:axId val="670408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6236672"/>
        <c:crosses val="autoZero"/>
        <c:crossBetween val="between"/>
      </c:valAx>
      <c:valAx>
        <c:axId val="6703916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6238208"/>
        <c:crosses val="max"/>
        <c:crossBetween val="between"/>
        <c:majorUnit val="0.2"/>
      </c:valAx>
      <c:catAx>
        <c:axId val="566238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03916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工作表1!$A$2:$A$4</c:f>
              <c:strCache>
                <c:ptCount val="3"/>
                <c:pt idx="0">
                  <c:v>手機</c:v>
                </c:pt>
                <c:pt idx="1">
                  <c:v>市話</c:v>
                </c:pt>
                <c:pt idx="2">
                  <c:v>未知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24916</c:v>
                </c:pt>
                <c:pt idx="1">
                  <c:v>2516</c:v>
                </c:pt>
                <c:pt idx="2">
                  <c:v>12490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32-4160-9D20-F3521A38ABF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工作表1!$A$2:$A$4</c:f>
              <c:strCache>
                <c:ptCount val="3"/>
                <c:pt idx="0">
                  <c:v>手機</c:v>
                </c:pt>
                <c:pt idx="1">
                  <c:v>市話</c:v>
                </c:pt>
                <c:pt idx="2">
                  <c:v>未知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4369</c:v>
                </c:pt>
                <c:pt idx="1">
                  <c:v>390</c:v>
                </c:pt>
                <c:pt idx="2">
                  <c:v>530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F32-4160-9D20-F3521A38A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62539008"/>
        <c:axId val="4137132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手機</c:v>
                </c:pt>
                <c:pt idx="1">
                  <c:v>市話</c:v>
                </c:pt>
                <c:pt idx="2">
                  <c:v>未知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0.8508109953901315</c:v>
                </c:pt>
                <c:pt idx="1">
                  <c:v>0.86579490708878182</c:v>
                </c:pt>
                <c:pt idx="2">
                  <c:v>0.95929339477726572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F32-4160-9D20-F3521A38A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840576"/>
        <c:axId val="41371904"/>
      </c:lineChart>
      <c:catAx>
        <c:axId val="56253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41371328"/>
        <c:crosses val="autoZero"/>
        <c:auto val="1"/>
        <c:lblAlgn val="ctr"/>
        <c:lblOffset val="100"/>
        <c:noMultiLvlLbl val="0"/>
      </c:catAx>
      <c:valAx>
        <c:axId val="41371328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</a:t>
                </a:r>
                <a:r>
                  <a:rPr lang="zh-TW" dirty="0" smtClean="0"/>
                  <a:t>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2539008"/>
        <c:crosses val="autoZero"/>
        <c:crossBetween val="between"/>
      </c:valAx>
      <c:valAx>
        <c:axId val="41371904"/>
        <c:scaling>
          <c:orientation val="minMax"/>
          <c:max val="1"/>
          <c:min val="0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2840576"/>
        <c:crosses val="max"/>
        <c:crossBetween val="between"/>
      </c:valAx>
      <c:catAx>
        <c:axId val="562840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7190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1261</c:v>
                </c:pt>
                <c:pt idx="1">
                  <c:v>2208</c:v>
                </c:pt>
                <c:pt idx="2">
                  <c:v>229</c:v>
                </c:pt>
                <c:pt idx="3">
                  <c:v>2355</c:v>
                </c:pt>
                <c:pt idx="4">
                  <c:v>12841</c:v>
                </c:pt>
                <c:pt idx="5">
                  <c:v>4795</c:v>
                </c:pt>
                <c:pt idx="6">
                  <c:v>6268</c:v>
                </c:pt>
                <c:pt idx="7">
                  <c:v>5559</c:v>
                </c:pt>
                <c:pt idx="8">
                  <c:v>310</c:v>
                </c:pt>
                <c:pt idx="9">
                  <c:v>415</c:v>
                </c:pt>
                <c:pt idx="10">
                  <c:v>3567</c:v>
                </c:pt>
                <c:pt idx="11">
                  <c:v>114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AD-4B30-9F3C-9246A594A0A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142</c:v>
                </c:pt>
                <c:pt idx="1">
                  <c:v>441</c:v>
                </c:pt>
                <c:pt idx="2">
                  <c:v>248</c:v>
                </c:pt>
                <c:pt idx="3">
                  <c:v>577</c:v>
                </c:pt>
                <c:pt idx="4">
                  <c:v>925</c:v>
                </c:pt>
                <c:pt idx="5">
                  <c:v>546</c:v>
                </c:pt>
                <c:pt idx="6">
                  <c:v>627</c:v>
                </c:pt>
                <c:pt idx="7">
                  <c:v>688</c:v>
                </c:pt>
                <c:pt idx="8">
                  <c:v>269</c:v>
                </c:pt>
                <c:pt idx="9">
                  <c:v>323</c:v>
                </c:pt>
                <c:pt idx="10">
                  <c:v>403</c:v>
                </c:pt>
                <c:pt idx="11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AAD-4B30-9F3C-9246A594A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66157824"/>
        <c:axId val="41373056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0.89878831076265142</c:v>
                </c:pt>
                <c:pt idx="1">
                  <c:v>0.83352208380520953</c:v>
                </c:pt>
                <c:pt idx="2">
                  <c:v>0.48008385744234799</c:v>
                </c:pt>
                <c:pt idx="3">
                  <c:v>0.80320600272851295</c:v>
                </c:pt>
                <c:pt idx="4">
                  <c:v>0.93280546273427289</c:v>
                </c:pt>
                <c:pt idx="5">
                  <c:v>0.8977719528178244</c:v>
                </c:pt>
                <c:pt idx="6">
                  <c:v>0.90906453952139232</c:v>
                </c:pt>
                <c:pt idx="7">
                  <c:v>0.88986713622538816</c:v>
                </c:pt>
                <c:pt idx="8">
                  <c:v>0.53540587219343694</c:v>
                </c:pt>
                <c:pt idx="9">
                  <c:v>0.56233062330623307</c:v>
                </c:pt>
                <c:pt idx="10">
                  <c:v>0.89848866498740554</c:v>
                </c:pt>
                <c:pt idx="11">
                  <c:v>0.53271028037383172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AAD-4B30-9F3C-9246A594A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841088"/>
        <c:axId val="41373632"/>
      </c:lineChart>
      <c:catAx>
        <c:axId val="56615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41373056"/>
        <c:crosses val="autoZero"/>
        <c:auto val="1"/>
        <c:lblAlgn val="ctr"/>
        <c:lblOffset val="100"/>
        <c:noMultiLvlLbl val="0"/>
      </c:catAx>
      <c:valAx>
        <c:axId val="413730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6157824"/>
        <c:crosses val="autoZero"/>
        <c:crossBetween val="between"/>
      </c:valAx>
      <c:valAx>
        <c:axId val="41373632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2841088"/>
        <c:crosses val="max"/>
        <c:crossBetween val="between"/>
      </c:valAx>
      <c:catAx>
        <c:axId val="562841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73632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1095127361327"/>
          <c:y val="4.5139821978197769E-2"/>
          <c:w val="0.76732029774469501"/>
          <c:h val="0.63484116803902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工作表1!$A$2:$A$13</c:f>
              <c:strCache>
                <c:ptCount val="12"/>
                <c:pt idx="0">
                  <c:v>藍領</c:v>
                </c:pt>
                <c:pt idx="1">
                  <c:v>管理階層</c:v>
                </c:pt>
                <c:pt idx="2">
                  <c:v>技術人員</c:v>
                </c:pt>
                <c:pt idx="3">
                  <c:v>經理</c:v>
                </c:pt>
                <c:pt idx="4">
                  <c:v>服務業</c:v>
                </c:pt>
                <c:pt idx="5">
                  <c:v>退休</c:v>
                </c:pt>
                <c:pt idx="6">
                  <c:v>創業</c:v>
                </c:pt>
                <c:pt idx="7">
                  <c:v>企業家</c:v>
                </c:pt>
                <c:pt idx="8">
                  <c:v>家管</c:v>
                </c:pt>
                <c:pt idx="9">
                  <c:v>待業</c:v>
                </c:pt>
                <c:pt idx="10">
                  <c:v>學生</c:v>
                </c:pt>
                <c:pt idx="11">
                  <c:v>未知</c:v>
                </c:pt>
              </c:strCache>
            </c:str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9024</c:v>
                </c:pt>
                <c:pt idx="1">
                  <c:v>8157</c:v>
                </c:pt>
                <c:pt idx="2">
                  <c:v>6757</c:v>
                </c:pt>
                <c:pt idx="3">
                  <c:v>4540</c:v>
                </c:pt>
                <c:pt idx="4">
                  <c:v>3785</c:v>
                </c:pt>
                <c:pt idx="5">
                  <c:v>1748</c:v>
                </c:pt>
                <c:pt idx="6">
                  <c:v>1392</c:v>
                </c:pt>
                <c:pt idx="7">
                  <c:v>1364</c:v>
                </c:pt>
                <c:pt idx="8">
                  <c:v>1131</c:v>
                </c:pt>
                <c:pt idx="9">
                  <c:v>1101</c:v>
                </c:pt>
                <c:pt idx="10">
                  <c:v>669</c:v>
                </c:pt>
                <c:pt idx="11">
                  <c:v>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3C-487B-BDFE-EA3A85AD105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工作表1!$A$2:$A$13</c:f>
              <c:strCache>
                <c:ptCount val="12"/>
                <c:pt idx="0">
                  <c:v>藍領</c:v>
                </c:pt>
                <c:pt idx="1">
                  <c:v>管理階層</c:v>
                </c:pt>
                <c:pt idx="2">
                  <c:v>技術人員</c:v>
                </c:pt>
                <c:pt idx="3">
                  <c:v>經理</c:v>
                </c:pt>
                <c:pt idx="4">
                  <c:v>服務業</c:v>
                </c:pt>
                <c:pt idx="5">
                  <c:v>退休</c:v>
                </c:pt>
                <c:pt idx="6">
                  <c:v>創業</c:v>
                </c:pt>
                <c:pt idx="7">
                  <c:v>企業家</c:v>
                </c:pt>
                <c:pt idx="8">
                  <c:v>家管</c:v>
                </c:pt>
                <c:pt idx="9">
                  <c:v>待業</c:v>
                </c:pt>
                <c:pt idx="10">
                  <c:v>學生</c:v>
                </c:pt>
                <c:pt idx="11">
                  <c:v>未知</c:v>
                </c:pt>
              </c:strCache>
            </c:str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708</c:v>
                </c:pt>
                <c:pt idx="1">
                  <c:v>1301</c:v>
                </c:pt>
                <c:pt idx="2">
                  <c:v>840</c:v>
                </c:pt>
                <c:pt idx="3">
                  <c:v>631</c:v>
                </c:pt>
                <c:pt idx="4">
                  <c:v>369</c:v>
                </c:pt>
                <c:pt idx="5">
                  <c:v>516</c:v>
                </c:pt>
                <c:pt idx="6">
                  <c:v>187</c:v>
                </c:pt>
                <c:pt idx="7">
                  <c:v>123</c:v>
                </c:pt>
                <c:pt idx="8">
                  <c:v>109</c:v>
                </c:pt>
                <c:pt idx="9">
                  <c:v>202</c:v>
                </c:pt>
                <c:pt idx="10">
                  <c:v>269</c:v>
                </c:pt>
                <c:pt idx="11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3C-487B-BDFE-EA3A85AD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40805120"/>
        <c:axId val="4272588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工作表1!$A$2:$A$13</c:f>
              <c:strCache>
                <c:ptCount val="12"/>
                <c:pt idx="0">
                  <c:v>藍領</c:v>
                </c:pt>
                <c:pt idx="1">
                  <c:v>管理階層</c:v>
                </c:pt>
                <c:pt idx="2">
                  <c:v>技術人員</c:v>
                </c:pt>
                <c:pt idx="3">
                  <c:v>經理</c:v>
                </c:pt>
                <c:pt idx="4">
                  <c:v>服務業</c:v>
                </c:pt>
                <c:pt idx="5">
                  <c:v>退休</c:v>
                </c:pt>
                <c:pt idx="6">
                  <c:v>創業</c:v>
                </c:pt>
                <c:pt idx="7">
                  <c:v>企業家</c:v>
                </c:pt>
                <c:pt idx="8">
                  <c:v>家管</c:v>
                </c:pt>
                <c:pt idx="9">
                  <c:v>待業</c:v>
                </c:pt>
                <c:pt idx="10">
                  <c:v>學生</c:v>
                </c:pt>
                <c:pt idx="11">
                  <c:v>未知</c:v>
                </c:pt>
              </c:strCache>
            </c:str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0.92725030826140564</c:v>
                </c:pt>
                <c:pt idx="1">
                  <c:v>0.86244449143582158</c:v>
                </c:pt>
                <c:pt idx="2">
                  <c:v>0.88943003817296307</c:v>
                </c:pt>
                <c:pt idx="3">
                  <c:v>0.87797331270547285</c:v>
                </c:pt>
                <c:pt idx="4">
                  <c:v>0.9111699566682715</c:v>
                </c:pt>
                <c:pt idx="5">
                  <c:v>0.77208480565371029</c:v>
                </c:pt>
                <c:pt idx="6">
                  <c:v>0.88157061431285622</c:v>
                </c:pt>
                <c:pt idx="7">
                  <c:v>0.91728312037659721</c:v>
                </c:pt>
                <c:pt idx="8">
                  <c:v>0.9120967741935484</c:v>
                </c:pt>
                <c:pt idx="9">
                  <c:v>0.8449731389102072</c:v>
                </c:pt>
                <c:pt idx="10">
                  <c:v>0.71321961620469088</c:v>
                </c:pt>
                <c:pt idx="11">
                  <c:v>0.88194444444444442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13C-487B-BDFE-EA3A85AD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6254720"/>
        <c:axId val="41354368"/>
      </c:lineChart>
      <c:catAx>
        <c:axId val="54080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42725888"/>
        <c:crosses val="autoZero"/>
        <c:auto val="1"/>
        <c:lblAlgn val="ctr"/>
        <c:lblOffset val="100"/>
        <c:noMultiLvlLbl val="0"/>
      </c:catAx>
      <c:valAx>
        <c:axId val="42725888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>
            <c:manualLayout>
              <c:xMode val="edge"/>
              <c:yMode val="edge"/>
              <c:x val="2.1289732472789428E-2"/>
              <c:y val="0.306127164596742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40805120"/>
        <c:crosses val="autoZero"/>
        <c:crossBetween val="between"/>
      </c:valAx>
      <c:valAx>
        <c:axId val="4135436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6254720"/>
        <c:crosses val="max"/>
        <c:crossBetween val="between"/>
        <c:majorUnit val="0.2"/>
      </c:valAx>
      <c:catAx>
        <c:axId val="5562547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5436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39004286880001837"/>
          <c:y val="0.84575167934915763"/>
          <c:w val="0.21018354282474361"/>
          <c:h val="6.8254809944607822E-2"/>
        </c:manualLayout>
      </c:layout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1095127361327"/>
          <c:y val="4.5139821978197769E-2"/>
          <c:w val="0.76732029774469501"/>
          <c:h val="0.63484116803902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工作表1!$A$2:$A$32</c:f>
              <c:strCache>
                <c:ptCount val="31"/>
                <c:pt idx="0">
                  <c:v>1號</c:v>
                </c:pt>
                <c:pt idx="1">
                  <c:v>2號</c:v>
                </c:pt>
                <c:pt idx="2">
                  <c:v>3號</c:v>
                </c:pt>
                <c:pt idx="3">
                  <c:v>4號</c:v>
                </c:pt>
                <c:pt idx="4">
                  <c:v>5號</c:v>
                </c:pt>
                <c:pt idx="5">
                  <c:v>6號</c:v>
                </c:pt>
                <c:pt idx="6">
                  <c:v>7號</c:v>
                </c:pt>
                <c:pt idx="7">
                  <c:v>8號</c:v>
                </c:pt>
                <c:pt idx="8">
                  <c:v>9號</c:v>
                </c:pt>
                <c:pt idx="9">
                  <c:v>10號</c:v>
                </c:pt>
                <c:pt idx="10">
                  <c:v>11號</c:v>
                </c:pt>
                <c:pt idx="11">
                  <c:v>12號</c:v>
                </c:pt>
                <c:pt idx="12">
                  <c:v>13號</c:v>
                </c:pt>
                <c:pt idx="13">
                  <c:v>14號</c:v>
                </c:pt>
                <c:pt idx="14">
                  <c:v>15號</c:v>
                </c:pt>
                <c:pt idx="15">
                  <c:v>16號</c:v>
                </c:pt>
                <c:pt idx="16">
                  <c:v>17號</c:v>
                </c:pt>
                <c:pt idx="17">
                  <c:v>18號</c:v>
                </c:pt>
                <c:pt idx="18">
                  <c:v>19號</c:v>
                </c:pt>
                <c:pt idx="19">
                  <c:v>20號</c:v>
                </c:pt>
                <c:pt idx="20">
                  <c:v>21號</c:v>
                </c:pt>
                <c:pt idx="21">
                  <c:v>22號</c:v>
                </c:pt>
                <c:pt idx="22">
                  <c:v>23號</c:v>
                </c:pt>
                <c:pt idx="23">
                  <c:v>24號</c:v>
                </c:pt>
                <c:pt idx="24">
                  <c:v>25號</c:v>
                </c:pt>
                <c:pt idx="25">
                  <c:v>26號</c:v>
                </c:pt>
                <c:pt idx="26">
                  <c:v>27號</c:v>
                </c:pt>
                <c:pt idx="27">
                  <c:v>28號</c:v>
                </c:pt>
                <c:pt idx="28">
                  <c:v>29號</c:v>
                </c:pt>
                <c:pt idx="29">
                  <c:v>30號</c:v>
                </c:pt>
                <c:pt idx="30">
                  <c:v>31號</c:v>
                </c:pt>
              </c:strCache>
            </c:strRef>
          </c:cat>
          <c:val>
            <c:numRef>
              <c:f>工作表1!$B$2:$B$32</c:f>
              <c:numCache>
                <c:formatCode>General</c:formatCode>
                <c:ptCount val="31"/>
                <c:pt idx="0">
                  <c:v>232</c:v>
                </c:pt>
                <c:pt idx="1">
                  <c:v>1111</c:v>
                </c:pt>
                <c:pt idx="2">
                  <c:v>901</c:v>
                </c:pt>
                <c:pt idx="3">
                  <c:v>1215</c:v>
                </c:pt>
                <c:pt idx="4">
                  <c:v>1695</c:v>
                </c:pt>
                <c:pt idx="5">
                  <c:v>1751</c:v>
                </c:pt>
                <c:pt idx="6">
                  <c:v>1660</c:v>
                </c:pt>
                <c:pt idx="7">
                  <c:v>1641</c:v>
                </c:pt>
                <c:pt idx="8">
                  <c:v>1382</c:v>
                </c:pt>
                <c:pt idx="9">
                  <c:v>403</c:v>
                </c:pt>
                <c:pt idx="10">
                  <c:v>1298</c:v>
                </c:pt>
                <c:pt idx="11">
                  <c:v>1359</c:v>
                </c:pt>
                <c:pt idx="12">
                  <c:v>1344</c:v>
                </c:pt>
                <c:pt idx="13">
                  <c:v>1638</c:v>
                </c:pt>
                <c:pt idx="14">
                  <c:v>1465</c:v>
                </c:pt>
                <c:pt idx="15">
                  <c:v>1223</c:v>
                </c:pt>
                <c:pt idx="16">
                  <c:v>1763</c:v>
                </c:pt>
                <c:pt idx="17">
                  <c:v>2080</c:v>
                </c:pt>
                <c:pt idx="18">
                  <c:v>1635</c:v>
                </c:pt>
                <c:pt idx="19">
                  <c:v>2560</c:v>
                </c:pt>
                <c:pt idx="20">
                  <c:v>1825</c:v>
                </c:pt>
                <c:pt idx="21">
                  <c:v>751</c:v>
                </c:pt>
                <c:pt idx="22">
                  <c:v>813</c:v>
                </c:pt>
                <c:pt idx="23">
                  <c:v>385</c:v>
                </c:pt>
                <c:pt idx="24">
                  <c:v>707</c:v>
                </c:pt>
                <c:pt idx="25">
                  <c:v>919</c:v>
                </c:pt>
                <c:pt idx="26">
                  <c:v>971</c:v>
                </c:pt>
                <c:pt idx="27">
                  <c:v>1687</c:v>
                </c:pt>
                <c:pt idx="28">
                  <c:v>1616</c:v>
                </c:pt>
                <c:pt idx="29">
                  <c:v>1295</c:v>
                </c:pt>
                <c:pt idx="30">
                  <c:v>597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3C-487B-BDFE-EA3A85AD105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工作表1!$A$2:$A$32</c:f>
              <c:strCache>
                <c:ptCount val="31"/>
                <c:pt idx="0">
                  <c:v>1號</c:v>
                </c:pt>
                <c:pt idx="1">
                  <c:v>2號</c:v>
                </c:pt>
                <c:pt idx="2">
                  <c:v>3號</c:v>
                </c:pt>
                <c:pt idx="3">
                  <c:v>4號</c:v>
                </c:pt>
                <c:pt idx="4">
                  <c:v>5號</c:v>
                </c:pt>
                <c:pt idx="5">
                  <c:v>6號</c:v>
                </c:pt>
                <c:pt idx="6">
                  <c:v>7號</c:v>
                </c:pt>
                <c:pt idx="7">
                  <c:v>8號</c:v>
                </c:pt>
                <c:pt idx="8">
                  <c:v>9號</c:v>
                </c:pt>
                <c:pt idx="9">
                  <c:v>10號</c:v>
                </c:pt>
                <c:pt idx="10">
                  <c:v>11號</c:v>
                </c:pt>
                <c:pt idx="11">
                  <c:v>12號</c:v>
                </c:pt>
                <c:pt idx="12">
                  <c:v>13號</c:v>
                </c:pt>
                <c:pt idx="13">
                  <c:v>14號</c:v>
                </c:pt>
                <c:pt idx="14">
                  <c:v>15號</c:v>
                </c:pt>
                <c:pt idx="15">
                  <c:v>16號</c:v>
                </c:pt>
                <c:pt idx="16">
                  <c:v>17號</c:v>
                </c:pt>
                <c:pt idx="17">
                  <c:v>18號</c:v>
                </c:pt>
                <c:pt idx="18">
                  <c:v>19號</c:v>
                </c:pt>
                <c:pt idx="19">
                  <c:v>20號</c:v>
                </c:pt>
                <c:pt idx="20">
                  <c:v>21號</c:v>
                </c:pt>
                <c:pt idx="21">
                  <c:v>22號</c:v>
                </c:pt>
                <c:pt idx="22">
                  <c:v>23號</c:v>
                </c:pt>
                <c:pt idx="23">
                  <c:v>24號</c:v>
                </c:pt>
                <c:pt idx="24">
                  <c:v>25號</c:v>
                </c:pt>
                <c:pt idx="25">
                  <c:v>26號</c:v>
                </c:pt>
                <c:pt idx="26">
                  <c:v>27號</c:v>
                </c:pt>
                <c:pt idx="27">
                  <c:v>28號</c:v>
                </c:pt>
                <c:pt idx="28">
                  <c:v>29號</c:v>
                </c:pt>
                <c:pt idx="29">
                  <c:v>30號</c:v>
                </c:pt>
                <c:pt idx="30">
                  <c:v>31號</c:v>
                </c:pt>
              </c:strCache>
            </c:strRef>
          </c:cat>
          <c:val>
            <c:numRef>
              <c:f>工作表1!$C$2:$C$32</c:f>
              <c:numCache>
                <c:formatCode>General</c:formatCode>
                <c:ptCount val="31"/>
                <c:pt idx="0">
                  <c:v>90</c:v>
                </c:pt>
                <c:pt idx="1">
                  <c:v>182</c:v>
                </c:pt>
                <c:pt idx="2">
                  <c:v>178</c:v>
                </c:pt>
                <c:pt idx="3">
                  <c:v>230</c:v>
                </c:pt>
                <c:pt idx="4">
                  <c:v>215</c:v>
                </c:pt>
                <c:pt idx="5">
                  <c:v>181</c:v>
                </c:pt>
                <c:pt idx="6">
                  <c:v>157</c:v>
                </c:pt>
                <c:pt idx="7">
                  <c:v>201</c:v>
                </c:pt>
                <c:pt idx="8">
                  <c:v>179</c:v>
                </c:pt>
                <c:pt idx="9">
                  <c:v>121</c:v>
                </c:pt>
                <c:pt idx="10">
                  <c:v>181</c:v>
                </c:pt>
                <c:pt idx="11">
                  <c:v>244</c:v>
                </c:pt>
                <c:pt idx="12">
                  <c:v>241</c:v>
                </c:pt>
                <c:pt idx="13">
                  <c:v>210</c:v>
                </c:pt>
                <c:pt idx="14">
                  <c:v>238</c:v>
                </c:pt>
                <c:pt idx="15">
                  <c:v>192</c:v>
                </c:pt>
                <c:pt idx="16">
                  <c:v>176</c:v>
                </c:pt>
                <c:pt idx="17">
                  <c:v>228</c:v>
                </c:pt>
                <c:pt idx="18">
                  <c:v>122</c:v>
                </c:pt>
                <c:pt idx="19">
                  <c:v>192</c:v>
                </c:pt>
                <c:pt idx="20">
                  <c:v>201</c:v>
                </c:pt>
                <c:pt idx="21">
                  <c:v>154</c:v>
                </c:pt>
                <c:pt idx="22">
                  <c:v>126</c:v>
                </c:pt>
                <c:pt idx="23">
                  <c:v>62</c:v>
                </c:pt>
                <c:pt idx="24">
                  <c:v>133</c:v>
                </c:pt>
                <c:pt idx="25">
                  <c:v>116</c:v>
                </c:pt>
                <c:pt idx="26">
                  <c:v>150</c:v>
                </c:pt>
                <c:pt idx="27">
                  <c:v>143</c:v>
                </c:pt>
                <c:pt idx="28">
                  <c:v>129</c:v>
                </c:pt>
                <c:pt idx="29">
                  <c:v>271</c:v>
                </c:pt>
                <c:pt idx="30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3C-487B-BDFE-EA3A85AD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50947328"/>
        <c:axId val="42728192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工作表1!$A$2:$A$32</c:f>
              <c:strCache>
                <c:ptCount val="31"/>
                <c:pt idx="0">
                  <c:v>1號</c:v>
                </c:pt>
                <c:pt idx="1">
                  <c:v>2號</c:v>
                </c:pt>
                <c:pt idx="2">
                  <c:v>3號</c:v>
                </c:pt>
                <c:pt idx="3">
                  <c:v>4號</c:v>
                </c:pt>
                <c:pt idx="4">
                  <c:v>5號</c:v>
                </c:pt>
                <c:pt idx="5">
                  <c:v>6號</c:v>
                </c:pt>
                <c:pt idx="6">
                  <c:v>7號</c:v>
                </c:pt>
                <c:pt idx="7">
                  <c:v>8號</c:v>
                </c:pt>
                <c:pt idx="8">
                  <c:v>9號</c:v>
                </c:pt>
                <c:pt idx="9">
                  <c:v>10號</c:v>
                </c:pt>
                <c:pt idx="10">
                  <c:v>11號</c:v>
                </c:pt>
                <c:pt idx="11">
                  <c:v>12號</c:v>
                </c:pt>
                <c:pt idx="12">
                  <c:v>13號</c:v>
                </c:pt>
                <c:pt idx="13">
                  <c:v>14號</c:v>
                </c:pt>
                <c:pt idx="14">
                  <c:v>15號</c:v>
                </c:pt>
                <c:pt idx="15">
                  <c:v>16號</c:v>
                </c:pt>
                <c:pt idx="16">
                  <c:v>17號</c:v>
                </c:pt>
                <c:pt idx="17">
                  <c:v>18號</c:v>
                </c:pt>
                <c:pt idx="18">
                  <c:v>19號</c:v>
                </c:pt>
                <c:pt idx="19">
                  <c:v>20號</c:v>
                </c:pt>
                <c:pt idx="20">
                  <c:v>21號</c:v>
                </c:pt>
                <c:pt idx="21">
                  <c:v>22號</c:v>
                </c:pt>
                <c:pt idx="22">
                  <c:v>23號</c:v>
                </c:pt>
                <c:pt idx="23">
                  <c:v>24號</c:v>
                </c:pt>
                <c:pt idx="24">
                  <c:v>25號</c:v>
                </c:pt>
                <c:pt idx="25">
                  <c:v>26號</c:v>
                </c:pt>
                <c:pt idx="26">
                  <c:v>27號</c:v>
                </c:pt>
                <c:pt idx="27">
                  <c:v>28號</c:v>
                </c:pt>
                <c:pt idx="28">
                  <c:v>29號</c:v>
                </c:pt>
                <c:pt idx="29">
                  <c:v>30號</c:v>
                </c:pt>
                <c:pt idx="30">
                  <c:v>31號</c:v>
                </c:pt>
              </c:strCache>
            </c:strRef>
          </c:cat>
          <c:val>
            <c:numRef>
              <c:f>工作表1!$D$2:$D$32</c:f>
              <c:numCache>
                <c:formatCode>General</c:formatCode>
                <c:ptCount val="31"/>
                <c:pt idx="0">
                  <c:v>0.72049689440993792</c:v>
                </c:pt>
                <c:pt idx="1">
                  <c:v>0.85924207269914932</c:v>
                </c:pt>
                <c:pt idx="2">
                  <c:v>0.835032437442076</c:v>
                </c:pt>
                <c:pt idx="3">
                  <c:v>0.84083044982698962</c:v>
                </c:pt>
                <c:pt idx="4">
                  <c:v>0.88743455497382195</c:v>
                </c:pt>
                <c:pt idx="5">
                  <c:v>0.90631469979296064</c:v>
                </c:pt>
                <c:pt idx="6">
                  <c:v>0.91359383599339572</c:v>
                </c:pt>
                <c:pt idx="7">
                  <c:v>0.89087947882736152</c:v>
                </c:pt>
                <c:pt idx="8">
                  <c:v>0.88532991672005124</c:v>
                </c:pt>
                <c:pt idx="9">
                  <c:v>0.76908396946564883</c:v>
                </c:pt>
                <c:pt idx="10">
                  <c:v>0.8776200135226504</c:v>
                </c:pt>
                <c:pt idx="11">
                  <c:v>0.84778540237055522</c:v>
                </c:pt>
                <c:pt idx="12">
                  <c:v>0.84794952681388014</c:v>
                </c:pt>
                <c:pt idx="13">
                  <c:v>0.88636363636363635</c:v>
                </c:pt>
                <c:pt idx="14">
                  <c:v>0.86024662360540227</c:v>
                </c:pt>
                <c:pt idx="15">
                  <c:v>0.86431095406360425</c:v>
                </c:pt>
                <c:pt idx="16">
                  <c:v>0.90923156266116556</c:v>
                </c:pt>
                <c:pt idx="17">
                  <c:v>0.901213171577123</c:v>
                </c:pt>
                <c:pt idx="18">
                  <c:v>0.93056346044393856</c:v>
                </c:pt>
                <c:pt idx="19">
                  <c:v>0.93023255813953487</c:v>
                </c:pt>
                <c:pt idx="20">
                  <c:v>0.90078973346495561</c:v>
                </c:pt>
                <c:pt idx="21">
                  <c:v>0.82983425414364642</c:v>
                </c:pt>
                <c:pt idx="22">
                  <c:v>0.86581469648562304</c:v>
                </c:pt>
                <c:pt idx="23">
                  <c:v>0.86129753914988816</c:v>
                </c:pt>
                <c:pt idx="24">
                  <c:v>0.84166666666666667</c:v>
                </c:pt>
                <c:pt idx="25">
                  <c:v>0.88792270531400963</c:v>
                </c:pt>
                <c:pt idx="26">
                  <c:v>0.86619090098126672</c:v>
                </c:pt>
                <c:pt idx="27">
                  <c:v>0.92185792349726781</c:v>
                </c:pt>
                <c:pt idx="28">
                  <c:v>0.92607449856733526</c:v>
                </c:pt>
                <c:pt idx="29">
                  <c:v>0.8269476372924649</c:v>
                </c:pt>
                <c:pt idx="30">
                  <c:v>0.92846034214618978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13C-487B-BDFE-EA3A85AD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641728"/>
        <c:axId val="43280640"/>
      </c:lineChart>
      <c:catAx>
        <c:axId val="55094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42728192"/>
        <c:crosses val="autoZero"/>
        <c:auto val="1"/>
        <c:lblAlgn val="ctr"/>
        <c:lblOffset val="100"/>
        <c:tickLblSkip val="5"/>
        <c:noMultiLvlLbl val="0"/>
      </c:catAx>
      <c:valAx>
        <c:axId val="42728192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>
            <c:manualLayout>
              <c:xMode val="edge"/>
              <c:yMode val="edge"/>
              <c:x val="1.581241930973187E-2"/>
              <c:y val="0.306127164596742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947328"/>
        <c:crosses val="autoZero"/>
        <c:crossBetween val="between"/>
      </c:valAx>
      <c:valAx>
        <c:axId val="4328064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7641728"/>
        <c:crosses val="max"/>
        <c:crossBetween val="between"/>
        <c:majorUnit val="0.2"/>
      </c:valAx>
      <c:catAx>
        <c:axId val="5576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8064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39369188864072574"/>
          <c:y val="0.82425330167259914"/>
          <c:w val="0.21018354282474361"/>
          <c:h val="6.8254809944607822E-2"/>
        </c:manualLayout>
      </c:layout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3525799449118"/>
          <c:y val="5.4862216955317719E-2"/>
          <c:w val="0.76558536490215212"/>
          <c:h val="0.69270441144399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工作表1!$A$2:$A$4</c:f>
              <c:strCache>
                <c:ptCount val="3"/>
                <c:pt idx="0">
                  <c:v>已婚</c:v>
                </c:pt>
                <c:pt idx="1">
                  <c:v>離婚</c:v>
                </c:pt>
                <c:pt idx="2">
                  <c:v>單身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24459</c:v>
                </c:pt>
                <c:pt idx="1">
                  <c:v>4585</c:v>
                </c:pt>
                <c:pt idx="2">
                  <c:v>10878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1F-4D65-BB32-BAE3E693808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工作表1!$A$2:$A$4</c:f>
              <c:strCache>
                <c:ptCount val="3"/>
                <c:pt idx="0">
                  <c:v>已婚</c:v>
                </c:pt>
                <c:pt idx="1">
                  <c:v>離婚</c:v>
                </c:pt>
                <c:pt idx="2">
                  <c:v>單身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2755</c:v>
                </c:pt>
                <c:pt idx="1">
                  <c:v>622</c:v>
                </c:pt>
                <c:pt idx="2">
                  <c:v>1912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A1F-4D65-BB32-BAE3E6938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50778880"/>
        <c:axId val="4328524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已婚</c:v>
                </c:pt>
                <c:pt idx="1">
                  <c:v>離婚</c:v>
                </c:pt>
                <c:pt idx="2">
                  <c:v>單身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0.89876534136841335</c:v>
                </c:pt>
                <c:pt idx="1">
                  <c:v>0.88054541962742461</c:v>
                </c:pt>
                <c:pt idx="2">
                  <c:v>0.8505082095387021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1F-4D65-BB32-BAE3E6938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780416"/>
        <c:axId val="43285824"/>
      </c:lineChart>
      <c:catAx>
        <c:axId val="55077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43285248"/>
        <c:crosses val="autoZero"/>
        <c:auto val="1"/>
        <c:lblAlgn val="ctr"/>
        <c:lblOffset val="100"/>
        <c:noMultiLvlLbl val="0"/>
      </c:catAx>
      <c:valAx>
        <c:axId val="43285248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778880"/>
        <c:crosses val="autoZero"/>
        <c:crossBetween val="between"/>
      </c:valAx>
      <c:valAx>
        <c:axId val="43285824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780416"/>
        <c:crosses val="max"/>
        <c:crossBetween val="between"/>
      </c:valAx>
      <c:catAx>
        <c:axId val="550780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8582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7953744653832"/>
          <c:y val="3.6503656367031519E-2"/>
          <c:w val="0.78748144690557964"/>
          <c:h val="0.708877863473259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初等教育</c:v>
                </c:pt>
                <c:pt idx="1">
                  <c:v>中學教育</c:v>
                </c:pt>
                <c:pt idx="2">
                  <c:v>高等教育</c:v>
                </c:pt>
                <c:pt idx="3">
                  <c:v>未知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6260</c:v>
                </c:pt>
                <c:pt idx="1">
                  <c:v>20752</c:v>
                </c:pt>
                <c:pt idx="2">
                  <c:v>11305</c:v>
                </c:pt>
                <c:pt idx="3">
                  <c:v>1605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55-467A-B588-01165053BB9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初等教育</c:v>
                </c:pt>
                <c:pt idx="1">
                  <c:v>中學教育</c:v>
                </c:pt>
                <c:pt idx="2">
                  <c:v>高等教育</c:v>
                </c:pt>
                <c:pt idx="3">
                  <c:v>未知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591</c:v>
                </c:pt>
                <c:pt idx="1">
                  <c:v>2450</c:v>
                </c:pt>
                <c:pt idx="2">
                  <c:v>1996</c:v>
                </c:pt>
                <c:pt idx="3">
                  <c:v>252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55-467A-B588-01165053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21024000"/>
        <c:axId val="55066092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初等教育</c:v>
                </c:pt>
                <c:pt idx="1">
                  <c:v>中學教育</c:v>
                </c:pt>
                <c:pt idx="2">
                  <c:v>高等教育</c:v>
                </c:pt>
                <c:pt idx="3">
                  <c:v>未知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0.91373522113560068</c:v>
                </c:pt>
                <c:pt idx="1">
                  <c:v>0.89440565468494093</c:v>
                </c:pt>
                <c:pt idx="2">
                  <c:v>0.84993609503044887</c:v>
                </c:pt>
                <c:pt idx="3">
                  <c:v>0.86429725363489496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255-467A-B588-01165053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025024"/>
        <c:axId val="550662656"/>
      </c:lineChart>
      <c:catAx>
        <c:axId val="52102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660928"/>
        <c:crosses val="autoZero"/>
        <c:auto val="1"/>
        <c:lblAlgn val="ctr"/>
        <c:lblOffset val="100"/>
        <c:noMultiLvlLbl val="0"/>
      </c:catAx>
      <c:valAx>
        <c:axId val="550660928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21024000"/>
        <c:crosses val="autoZero"/>
        <c:crossBetween val="between"/>
      </c:valAx>
      <c:valAx>
        <c:axId val="550662656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21025024"/>
        <c:crosses val="max"/>
        <c:crossBetween val="between"/>
      </c:valAx>
      <c:catAx>
        <c:axId val="521025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7953744653832"/>
          <c:y val="3.6503656367031519E-2"/>
          <c:w val="0.78748144690557964"/>
          <c:h val="0.708877863473259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500歐元以下</c:v>
                </c:pt>
                <c:pt idx="1">
                  <c:v>500歐元-1000歐元</c:v>
                </c:pt>
                <c:pt idx="2">
                  <c:v>1000歐元-3000歐元</c:v>
                </c:pt>
                <c:pt idx="3">
                  <c:v>3000歐元以上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21455</c:v>
                </c:pt>
                <c:pt idx="1">
                  <c:v>6084</c:v>
                </c:pt>
                <c:pt idx="2">
                  <c:v>4694</c:v>
                </c:pt>
                <c:pt idx="3">
                  <c:v>7689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55-467A-B588-01165053BB9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500歐元以下</c:v>
                </c:pt>
                <c:pt idx="1">
                  <c:v>500歐元-1000歐元</c:v>
                </c:pt>
                <c:pt idx="2">
                  <c:v>1000歐元-3000歐元</c:v>
                </c:pt>
                <c:pt idx="3">
                  <c:v>3000歐元以上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2182</c:v>
                </c:pt>
                <c:pt idx="1">
                  <c:v>859</c:v>
                </c:pt>
                <c:pt idx="2">
                  <c:v>917</c:v>
                </c:pt>
                <c:pt idx="3">
                  <c:v>1331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55-467A-B588-01165053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56471808"/>
        <c:axId val="55067500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500歐元以下</c:v>
                </c:pt>
                <c:pt idx="1">
                  <c:v>500歐元-1000歐元</c:v>
                </c:pt>
                <c:pt idx="2">
                  <c:v>1000歐元-3000歐元</c:v>
                </c:pt>
                <c:pt idx="3">
                  <c:v>3000歐元以上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0.9076871007319034</c:v>
                </c:pt>
                <c:pt idx="1">
                  <c:v>0.87627826587930291</c:v>
                </c:pt>
                <c:pt idx="2">
                  <c:v>0.8365710212083407</c:v>
                </c:pt>
                <c:pt idx="3">
                  <c:v>0.85243902439024388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255-467A-B588-01165053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6473344"/>
        <c:axId val="550663232"/>
      </c:lineChart>
      <c:catAx>
        <c:axId val="55647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675008"/>
        <c:crosses val="autoZero"/>
        <c:auto val="1"/>
        <c:lblAlgn val="ctr"/>
        <c:lblOffset val="100"/>
        <c:noMultiLvlLbl val="0"/>
      </c:catAx>
      <c:valAx>
        <c:axId val="550675008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6471808"/>
        <c:crosses val="autoZero"/>
        <c:crossBetween val="between"/>
      </c:valAx>
      <c:valAx>
        <c:axId val="550663232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6473344"/>
        <c:crosses val="max"/>
        <c:crossBetween val="between"/>
      </c:valAx>
      <c:catAx>
        <c:axId val="556473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663232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7953744653832"/>
          <c:y val="3.6503656367031519E-2"/>
          <c:w val="0.78748144690557964"/>
          <c:h val="0.708877863473259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100秒以下</c:v>
                </c:pt>
                <c:pt idx="1">
                  <c:v>100秒-300秒</c:v>
                </c:pt>
                <c:pt idx="2">
                  <c:v>300秒-1000秒</c:v>
                </c:pt>
                <c:pt idx="3">
                  <c:v>1000秒以上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10766</c:v>
                </c:pt>
                <c:pt idx="1">
                  <c:v>20340</c:v>
                </c:pt>
                <c:pt idx="2">
                  <c:v>8390</c:v>
                </c:pt>
                <c:pt idx="3">
                  <c:v>426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55-467A-B588-01165053BB9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100秒以下</c:v>
                </c:pt>
                <c:pt idx="1">
                  <c:v>100秒-300秒</c:v>
                </c:pt>
                <c:pt idx="2">
                  <c:v>300秒-1000秒</c:v>
                </c:pt>
                <c:pt idx="3">
                  <c:v>1000秒以上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117</c:v>
                </c:pt>
                <c:pt idx="1">
                  <c:v>1714</c:v>
                </c:pt>
                <c:pt idx="2">
                  <c:v>2826</c:v>
                </c:pt>
                <c:pt idx="3">
                  <c:v>632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55-467A-B588-01165053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57513216"/>
        <c:axId val="550676160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100秒以下</c:v>
                </c:pt>
                <c:pt idx="1">
                  <c:v>100秒-300秒</c:v>
                </c:pt>
                <c:pt idx="2">
                  <c:v>300秒-1000秒</c:v>
                </c:pt>
                <c:pt idx="3">
                  <c:v>1000秒以上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0.98924928788018007</c:v>
                </c:pt>
                <c:pt idx="1">
                  <c:v>0.9222816722590006</c:v>
                </c:pt>
                <c:pt idx="2">
                  <c:v>0.74803851640513552</c:v>
                </c:pt>
                <c:pt idx="3">
                  <c:v>0.40264650283553877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255-467A-B588-01165053B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514240"/>
        <c:axId val="550676736"/>
      </c:lineChart>
      <c:catAx>
        <c:axId val="55751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676160"/>
        <c:crosses val="autoZero"/>
        <c:auto val="1"/>
        <c:lblAlgn val="ctr"/>
        <c:lblOffset val="100"/>
        <c:noMultiLvlLbl val="0"/>
      </c:catAx>
      <c:valAx>
        <c:axId val="550676160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7513216"/>
        <c:crosses val="autoZero"/>
        <c:crossBetween val="between"/>
      </c:valAx>
      <c:valAx>
        <c:axId val="550676736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7514240"/>
        <c:crosses val="max"/>
        <c:crossBetween val="between"/>
        <c:majorUnit val="0.2"/>
      </c:valAx>
      <c:catAx>
        <c:axId val="557514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67673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3525799449118"/>
          <c:y val="5.4862216955317719E-2"/>
          <c:w val="0.76558536490215212"/>
          <c:h val="0.69270441144399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工作表1!$A$2:$A$4</c:f>
              <c:strCache>
                <c:ptCount val="3"/>
                <c:pt idx="0">
                  <c:v>1次</c:v>
                </c:pt>
                <c:pt idx="1">
                  <c:v>2次</c:v>
                </c:pt>
                <c:pt idx="2">
                  <c:v>3次以上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14983</c:v>
                </c:pt>
                <c:pt idx="1">
                  <c:v>11104</c:v>
                </c:pt>
                <c:pt idx="2">
                  <c:v>13835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1F-4D65-BB32-BAE3E693808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工作表1!$A$2:$A$4</c:f>
              <c:strCache>
                <c:ptCount val="3"/>
                <c:pt idx="0">
                  <c:v>1次</c:v>
                </c:pt>
                <c:pt idx="1">
                  <c:v>2次</c:v>
                </c:pt>
                <c:pt idx="2">
                  <c:v>3次以上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2561</c:v>
                </c:pt>
                <c:pt idx="1">
                  <c:v>1401</c:v>
                </c:pt>
                <c:pt idx="2">
                  <c:v>1327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A1F-4D65-BB32-BAE3E6938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56712960"/>
        <c:axId val="550678464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1次</c:v>
                </c:pt>
                <c:pt idx="1">
                  <c:v>2次</c:v>
                </c:pt>
                <c:pt idx="2">
                  <c:v>3次以上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0.85402416780665757</c:v>
                </c:pt>
                <c:pt idx="1">
                  <c:v>0.88796481407437022</c:v>
                </c:pt>
                <c:pt idx="2">
                  <c:v>0.9124785648331355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1F-4D65-BB32-BAE3E6938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6713984"/>
        <c:axId val="550679616"/>
      </c:lineChart>
      <c:catAx>
        <c:axId val="5567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678464"/>
        <c:crosses val="autoZero"/>
        <c:auto val="1"/>
        <c:lblAlgn val="ctr"/>
        <c:lblOffset val="100"/>
        <c:noMultiLvlLbl val="0"/>
      </c:catAx>
      <c:valAx>
        <c:axId val="550678464"/>
        <c:scaling>
          <c:orientation val="minMax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/>
                </a:pPr>
                <a:r>
                  <a:rPr lang="zh-TW" altLang="en-US" dirty="0" smtClean="0"/>
                  <a:t>人數</a:t>
                </a:r>
                <a:endParaRPr lang="zh-TW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6712960"/>
        <c:crosses val="autoZero"/>
        <c:crossBetween val="between"/>
      </c:valAx>
      <c:valAx>
        <c:axId val="550679616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6713984"/>
        <c:crosses val="max"/>
        <c:crossBetween val="between"/>
      </c:valAx>
      <c:catAx>
        <c:axId val="556713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67961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有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有房貸</c:v>
                </c:pt>
                <c:pt idx="1">
                  <c:v>無房貸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23195</c:v>
                </c:pt>
                <c:pt idx="1">
                  <c:v>16727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9A-46C6-A58B-E00E83B650A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無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有房貸</c:v>
                </c:pt>
                <c:pt idx="1">
                  <c:v>無房貸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1935</c:v>
                </c:pt>
                <c:pt idx="1">
                  <c:v>3354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9A-46C6-A58B-E00E83B65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65932544"/>
        <c:axId val="550691392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比率</c:v>
                </c:pt>
              </c:strCache>
            </c:strRef>
          </c:tx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有房貸</c:v>
                </c:pt>
                <c:pt idx="1">
                  <c:v>無房貸</c:v>
                </c:pt>
              </c:strCache>
            </c:strRef>
          </c:cat>
          <c:val>
            <c:numRef>
              <c:f>工作表1!$D$2:$D$3</c:f>
              <c:numCache>
                <c:formatCode>0.00%</c:formatCode>
                <c:ptCount val="2"/>
                <c:pt idx="0">
                  <c:v>0.92300039793076005</c:v>
                </c:pt>
                <c:pt idx="1">
                  <c:v>0.83297644539614557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A9A-46C6-A58B-E00E83B65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934080"/>
        <c:axId val="550692544"/>
      </c:lineChart>
      <c:catAx>
        <c:axId val="56593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50691392"/>
        <c:crosses val="autoZero"/>
        <c:auto val="1"/>
        <c:lblAlgn val="ctr"/>
        <c:lblOffset val="100"/>
        <c:noMultiLvlLbl val="0"/>
      </c:catAx>
      <c:valAx>
        <c:axId val="550691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565932544"/>
        <c:crosses val="autoZero"/>
        <c:crossBetween val="between"/>
      </c:valAx>
      <c:valAx>
        <c:axId val="550692544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chemeClr val="dk1">
                <a:alpha val="91000"/>
              </a:schemeClr>
            </a:solidFill>
          </a:ln>
        </c:spPr>
        <c:txPr>
          <a:bodyPr rot="-60000000" vert="horz"/>
          <a:lstStyle/>
          <a:p>
            <a:pPr>
              <a:defRPr/>
            </a:pPr>
            <a:endParaRPr lang="zh-TW"/>
          </a:p>
        </c:txPr>
        <c:crossAx val="565934080"/>
        <c:crosses val="max"/>
        <c:crossBetween val="between"/>
        <c:majorUnit val="0.2"/>
      </c:valAx>
      <c:catAx>
        <c:axId val="565934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69254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73148DD5-667D-4A43-AF52-05EFA8F5AC3F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C639868F-B635-47E3-8310-ED6D8CCB7319}" type="parTrans" cxnId="{37C097BD-7D5B-499C-A3B4-FF6870F5F443}">
      <dgm:prSet/>
      <dgm:spPr/>
      <dgm:t>
        <a:bodyPr/>
        <a:lstStyle/>
        <a:p>
          <a:endParaRPr lang="zh-TW" altLang="en-US"/>
        </a:p>
      </dgm:t>
    </dgm:pt>
    <dgm:pt modelId="{EFAC7CAE-D430-4215-A4F2-E39D7E658750}" type="sibTrans" cxnId="{37C097BD-7D5B-499C-A3B4-FF6870F5F443}">
      <dgm:prSet/>
      <dgm:spPr/>
      <dgm:t>
        <a:bodyPr/>
        <a:lstStyle/>
        <a:p>
          <a:endParaRPr lang="zh-TW" altLang="en-US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54D34ADD-B932-4CFB-95B4-02E8D97DD01D}" type="pres">
      <dgm:prSet presAssocID="{73148DD5-667D-4A43-AF52-05EFA8F5AC3F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D05E6E-ED15-498C-8256-C1EB8CFC7B8C}" type="pres">
      <dgm:prSet presAssocID="{EFAC7CAE-D430-4215-A4F2-E39D7E658750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C097BD-7D5B-499C-A3B4-FF6870F5F443}" srcId="{D816D8CD-DCD5-4161-80C5-E45791A96425}" destId="{73148DD5-667D-4A43-AF52-05EFA8F5AC3F}" srcOrd="3" destOrd="0" parTransId="{C639868F-B635-47E3-8310-ED6D8CCB7319}" sibTransId="{EFAC7CAE-D430-4215-A4F2-E39D7E658750}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E73E884A-9D3D-437B-BDA0-96EFCBFA9C4A}" type="presOf" srcId="{E220DAAA-E4D0-43FE-992C-6C2D74E11A32}" destId="{B2E4E496-7E9B-488F-97C4-9BE304AB77F8}" srcOrd="0" destOrd="0" presId="urn:microsoft.com/office/officeart/2005/8/layout/hChevron3"/>
    <dgm:cxn modelId="{A1450079-9529-4BCD-9977-A807D1CC89C8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7B839C68-6E16-40F5-B6B9-A6B5CEA352CA}" type="presOf" srcId="{D816D8CD-DCD5-4161-80C5-E45791A96425}" destId="{45C241A9-1FBC-45B5-BC07-91C8AA755F39}" srcOrd="0" destOrd="0" presId="urn:microsoft.com/office/officeart/2005/8/layout/hChevron3"/>
    <dgm:cxn modelId="{2345421F-8DDD-46E4-A8DA-9075C7D20B4A}" type="presOf" srcId="{9ED58920-CDAD-4C11-95DD-F8134D0D64C3}" destId="{FF8A6924-C3F9-491D-BBB3-D8AB2D587206}" srcOrd="0" destOrd="0" presId="urn:microsoft.com/office/officeart/2005/8/layout/hChevron3"/>
    <dgm:cxn modelId="{6EEB7012-2FCA-4F3D-B559-CFA6F48DB70D}" type="presOf" srcId="{73148DD5-667D-4A43-AF52-05EFA8F5AC3F}" destId="{54D34ADD-B932-4CFB-95B4-02E8D97DD01D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4BF212B6-4927-439C-B40E-74480120329F}" type="presOf" srcId="{72E72257-3C48-4789-B878-C3A09D8312B0}" destId="{07CB0A0F-3AC2-45F3-881F-DBEBCC13B500}" srcOrd="0" destOrd="0" presId="urn:microsoft.com/office/officeart/2005/8/layout/hChevron3"/>
    <dgm:cxn modelId="{CF2D0CE5-327C-497D-B37F-81517DBD631E}" type="presParOf" srcId="{45C241A9-1FBC-45B5-BC07-91C8AA755F39}" destId="{BCFEF65A-83A4-4C59-AB20-2C78D99751AE}" srcOrd="0" destOrd="0" presId="urn:microsoft.com/office/officeart/2005/8/layout/hChevron3"/>
    <dgm:cxn modelId="{F6ACE04E-36A5-478B-A7CB-9D5605F1F83F}" type="presParOf" srcId="{45C241A9-1FBC-45B5-BC07-91C8AA755F39}" destId="{8A3F7110-B800-43DE-84EB-8799C9A767CC}" srcOrd="1" destOrd="0" presId="urn:microsoft.com/office/officeart/2005/8/layout/hChevron3"/>
    <dgm:cxn modelId="{C94E59F4-E801-46C7-AA75-C4DFAB71A9EF}" type="presParOf" srcId="{45C241A9-1FBC-45B5-BC07-91C8AA755F39}" destId="{B2E4E496-7E9B-488F-97C4-9BE304AB77F8}" srcOrd="2" destOrd="0" presId="urn:microsoft.com/office/officeart/2005/8/layout/hChevron3"/>
    <dgm:cxn modelId="{A0C718E1-FE5B-4616-8CE5-B8C9F8263070}" type="presParOf" srcId="{45C241A9-1FBC-45B5-BC07-91C8AA755F39}" destId="{0F4E6953-F6AD-4040-A2EA-245E89F7ADAD}" srcOrd="3" destOrd="0" presId="urn:microsoft.com/office/officeart/2005/8/layout/hChevron3"/>
    <dgm:cxn modelId="{90E463B5-D0EF-434F-A3C0-1857B39A61AE}" type="presParOf" srcId="{45C241A9-1FBC-45B5-BC07-91C8AA755F39}" destId="{FF8A6924-C3F9-491D-BBB3-D8AB2D587206}" srcOrd="4" destOrd="0" presId="urn:microsoft.com/office/officeart/2005/8/layout/hChevron3"/>
    <dgm:cxn modelId="{A5989342-3357-478C-922B-9D7C6E48FEC2}" type="presParOf" srcId="{45C241A9-1FBC-45B5-BC07-91C8AA755F39}" destId="{B31ED216-9ED1-4182-BA14-3C3196EA748B}" srcOrd="5" destOrd="0" presId="urn:microsoft.com/office/officeart/2005/8/layout/hChevron3"/>
    <dgm:cxn modelId="{92860FD4-96FC-423D-A158-665E5224FAF1}" type="presParOf" srcId="{45C241A9-1FBC-45B5-BC07-91C8AA755F39}" destId="{54D34ADD-B932-4CFB-95B4-02E8D97DD01D}" srcOrd="6" destOrd="0" presId="urn:microsoft.com/office/officeart/2005/8/layout/hChevron3"/>
    <dgm:cxn modelId="{0059A461-5F3B-41E2-87F9-432A16EBE4A0}" type="presParOf" srcId="{45C241A9-1FBC-45B5-BC07-91C8AA755F39}" destId="{1FD05E6E-ED15-498C-8256-C1EB8CFC7B8C}" srcOrd="7" destOrd="0" presId="urn:microsoft.com/office/officeart/2005/8/layout/hChevron3"/>
    <dgm:cxn modelId="{25BD6D78-C72F-4545-9D8E-5B31D1F81664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37199FE-ECAB-46DD-B7BB-D8B6D554DD9C}" type="presOf" srcId="{9ED58920-CDAD-4C11-95DD-F8134D0D64C3}" destId="{FF8A6924-C3F9-491D-BBB3-D8AB2D587206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F98DA909-66CA-4567-AA26-F460F50E82E6}" type="presOf" srcId="{72E72257-3C48-4789-B878-C3A09D8312B0}" destId="{07CB0A0F-3AC2-45F3-881F-DBEBCC13B500}" srcOrd="0" destOrd="0" presId="urn:microsoft.com/office/officeart/2005/8/layout/hChevron3"/>
    <dgm:cxn modelId="{82C763B8-19CE-408B-8A87-CDBEE59D16A9}" type="presOf" srcId="{1B708365-28B1-4BDC-8DEB-F4C606743924}" destId="{BCFEF65A-83A4-4C59-AB20-2C78D99751AE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8519EF4D-7201-49AB-865B-A7C070F50FB8}" type="presOf" srcId="{D816D8CD-DCD5-4161-80C5-E45791A96425}" destId="{45C241A9-1FBC-45B5-BC07-91C8AA755F39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D916965A-8514-4795-B04A-E28056DAB252}" type="presOf" srcId="{BE166DDB-7150-4C90-8C7D-502BD352A347}" destId="{42113434-98AA-41C1-B8D3-35385F041FAB}" srcOrd="0" destOrd="0" presId="urn:microsoft.com/office/officeart/2005/8/layout/hChevron3"/>
    <dgm:cxn modelId="{91B9184C-C13A-4F60-A8B8-9520107E630A}" type="presOf" srcId="{E220DAAA-E4D0-43FE-992C-6C2D74E11A32}" destId="{B2E4E496-7E9B-488F-97C4-9BE304AB77F8}" srcOrd="0" destOrd="0" presId="urn:microsoft.com/office/officeart/2005/8/layout/hChevron3"/>
    <dgm:cxn modelId="{E384A395-0375-4E9A-B196-21E9B494BF56}" type="presParOf" srcId="{45C241A9-1FBC-45B5-BC07-91C8AA755F39}" destId="{BCFEF65A-83A4-4C59-AB20-2C78D99751AE}" srcOrd="0" destOrd="0" presId="urn:microsoft.com/office/officeart/2005/8/layout/hChevron3"/>
    <dgm:cxn modelId="{5D05DB3F-3321-468B-B0FE-EFBF501286F6}" type="presParOf" srcId="{45C241A9-1FBC-45B5-BC07-91C8AA755F39}" destId="{8A3F7110-B800-43DE-84EB-8799C9A767CC}" srcOrd="1" destOrd="0" presId="urn:microsoft.com/office/officeart/2005/8/layout/hChevron3"/>
    <dgm:cxn modelId="{DAD0B043-9B22-4D0D-91B3-4E8318689719}" type="presParOf" srcId="{45C241A9-1FBC-45B5-BC07-91C8AA755F39}" destId="{B2E4E496-7E9B-488F-97C4-9BE304AB77F8}" srcOrd="2" destOrd="0" presId="urn:microsoft.com/office/officeart/2005/8/layout/hChevron3"/>
    <dgm:cxn modelId="{1DDD693F-32AC-4871-988B-49D51436238E}" type="presParOf" srcId="{45C241A9-1FBC-45B5-BC07-91C8AA755F39}" destId="{0F4E6953-F6AD-4040-A2EA-245E89F7ADAD}" srcOrd="3" destOrd="0" presId="urn:microsoft.com/office/officeart/2005/8/layout/hChevron3"/>
    <dgm:cxn modelId="{BF97B00F-E508-4C7C-A02E-D5457B04E8E4}" type="presParOf" srcId="{45C241A9-1FBC-45B5-BC07-91C8AA755F39}" destId="{FF8A6924-C3F9-491D-BBB3-D8AB2D587206}" srcOrd="4" destOrd="0" presId="urn:microsoft.com/office/officeart/2005/8/layout/hChevron3"/>
    <dgm:cxn modelId="{8DF99CEA-CB8E-41C8-81B0-8D1BBFB1AF46}" type="presParOf" srcId="{45C241A9-1FBC-45B5-BC07-91C8AA755F39}" destId="{B31ED216-9ED1-4182-BA14-3C3196EA748B}" srcOrd="5" destOrd="0" presId="urn:microsoft.com/office/officeart/2005/8/layout/hChevron3"/>
    <dgm:cxn modelId="{867011C1-D381-4345-9B2E-41AEA58C3ABE}" type="presParOf" srcId="{45C241A9-1FBC-45B5-BC07-91C8AA755F39}" destId="{42113434-98AA-41C1-B8D3-35385F041FAB}" srcOrd="6" destOrd="0" presId="urn:microsoft.com/office/officeart/2005/8/layout/hChevron3"/>
    <dgm:cxn modelId="{9EA5F0C2-F3C0-4635-9DBA-08892EDF5AE5}" type="presParOf" srcId="{45C241A9-1FBC-45B5-BC07-91C8AA755F39}" destId="{5C274534-46F8-471B-91AD-2EACEAF1C137}" srcOrd="7" destOrd="0" presId="urn:microsoft.com/office/officeart/2005/8/layout/hChevron3"/>
    <dgm:cxn modelId="{7F5429CB-4329-435D-B5EE-EAC86AD6F03A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73148DD5-667D-4A43-AF52-05EFA8F5AC3F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C639868F-B635-47E3-8310-ED6D8CCB7319}" type="parTrans" cxnId="{37C097BD-7D5B-499C-A3B4-FF6870F5F443}">
      <dgm:prSet/>
      <dgm:spPr/>
      <dgm:t>
        <a:bodyPr/>
        <a:lstStyle/>
        <a:p>
          <a:endParaRPr lang="zh-TW" altLang="en-US"/>
        </a:p>
      </dgm:t>
    </dgm:pt>
    <dgm:pt modelId="{EFAC7CAE-D430-4215-A4F2-E39D7E658750}" type="sibTrans" cxnId="{37C097BD-7D5B-499C-A3B4-FF6870F5F443}">
      <dgm:prSet/>
      <dgm:spPr/>
      <dgm:t>
        <a:bodyPr/>
        <a:lstStyle/>
        <a:p>
          <a:endParaRPr lang="zh-TW" altLang="en-US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54D34ADD-B932-4CFB-95B4-02E8D97DD01D}" type="pres">
      <dgm:prSet presAssocID="{73148DD5-667D-4A43-AF52-05EFA8F5AC3F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D05E6E-ED15-498C-8256-C1EB8CFC7B8C}" type="pres">
      <dgm:prSet presAssocID="{EFAC7CAE-D430-4215-A4F2-E39D7E658750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C097BD-7D5B-499C-A3B4-FF6870F5F443}" srcId="{D816D8CD-DCD5-4161-80C5-E45791A96425}" destId="{73148DD5-667D-4A43-AF52-05EFA8F5AC3F}" srcOrd="3" destOrd="0" parTransId="{C639868F-B635-47E3-8310-ED6D8CCB7319}" sibTransId="{EFAC7CAE-D430-4215-A4F2-E39D7E658750}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1EE20EB9-AD9B-4107-9CD0-A7A88209C0AD}" type="presOf" srcId="{D816D8CD-DCD5-4161-80C5-E45791A96425}" destId="{45C241A9-1FBC-45B5-BC07-91C8AA755F39}" srcOrd="0" destOrd="0" presId="urn:microsoft.com/office/officeart/2005/8/layout/hChevron3"/>
    <dgm:cxn modelId="{05652841-3388-42D2-9103-5BB2C193C808}" type="presOf" srcId="{1B708365-28B1-4BDC-8DEB-F4C606743924}" destId="{BCFEF65A-83A4-4C59-AB20-2C78D99751AE}" srcOrd="0" destOrd="0" presId="urn:microsoft.com/office/officeart/2005/8/layout/hChevron3"/>
    <dgm:cxn modelId="{608BE577-9BD0-4346-A295-F1FA9E74520D}" type="presOf" srcId="{E220DAAA-E4D0-43FE-992C-6C2D74E11A32}" destId="{B2E4E496-7E9B-488F-97C4-9BE304AB77F8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6C305932-2480-4FA5-8504-A868CFC268AF}" type="presOf" srcId="{73148DD5-667D-4A43-AF52-05EFA8F5AC3F}" destId="{54D34ADD-B932-4CFB-95B4-02E8D97DD01D}" srcOrd="0" destOrd="0" presId="urn:microsoft.com/office/officeart/2005/8/layout/hChevron3"/>
    <dgm:cxn modelId="{78D0EA3A-2FB9-4FD4-A68E-676F5CD4ACAD}" type="presOf" srcId="{72E72257-3C48-4789-B878-C3A09D8312B0}" destId="{07CB0A0F-3AC2-45F3-881F-DBEBCC13B500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66B909DB-EED6-4363-B70D-3A5CD80EFBCE}" type="presOf" srcId="{9ED58920-CDAD-4C11-95DD-F8134D0D64C3}" destId="{FF8A6924-C3F9-491D-BBB3-D8AB2D587206}" srcOrd="0" destOrd="0" presId="urn:microsoft.com/office/officeart/2005/8/layout/hChevron3"/>
    <dgm:cxn modelId="{0BC32636-BD83-4BF0-9AEA-117ADE606201}" type="presParOf" srcId="{45C241A9-1FBC-45B5-BC07-91C8AA755F39}" destId="{BCFEF65A-83A4-4C59-AB20-2C78D99751AE}" srcOrd="0" destOrd="0" presId="urn:microsoft.com/office/officeart/2005/8/layout/hChevron3"/>
    <dgm:cxn modelId="{BB6B8C7D-7073-4AAE-9E11-67BAFA533CE6}" type="presParOf" srcId="{45C241A9-1FBC-45B5-BC07-91C8AA755F39}" destId="{8A3F7110-B800-43DE-84EB-8799C9A767CC}" srcOrd="1" destOrd="0" presId="urn:microsoft.com/office/officeart/2005/8/layout/hChevron3"/>
    <dgm:cxn modelId="{1A113242-8835-495D-B650-078F26ED9E59}" type="presParOf" srcId="{45C241A9-1FBC-45B5-BC07-91C8AA755F39}" destId="{B2E4E496-7E9B-488F-97C4-9BE304AB77F8}" srcOrd="2" destOrd="0" presId="urn:microsoft.com/office/officeart/2005/8/layout/hChevron3"/>
    <dgm:cxn modelId="{4E911D14-768A-44EB-9C7D-51A93B2082E9}" type="presParOf" srcId="{45C241A9-1FBC-45B5-BC07-91C8AA755F39}" destId="{0F4E6953-F6AD-4040-A2EA-245E89F7ADAD}" srcOrd="3" destOrd="0" presId="urn:microsoft.com/office/officeart/2005/8/layout/hChevron3"/>
    <dgm:cxn modelId="{7626D67E-D2CD-41BA-B549-48C166AE2F4A}" type="presParOf" srcId="{45C241A9-1FBC-45B5-BC07-91C8AA755F39}" destId="{FF8A6924-C3F9-491D-BBB3-D8AB2D587206}" srcOrd="4" destOrd="0" presId="urn:microsoft.com/office/officeart/2005/8/layout/hChevron3"/>
    <dgm:cxn modelId="{C1948558-2CA0-4A49-9596-B6B6083DD0AC}" type="presParOf" srcId="{45C241A9-1FBC-45B5-BC07-91C8AA755F39}" destId="{B31ED216-9ED1-4182-BA14-3C3196EA748B}" srcOrd="5" destOrd="0" presId="urn:microsoft.com/office/officeart/2005/8/layout/hChevron3"/>
    <dgm:cxn modelId="{BEF29F43-AA01-468F-A247-CD8A40B65A70}" type="presParOf" srcId="{45C241A9-1FBC-45B5-BC07-91C8AA755F39}" destId="{54D34ADD-B932-4CFB-95B4-02E8D97DD01D}" srcOrd="6" destOrd="0" presId="urn:microsoft.com/office/officeart/2005/8/layout/hChevron3"/>
    <dgm:cxn modelId="{5D1AF31B-A2C1-4033-B071-AE053993AFBA}" type="presParOf" srcId="{45C241A9-1FBC-45B5-BC07-91C8AA755F39}" destId="{1FD05E6E-ED15-498C-8256-C1EB8CFC7B8C}" srcOrd="7" destOrd="0" presId="urn:microsoft.com/office/officeart/2005/8/layout/hChevron3"/>
    <dgm:cxn modelId="{2223A5BC-32DB-4443-B8FD-2E2F582D4025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C0AE3B-B892-42FD-AFA6-7DBF55B5A089}" type="presOf" srcId="{9ED58920-CDAD-4C11-95DD-F8134D0D64C3}" destId="{FF8A6924-C3F9-491D-BBB3-D8AB2D587206}" srcOrd="0" destOrd="0" presId="urn:microsoft.com/office/officeart/2005/8/layout/hChevron3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00D77745-C513-460D-B243-10C8A549869B}" type="presOf" srcId="{E220DAAA-E4D0-43FE-992C-6C2D74E11A32}" destId="{B2E4E496-7E9B-488F-97C4-9BE304AB77F8}" srcOrd="0" destOrd="0" presId="urn:microsoft.com/office/officeart/2005/8/layout/hChevron3"/>
    <dgm:cxn modelId="{A15FB171-4F7F-41CB-B152-CBE75DAA5E7C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C8FEECB7-5A62-4D36-A77A-4615C69D6C1A}" type="presOf" srcId="{72E72257-3C48-4789-B878-C3A09D8312B0}" destId="{07CB0A0F-3AC2-45F3-881F-DBEBCC13B500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CEA95845-964D-4044-A931-9C383354E0F4}" type="presOf" srcId="{D816D8CD-DCD5-4161-80C5-E45791A96425}" destId="{45C241A9-1FBC-45B5-BC07-91C8AA755F39}" srcOrd="0" destOrd="0" presId="urn:microsoft.com/office/officeart/2005/8/layout/hChevron3"/>
    <dgm:cxn modelId="{792C6630-D925-4D13-85A1-1963BF78C789}" type="presOf" srcId="{BE166DDB-7150-4C90-8C7D-502BD352A347}" destId="{42113434-98AA-41C1-B8D3-35385F041FAB}" srcOrd="0" destOrd="0" presId="urn:microsoft.com/office/officeart/2005/8/layout/hChevron3"/>
    <dgm:cxn modelId="{A8A338C5-D612-4B07-95C8-B66D1199A677}" type="presParOf" srcId="{45C241A9-1FBC-45B5-BC07-91C8AA755F39}" destId="{BCFEF65A-83A4-4C59-AB20-2C78D99751AE}" srcOrd="0" destOrd="0" presId="urn:microsoft.com/office/officeart/2005/8/layout/hChevron3"/>
    <dgm:cxn modelId="{30C35116-FF43-49DC-A658-F4CCF5FE2915}" type="presParOf" srcId="{45C241A9-1FBC-45B5-BC07-91C8AA755F39}" destId="{8A3F7110-B800-43DE-84EB-8799C9A767CC}" srcOrd="1" destOrd="0" presId="urn:microsoft.com/office/officeart/2005/8/layout/hChevron3"/>
    <dgm:cxn modelId="{1F310A9D-DF3D-4974-B11E-063937745152}" type="presParOf" srcId="{45C241A9-1FBC-45B5-BC07-91C8AA755F39}" destId="{B2E4E496-7E9B-488F-97C4-9BE304AB77F8}" srcOrd="2" destOrd="0" presId="urn:microsoft.com/office/officeart/2005/8/layout/hChevron3"/>
    <dgm:cxn modelId="{61527391-43CD-4F75-8E9E-AE786271861E}" type="presParOf" srcId="{45C241A9-1FBC-45B5-BC07-91C8AA755F39}" destId="{0F4E6953-F6AD-4040-A2EA-245E89F7ADAD}" srcOrd="3" destOrd="0" presId="urn:microsoft.com/office/officeart/2005/8/layout/hChevron3"/>
    <dgm:cxn modelId="{55D2C08B-1C44-46C9-AC9E-7AC12AF461C1}" type="presParOf" srcId="{45C241A9-1FBC-45B5-BC07-91C8AA755F39}" destId="{FF8A6924-C3F9-491D-BBB3-D8AB2D587206}" srcOrd="4" destOrd="0" presId="urn:microsoft.com/office/officeart/2005/8/layout/hChevron3"/>
    <dgm:cxn modelId="{176D1911-7033-492E-A5D6-7F1896C8CC4D}" type="presParOf" srcId="{45C241A9-1FBC-45B5-BC07-91C8AA755F39}" destId="{B31ED216-9ED1-4182-BA14-3C3196EA748B}" srcOrd="5" destOrd="0" presId="urn:microsoft.com/office/officeart/2005/8/layout/hChevron3"/>
    <dgm:cxn modelId="{18671722-B45A-4BD9-B970-5DA5D8781BF3}" type="presParOf" srcId="{45C241A9-1FBC-45B5-BC07-91C8AA755F39}" destId="{42113434-98AA-41C1-B8D3-35385F041FAB}" srcOrd="6" destOrd="0" presId="urn:microsoft.com/office/officeart/2005/8/layout/hChevron3"/>
    <dgm:cxn modelId="{58D2328C-2ECF-4C69-A354-59D15878ACB7}" type="presParOf" srcId="{45C241A9-1FBC-45B5-BC07-91C8AA755F39}" destId="{5C274534-46F8-471B-91AD-2EACEAF1C137}" srcOrd="7" destOrd="0" presId="urn:microsoft.com/office/officeart/2005/8/layout/hChevron3"/>
    <dgm:cxn modelId="{47F29795-AB4C-4BC4-A0E5-0EB81BDEE84F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1D5C6878-087C-4D25-83FA-AD4A68A7F202}" type="presOf" srcId="{D816D8CD-DCD5-4161-80C5-E45791A96425}" destId="{45C241A9-1FBC-45B5-BC07-91C8AA755F39}" srcOrd="0" destOrd="0" presId="urn:microsoft.com/office/officeart/2005/8/layout/hChevron3"/>
    <dgm:cxn modelId="{F3F00D48-D5BB-4CC8-87B9-E41189CCDF14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E8358DB7-FFD4-4389-83DA-80BAE7C4A00F}" type="presOf" srcId="{9ED58920-CDAD-4C11-95DD-F8134D0D64C3}" destId="{FF8A6924-C3F9-491D-BBB3-D8AB2D587206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E1E56149-C36A-4C2E-AA28-5E6039DA035C}" type="presOf" srcId="{E220DAAA-E4D0-43FE-992C-6C2D74E11A32}" destId="{B2E4E496-7E9B-488F-97C4-9BE304AB77F8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D16E87CC-AEE9-4811-A389-90A076479A4F}" type="presOf" srcId="{72E72257-3C48-4789-B878-C3A09D8312B0}" destId="{07CB0A0F-3AC2-45F3-881F-DBEBCC13B500}" srcOrd="0" destOrd="0" presId="urn:microsoft.com/office/officeart/2005/8/layout/hChevron3"/>
    <dgm:cxn modelId="{00724493-481B-46EE-8C69-843EA9C0C41B}" type="presOf" srcId="{BE166DDB-7150-4C90-8C7D-502BD352A347}" destId="{42113434-98AA-41C1-B8D3-35385F041FAB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DE36D0B9-863F-4BD3-8B8E-3B3B09A93A3B}" type="presParOf" srcId="{45C241A9-1FBC-45B5-BC07-91C8AA755F39}" destId="{BCFEF65A-83A4-4C59-AB20-2C78D99751AE}" srcOrd="0" destOrd="0" presId="urn:microsoft.com/office/officeart/2005/8/layout/hChevron3"/>
    <dgm:cxn modelId="{2DD7821F-51B0-4831-B6F9-9BA6C9D77FB6}" type="presParOf" srcId="{45C241A9-1FBC-45B5-BC07-91C8AA755F39}" destId="{8A3F7110-B800-43DE-84EB-8799C9A767CC}" srcOrd="1" destOrd="0" presId="urn:microsoft.com/office/officeart/2005/8/layout/hChevron3"/>
    <dgm:cxn modelId="{61CA6D46-0517-42B6-BAF5-FE46A58159BA}" type="presParOf" srcId="{45C241A9-1FBC-45B5-BC07-91C8AA755F39}" destId="{B2E4E496-7E9B-488F-97C4-9BE304AB77F8}" srcOrd="2" destOrd="0" presId="urn:microsoft.com/office/officeart/2005/8/layout/hChevron3"/>
    <dgm:cxn modelId="{86E7F7E7-FC78-45BC-A78E-3DF6887DCAD3}" type="presParOf" srcId="{45C241A9-1FBC-45B5-BC07-91C8AA755F39}" destId="{0F4E6953-F6AD-4040-A2EA-245E89F7ADAD}" srcOrd="3" destOrd="0" presId="urn:microsoft.com/office/officeart/2005/8/layout/hChevron3"/>
    <dgm:cxn modelId="{2533CCD9-957B-41AC-B6DF-EB78295B7472}" type="presParOf" srcId="{45C241A9-1FBC-45B5-BC07-91C8AA755F39}" destId="{FF8A6924-C3F9-491D-BBB3-D8AB2D587206}" srcOrd="4" destOrd="0" presId="urn:microsoft.com/office/officeart/2005/8/layout/hChevron3"/>
    <dgm:cxn modelId="{1F9FF24D-EC3F-4451-9D91-C7285F91B6CD}" type="presParOf" srcId="{45C241A9-1FBC-45B5-BC07-91C8AA755F39}" destId="{B31ED216-9ED1-4182-BA14-3C3196EA748B}" srcOrd="5" destOrd="0" presId="urn:microsoft.com/office/officeart/2005/8/layout/hChevron3"/>
    <dgm:cxn modelId="{FB507753-C927-468E-805D-B3F0C0A9F60C}" type="presParOf" srcId="{45C241A9-1FBC-45B5-BC07-91C8AA755F39}" destId="{42113434-98AA-41C1-B8D3-35385F041FAB}" srcOrd="6" destOrd="0" presId="urn:microsoft.com/office/officeart/2005/8/layout/hChevron3"/>
    <dgm:cxn modelId="{C118BB9B-93B4-45A3-A0B3-FF366B44BF72}" type="presParOf" srcId="{45C241A9-1FBC-45B5-BC07-91C8AA755F39}" destId="{5C274534-46F8-471B-91AD-2EACEAF1C137}" srcOrd="7" destOrd="0" presId="urn:microsoft.com/office/officeart/2005/8/layout/hChevron3"/>
    <dgm:cxn modelId="{35EBA059-26D5-4E9B-B853-AB70F1DB1CF0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808B85-CB5B-4A06-92FC-E8BCA66324E8}" type="presOf" srcId="{E220DAAA-E4D0-43FE-992C-6C2D74E11A32}" destId="{B2E4E496-7E9B-488F-97C4-9BE304AB77F8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EBEA1B76-2A2D-48FA-B378-0E5AFA445EC8}" type="presOf" srcId="{D816D8CD-DCD5-4161-80C5-E45791A96425}" destId="{45C241A9-1FBC-45B5-BC07-91C8AA755F39}" srcOrd="0" destOrd="0" presId="urn:microsoft.com/office/officeart/2005/8/layout/hChevron3"/>
    <dgm:cxn modelId="{430EB830-3B67-43D3-9E88-C950EB72309B}" type="presOf" srcId="{1B708365-28B1-4BDC-8DEB-F4C606743924}" destId="{BCFEF65A-83A4-4C59-AB20-2C78D99751AE}" srcOrd="0" destOrd="0" presId="urn:microsoft.com/office/officeart/2005/8/layout/hChevron3"/>
    <dgm:cxn modelId="{0E9141E6-A5BA-4219-AA8A-B14A5E18E7C5}" type="presOf" srcId="{72E72257-3C48-4789-B878-C3A09D8312B0}" destId="{07CB0A0F-3AC2-45F3-881F-DBEBCC13B500}" srcOrd="0" destOrd="0" presId="urn:microsoft.com/office/officeart/2005/8/layout/hChevron3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5B8DD882-D947-4131-961C-913918C054DC}" type="presOf" srcId="{9ED58920-CDAD-4C11-95DD-F8134D0D64C3}" destId="{FF8A6924-C3F9-491D-BBB3-D8AB2D587206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8874645A-9389-43AE-A7D3-9564C95B2E20}" type="presOf" srcId="{BE166DDB-7150-4C90-8C7D-502BD352A347}" destId="{42113434-98AA-41C1-B8D3-35385F041FAB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14463133-9D08-46AB-9490-E57394E22B8D}" type="presParOf" srcId="{45C241A9-1FBC-45B5-BC07-91C8AA755F39}" destId="{BCFEF65A-83A4-4C59-AB20-2C78D99751AE}" srcOrd="0" destOrd="0" presId="urn:microsoft.com/office/officeart/2005/8/layout/hChevron3"/>
    <dgm:cxn modelId="{29538989-2190-493B-9860-A9C9B4D3E0AA}" type="presParOf" srcId="{45C241A9-1FBC-45B5-BC07-91C8AA755F39}" destId="{8A3F7110-B800-43DE-84EB-8799C9A767CC}" srcOrd="1" destOrd="0" presId="urn:microsoft.com/office/officeart/2005/8/layout/hChevron3"/>
    <dgm:cxn modelId="{F0C473D5-6E02-4939-B4E7-8258AC31DF53}" type="presParOf" srcId="{45C241A9-1FBC-45B5-BC07-91C8AA755F39}" destId="{B2E4E496-7E9B-488F-97C4-9BE304AB77F8}" srcOrd="2" destOrd="0" presId="urn:microsoft.com/office/officeart/2005/8/layout/hChevron3"/>
    <dgm:cxn modelId="{5BF0DDA5-FBB1-4C13-A6E3-FC4F1BC0B4AE}" type="presParOf" srcId="{45C241A9-1FBC-45B5-BC07-91C8AA755F39}" destId="{0F4E6953-F6AD-4040-A2EA-245E89F7ADAD}" srcOrd="3" destOrd="0" presId="urn:microsoft.com/office/officeart/2005/8/layout/hChevron3"/>
    <dgm:cxn modelId="{F8E51944-03DC-4F78-9D87-6137CA830653}" type="presParOf" srcId="{45C241A9-1FBC-45B5-BC07-91C8AA755F39}" destId="{FF8A6924-C3F9-491D-BBB3-D8AB2D587206}" srcOrd="4" destOrd="0" presId="urn:microsoft.com/office/officeart/2005/8/layout/hChevron3"/>
    <dgm:cxn modelId="{11CF9272-A8AF-4181-BCD9-603DB3AC1C1B}" type="presParOf" srcId="{45C241A9-1FBC-45B5-BC07-91C8AA755F39}" destId="{B31ED216-9ED1-4182-BA14-3C3196EA748B}" srcOrd="5" destOrd="0" presId="urn:microsoft.com/office/officeart/2005/8/layout/hChevron3"/>
    <dgm:cxn modelId="{2DA2F358-332A-49AA-8ABC-AD9ED27C7F90}" type="presParOf" srcId="{45C241A9-1FBC-45B5-BC07-91C8AA755F39}" destId="{42113434-98AA-41C1-B8D3-35385F041FAB}" srcOrd="6" destOrd="0" presId="urn:microsoft.com/office/officeart/2005/8/layout/hChevron3"/>
    <dgm:cxn modelId="{181315E6-2DF0-46E0-AD74-2CFECFA3241A}" type="presParOf" srcId="{45C241A9-1FBC-45B5-BC07-91C8AA755F39}" destId="{5C274534-46F8-471B-91AD-2EACEAF1C137}" srcOrd="7" destOrd="0" presId="urn:microsoft.com/office/officeart/2005/8/layout/hChevron3"/>
    <dgm:cxn modelId="{91CE46B3-4CEC-481A-ACF0-DF3617F42B76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BC8229A6-F0B9-4993-BF9F-872A206E7F91}" type="presOf" srcId="{1B708365-28B1-4BDC-8DEB-F4C606743924}" destId="{BCFEF65A-83A4-4C59-AB20-2C78D99751AE}" srcOrd="0" destOrd="0" presId="urn:microsoft.com/office/officeart/2005/8/layout/hChevron3"/>
    <dgm:cxn modelId="{F3B6F31F-85C4-4FC1-A77A-6FD92B3F3B53}" type="presOf" srcId="{BE166DDB-7150-4C90-8C7D-502BD352A347}" destId="{42113434-98AA-41C1-B8D3-35385F041FAB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15802588-D44C-43C3-AF0D-1381AC481964}" type="presOf" srcId="{D816D8CD-DCD5-4161-80C5-E45791A96425}" destId="{45C241A9-1FBC-45B5-BC07-91C8AA755F39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54F972E7-AD83-4251-A5AD-4953C9C23992}" type="presOf" srcId="{72E72257-3C48-4789-B878-C3A09D8312B0}" destId="{07CB0A0F-3AC2-45F3-881F-DBEBCC13B500}" srcOrd="0" destOrd="0" presId="urn:microsoft.com/office/officeart/2005/8/layout/hChevron3"/>
    <dgm:cxn modelId="{2F542F20-C737-443B-91C6-AFB2C4164253}" type="presOf" srcId="{9ED58920-CDAD-4C11-95DD-F8134D0D64C3}" destId="{FF8A6924-C3F9-491D-BBB3-D8AB2D587206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1401BB5B-3E2C-49FC-BDC7-772AE703CEEF}" type="presOf" srcId="{E220DAAA-E4D0-43FE-992C-6C2D74E11A32}" destId="{B2E4E496-7E9B-488F-97C4-9BE304AB77F8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6BC559DF-1836-4BBC-9FA5-26B46EE94DC0}" type="presParOf" srcId="{45C241A9-1FBC-45B5-BC07-91C8AA755F39}" destId="{BCFEF65A-83A4-4C59-AB20-2C78D99751AE}" srcOrd="0" destOrd="0" presId="urn:microsoft.com/office/officeart/2005/8/layout/hChevron3"/>
    <dgm:cxn modelId="{A63D427F-C51D-4A7D-9A65-7E943566CC88}" type="presParOf" srcId="{45C241A9-1FBC-45B5-BC07-91C8AA755F39}" destId="{8A3F7110-B800-43DE-84EB-8799C9A767CC}" srcOrd="1" destOrd="0" presId="urn:microsoft.com/office/officeart/2005/8/layout/hChevron3"/>
    <dgm:cxn modelId="{BED784BE-6449-499F-B12F-11073328B49D}" type="presParOf" srcId="{45C241A9-1FBC-45B5-BC07-91C8AA755F39}" destId="{B2E4E496-7E9B-488F-97C4-9BE304AB77F8}" srcOrd="2" destOrd="0" presId="urn:microsoft.com/office/officeart/2005/8/layout/hChevron3"/>
    <dgm:cxn modelId="{F39AB9A5-84EB-4673-8BCE-DFC3AD7289C6}" type="presParOf" srcId="{45C241A9-1FBC-45B5-BC07-91C8AA755F39}" destId="{0F4E6953-F6AD-4040-A2EA-245E89F7ADAD}" srcOrd="3" destOrd="0" presId="urn:microsoft.com/office/officeart/2005/8/layout/hChevron3"/>
    <dgm:cxn modelId="{B3CBA8CE-3C6D-408D-BFF6-81F2C0BA110F}" type="presParOf" srcId="{45C241A9-1FBC-45B5-BC07-91C8AA755F39}" destId="{FF8A6924-C3F9-491D-BBB3-D8AB2D587206}" srcOrd="4" destOrd="0" presId="urn:microsoft.com/office/officeart/2005/8/layout/hChevron3"/>
    <dgm:cxn modelId="{A5F9FB97-530A-459A-949A-27AC4DE67FB7}" type="presParOf" srcId="{45C241A9-1FBC-45B5-BC07-91C8AA755F39}" destId="{B31ED216-9ED1-4182-BA14-3C3196EA748B}" srcOrd="5" destOrd="0" presId="urn:microsoft.com/office/officeart/2005/8/layout/hChevron3"/>
    <dgm:cxn modelId="{6BA81938-51FE-4EB7-9AFA-968B8224E1E7}" type="presParOf" srcId="{45C241A9-1FBC-45B5-BC07-91C8AA755F39}" destId="{42113434-98AA-41C1-B8D3-35385F041FAB}" srcOrd="6" destOrd="0" presId="urn:microsoft.com/office/officeart/2005/8/layout/hChevron3"/>
    <dgm:cxn modelId="{3BE7605A-4E69-474C-BF6A-879D24AE28D2}" type="presParOf" srcId="{45C241A9-1FBC-45B5-BC07-91C8AA755F39}" destId="{5C274534-46F8-471B-91AD-2EACEAF1C137}" srcOrd="7" destOrd="0" presId="urn:microsoft.com/office/officeart/2005/8/layout/hChevron3"/>
    <dgm:cxn modelId="{37009834-6901-4FC5-8EC6-C67AA64554F4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1BCF0EA9-AD51-4B33-B44E-B604D3680626}" type="presOf" srcId="{1B708365-28B1-4BDC-8DEB-F4C606743924}" destId="{BCFEF65A-83A4-4C59-AB20-2C78D99751AE}" srcOrd="0" destOrd="0" presId="urn:microsoft.com/office/officeart/2005/8/layout/hChevron3"/>
    <dgm:cxn modelId="{8D4E5513-2BD7-4E1E-884E-8825EABAEE3E}" type="presOf" srcId="{BE166DDB-7150-4C90-8C7D-502BD352A347}" destId="{42113434-98AA-41C1-B8D3-35385F041FAB}" srcOrd="0" destOrd="0" presId="urn:microsoft.com/office/officeart/2005/8/layout/hChevron3"/>
    <dgm:cxn modelId="{CD03D629-A85B-450B-B780-B5CA96F4ACD6}" type="presOf" srcId="{E220DAAA-E4D0-43FE-992C-6C2D74E11A32}" destId="{B2E4E496-7E9B-488F-97C4-9BE304AB77F8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3C947E7D-597A-4717-B8DB-68C13A4C7158}" type="presOf" srcId="{D816D8CD-DCD5-4161-80C5-E45791A96425}" destId="{45C241A9-1FBC-45B5-BC07-91C8AA755F39}" srcOrd="0" destOrd="0" presId="urn:microsoft.com/office/officeart/2005/8/layout/hChevron3"/>
    <dgm:cxn modelId="{1AA68F41-27DF-45D7-AECE-FCC452172979}" type="presOf" srcId="{72E72257-3C48-4789-B878-C3A09D8312B0}" destId="{07CB0A0F-3AC2-45F3-881F-DBEBCC13B500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D16C3119-1EF9-49BA-BCEE-0DAAF596B45A}" type="presOf" srcId="{9ED58920-CDAD-4C11-95DD-F8134D0D64C3}" destId="{FF8A6924-C3F9-491D-BBB3-D8AB2D587206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9267A8DE-BF4F-4371-9AF7-57E255BED84C}" type="presParOf" srcId="{45C241A9-1FBC-45B5-BC07-91C8AA755F39}" destId="{BCFEF65A-83A4-4C59-AB20-2C78D99751AE}" srcOrd="0" destOrd="0" presId="urn:microsoft.com/office/officeart/2005/8/layout/hChevron3"/>
    <dgm:cxn modelId="{BA0CA376-28EA-4F9E-9837-2C3B88AC1D07}" type="presParOf" srcId="{45C241A9-1FBC-45B5-BC07-91C8AA755F39}" destId="{8A3F7110-B800-43DE-84EB-8799C9A767CC}" srcOrd="1" destOrd="0" presId="urn:microsoft.com/office/officeart/2005/8/layout/hChevron3"/>
    <dgm:cxn modelId="{F2AB920F-14E0-4170-93F4-1E982575D672}" type="presParOf" srcId="{45C241A9-1FBC-45B5-BC07-91C8AA755F39}" destId="{B2E4E496-7E9B-488F-97C4-9BE304AB77F8}" srcOrd="2" destOrd="0" presId="urn:microsoft.com/office/officeart/2005/8/layout/hChevron3"/>
    <dgm:cxn modelId="{55A4D4E9-4D99-44DB-9860-56013CF9F13F}" type="presParOf" srcId="{45C241A9-1FBC-45B5-BC07-91C8AA755F39}" destId="{0F4E6953-F6AD-4040-A2EA-245E89F7ADAD}" srcOrd="3" destOrd="0" presId="urn:microsoft.com/office/officeart/2005/8/layout/hChevron3"/>
    <dgm:cxn modelId="{AC4AF1E4-3A63-440D-B5AE-018527AB37F6}" type="presParOf" srcId="{45C241A9-1FBC-45B5-BC07-91C8AA755F39}" destId="{FF8A6924-C3F9-491D-BBB3-D8AB2D587206}" srcOrd="4" destOrd="0" presId="urn:microsoft.com/office/officeart/2005/8/layout/hChevron3"/>
    <dgm:cxn modelId="{0785E368-5EF1-45E9-9981-7A5668E11CEE}" type="presParOf" srcId="{45C241A9-1FBC-45B5-BC07-91C8AA755F39}" destId="{B31ED216-9ED1-4182-BA14-3C3196EA748B}" srcOrd="5" destOrd="0" presId="urn:microsoft.com/office/officeart/2005/8/layout/hChevron3"/>
    <dgm:cxn modelId="{8D9BE1B9-E4F5-4864-B3CF-BDB806C3C369}" type="presParOf" srcId="{45C241A9-1FBC-45B5-BC07-91C8AA755F39}" destId="{42113434-98AA-41C1-B8D3-35385F041FAB}" srcOrd="6" destOrd="0" presId="urn:microsoft.com/office/officeart/2005/8/layout/hChevron3"/>
    <dgm:cxn modelId="{AE6DE9AD-C56A-4183-9E76-C1F90064036C}" type="presParOf" srcId="{45C241A9-1FBC-45B5-BC07-91C8AA755F39}" destId="{5C274534-46F8-471B-91AD-2EACEAF1C137}" srcOrd="7" destOrd="0" presId="urn:microsoft.com/office/officeart/2005/8/layout/hChevron3"/>
    <dgm:cxn modelId="{7F8F4BB4-47D3-4FBE-8997-F32898BDE263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DB12B1D-C0C3-486D-B1F7-8A068721353F}" type="presOf" srcId="{BE166DDB-7150-4C90-8C7D-502BD352A347}" destId="{42113434-98AA-41C1-B8D3-35385F041FAB}" srcOrd="0" destOrd="0" presId="urn:microsoft.com/office/officeart/2005/8/layout/hChevron3"/>
    <dgm:cxn modelId="{0C61A73B-57F4-4D2D-959C-4977CDF2705D}" type="presOf" srcId="{E220DAAA-E4D0-43FE-992C-6C2D74E11A32}" destId="{B2E4E496-7E9B-488F-97C4-9BE304AB77F8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3387AB78-1969-4B76-8445-09743B1C2C30}" type="presOf" srcId="{9ED58920-CDAD-4C11-95DD-F8134D0D64C3}" destId="{FF8A6924-C3F9-491D-BBB3-D8AB2D587206}" srcOrd="0" destOrd="0" presId="urn:microsoft.com/office/officeart/2005/8/layout/hChevron3"/>
    <dgm:cxn modelId="{BA51407E-0AC6-4CA1-A64E-60D374BF7F6D}" type="presOf" srcId="{1B708365-28B1-4BDC-8DEB-F4C606743924}" destId="{BCFEF65A-83A4-4C59-AB20-2C78D99751AE}" srcOrd="0" destOrd="0" presId="urn:microsoft.com/office/officeart/2005/8/layout/hChevron3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E543CC94-C245-4E23-8162-5B5DBBFC1FF1}" type="presOf" srcId="{D816D8CD-DCD5-4161-80C5-E45791A96425}" destId="{45C241A9-1FBC-45B5-BC07-91C8AA755F39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14C3E6F5-9A40-41C0-9C20-EF202DDAD7D3}" type="presOf" srcId="{72E72257-3C48-4789-B878-C3A09D8312B0}" destId="{07CB0A0F-3AC2-45F3-881F-DBEBCC13B500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52BBDBAE-24AE-4FFB-B224-4C1CA4D032E9}" type="presParOf" srcId="{45C241A9-1FBC-45B5-BC07-91C8AA755F39}" destId="{BCFEF65A-83A4-4C59-AB20-2C78D99751AE}" srcOrd="0" destOrd="0" presId="urn:microsoft.com/office/officeart/2005/8/layout/hChevron3"/>
    <dgm:cxn modelId="{E980AA51-FF40-48C1-85B0-494EA1132C64}" type="presParOf" srcId="{45C241A9-1FBC-45B5-BC07-91C8AA755F39}" destId="{8A3F7110-B800-43DE-84EB-8799C9A767CC}" srcOrd="1" destOrd="0" presId="urn:microsoft.com/office/officeart/2005/8/layout/hChevron3"/>
    <dgm:cxn modelId="{05C351A2-92ED-4E12-AF22-5891EDCB3A6D}" type="presParOf" srcId="{45C241A9-1FBC-45B5-BC07-91C8AA755F39}" destId="{B2E4E496-7E9B-488F-97C4-9BE304AB77F8}" srcOrd="2" destOrd="0" presId="urn:microsoft.com/office/officeart/2005/8/layout/hChevron3"/>
    <dgm:cxn modelId="{7F50E556-0B47-4B84-953C-2B0275F8186A}" type="presParOf" srcId="{45C241A9-1FBC-45B5-BC07-91C8AA755F39}" destId="{0F4E6953-F6AD-4040-A2EA-245E89F7ADAD}" srcOrd="3" destOrd="0" presId="urn:microsoft.com/office/officeart/2005/8/layout/hChevron3"/>
    <dgm:cxn modelId="{A6ED9D26-1E14-446A-B622-7D6D7D7D652A}" type="presParOf" srcId="{45C241A9-1FBC-45B5-BC07-91C8AA755F39}" destId="{FF8A6924-C3F9-491D-BBB3-D8AB2D587206}" srcOrd="4" destOrd="0" presId="urn:microsoft.com/office/officeart/2005/8/layout/hChevron3"/>
    <dgm:cxn modelId="{00CA1718-9653-4FE5-BDA7-27D54227F6D2}" type="presParOf" srcId="{45C241A9-1FBC-45B5-BC07-91C8AA755F39}" destId="{B31ED216-9ED1-4182-BA14-3C3196EA748B}" srcOrd="5" destOrd="0" presId="urn:microsoft.com/office/officeart/2005/8/layout/hChevron3"/>
    <dgm:cxn modelId="{2E9959AF-EBE3-4021-B612-0F8A05EC101E}" type="presParOf" srcId="{45C241A9-1FBC-45B5-BC07-91C8AA755F39}" destId="{42113434-98AA-41C1-B8D3-35385F041FAB}" srcOrd="6" destOrd="0" presId="urn:microsoft.com/office/officeart/2005/8/layout/hChevron3"/>
    <dgm:cxn modelId="{69C2D8AF-CC45-44F7-B84F-E02195FB0700}" type="presParOf" srcId="{45C241A9-1FBC-45B5-BC07-91C8AA755F39}" destId="{5C274534-46F8-471B-91AD-2EACEAF1C137}" srcOrd="7" destOrd="0" presId="urn:microsoft.com/office/officeart/2005/8/layout/hChevron3"/>
    <dgm:cxn modelId="{B341E809-6305-4BA8-93D3-CA10AA16FC12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DAD2E142-0985-4A6C-B69E-3EB0778D7CCF}" type="presOf" srcId="{9ED58920-CDAD-4C11-95DD-F8134D0D64C3}" destId="{FF8A6924-C3F9-491D-BBB3-D8AB2D587206}" srcOrd="0" destOrd="0" presId="urn:microsoft.com/office/officeart/2005/8/layout/hChevron3"/>
    <dgm:cxn modelId="{5D2590FB-D848-46A4-8DEF-4D874DF9AF04}" type="presOf" srcId="{D816D8CD-DCD5-4161-80C5-E45791A96425}" destId="{45C241A9-1FBC-45B5-BC07-91C8AA755F39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4F1A40AB-ED15-4392-970D-E10CABCB2784}" type="presOf" srcId="{72E72257-3C48-4789-B878-C3A09D8312B0}" destId="{07CB0A0F-3AC2-45F3-881F-DBEBCC13B500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35CA6B4F-0A3B-46E5-9A4C-E4FF29518EC3}" type="presOf" srcId="{1B708365-28B1-4BDC-8DEB-F4C606743924}" destId="{BCFEF65A-83A4-4C59-AB20-2C78D99751AE}" srcOrd="0" destOrd="0" presId="urn:microsoft.com/office/officeart/2005/8/layout/hChevron3"/>
    <dgm:cxn modelId="{8D59885A-A037-40A6-8396-3785E0BE2C94}" type="presOf" srcId="{BE166DDB-7150-4C90-8C7D-502BD352A347}" destId="{42113434-98AA-41C1-B8D3-35385F041FAB}" srcOrd="0" destOrd="0" presId="urn:microsoft.com/office/officeart/2005/8/layout/hChevron3"/>
    <dgm:cxn modelId="{BE293DE0-F12E-400D-9AD1-F11664884F6D}" type="presOf" srcId="{E220DAAA-E4D0-43FE-992C-6C2D74E11A32}" destId="{B2E4E496-7E9B-488F-97C4-9BE304AB77F8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B36BD2F5-93CD-4604-B872-AA82B0523400}" type="presParOf" srcId="{45C241A9-1FBC-45B5-BC07-91C8AA755F39}" destId="{BCFEF65A-83A4-4C59-AB20-2C78D99751AE}" srcOrd="0" destOrd="0" presId="urn:microsoft.com/office/officeart/2005/8/layout/hChevron3"/>
    <dgm:cxn modelId="{B47E9CCB-E6DD-48B8-96A2-005FC2914B47}" type="presParOf" srcId="{45C241A9-1FBC-45B5-BC07-91C8AA755F39}" destId="{8A3F7110-B800-43DE-84EB-8799C9A767CC}" srcOrd="1" destOrd="0" presId="urn:microsoft.com/office/officeart/2005/8/layout/hChevron3"/>
    <dgm:cxn modelId="{A55A0863-2D17-4717-8148-38FBDC2E4E55}" type="presParOf" srcId="{45C241A9-1FBC-45B5-BC07-91C8AA755F39}" destId="{B2E4E496-7E9B-488F-97C4-9BE304AB77F8}" srcOrd="2" destOrd="0" presId="urn:microsoft.com/office/officeart/2005/8/layout/hChevron3"/>
    <dgm:cxn modelId="{468D1D11-750A-467E-825F-C4D6B7478A5F}" type="presParOf" srcId="{45C241A9-1FBC-45B5-BC07-91C8AA755F39}" destId="{0F4E6953-F6AD-4040-A2EA-245E89F7ADAD}" srcOrd="3" destOrd="0" presId="urn:microsoft.com/office/officeart/2005/8/layout/hChevron3"/>
    <dgm:cxn modelId="{0C9B57FC-52DB-4AAF-A718-FBDB526E1C72}" type="presParOf" srcId="{45C241A9-1FBC-45B5-BC07-91C8AA755F39}" destId="{FF8A6924-C3F9-491D-BBB3-D8AB2D587206}" srcOrd="4" destOrd="0" presId="urn:microsoft.com/office/officeart/2005/8/layout/hChevron3"/>
    <dgm:cxn modelId="{6B18DC1D-A8E3-4884-A717-CFA47657DA49}" type="presParOf" srcId="{45C241A9-1FBC-45B5-BC07-91C8AA755F39}" destId="{B31ED216-9ED1-4182-BA14-3C3196EA748B}" srcOrd="5" destOrd="0" presId="urn:microsoft.com/office/officeart/2005/8/layout/hChevron3"/>
    <dgm:cxn modelId="{62DF3493-200F-4E60-9ED2-EDF740503F7B}" type="presParOf" srcId="{45C241A9-1FBC-45B5-BC07-91C8AA755F39}" destId="{42113434-98AA-41C1-B8D3-35385F041FAB}" srcOrd="6" destOrd="0" presId="urn:microsoft.com/office/officeart/2005/8/layout/hChevron3"/>
    <dgm:cxn modelId="{3BDA79AC-B5E4-407D-BA83-2F75F532AEF1}" type="presParOf" srcId="{45C241A9-1FBC-45B5-BC07-91C8AA755F39}" destId="{5C274534-46F8-471B-91AD-2EACEAF1C137}" srcOrd="7" destOrd="0" presId="urn:microsoft.com/office/officeart/2005/8/layout/hChevron3"/>
    <dgm:cxn modelId="{AA1DD565-0774-4AE4-9AA2-8908DCCB92C2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A618D7F6-4536-4738-9D1F-261E79A6B16E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33659F27-8ECB-4A1E-A919-041312BAEC59}" type="presOf" srcId="{9ED58920-CDAD-4C11-95DD-F8134D0D64C3}" destId="{FF8A6924-C3F9-491D-BBB3-D8AB2D587206}" srcOrd="0" destOrd="0" presId="urn:microsoft.com/office/officeart/2005/8/layout/hChevron3"/>
    <dgm:cxn modelId="{1A143F69-C699-4155-958F-CDF566DD8D83}" type="presOf" srcId="{E220DAAA-E4D0-43FE-992C-6C2D74E11A32}" destId="{B2E4E496-7E9B-488F-97C4-9BE304AB77F8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1D14DA3A-384A-4681-9D30-E449E6000589}" type="presOf" srcId="{D816D8CD-DCD5-4161-80C5-E45791A96425}" destId="{45C241A9-1FBC-45B5-BC07-91C8AA755F39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3415E7E1-2C81-4563-9881-7B1F82D28FFF}" type="presOf" srcId="{72E72257-3C48-4789-B878-C3A09D8312B0}" destId="{07CB0A0F-3AC2-45F3-881F-DBEBCC13B500}" srcOrd="0" destOrd="0" presId="urn:microsoft.com/office/officeart/2005/8/layout/hChevron3"/>
    <dgm:cxn modelId="{0BE5C6F7-73D3-4F6E-9D1A-62774B59E0EA}" type="presOf" srcId="{BE166DDB-7150-4C90-8C7D-502BD352A347}" destId="{42113434-98AA-41C1-B8D3-35385F041FAB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35AF9799-E46D-40FB-85BC-064D97913BC5}" type="presParOf" srcId="{45C241A9-1FBC-45B5-BC07-91C8AA755F39}" destId="{BCFEF65A-83A4-4C59-AB20-2C78D99751AE}" srcOrd="0" destOrd="0" presId="urn:microsoft.com/office/officeart/2005/8/layout/hChevron3"/>
    <dgm:cxn modelId="{E5F8984B-5C57-4496-BB01-05CD111E7C6D}" type="presParOf" srcId="{45C241A9-1FBC-45B5-BC07-91C8AA755F39}" destId="{8A3F7110-B800-43DE-84EB-8799C9A767CC}" srcOrd="1" destOrd="0" presId="urn:microsoft.com/office/officeart/2005/8/layout/hChevron3"/>
    <dgm:cxn modelId="{3848B5B2-5082-4E5A-B5CF-9AE0FE70E20F}" type="presParOf" srcId="{45C241A9-1FBC-45B5-BC07-91C8AA755F39}" destId="{B2E4E496-7E9B-488F-97C4-9BE304AB77F8}" srcOrd="2" destOrd="0" presId="urn:microsoft.com/office/officeart/2005/8/layout/hChevron3"/>
    <dgm:cxn modelId="{A7414C16-238E-4354-B946-C8D4B9B8EC81}" type="presParOf" srcId="{45C241A9-1FBC-45B5-BC07-91C8AA755F39}" destId="{0F4E6953-F6AD-4040-A2EA-245E89F7ADAD}" srcOrd="3" destOrd="0" presId="urn:microsoft.com/office/officeart/2005/8/layout/hChevron3"/>
    <dgm:cxn modelId="{032B5E10-FAAB-4E5F-9172-6E463BEB2C67}" type="presParOf" srcId="{45C241A9-1FBC-45B5-BC07-91C8AA755F39}" destId="{FF8A6924-C3F9-491D-BBB3-D8AB2D587206}" srcOrd="4" destOrd="0" presId="urn:microsoft.com/office/officeart/2005/8/layout/hChevron3"/>
    <dgm:cxn modelId="{023DCDDC-5929-444F-BECD-6E4F88417340}" type="presParOf" srcId="{45C241A9-1FBC-45B5-BC07-91C8AA755F39}" destId="{B31ED216-9ED1-4182-BA14-3C3196EA748B}" srcOrd="5" destOrd="0" presId="urn:microsoft.com/office/officeart/2005/8/layout/hChevron3"/>
    <dgm:cxn modelId="{2B167114-0DCB-4AC6-AD48-39E89803B9B1}" type="presParOf" srcId="{45C241A9-1FBC-45B5-BC07-91C8AA755F39}" destId="{42113434-98AA-41C1-B8D3-35385F041FAB}" srcOrd="6" destOrd="0" presId="urn:microsoft.com/office/officeart/2005/8/layout/hChevron3"/>
    <dgm:cxn modelId="{618EBA2C-C79F-41B3-B4E0-5DD8FB562CCE}" type="presParOf" srcId="{45C241A9-1FBC-45B5-BC07-91C8AA755F39}" destId="{5C274534-46F8-471B-91AD-2EACEAF1C137}" srcOrd="7" destOrd="0" presId="urn:microsoft.com/office/officeart/2005/8/layout/hChevron3"/>
    <dgm:cxn modelId="{6CE68E9C-9DF8-4CA5-990C-D1065AC6A11A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73148DD5-667D-4A43-AF52-05EFA8F5AC3F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C639868F-B635-47E3-8310-ED6D8CCB7319}" type="parTrans" cxnId="{37C097BD-7D5B-499C-A3B4-FF6870F5F443}">
      <dgm:prSet/>
      <dgm:spPr/>
      <dgm:t>
        <a:bodyPr/>
        <a:lstStyle/>
        <a:p>
          <a:endParaRPr lang="zh-TW" altLang="en-US"/>
        </a:p>
      </dgm:t>
    </dgm:pt>
    <dgm:pt modelId="{EFAC7CAE-D430-4215-A4F2-E39D7E658750}" type="sibTrans" cxnId="{37C097BD-7D5B-499C-A3B4-FF6870F5F443}">
      <dgm:prSet/>
      <dgm:spPr/>
      <dgm:t>
        <a:bodyPr/>
        <a:lstStyle/>
        <a:p>
          <a:endParaRPr lang="zh-TW" altLang="en-US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54D34ADD-B932-4CFB-95B4-02E8D97DD01D}" type="pres">
      <dgm:prSet presAssocID="{73148DD5-667D-4A43-AF52-05EFA8F5AC3F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D05E6E-ED15-498C-8256-C1EB8CFC7B8C}" type="pres">
      <dgm:prSet presAssocID="{EFAC7CAE-D430-4215-A4F2-E39D7E658750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C097BD-7D5B-499C-A3B4-FF6870F5F443}" srcId="{D816D8CD-DCD5-4161-80C5-E45791A96425}" destId="{73148DD5-667D-4A43-AF52-05EFA8F5AC3F}" srcOrd="3" destOrd="0" parTransId="{C639868F-B635-47E3-8310-ED6D8CCB7319}" sibTransId="{EFAC7CAE-D430-4215-A4F2-E39D7E658750}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1249A08B-FA26-4555-B28E-D5EB7913EB05}" type="presOf" srcId="{E220DAAA-E4D0-43FE-992C-6C2D74E11A32}" destId="{B2E4E496-7E9B-488F-97C4-9BE304AB77F8}" srcOrd="0" destOrd="0" presId="urn:microsoft.com/office/officeart/2005/8/layout/hChevron3"/>
    <dgm:cxn modelId="{AB2B4084-E56C-4270-BFC4-5EA04B7A28DC}" type="presOf" srcId="{1B708365-28B1-4BDC-8DEB-F4C606743924}" destId="{BCFEF65A-83A4-4C59-AB20-2C78D99751AE}" srcOrd="0" destOrd="0" presId="urn:microsoft.com/office/officeart/2005/8/layout/hChevron3"/>
    <dgm:cxn modelId="{96FBA7C6-BEA9-45C4-B711-EF21C4D85566}" type="presOf" srcId="{72E72257-3C48-4789-B878-C3A09D8312B0}" destId="{07CB0A0F-3AC2-45F3-881F-DBEBCC13B500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3604B174-466A-4CFD-81E2-FA9402CF4C46}" type="presOf" srcId="{73148DD5-667D-4A43-AF52-05EFA8F5AC3F}" destId="{54D34ADD-B932-4CFB-95B4-02E8D97DD01D}" srcOrd="0" destOrd="0" presId="urn:microsoft.com/office/officeart/2005/8/layout/hChevron3"/>
    <dgm:cxn modelId="{B2D0BF41-A5D8-46C2-9A4D-C08B7BCB751A}" type="presOf" srcId="{D816D8CD-DCD5-4161-80C5-E45791A96425}" destId="{45C241A9-1FBC-45B5-BC07-91C8AA755F39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05C081AD-9BC3-4FF3-96E1-EE34E055A2AF}" type="presOf" srcId="{9ED58920-CDAD-4C11-95DD-F8134D0D64C3}" destId="{FF8A6924-C3F9-491D-BBB3-D8AB2D587206}" srcOrd="0" destOrd="0" presId="urn:microsoft.com/office/officeart/2005/8/layout/hChevron3"/>
    <dgm:cxn modelId="{4636A323-2B3E-4C5D-BB7E-C003A2B11C53}" type="presParOf" srcId="{45C241A9-1FBC-45B5-BC07-91C8AA755F39}" destId="{BCFEF65A-83A4-4C59-AB20-2C78D99751AE}" srcOrd="0" destOrd="0" presId="urn:microsoft.com/office/officeart/2005/8/layout/hChevron3"/>
    <dgm:cxn modelId="{34C0EF2C-ED6A-468D-BCF3-A75F3188C99B}" type="presParOf" srcId="{45C241A9-1FBC-45B5-BC07-91C8AA755F39}" destId="{8A3F7110-B800-43DE-84EB-8799C9A767CC}" srcOrd="1" destOrd="0" presId="urn:microsoft.com/office/officeart/2005/8/layout/hChevron3"/>
    <dgm:cxn modelId="{28ADF496-5CB6-4E28-A2B7-05E4063BFE1A}" type="presParOf" srcId="{45C241A9-1FBC-45B5-BC07-91C8AA755F39}" destId="{B2E4E496-7E9B-488F-97C4-9BE304AB77F8}" srcOrd="2" destOrd="0" presId="urn:microsoft.com/office/officeart/2005/8/layout/hChevron3"/>
    <dgm:cxn modelId="{44B7626B-3A88-42DA-B947-9270291AAB28}" type="presParOf" srcId="{45C241A9-1FBC-45B5-BC07-91C8AA755F39}" destId="{0F4E6953-F6AD-4040-A2EA-245E89F7ADAD}" srcOrd="3" destOrd="0" presId="urn:microsoft.com/office/officeart/2005/8/layout/hChevron3"/>
    <dgm:cxn modelId="{AB94C091-9943-4DCD-86F3-3111EE97812E}" type="presParOf" srcId="{45C241A9-1FBC-45B5-BC07-91C8AA755F39}" destId="{FF8A6924-C3F9-491D-BBB3-D8AB2D587206}" srcOrd="4" destOrd="0" presId="urn:microsoft.com/office/officeart/2005/8/layout/hChevron3"/>
    <dgm:cxn modelId="{AAA18A02-C07F-47AC-AD36-9414AA94B6C2}" type="presParOf" srcId="{45C241A9-1FBC-45B5-BC07-91C8AA755F39}" destId="{B31ED216-9ED1-4182-BA14-3C3196EA748B}" srcOrd="5" destOrd="0" presId="urn:microsoft.com/office/officeart/2005/8/layout/hChevron3"/>
    <dgm:cxn modelId="{17F1BEE3-DCE1-4315-80E7-D96225F8C4DB}" type="presParOf" srcId="{45C241A9-1FBC-45B5-BC07-91C8AA755F39}" destId="{54D34ADD-B932-4CFB-95B4-02E8D97DD01D}" srcOrd="6" destOrd="0" presId="urn:microsoft.com/office/officeart/2005/8/layout/hChevron3"/>
    <dgm:cxn modelId="{0FC257BB-2BCA-4E18-AD09-65983B66145A}" type="presParOf" srcId="{45C241A9-1FBC-45B5-BC07-91C8AA755F39}" destId="{1FD05E6E-ED15-498C-8256-C1EB8CFC7B8C}" srcOrd="7" destOrd="0" presId="urn:microsoft.com/office/officeart/2005/8/layout/hChevron3"/>
    <dgm:cxn modelId="{50E20A42-E607-489C-BAE9-FF4C42B20D6D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A6568BEB-32C3-4F85-BDA8-39E8A48199B7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6146F00B-F6AD-4BC2-A1AD-2E19CD43A899}" type="presOf" srcId="{BE166DDB-7150-4C90-8C7D-502BD352A347}" destId="{42113434-98AA-41C1-B8D3-35385F041FAB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AA357042-3F27-4FA1-8C98-20EEA42E7FE2}" type="presOf" srcId="{9ED58920-CDAD-4C11-95DD-F8134D0D64C3}" destId="{FF8A6924-C3F9-491D-BBB3-D8AB2D587206}" srcOrd="0" destOrd="0" presId="urn:microsoft.com/office/officeart/2005/8/layout/hChevron3"/>
    <dgm:cxn modelId="{0A7BBD26-2C35-4120-A4DB-A7B3D4C141E7}" type="presOf" srcId="{72E72257-3C48-4789-B878-C3A09D8312B0}" destId="{07CB0A0F-3AC2-45F3-881F-DBEBCC13B500}" srcOrd="0" destOrd="0" presId="urn:microsoft.com/office/officeart/2005/8/layout/hChevron3"/>
    <dgm:cxn modelId="{ED9DE92C-FD8C-4E62-896B-7FA1A7E9FA62}" type="presOf" srcId="{D816D8CD-DCD5-4161-80C5-E45791A96425}" destId="{45C241A9-1FBC-45B5-BC07-91C8AA755F39}" srcOrd="0" destOrd="0" presId="urn:microsoft.com/office/officeart/2005/8/layout/hChevron3"/>
    <dgm:cxn modelId="{A4877E16-0805-437B-9FC5-C71A6F5304FF}" type="presOf" srcId="{E220DAAA-E4D0-43FE-992C-6C2D74E11A32}" destId="{B2E4E496-7E9B-488F-97C4-9BE304AB77F8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43F40E22-2042-4EFB-ACAA-01C9D49CB013}" type="presParOf" srcId="{45C241A9-1FBC-45B5-BC07-91C8AA755F39}" destId="{BCFEF65A-83A4-4C59-AB20-2C78D99751AE}" srcOrd="0" destOrd="0" presId="urn:microsoft.com/office/officeart/2005/8/layout/hChevron3"/>
    <dgm:cxn modelId="{0C1B9461-A6F3-4AFC-93FD-75AFC2B69FE3}" type="presParOf" srcId="{45C241A9-1FBC-45B5-BC07-91C8AA755F39}" destId="{8A3F7110-B800-43DE-84EB-8799C9A767CC}" srcOrd="1" destOrd="0" presId="urn:microsoft.com/office/officeart/2005/8/layout/hChevron3"/>
    <dgm:cxn modelId="{2A7EF95E-A1B0-4A6E-B882-6B9CFEF1C938}" type="presParOf" srcId="{45C241A9-1FBC-45B5-BC07-91C8AA755F39}" destId="{B2E4E496-7E9B-488F-97C4-9BE304AB77F8}" srcOrd="2" destOrd="0" presId="urn:microsoft.com/office/officeart/2005/8/layout/hChevron3"/>
    <dgm:cxn modelId="{56BD7341-9856-4368-9FAC-CFE646057D0E}" type="presParOf" srcId="{45C241A9-1FBC-45B5-BC07-91C8AA755F39}" destId="{0F4E6953-F6AD-4040-A2EA-245E89F7ADAD}" srcOrd="3" destOrd="0" presId="urn:microsoft.com/office/officeart/2005/8/layout/hChevron3"/>
    <dgm:cxn modelId="{390AAAF2-3BDC-47F7-B1CB-49B54FCE533E}" type="presParOf" srcId="{45C241A9-1FBC-45B5-BC07-91C8AA755F39}" destId="{FF8A6924-C3F9-491D-BBB3-D8AB2D587206}" srcOrd="4" destOrd="0" presId="urn:microsoft.com/office/officeart/2005/8/layout/hChevron3"/>
    <dgm:cxn modelId="{89F9B948-041F-4983-9BD1-15F75E23ABF6}" type="presParOf" srcId="{45C241A9-1FBC-45B5-BC07-91C8AA755F39}" destId="{B31ED216-9ED1-4182-BA14-3C3196EA748B}" srcOrd="5" destOrd="0" presId="urn:microsoft.com/office/officeart/2005/8/layout/hChevron3"/>
    <dgm:cxn modelId="{BF40AD9A-775A-4FF8-9813-F09B8DB8DA37}" type="presParOf" srcId="{45C241A9-1FBC-45B5-BC07-91C8AA755F39}" destId="{42113434-98AA-41C1-B8D3-35385F041FAB}" srcOrd="6" destOrd="0" presId="urn:microsoft.com/office/officeart/2005/8/layout/hChevron3"/>
    <dgm:cxn modelId="{C4BD77EB-A3C6-40EA-BD1C-03469EB5B14E}" type="presParOf" srcId="{45C241A9-1FBC-45B5-BC07-91C8AA755F39}" destId="{5C274534-46F8-471B-91AD-2EACEAF1C137}" srcOrd="7" destOrd="0" presId="urn:microsoft.com/office/officeart/2005/8/layout/hChevron3"/>
    <dgm:cxn modelId="{70EC5402-D8B8-45F9-931C-2651C0879EA6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F75568E1-817B-48D2-91A5-4D7ECAB65CE7}" type="presOf" srcId="{72E72257-3C48-4789-B878-C3A09D8312B0}" destId="{07CB0A0F-3AC2-45F3-881F-DBEBCC13B500}" srcOrd="0" destOrd="0" presId="urn:microsoft.com/office/officeart/2005/8/layout/hChevron3"/>
    <dgm:cxn modelId="{9AEC805C-30B9-4C2E-AA32-B0A4F9C41EA2}" type="presOf" srcId="{E220DAAA-E4D0-43FE-992C-6C2D74E11A32}" destId="{B2E4E496-7E9B-488F-97C4-9BE304AB77F8}" srcOrd="0" destOrd="0" presId="urn:microsoft.com/office/officeart/2005/8/layout/hChevron3"/>
    <dgm:cxn modelId="{E87B02E5-1A6B-437E-A762-49AC1AD9261F}" type="presOf" srcId="{BE166DDB-7150-4C90-8C7D-502BD352A347}" destId="{42113434-98AA-41C1-B8D3-35385F041FAB}" srcOrd="0" destOrd="0" presId="urn:microsoft.com/office/officeart/2005/8/layout/hChevron3"/>
    <dgm:cxn modelId="{96B2720B-597A-4169-8DE3-136D62F1C5B4}" type="presOf" srcId="{D816D8CD-DCD5-4161-80C5-E45791A96425}" destId="{45C241A9-1FBC-45B5-BC07-91C8AA755F39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035CA395-A63B-4BEE-9778-CB32581DC59E}" type="presOf" srcId="{1B708365-28B1-4BDC-8DEB-F4C606743924}" destId="{BCFEF65A-83A4-4C59-AB20-2C78D99751AE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ECED987A-3D37-4CCB-B5F5-20FEE90D4540}" type="presOf" srcId="{9ED58920-CDAD-4C11-95DD-F8134D0D64C3}" destId="{FF8A6924-C3F9-491D-BBB3-D8AB2D587206}" srcOrd="0" destOrd="0" presId="urn:microsoft.com/office/officeart/2005/8/layout/hChevron3"/>
    <dgm:cxn modelId="{0A1AD11E-B6BF-46ED-80D1-435900A09BE3}" type="presParOf" srcId="{45C241A9-1FBC-45B5-BC07-91C8AA755F39}" destId="{BCFEF65A-83A4-4C59-AB20-2C78D99751AE}" srcOrd="0" destOrd="0" presId="urn:microsoft.com/office/officeart/2005/8/layout/hChevron3"/>
    <dgm:cxn modelId="{52D6FFC9-CC20-4353-A4B8-B3D156B50CB8}" type="presParOf" srcId="{45C241A9-1FBC-45B5-BC07-91C8AA755F39}" destId="{8A3F7110-B800-43DE-84EB-8799C9A767CC}" srcOrd="1" destOrd="0" presId="urn:microsoft.com/office/officeart/2005/8/layout/hChevron3"/>
    <dgm:cxn modelId="{C7AE1A84-8270-4F78-A3F2-316E28B03D0E}" type="presParOf" srcId="{45C241A9-1FBC-45B5-BC07-91C8AA755F39}" destId="{B2E4E496-7E9B-488F-97C4-9BE304AB77F8}" srcOrd="2" destOrd="0" presId="urn:microsoft.com/office/officeart/2005/8/layout/hChevron3"/>
    <dgm:cxn modelId="{1E609B8B-C21F-460B-8BEC-40E824C99E39}" type="presParOf" srcId="{45C241A9-1FBC-45B5-BC07-91C8AA755F39}" destId="{0F4E6953-F6AD-4040-A2EA-245E89F7ADAD}" srcOrd="3" destOrd="0" presId="urn:microsoft.com/office/officeart/2005/8/layout/hChevron3"/>
    <dgm:cxn modelId="{7062741E-46C3-4BD6-8177-91BB830D4528}" type="presParOf" srcId="{45C241A9-1FBC-45B5-BC07-91C8AA755F39}" destId="{FF8A6924-C3F9-491D-BBB3-D8AB2D587206}" srcOrd="4" destOrd="0" presId="urn:microsoft.com/office/officeart/2005/8/layout/hChevron3"/>
    <dgm:cxn modelId="{EB0BE5D1-C537-40E2-B24A-F73E7D8536B1}" type="presParOf" srcId="{45C241A9-1FBC-45B5-BC07-91C8AA755F39}" destId="{B31ED216-9ED1-4182-BA14-3C3196EA748B}" srcOrd="5" destOrd="0" presId="urn:microsoft.com/office/officeart/2005/8/layout/hChevron3"/>
    <dgm:cxn modelId="{A6F35E68-C5B7-4114-BA9D-F77A2693FD93}" type="presParOf" srcId="{45C241A9-1FBC-45B5-BC07-91C8AA755F39}" destId="{42113434-98AA-41C1-B8D3-35385F041FAB}" srcOrd="6" destOrd="0" presId="urn:microsoft.com/office/officeart/2005/8/layout/hChevron3"/>
    <dgm:cxn modelId="{A80E51C1-E6CC-4407-B044-AD65DCAEEE06}" type="presParOf" srcId="{45C241A9-1FBC-45B5-BC07-91C8AA755F39}" destId="{5C274534-46F8-471B-91AD-2EACEAF1C137}" srcOrd="7" destOrd="0" presId="urn:microsoft.com/office/officeart/2005/8/layout/hChevron3"/>
    <dgm:cxn modelId="{2D1AA197-8F98-40A0-991C-6DCFD9479053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8597B5E9-4FC5-481D-85D8-FD26B82CBACB}" type="presOf" srcId="{D816D8CD-DCD5-4161-80C5-E45791A96425}" destId="{45C241A9-1FBC-45B5-BC07-91C8AA755F39}" srcOrd="0" destOrd="0" presId="urn:microsoft.com/office/officeart/2005/8/layout/hChevron3"/>
    <dgm:cxn modelId="{3F3DC8A1-5585-4723-AF56-A06881B3DFBC}" type="presOf" srcId="{1B708365-28B1-4BDC-8DEB-F4C606743924}" destId="{BCFEF65A-83A4-4C59-AB20-2C78D99751AE}" srcOrd="0" destOrd="0" presId="urn:microsoft.com/office/officeart/2005/8/layout/hChevron3"/>
    <dgm:cxn modelId="{037C39B4-6D41-4DF2-B859-52A842ECBB89}" type="presOf" srcId="{9ED58920-CDAD-4C11-95DD-F8134D0D64C3}" destId="{FF8A6924-C3F9-491D-BBB3-D8AB2D587206}" srcOrd="0" destOrd="0" presId="urn:microsoft.com/office/officeart/2005/8/layout/hChevron3"/>
    <dgm:cxn modelId="{4C1DE51B-40E9-4B67-8369-FA68DF25E17F}" type="presOf" srcId="{E220DAAA-E4D0-43FE-992C-6C2D74E11A32}" destId="{B2E4E496-7E9B-488F-97C4-9BE304AB77F8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FCAA03A9-7B0A-4849-88E0-6357DCBFA975}" type="presOf" srcId="{BE166DDB-7150-4C90-8C7D-502BD352A347}" destId="{42113434-98AA-41C1-B8D3-35385F041FAB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C49BE446-9BD7-474C-B817-5A4B54A49F0D}" type="presOf" srcId="{72E72257-3C48-4789-B878-C3A09D8312B0}" destId="{07CB0A0F-3AC2-45F3-881F-DBEBCC13B500}" srcOrd="0" destOrd="0" presId="urn:microsoft.com/office/officeart/2005/8/layout/hChevron3"/>
    <dgm:cxn modelId="{C217DACC-A8CF-4577-8529-E0EB11A88A26}" type="presParOf" srcId="{45C241A9-1FBC-45B5-BC07-91C8AA755F39}" destId="{BCFEF65A-83A4-4C59-AB20-2C78D99751AE}" srcOrd="0" destOrd="0" presId="urn:microsoft.com/office/officeart/2005/8/layout/hChevron3"/>
    <dgm:cxn modelId="{DEFDDB10-4B2E-4560-A5A1-CEA36F1C0522}" type="presParOf" srcId="{45C241A9-1FBC-45B5-BC07-91C8AA755F39}" destId="{8A3F7110-B800-43DE-84EB-8799C9A767CC}" srcOrd="1" destOrd="0" presId="urn:microsoft.com/office/officeart/2005/8/layout/hChevron3"/>
    <dgm:cxn modelId="{BD8FB9EB-1077-42B8-A15E-FD3F63AD42AF}" type="presParOf" srcId="{45C241A9-1FBC-45B5-BC07-91C8AA755F39}" destId="{B2E4E496-7E9B-488F-97C4-9BE304AB77F8}" srcOrd="2" destOrd="0" presId="urn:microsoft.com/office/officeart/2005/8/layout/hChevron3"/>
    <dgm:cxn modelId="{F64A8065-2337-43D2-897E-E7EC1859D214}" type="presParOf" srcId="{45C241A9-1FBC-45B5-BC07-91C8AA755F39}" destId="{0F4E6953-F6AD-4040-A2EA-245E89F7ADAD}" srcOrd="3" destOrd="0" presId="urn:microsoft.com/office/officeart/2005/8/layout/hChevron3"/>
    <dgm:cxn modelId="{FE93B296-F33F-4B41-BE8E-5725B6120044}" type="presParOf" srcId="{45C241A9-1FBC-45B5-BC07-91C8AA755F39}" destId="{FF8A6924-C3F9-491D-BBB3-D8AB2D587206}" srcOrd="4" destOrd="0" presId="urn:microsoft.com/office/officeart/2005/8/layout/hChevron3"/>
    <dgm:cxn modelId="{0266763D-C2EF-403D-8019-B082EE327587}" type="presParOf" srcId="{45C241A9-1FBC-45B5-BC07-91C8AA755F39}" destId="{B31ED216-9ED1-4182-BA14-3C3196EA748B}" srcOrd="5" destOrd="0" presId="urn:microsoft.com/office/officeart/2005/8/layout/hChevron3"/>
    <dgm:cxn modelId="{17DAC106-FB5B-48E2-A6F8-287497003379}" type="presParOf" srcId="{45C241A9-1FBC-45B5-BC07-91C8AA755F39}" destId="{42113434-98AA-41C1-B8D3-35385F041FAB}" srcOrd="6" destOrd="0" presId="urn:microsoft.com/office/officeart/2005/8/layout/hChevron3"/>
    <dgm:cxn modelId="{9164FACF-4F88-4FE2-A39B-A110672C65DE}" type="presParOf" srcId="{45C241A9-1FBC-45B5-BC07-91C8AA755F39}" destId="{5C274534-46F8-471B-91AD-2EACEAF1C137}" srcOrd="7" destOrd="0" presId="urn:microsoft.com/office/officeart/2005/8/layout/hChevron3"/>
    <dgm:cxn modelId="{CC036E2A-5669-4E48-87DB-D6C17870EA62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932FB7A9-B211-4B99-9EA2-F833BE022B15}" type="presOf" srcId="{9ED58920-CDAD-4C11-95DD-F8134D0D64C3}" destId="{FF8A6924-C3F9-491D-BBB3-D8AB2D587206}" srcOrd="0" destOrd="0" presId="urn:microsoft.com/office/officeart/2005/8/layout/hChevron3"/>
    <dgm:cxn modelId="{538765DD-6054-4244-AF45-DF012FF2C31E}" type="presOf" srcId="{BE166DDB-7150-4C90-8C7D-502BD352A347}" destId="{42113434-98AA-41C1-B8D3-35385F041FAB}" srcOrd="0" destOrd="0" presId="urn:microsoft.com/office/officeart/2005/8/layout/hChevron3"/>
    <dgm:cxn modelId="{A6914258-1DAA-432D-A85B-BB1CE5066968}" type="presOf" srcId="{E220DAAA-E4D0-43FE-992C-6C2D74E11A32}" destId="{B2E4E496-7E9B-488F-97C4-9BE304AB77F8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82C82E66-CB8C-4048-99C2-68D50EF92F20}" type="presOf" srcId="{1B708365-28B1-4BDC-8DEB-F4C606743924}" destId="{BCFEF65A-83A4-4C59-AB20-2C78D99751AE}" srcOrd="0" destOrd="0" presId="urn:microsoft.com/office/officeart/2005/8/layout/hChevron3"/>
    <dgm:cxn modelId="{AD437A0E-7E61-42B4-BFD6-3F834862BF09}" type="presOf" srcId="{72E72257-3C48-4789-B878-C3A09D8312B0}" destId="{07CB0A0F-3AC2-45F3-881F-DBEBCC13B500}" srcOrd="0" destOrd="0" presId="urn:microsoft.com/office/officeart/2005/8/layout/hChevron3"/>
    <dgm:cxn modelId="{282C5684-FE8A-436A-879C-124BA3766E95}" type="presOf" srcId="{D816D8CD-DCD5-4161-80C5-E45791A96425}" destId="{45C241A9-1FBC-45B5-BC07-91C8AA755F39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9D64B950-4A88-4D24-A977-B2330E4D4F55}" type="presParOf" srcId="{45C241A9-1FBC-45B5-BC07-91C8AA755F39}" destId="{BCFEF65A-83A4-4C59-AB20-2C78D99751AE}" srcOrd="0" destOrd="0" presId="urn:microsoft.com/office/officeart/2005/8/layout/hChevron3"/>
    <dgm:cxn modelId="{4A5A0C99-1298-404D-9C3A-DBA5925BAF9F}" type="presParOf" srcId="{45C241A9-1FBC-45B5-BC07-91C8AA755F39}" destId="{8A3F7110-B800-43DE-84EB-8799C9A767CC}" srcOrd="1" destOrd="0" presId="urn:microsoft.com/office/officeart/2005/8/layout/hChevron3"/>
    <dgm:cxn modelId="{93F8804A-6F9C-4509-B2A6-A7103F84AC2A}" type="presParOf" srcId="{45C241A9-1FBC-45B5-BC07-91C8AA755F39}" destId="{B2E4E496-7E9B-488F-97C4-9BE304AB77F8}" srcOrd="2" destOrd="0" presId="urn:microsoft.com/office/officeart/2005/8/layout/hChevron3"/>
    <dgm:cxn modelId="{653B8994-2858-4F3B-B963-11D55585903E}" type="presParOf" srcId="{45C241A9-1FBC-45B5-BC07-91C8AA755F39}" destId="{0F4E6953-F6AD-4040-A2EA-245E89F7ADAD}" srcOrd="3" destOrd="0" presId="urn:microsoft.com/office/officeart/2005/8/layout/hChevron3"/>
    <dgm:cxn modelId="{46B4A18C-26A1-40FF-B597-D0A7F12ED79C}" type="presParOf" srcId="{45C241A9-1FBC-45B5-BC07-91C8AA755F39}" destId="{FF8A6924-C3F9-491D-BBB3-D8AB2D587206}" srcOrd="4" destOrd="0" presId="urn:microsoft.com/office/officeart/2005/8/layout/hChevron3"/>
    <dgm:cxn modelId="{996FAF26-E7E6-45EC-8D3B-4411523866EA}" type="presParOf" srcId="{45C241A9-1FBC-45B5-BC07-91C8AA755F39}" destId="{B31ED216-9ED1-4182-BA14-3C3196EA748B}" srcOrd="5" destOrd="0" presId="urn:microsoft.com/office/officeart/2005/8/layout/hChevron3"/>
    <dgm:cxn modelId="{EB037F31-D3C5-44A3-BDB3-5101DFCCB571}" type="presParOf" srcId="{45C241A9-1FBC-45B5-BC07-91C8AA755F39}" destId="{42113434-98AA-41C1-B8D3-35385F041FAB}" srcOrd="6" destOrd="0" presId="urn:microsoft.com/office/officeart/2005/8/layout/hChevron3"/>
    <dgm:cxn modelId="{4A3A2C64-B4DE-42BC-820D-DB6304803B7B}" type="presParOf" srcId="{45C241A9-1FBC-45B5-BC07-91C8AA755F39}" destId="{5C274534-46F8-471B-91AD-2EACEAF1C137}" srcOrd="7" destOrd="0" presId="urn:microsoft.com/office/officeart/2005/8/layout/hChevron3"/>
    <dgm:cxn modelId="{3E528C3F-FEF9-4BCC-A09A-88D872D91845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3209BEBF-D456-4E75-8324-384C600814E0}" type="presOf" srcId="{1B708365-28B1-4BDC-8DEB-F4C606743924}" destId="{BCFEF65A-83A4-4C59-AB20-2C78D99751AE}" srcOrd="0" destOrd="0" presId="urn:microsoft.com/office/officeart/2005/8/layout/hChevron3"/>
    <dgm:cxn modelId="{A24059C5-B87E-4E5A-A755-D65577A73C19}" type="presOf" srcId="{E220DAAA-E4D0-43FE-992C-6C2D74E11A32}" destId="{B2E4E496-7E9B-488F-97C4-9BE304AB77F8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4ADA2F2F-0D47-4205-BE58-5AB99180CC04}" type="presOf" srcId="{72E72257-3C48-4789-B878-C3A09D8312B0}" destId="{07CB0A0F-3AC2-45F3-881F-DBEBCC13B500}" srcOrd="0" destOrd="0" presId="urn:microsoft.com/office/officeart/2005/8/layout/hChevron3"/>
    <dgm:cxn modelId="{DA334772-F1E8-44FD-B36E-78395533ABE1}" type="presOf" srcId="{9ED58920-CDAD-4C11-95DD-F8134D0D64C3}" destId="{FF8A6924-C3F9-491D-BBB3-D8AB2D587206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889A768D-5D9F-4CBD-88B3-786535BF6AD9}" type="presOf" srcId="{BE166DDB-7150-4C90-8C7D-502BD352A347}" destId="{42113434-98AA-41C1-B8D3-35385F041FAB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79717235-8A7E-41A6-BBF6-FA9C1260C703}" type="presOf" srcId="{D816D8CD-DCD5-4161-80C5-E45791A96425}" destId="{45C241A9-1FBC-45B5-BC07-91C8AA755F39}" srcOrd="0" destOrd="0" presId="urn:microsoft.com/office/officeart/2005/8/layout/hChevron3"/>
    <dgm:cxn modelId="{8DBE0754-4404-48AD-A65D-DE04BEE818E3}" type="presParOf" srcId="{45C241A9-1FBC-45B5-BC07-91C8AA755F39}" destId="{BCFEF65A-83A4-4C59-AB20-2C78D99751AE}" srcOrd="0" destOrd="0" presId="urn:microsoft.com/office/officeart/2005/8/layout/hChevron3"/>
    <dgm:cxn modelId="{356C0529-2CD3-4202-9C14-A4F8B576959E}" type="presParOf" srcId="{45C241A9-1FBC-45B5-BC07-91C8AA755F39}" destId="{8A3F7110-B800-43DE-84EB-8799C9A767CC}" srcOrd="1" destOrd="0" presId="urn:microsoft.com/office/officeart/2005/8/layout/hChevron3"/>
    <dgm:cxn modelId="{17E1F442-3B49-4C4F-B367-60686912EF89}" type="presParOf" srcId="{45C241A9-1FBC-45B5-BC07-91C8AA755F39}" destId="{B2E4E496-7E9B-488F-97C4-9BE304AB77F8}" srcOrd="2" destOrd="0" presId="urn:microsoft.com/office/officeart/2005/8/layout/hChevron3"/>
    <dgm:cxn modelId="{D8A3E7F7-3E6F-42D1-B1D7-C181819F0A26}" type="presParOf" srcId="{45C241A9-1FBC-45B5-BC07-91C8AA755F39}" destId="{0F4E6953-F6AD-4040-A2EA-245E89F7ADAD}" srcOrd="3" destOrd="0" presId="urn:microsoft.com/office/officeart/2005/8/layout/hChevron3"/>
    <dgm:cxn modelId="{0E464CC7-36A7-4164-BCD9-C4EB7EEAE432}" type="presParOf" srcId="{45C241A9-1FBC-45B5-BC07-91C8AA755F39}" destId="{FF8A6924-C3F9-491D-BBB3-D8AB2D587206}" srcOrd="4" destOrd="0" presId="urn:microsoft.com/office/officeart/2005/8/layout/hChevron3"/>
    <dgm:cxn modelId="{862B993B-352E-4FE8-9FE4-6582B0A75178}" type="presParOf" srcId="{45C241A9-1FBC-45B5-BC07-91C8AA755F39}" destId="{B31ED216-9ED1-4182-BA14-3C3196EA748B}" srcOrd="5" destOrd="0" presId="urn:microsoft.com/office/officeart/2005/8/layout/hChevron3"/>
    <dgm:cxn modelId="{71ACE376-6F4E-4C34-BFDF-96389C26EC38}" type="presParOf" srcId="{45C241A9-1FBC-45B5-BC07-91C8AA755F39}" destId="{42113434-98AA-41C1-B8D3-35385F041FAB}" srcOrd="6" destOrd="0" presId="urn:microsoft.com/office/officeart/2005/8/layout/hChevron3"/>
    <dgm:cxn modelId="{EF17EF4A-FB74-4DBF-8EE5-B6B25C93DD39}" type="presParOf" srcId="{45C241A9-1FBC-45B5-BC07-91C8AA755F39}" destId="{5C274534-46F8-471B-91AD-2EACEAF1C137}" srcOrd="7" destOrd="0" presId="urn:microsoft.com/office/officeart/2005/8/layout/hChevron3"/>
    <dgm:cxn modelId="{4A0ED068-F2C9-4BA0-A858-6CCDF7B90213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A1D368BD-0C3E-41ED-8843-C839AB12432D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DA9C8064-9D87-40E7-BC33-CAF805DAD175}" type="presOf" srcId="{D816D8CD-DCD5-4161-80C5-E45791A96425}" destId="{45C241A9-1FBC-45B5-BC07-91C8AA755F39}" srcOrd="0" destOrd="0" presId="urn:microsoft.com/office/officeart/2005/8/layout/hChevron3"/>
    <dgm:cxn modelId="{CABFDDEA-63BD-46D3-9BDB-6E1C3184FE67}" type="presOf" srcId="{72E72257-3C48-4789-B878-C3A09D8312B0}" destId="{07CB0A0F-3AC2-45F3-881F-DBEBCC13B500}" srcOrd="0" destOrd="0" presId="urn:microsoft.com/office/officeart/2005/8/layout/hChevron3"/>
    <dgm:cxn modelId="{17173126-B570-4E46-B62A-D7C4A5BE9CEE}" type="presOf" srcId="{E220DAAA-E4D0-43FE-992C-6C2D74E11A32}" destId="{B2E4E496-7E9B-488F-97C4-9BE304AB77F8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FC2D0C7E-3E14-485A-958D-02CD0D3C8A14}" type="presOf" srcId="{BE166DDB-7150-4C90-8C7D-502BD352A347}" destId="{42113434-98AA-41C1-B8D3-35385F041FAB}" srcOrd="0" destOrd="0" presId="urn:microsoft.com/office/officeart/2005/8/layout/hChevron3"/>
    <dgm:cxn modelId="{4E53314E-75B7-4B2E-9D56-990021805521}" type="presOf" srcId="{9ED58920-CDAD-4C11-95DD-F8134D0D64C3}" destId="{FF8A6924-C3F9-491D-BBB3-D8AB2D587206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B994820C-969B-4388-B1F0-9C55B6A55FE5}" type="presParOf" srcId="{45C241A9-1FBC-45B5-BC07-91C8AA755F39}" destId="{BCFEF65A-83A4-4C59-AB20-2C78D99751AE}" srcOrd="0" destOrd="0" presId="urn:microsoft.com/office/officeart/2005/8/layout/hChevron3"/>
    <dgm:cxn modelId="{F84A27E0-0B8A-4E60-9B67-40EF36FA0E22}" type="presParOf" srcId="{45C241A9-1FBC-45B5-BC07-91C8AA755F39}" destId="{8A3F7110-B800-43DE-84EB-8799C9A767CC}" srcOrd="1" destOrd="0" presId="urn:microsoft.com/office/officeart/2005/8/layout/hChevron3"/>
    <dgm:cxn modelId="{1E5CB036-5F59-4A0D-9A47-514E38659889}" type="presParOf" srcId="{45C241A9-1FBC-45B5-BC07-91C8AA755F39}" destId="{B2E4E496-7E9B-488F-97C4-9BE304AB77F8}" srcOrd="2" destOrd="0" presId="urn:microsoft.com/office/officeart/2005/8/layout/hChevron3"/>
    <dgm:cxn modelId="{8A8CF091-0DAC-404F-8820-C259AF74D889}" type="presParOf" srcId="{45C241A9-1FBC-45B5-BC07-91C8AA755F39}" destId="{0F4E6953-F6AD-4040-A2EA-245E89F7ADAD}" srcOrd="3" destOrd="0" presId="urn:microsoft.com/office/officeart/2005/8/layout/hChevron3"/>
    <dgm:cxn modelId="{3E5E5171-650C-4BF1-ADA1-C177AD6C561D}" type="presParOf" srcId="{45C241A9-1FBC-45B5-BC07-91C8AA755F39}" destId="{FF8A6924-C3F9-491D-BBB3-D8AB2D587206}" srcOrd="4" destOrd="0" presId="urn:microsoft.com/office/officeart/2005/8/layout/hChevron3"/>
    <dgm:cxn modelId="{479CD287-2899-44DE-9571-C529D0B76C1C}" type="presParOf" srcId="{45C241A9-1FBC-45B5-BC07-91C8AA755F39}" destId="{B31ED216-9ED1-4182-BA14-3C3196EA748B}" srcOrd="5" destOrd="0" presId="urn:microsoft.com/office/officeart/2005/8/layout/hChevron3"/>
    <dgm:cxn modelId="{4E9DF4E9-4FE4-4DAE-9C0D-4A1A89B5C10E}" type="presParOf" srcId="{45C241A9-1FBC-45B5-BC07-91C8AA755F39}" destId="{42113434-98AA-41C1-B8D3-35385F041FAB}" srcOrd="6" destOrd="0" presId="urn:microsoft.com/office/officeart/2005/8/layout/hChevron3"/>
    <dgm:cxn modelId="{448A264C-0164-4A5C-9951-08D3C7A7A544}" type="presParOf" srcId="{45C241A9-1FBC-45B5-BC07-91C8AA755F39}" destId="{5C274534-46F8-471B-91AD-2EACEAF1C137}" srcOrd="7" destOrd="0" presId="urn:microsoft.com/office/officeart/2005/8/layout/hChevron3"/>
    <dgm:cxn modelId="{507B8520-F5C2-4FB3-9E5B-48C5C1D396D6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6B0EAC49-38B7-435E-9551-186FFF1965AB}" type="presOf" srcId="{E220DAAA-E4D0-43FE-992C-6C2D74E11A32}" destId="{B2E4E496-7E9B-488F-97C4-9BE304AB77F8}" srcOrd="0" destOrd="0" presId="urn:microsoft.com/office/officeart/2005/8/layout/hChevron3"/>
    <dgm:cxn modelId="{D6F6FDFB-910B-463C-BCB4-69A567503CB6}" type="presOf" srcId="{D816D8CD-DCD5-4161-80C5-E45791A96425}" destId="{45C241A9-1FBC-45B5-BC07-91C8AA755F39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AE2FBE95-AE4C-4D21-AEF9-7F1F736C09EE}" type="presOf" srcId="{BE166DDB-7150-4C90-8C7D-502BD352A347}" destId="{42113434-98AA-41C1-B8D3-35385F041FAB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4A1CCA92-9217-4FE1-953C-A1CC148DB272}" type="presOf" srcId="{1B708365-28B1-4BDC-8DEB-F4C606743924}" destId="{BCFEF65A-83A4-4C59-AB20-2C78D99751AE}" srcOrd="0" destOrd="0" presId="urn:microsoft.com/office/officeart/2005/8/layout/hChevron3"/>
    <dgm:cxn modelId="{DE5827CE-FA64-4A45-AFF3-23A64C23F6E1}" type="presOf" srcId="{72E72257-3C48-4789-B878-C3A09D8312B0}" destId="{07CB0A0F-3AC2-45F3-881F-DBEBCC13B500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B619EA91-20A5-41A5-85CA-C68D4A71DBD2}" type="presOf" srcId="{9ED58920-CDAD-4C11-95DD-F8134D0D64C3}" destId="{FF8A6924-C3F9-491D-BBB3-D8AB2D587206}" srcOrd="0" destOrd="0" presId="urn:microsoft.com/office/officeart/2005/8/layout/hChevron3"/>
    <dgm:cxn modelId="{CE0A4D7E-6618-4571-9CD1-391C870DF7F8}" type="presParOf" srcId="{45C241A9-1FBC-45B5-BC07-91C8AA755F39}" destId="{BCFEF65A-83A4-4C59-AB20-2C78D99751AE}" srcOrd="0" destOrd="0" presId="urn:microsoft.com/office/officeart/2005/8/layout/hChevron3"/>
    <dgm:cxn modelId="{B6566D3D-257C-4B99-ADA3-82B4916A08F6}" type="presParOf" srcId="{45C241A9-1FBC-45B5-BC07-91C8AA755F39}" destId="{8A3F7110-B800-43DE-84EB-8799C9A767CC}" srcOrd="1" destOrd="0" presId="urn:microsoft.com/office/officeart/2005/8/layout/hChevron3"/>
    <dgm:cxn modelId="{643C11C4-00C6-4435-8148-1243F818FEAB}" type="presParOf" srcId="{45C241A9-1FBC-45B5-BC07-91C8AA755F39}" destId="{B2E4E496-7E9B-488F-97C4-9BE304AB77F8}" srcOrd="2" destOrd="0" presId="urn:microsoft.com/office/officeart/2005/8/layout/hChevron3"/>
    <dgm:cxn modelId="{CC03C7BB-D7A1-465C-9595-FF3CA30570DC}" type="presParOf" srcId="{45C241A9-1FBC-45B5-BC07-91C8AA755F39}" destId="{0F4E6953-F6AD-4040-A2EA-245E89F7ADAD}" srcOrd="3" destOrd="0" presId="urn:microsoft.com/office/officeart/2005/8/layout/hChevron3"/>
    <dgm:cxn modelId="{0AC10DC5-8E8A-40FA-BC46-305F06FF192C}" type="presParOf" srcId="{45C241A9-1FBC-45B5-BC07-91C8AA755F39}" destId="{FF8A6924-C3F9-491D-BBB3-D8AB2D587206}" srcOrd="4" destOrd="0" presId="urn:microsoft.com/office/officeart/2005/8/layout/hChevron3"/>
    <dgm:cxn modelId="{40B13ADA-2592-4077-ADD9-FD31A57CB212}" type="presParOf" srcId="{45C241A9-1FBC-45B5-BC07-91C8AA755F39}" destId="{B31ED216-9ED1-4182-BA14-3C3196EA748B}" srcOrd="5" destOrd="0" presId="urn:microsoft.com/office/officeart/2005/8/layout/hChevron3"/>
    <dgm:cxn modelId="{A4BEE048-5F76-4B94-969B-D0419FBA1C4F}" type="presParOf" srcId="{45C241A9-1FBC-45B5-BC07-91C8AA755F39}" destId="{42113434-98AA-41C1-B8D3-35385F041FAB}" srcOrd="6" destOrd="0" presId="urn:microsoft.com/office/officeart/2005/8/layout/hChevron3"/>
    <dgm:cxn modelId="{C9E48DEB-490F-4C84-AA47-20F57F5D501C}" type="presParOf" srcId="{45C241A9-1FBC-45B5-BC07-91C8AA755F39}" destId="{5C274534-46F8-471B-91AD-2EACEAF1C137}" srcOrd="7" destOrd="0" presId="urn:microsoft.com/office/officeart/2005/8/layout/hChevron3"/>
    <dgm:cxn modelId="{864EF3AD-8D6A-43C6-9B90-A269640614B4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9ED58920-CDAD-4C11-95DD-F8134D0D64C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15ED01BC-4FF5-408A-921C-AD31E4015644}" type="par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DBD06421-E3A7-446F-8A8E-2533DC7049E1}" type="sibTrans" cxnId="{5BBB2B06-17C3-49A9-9983-D8D8FC5F76B4}">
      <dgm:prSet/>
      <dgm:spPr/>
      <dgm:t>
        <a:bodyPr/>
        <a:lstStyle/>
        <a:p>
          <a:pPr algn="l"/>
          <a:endParaRPr lang="zh-TW" altLang="en-US" sz="1400"/>
        </a:p>
      </dgm:t>
    </dgm:pt>
    <dgm:pt modelId="{BE166DDB-7150-4C90-8C7D-502BD352A34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8D43A846-8712-47C3-9C22-F73EE93A7B03}" type="par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E9D8FFDE-86B8-45B8-A2E1-18186D17BCCC}" type="sibTrans" cxnId="{BBD76F75-B03A-4177-8F29-55BEC0848A30}">
      <dgm:prSet/>
      <dgm:spPr/>
      <dgm:t>
        <a:bodyPr/>
        <a:lstStyle/>
        <a:p>
          <a:pPr algn="l"/>
          <a:endParaRPr lang="zh-TW" altLang="en-US" sz="1400"/>
        </a:p>
      </dgm:t>
    </dgm:pt>
    <dgm:pt modelId="{72E72257-3C48-4789-B878-C3A09D8312B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2C287A8-5488-4514-B2E2-2C68C2017198}" type="par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8FD7E57E-F0AC-418A-B25B-FCC00C600BE1}" type="sibTrans" cxnId="{C3EADD9E-69B4-424C-A165-568D4974058B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5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B2E4E496-7E9B-488F-97C4-9BE304AB77F8}" type="pres">
      <dgm:prSet presAssocID="{E220DAAA-E4D0-43FE-992C-6C2D74E11A3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4E6953-F6AD-4040-A2EA-245E89F7ADAD}" type="pres">
      <dgm:prSet presAssocID="{A427A9AF-6C4B-4831-ADC6-8BD0505F4540}" presName="parSpace" presStyleCnt="0"/>
      <dgm:spPr/>
    </dgm:pt>
    <dgm:pt modelId="{FF8A6924-C3F9-491D-BBB3-D8AB2D587206}" type="pres">
      <dgm:prSet presAssocID="{9ED58920-CDAD-4C11-95DD-F8134D0D64C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1ED216-9ED1-4182-BA14-3C3196EA748B}" type="pres">
      <dgm:prSet presAssocID="{DBD06421-E3A7-446F-8A8E-2533DC7049E1}" presName="parSpace" presStyleCnt="0"/>
      <dgm:spPr/>
    </dgm:pt>
    <dgm:pt modelId="{42113434-98AA-41C1-B8D3-35385F041FAB}" type="pres">
      <dgm:prSet presAssocID="{BE166DDB-7150-4C90-8C7D-502BD352A3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74534-46F8-471B-91AD-2EACEAF1C137}" type="pres">
      <dgm:prSet presAssocID="{E9D8FFDE-86B8-45B8-A2E1-18186D17BCCC}" presName="parSpace" presStyleCnt="0"/>
      <dgm:spPr/>
    </dgm:pt>
    <dgm:pt modelId="{07CB0A0F-3AC2-45F3-881F-DBEBCC13B500}" type="pres">
      <dgm:prSet presAssocID="{72E72257-3C48-4789-B878-C3A09D8312B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C3D8F0E-C652-4CC8-A342-5B5C3B0AE575}" type="presOf" srcId="{9ED58920-CDAD-4C11-95DD-F8134D0D64C3}" destId="{FF8A6924-C3F9-491D-BBB3-D8AB2D587206}" srcOrd="0" destOrd="0" presId="urn:microsoft.com/office/officeart/2005/8/layout/hChevron3"/>
    <dgm:cxn modelId="{BBD76F75-B03A-4177-8F29-55BEC0848A30}" srcId="{D816D8CD-DCD5-4161-80C5-E45791A96425}" destId="{BE166DDB-7150-4C90-8C7D-502BD352A347}" srcOrd="3" destOrd="0" parTransId="{8D43A846-8712-47C3-9C22-F73EE93A7B03}" sibTransId="{E9D8FFDE-86B8-45B8-A2E1-18186D17BCCC}"/>
    <dgm:cxn modelId="{A477A9A6-67C7-4616-876E-80E41A4A0FCC}" type="presOf" srcId="{E220DAAA-E4D0-43FE-992C-6C2D74E11A32}" destId="{B2E4E496-7E9B-488F-97C4-9BE304AB77F8}" srcOrd="0" destOrd="0" presId="urn:microsoft.com/office/officeart/2005/8/layout/hChevron3"/>
    <dgm:cxn modelId="{338E41CC-4758-465A-9DEC-64D471C1B4FE}" type="presOf" srcId="{1B708365-28B1-4BDC-8DEB-F4C606743924}" destId="{BCFEF65A-83A4-4C59-AB20-2C78D99751AE}" srcOrd="0" destOrd="0" presId="urn:microsoft.com/office/officeart/2005/8/layout/hChevron3"/>
    <dgm:cxn modelId="{98D88818-5C61-4A64-9C49-B04663D52B5F}" srcId="{D816D8CD-DCD5-4161-80C5-E45791A96425}" destId="{E220DAAA-E4D0-43FE-992C-6C2D74E11A32}" srcOrd="1" destOrd="0" parTransId="{0CB3A8F8-8A1A-475E-B951-2E1595BFA8AB}" sibTransId="{A427A9AF-6C4B-4831-ADC6-8BD0505F4540}"/>
    <dgm:cxn modelId="{A9FAC301-FBD1-497D-868D-E25D1E57D238}" type="presOf" srcId="{BE166DDB-7150-4C90-8C7D-502BD352A347}" destId="{42113434-98AA-41C1-B8D3-35385F041FAB}" srcOrd="0" destOrd="0" presId="urn:microsoft.com/office/officeart/2005/8/layout/hChevron3"/>
    <dgm:cxn modelId="{0C7C59C1-0846-4D1B-8398-DC483747111C}" type="presOf" srcId="{72E72257-3C48-4789-B878-C3A09D8312B0}" destId="{07CB0A0F-3AC2-45F3-881F-DBEBCC13B500}" srcOrd="0" destOrd="0" presId="urn:microsoft.com/office/officeart/2005/8/layout/hChevron3"/>
    <dgm:cxn modelId="{C3EADD9E-69B4-424C-A165-568D4974058B}" srcId="{D816D8CD-DCD5-4161-80C5-E45791A96425}" destId="{72E72257-3C48-4789-B878-C3A09D8312B0}" srcOrd="4" destOrd="0" parTransId="{02C287A8-5488-4514-B2E2-2C68C2017198}" sibTransId="{8FD7E57E-F0AC-418A-B25B-FCC00C600BE1}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2AD9485B-71CB-48C1-8F9B-02FAAD10241A}" type="presOf" srcId="{D816D8CD-DCD5-4161-80C5-E45791A96425}" destId="{45C241A9-1FBC-45B5-BC07-91C8AA755F39}" srcOrd="0" destOrd="0" presId="urn:microsoft.com/office/officeart/2005/8/layout/hChevron3"/>
    <dgm:cxn modelId="{5BBB2B06-17C3-49A9-9983-D8D8FC5F76B4}" srcId="{D816D8CD-DCD5-4161-80C5-E45791A96425}" destId="{9ED58920-CDAD-4C11-95DD-F8134D0D64C3}" srcOrd="2" destOrd="0" parTransId="{15ED01BC-4FF5-408A-921C-AD31E4015644}" sibTransId="{DBD06421-E3A7-446F-8A8E-2533DC7049E1}"/>
    <dgm:cxn modelId="{113D848F-4256-4BA4-8C60-2518B7B1FB75}" type="presParOf" srcId="{45C241A9-1FBC-45B5-BC07-91C8AA755F39}" destId="{BCFEF65A-83A4-4C59-AB20-2C78D99751AE}" srcOrd="0" destOrd="0" presId="urn:microsoft.com/office/officeart/2005/8/layout/hChevron3"/>
    <dgm:cxn modelId="{67C9CC7E-1113-417A-8392-A7174C188FF4}" type="presParOf" srcId="{45C241A9-1FBC-45B5-BC07-91C8AA755F39}" destId="{8A3F7110-B800-43DE-84EB-8799C9A767CC}" srcOrd="1" destOrd="0" presId="urn:microsoft.com/office/officeart/2005/8/layout/hChevron3"/>
    <dgm:cxn modelId="{33A95DEA-36DB-49FE-ADE8-91747C4008B3}" type="presParOf" srcId="{45C241A9-1FBC-45B5-BC07-91C8AA755F39}" destId="{B2E4E496-7E9B-488F-97C4-9BE304AB77F8}" srcOrd="2" destOrd="0" presId="urn:microsoft.com/office/officeart/2005/8/layout/hChevron3"/>
    <dgm:cxn modelId="{81E94C16-3A20-4FAE-9527-2E97A2B94AFE}" type="presParOf" srcId="{45C241A9-1FBC-45B5-BC07-91C8AA755F39}" destId="{0F4E6953-F6AD-4040-A2EA-245E89F7ADAD}" srcOrd="3" destOrd="0" presId="urn:microsoft.com/office/officeart/2005/8/layout/hChevron3"/>
    <dgm:cxn modelId="{7AF8C565-D23E-4D88-BAD0-D7A29B417880}" type="presParOf" srcId="{45C241A9-1FBC-45B5-BC07-91C8AA755F39}" destId="{FF8A6924-C3F9-491D-BBB3-D8AB2D587206}" srcOrd="4" destOrd="0" presId="urn:microsoft.com/office/officeart/2005/8/layout/hChevron3"/>
    <dgm:cxn modelId="{0C8B1E9E-0FD5-4809-A1B6-5659B6F63ABB}" type="presParOf" srcId="{45C241A9-1FBC-45B5-BC07-91C8AA755F39}" destId="{B31ED216-9ED1-4182-BA14-3C3196EA748B}" srcOrd="5" destOrd="0" presId="urn:microsoft.com/office/officeart/2005/8/layout/hChevron3"/>
    <dgm:cxn modelId="{A265BB37-55D7-4D32-A204-DC6642E880FF}" type="presParOf" srcId="{45C241A9-1FBC-45B5-BC07-91C8AA755F39}" destId="{42113434-98AA-41C1-B8D3-35385F041FAB}" srcOrd="6" destOrd="0" presId="urn:microsoft.com/office/officeart/2005/8/layout/hChevron3"/>
    <dgm:cxn modelId="{CE376385-D358-47E2-98E5-489E0F8F84BA}" type="presParOf" srcId="{45C241A9-1FBC-45B5-BC07-91C8AA755F39}" destId="{5C274534-46F8-471B-91AD-2EACEAF1C137}" srcOrd="7" destOrd="0" presId="urn:microsoft.com/office/officeart/2005/8/layout/hChevron3"/>
    <dgm:cxn modelId="{E6D3DEA6-753C-4EFE-8439-FD451198456A}" type="presParOf" srcId="{45C241A9-1FBC-45B5-BC07-91C8AA755F39}" destId="{07CB0A0F-3AC2-45F3-881F-DBEBCC13B5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54D34ADD-B932-4CFB-95B4-02E8D97DD01D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54D34ADD-B932-4CFB-95B4-02E8D97DD01D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54D34ADD-B932-4CFB-95B4-02E8D97DD01D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" y="0"/>
          <a:ext cx="260536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顧客樣貌分析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" y="0"/>
        <a:ext cx="2479353" cy="504056"/>
      </dsp:txXfrm>
    </dsp:sp>
    <dsp:sp modelId="{B2E4E496-7E9B-488F-97C4-9BE304AB77F8}">
      <dsp:nvSpPr>
        <dsp:cNvPr id="0" name=""/>
        <dsp:cNvSpPr/>
      </dsp:nvSpPr>
      <dsp:spPr>
        <a:xfrm>
          <a:off x="2085630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相關性分析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37658" y="0"/>
        <a:ext cx="2101311" cy="504056"/>
      </dsp:txXfrm>
    </dsp:sp>
    <dsp:sp modelId="{FF8A6924-C3F9-491D-BBB3-D8AB2D587206}">
      <dsp:nvSpPr>
        <dsp:cNvPr id="0" name=""/>
        <dsp:cNvSpPr/>
      </dsp:nvSpPr>
      <dsp:spPr>
        <a:xfrm>
          <a:off x="4169924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特徵工程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21952" y="0"/>
        <a:ext cx="2101311" cy="504056"/>
      </dsp:txXfrm>
    </dsp:sp>
    <dsp:sp modelId="{42113434-98AA-41C1-B8D3-35385F041FAB}">
      <dsp:nvSpPr>
        <dsp:cNvPr id="0" name=""/>
        <dsp:cNvSpPr/>
      </dsp:nvSpPr>
      <dsp:spPr>
        <a:xfrm>
          <a:off x="6254218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建模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06246" y="0"/>
        <a:ext cx="2101311" cy="504056"/>
      </dsp:txXfrm>
    </dsp:sp>
    <dsp:sp modelId="{07CB0A0F-3AC2-45F3-881F-DBEBCC13B500}">
      <dsp:nvSpPr>
        <dsp:cNvPr id="0" name=""/>
        <dsp:cNvSpPr/>
      </dsp:nvSpPr>
      <dsp:spPr>
        <a:xfrm>
          <a:off x="8338512" y="0"/>
          <a:ext cx="2605367" cy="504056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結論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590540" y="0"/>
        <a:ext cx="2101311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0.55046</cdr:x>
      <cdr:y>0</cdr:y>
    </cdr:from>
    <cdr:to>
      <cdr:x>0.86501</cdr:x>
      <cdr:y>0.11887</cdr:y>
    </cdr:to>
    <cdr:sp macro="" textlink="">
      <cdr:nvSpPr>
        <cdr:cNvPr id="7" name="文字方塊 20"/>
        <cdr:cNvSpPr txBox="1"/>
      </cdr:nvSpPr>
      <cdr:spPr>
        <a:xfrm xmlns:a="http://schemas.openxmlformats.org/drawingml/2006/main">
          <a:off x="3535679" y="-2670494"/>
          <a:ext cx="2020393" cy="41552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marL="0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44251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88502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32753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77004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721254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265505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809756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354007" algn="l" defTabSz="1088502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TW" altLang="en-US" dirty="0" smtClean="0">
              <a:latin typeface="+mj-ea"/>
              <a:ea typeface="+mj-ea"/>
            </a:rPr>
            <a:t>平均線：</a:t>
          </a:r>
          <a:r>
            <a:rPr lang="en-US" altLang="zh-TW" dirty="0" smtClean="0">
              <a:latin typeface="+mj-ea"/>
              <a:ea typeface="+mj-ea"/>
            </a:rPr>
            <a:t>88.3%</a:t>
          </a:r>
          <a:endParaRPr lang="zh-TW" altLang="en-US" dirty="0">
            <a:latin typeface="+mj-ea"/>
            <a:ea typeface="+mj-ea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D53E7-178B-48F6-8E9A-3C07FAE1F186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1A8E-FC00-423A-9681-7B1DDECBD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9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5E2E-E574-402D-B56B-78E63F5F1EC7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C911-C743-4A58-B7A8-7E613CFC9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7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2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1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73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47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336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29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1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3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47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20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6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0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C911-C743-4A58-B7A8-7E613CFC90A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2415"/>
            <a:ext cx="12190413" cy="8871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1" y="6054730"/>
            <a:ext cx="2998842" cy="7133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127" y="6045584"/>
            <a:ext cx="9045286" cy="71339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190" y="4039535"/>
            <a:ext cx="8634876" cy="1829223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190" y="6051438"/>
            <a:ext cx="8939636" cy="685959"/>
          </a:xfrm>
        </p:spPr>
        <p:txBody>
          <a:bodyPr anchor="ctr">
            <a:normAutofit/>
          </a:bodyPr>
          <a:lstStyle>
            <a:lvl1pPr marL="0" indent="0" algn="l">
              <a:buNone/>
              <a:defRPr sz="3100">
                <a:solidFill>
                  <a:srgbClr val="FFFFFF"/>
                </a:solidFill>
              </a:defRPr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587" y="6070104"/>
            <a:ext cx="2742843" cy="685959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AA0044B-7DA6-4D4E-89B6-43B6751717F2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162" y="236593"/>
            <a:ext cx="7822182" cy="36521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6611" y="228653"/>
            <a:ext cx="1117455" cy="3810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79B-1C24-4C10-9D77-58B3EC0C4D1E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6463" y="609742"/>
            <a:ext cx="2742843" cy="551784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0" y="609741"/>
            <a:ext cx="7415835" cy="551784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6463" y="6249849"/>
            <a:ext cx="2946016" cy="365210"/>
          </a:xfrm>
        </p:spPr>
        <p:txBody>
          <a:bodyPr/>
          <a:lstStyle/>
          <a:p>
            <a:fld id="{64FF582A-5190-4B7B-BB18-C2FBE244A67B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523" y="6249654"/>
            <a:ext cx="7430343" cy="36521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7366" y="0"/>
            <a:ext cx="426664" cy="685958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8318" y="609741"/>
            <a:ext cx="304760" cy="624984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8318" y="0"/>
            <a:ext cx="304760" cy="53352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3936" y="103799"/>
            <a:ext cx="533524" cy="325926"/>
          </a:xfrm>
        </p:spPr>
        <p:txBody>
          <a:bodyPr/>
          <a:lstStyle/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758" y="228653"/>
            <a:ext cx="10869785" cy="990829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ADC6-3F7F-42D4-8B17-461756D62622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79782" y="6526138"/>
            <a:ext cx="711107" cy="2445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758" y="1600571"/>
            <a:ext cx="10869785" cy="4496841"/>
          </a:xfrm>
        </p:spPr>
        <p:txBody>
          <a:bodyPr/>
          <a:lstStyle>
            <a:lvl1pPr marL="380976" indent="-380976">
              <a:buClrTx/>
              <a:buFont typeface="Wingdings" pitchFamily="2" charset="2"/>
              <a:buChar char="l"/>
              <a:defRPr/>
            </a:lvl1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562" y="2743836"/>
            <a:ext cx="9496248" cy="1673612"/>
          </a:xfrm>
        </p:spPr>
        <p:txBody>
          <a:bodyPr anchor="t"/>
          <a:lstStyle>
            <a:lvl1pPr marL="0" indent="0">
              <a:buNone/>
              <a:defRPr sz="330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353"/>
            <a:ext cx="12190413" cy="114326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571"/>
            <a:ext cx="1726975" cy="99082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562" y="1600571"/>
            <a:ext cx="10361851" cy="99082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562" y="1600571"/>
            <a:ext cx="10158678" cy="990829"/>
          </a:xfrm>
        </p:spPr>
        <p:txBody>
          <a:bodyPr/>
          <a:lstStyle>
            <a:lvl1pPr algn="l">
              <a:buNone/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DDC3-D3FD-4B1A-B8C6-D6CBFCBDC118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3006"/>
            <a:ext cx="1726975" cy="701838"/>
          </a:xfrm>
        </p:spPr>
        <p:txBody>
          <a:bodyPr>
            <a:no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694" y="1589935"/>
            <a:ext cx="5180926" cy="4573059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027" y="1589935"/>
            <a:ext cx="5180926" cy="4573059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E27318-27B9-4545-A186-9E00845E765B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107" y="273113"/>
            <a:ext cx="10869785" cy="8701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694" y="2438965"/>
            <a:ext cx="5180926" cy="3582229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399967" y="2438965"/>
            <a:ext cx="5180926" cy="3582229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0AD905-300C-4DA2-BB05-84146CE85C2D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694" y="1753006"/>
            <a:ext cx="5180926" cy="640228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399967" y="1753006"/>
            <a:ext cx="5180926" cy="640228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47C8-637A-4A09-817E-500003363BB9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560-1632-47FC-B1A1-1571D6A5CE01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9847"/>
            <a:ext cx="711107" cy="3810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694" y="273113"/>
            <a:ext cx="10768198" cy="870151"/>
          </a:xfrm>
        </p:spPr>
        <p:txBody>
          <a:bodyPr anchor="ctr"/>
          <a:lstStyle>
            <a:lvl1pPr algn="l">
              <a:buNone/>
              <a:defRPr sz="52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4EDD-B485-4FE7-9B69-502D62AEF34D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694" y="1753006"/>
            <a:ext cx="2133322" cy="4344406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63275" tIns="217700" rIns="163275" bIns="108850"/>
          <a:lstStyle>
            <a:lvl1pPr marL="0" indent="0">
              <a:spcAft>
                <a:spcPts val="1190"/>
              </a:spcAft>
              <a:buNone/>
              <a:defRPr sz="21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190" y="1753006"/>
            <a:ext cx="8533289" cy="4420623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322" y="5487670"/>
            <a:ext cx="9752330" cy="685959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 sz="1400"/>
            </a:lvl2pPr>
            <a:lvl3pPr>
              <a:buFontTx/>
              <a:buNone/>
              <a:defRPr sz="12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0" y="4573059"/>
            <a:ext cx="12190413" cy="8871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0" y="4664520"/>
            <a:ext cx="1950466" cy="7133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180" y="4655374"/>
            <a:ext cx="10130233" cy="71339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322" y="4649276"/>
            <a:ext cx="9752330" cy="685959"/>
          </a:xfrm>
        </p:spPr>
        <p:txBody>
          <a:bodyPr anchor="ctr"/>
          <a:lstStyle>
            <a:lvl1pPr algn="l">
              <a:buNone/>
              <a:defRPr sz="33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148" y="0"/>
            <a:ext cx="134095" cy="686873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0116" y="6249847"/>
            <a:ext cx="3555537" cy="365210"/>
          </a:xfrm>
        </p:spPr>
        <p:txBody>
          <a:bodyPr rtlCol="0"/>
          <a:lstStyle/>
          <a:p>
            <a:fld id="{F532252C-445D-4FED-8FB8-7955C93BFCBE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8330"/>
            <a:ext cx="1930149" cy="663732"/>
          </a:xfrm>
        </p:spPr>
        <p:txBody>
          <a:bodyPr rtlCol="0"/>
          <a:lstStyle>
            <a:lvl1pPr>
              <a:defRPr sz="3300"/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322" y="6249653"/>
            <a:ext cx="6095207" cy="365210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497" y="0"/>
            <a:ext cx="10109916" cy="457001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694" y="228653"/>
            <a:ext cx="10869785" cy="990829"/>
          </a:xfrm>
          <a:prstGeom prst="rect">
            <a:avLst/>
          </a:prstGeom>
        </p:spPr>
        <p:txBody>
          <a:bodyPr vert="horz" lIns="108850" tIns="54425" rIns="108850" bIns="54425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758" y="1600571"/>
            <a:ext cx="10869785" cy="4527328"/>
          </a:xfrm>
          <a:prstGeom prst="rect">
            <a:avLst/>
          </a:prstGeom>
        </p:spPr>
        <p:txBody>
          <a:bodyPr vert="horz" lIns="108850" tIns="54425" rIns="108850" bIns="54425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6942" y="6249847"/>
            <a:ext cx="3555537" cy="365210"/>
          </a:xfrm>
          <a:prstGeom prst="rect">
            <a:avLst/>
          </a:prstGeom>
        </p:spPr>
        <p:txBody>
          <a:bodyPr vert="horz" lIns="108850" tIns="54425" rIns="108850" bIns="54425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676BB1D4-B485-4A08-82F7-B54C9BBAB7AE}" type="datetime1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695" y="6249653"/>
            <a:ext cx="7227170" cy="365210"/>
          </a:xfrm>
          <a:prstGeom prst="rect">
            <a:avLst/>
          </a:prstGeom>
        </p:spPr>
        <p:txBody>
          <a:bodyPr vert="horz" lIns="108850" tIns="54425" rIns="108850" bIns="54425" anchor="ctr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726"/>
            <a:ext cx="12190413" cy="32011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456"/>
            <a:ext cx="711107" cy="22865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298" y="1280456"/>
            <a:ext cx="11403115" cy="2286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919742" y="6310114"/>
            <a:ext cx="711107" cy="244533"/>
          </a:xfrm>
          <a:prstGeom prst="rect">
            <a:avLst/>
          </a:prstGeom>
        </p:spPr>
        <p:txBody>
          <a:bodyPr vert="horz" lIns="108850" tIns="54425" rIns="108850" bIns="54425" anchor="ctr" anchorCtr="0">
            <a:normAutofit/>
          </a:bodyPr>
          <a:lstStyle>
            <a:lvl1pPr algn="ctr" eaLnBrk="1" latinLnBrk="0" hangingPunct="1">
              <a:defRPr kumimoji="0" sz="1700" b="1">
                <a:solidFill>
                  <a:srgbClr val="FFFFFF"/>
                </a:solidFill>
              </a:defRPr>
            </a:lvl1pPr>
          </a:lstStyle>
          <a:p>
            <a:fld id="{C20FB573-3808-440A-A858-C950566C4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0976" indent="-380976" algn="l" rtl="0" eaLnBrk="1" latinLnBrk="0" hangingPunct="1">
        <a:spcBef>
          <a:spcPts val="833"/>
        </a:spcBef>
        <a:buClr>
          <a:schemeClr val="accent2"/>
        </a:buClr>
        <a:buSzPct val="60000"/>
        <a:buFont typeface="Wingdings"/>
        <a:buChar char="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51" indent="-326551" algn="l" rtl="0" eaLnBrk="1" latinLnBrk="0" hangingPunct="1">
        <a:spcBef>
          <a:spcPts val="655"/>
        </a:spcBef>
        <a:buClr>
          <a:schemeClr val="accent1"/>
        </a:buClr>
        <a:buSzPct val="70000"/>
        <a:buFont typeface="Wingdings 2"/>
        <a:buChar char="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indent="-272125" algn="l" rtl="0" eaLnBrk="1" latinLnBrk="0" hangingPunct="1">
        <a:spcBef>
          <a:spcPts val="595"/>
        </a:spcBef>
        <a:buClr>
          <a:schemeClr val="accent2"/>
        </a:buClr>
        <a:buSzPct val="75000"/>
        <a:buFont typeface="Wingdings"/>
        <a:buChar char="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indent="-272125" algn="l" rtl="0" eaLnBrk="1" latinLnBrk="0" hangingPunct="1">
        <a:spcBef>
          <a:spcPts val="476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indent="-272125" algn="l" rtl="0" eaLnBrk="1" latinLnBrk="0" hangingPunct="1">
        <a:spcBef>
          <a:spcPts val="476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554" indent="-272125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05" indent="-272125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56655" indent="-272125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206" indent="-272125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chart" Target="../charts/chart4.xm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chart" Target="../charts/chart5.xml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chart" Target="../charts/chart6.xml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chart" Target="../charts/chart7.xml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chart" Target="../charts/chart11.xm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chart" Target="../charts/char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10" Type="http://schemas.openxmlformats.org/officeDocument/2006/relationships/image" Target="../media/image90.png"/><Relationship Id="rId4" Type="http://schemas.openxmlformats.org/officeDocument/2006/relationships/diagramData" Target="../diagrams/data19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5" Type="http://schemas.microsoft.com/office/2007/relationships/hdphoto" Target="../media/hdphoto2.wdp"/><Relationship Id="rId10" Type="http://schemas.microsoft.com/office/2007/relationships/diagramDrawing" Target="../diagrams/drawing20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Bank marketing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資料探勘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報告者：時年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1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婚姻類別與申請比率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03118" y="196902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婚姻類別</a:t>
            </a:r>
            <a:endParaRPr lang="zh-TW" altLang="en-US" sz="2400" b="1" dirty="0"/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494255"/>
              </p:ext>
            </p:extLst>
          </p:nvPr>
        </p:nvGraphicFramePr>
        <p:xfrm>
          <a:off x="-241498" y="2327923"/>
          <a:ext cx="11305256" cy="4442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340524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1558702" y="3933850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141146" y="3412941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62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教育程度與申請比率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318108"/>
              </p:ext>
            </p:extLst>
          </p:nvPr>
        </p:nvGraphicFramePr>
        <p:xfrm>
          <a:off x="118542" y="2421682"/>
          <a:ext cx="10873208" cy="43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39122" y="184693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教育程度</a:t>
            </a:r>
            <a:endParaRPr lang="zh-TW" altLang="en-US" sz="2400" b="1" dirty="0"/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292455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1540502" y="3933850"/>
            <a:ext cx="8546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967414" y="3391430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77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視覺化分析：帳戶餘額與申請比率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6345"/>
              </p:ext>
            </p:extLst>
          </p:nvPr>
        </p:nvGraphicFramePr>
        <p:xfrm>
          <a:off x="118542" y="2403289"/>
          <a:ext cx="10945216" cy="43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51550" y="19341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帳戶餘額</a:t>
            </a:r>
            <a:endParaRPr lang="zh-TW" altLang="en-US" sz="2400" b="1" dirty="0"/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680136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1558702" y="3933850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967414" y="3380685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2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</a:t>
            </a:r>
            <a:r>
              <a:rPr lang="zh-TW" altLang="en-US" dirty="0" smtClean="0"/>
              <a:t>：</a:t>
            </a:r>
            <a:r>
              <a:rPr lang="zh-TW" altLang="en-US" dirty="0"/>
              <a:t>聯絡</a:t>
            </a:r>
            <a:r>
              <a:rPr lang="zh-TW" altLang="en-US" dirty="0" smtClean="0"/>
              <a:t>時間與</a:t>
            </a:r>
            <a:r>
              <a:rPr lang="zh-TW" altLang="en-US" dirty="0"/>
              <a:t>申請比率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042391"/>
              </p:ext>
            </p:extLst>
          </p:nvPr>
        </p:nvGraphicFramePr>
        <p:xfrm>
          <a:off x="118542" y="2421682"/>
          <a:ext cx="10873208" cy="43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087094" y="181711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聯絡</a:t>
            </a:r>
            <a:r>
              <a:rPr lang="zh-TW" altLang="en-US" sz="2400" b="1" dirty="0" smtClean="0"/>
              <a:t>時間</a:t>
            </a:r>
            <a:endParaRPr lang="zh-TW" altLang="en-US" sz="2400" b="1" dirty="0"/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248081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1558702" y="2898262"/>
            <a:ext cx="8566856" cy="6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05142" y="2546430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74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行銷次</a:t>
            </a:r>
            <a:r>
              <a:rPr lang="zh-TW" altLang="en-US" dirty="0"/>
              <a:t>數</a:t>
            </a:r>
            <a:r>
              <a:rPr lang="zh-TW" altLang="en-US" dirty="0" smtClean="0"/>
              <a:t>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15086" y="180523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行銷次</a:t>
            </a:r>
            <a:r>
              <a:rPr lang="zh-TW" altLang="en-US" sz="2400" b="1" dirty="0"/>
              <a:t>數</a:t>
            </a:r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322305"/>
              </p:ext>
            </p:extLst>
          </p:nvPr>
        </p:nvGraphicFramePr>
        <p:xfrm>
          <a:off x="-241498" y="2327923"/>
          <a:ext cx="11305256" cy="4442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900111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1558702" y="3933850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107238" y="3518352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29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有無房信貸與申請比率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132086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2420"/>
              </p:ext>
            </p:extLst>
          </p:nvPr>
        </p:nvGraphicFramePr>
        <p:xfrm>
          <a:off x="6278067" y="2623251"/>
          <a:ext cx="5865811" cy="375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732258"/>
              </p:ext>
            </p:extLst>
          </p:nvPr>
        </p:nvGraphicFramePr>
        <p:xfrm>
          <a:off x="-171472" y="2670494"/>
          <a:ext cx="6423122" cy="3495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422798" y="195964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信貸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43478" y="194013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房貸</a:t>
            </a:r>
            <a:endParaRPr lang="zh-TW" altLang="en-US" sz="2400" b="1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270670" y="3128062"/>
            <a:ext cx="410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175326" y="3141762"/>
            <a:ext cx="410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333470" y="2712564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5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違約與否與申請比率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45538"/>
              </p:ext>
            </p:extLst>
          </p:nvPr>
        </p:nvGraphicFramePr>
        <p:xfrm>
          <a:off x="-169490" y="2670495"/>
          <a:ext cx="11449272" cy="385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51550" y="194995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違約與否</a:t>
            </a:r>
            <a:endParaRPr lang="en-US" altLang="zh-TW" sz="24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8471470" y="1996120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983590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1" name="直線接點 10"/>
          <p:cNvCxnSpPr/>
          <p:nvPr/>
        </p:nvCxnSpPr>
        <p:spPr>
          <a:xfrm flipV="1">
            <a:off x="1270670" y="4476837"/>
            <a:ext cx="9145016" cy="20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471470" y="4061339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2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前</a:t>
            </a:r>
            <a:r>
              <a:rPr lang="zh-TW" altLang="en-US" dirty="0"/>
              <a:t>次行銷成功</a:t>
            </a:r>
            <a:r>
              <a:rPr lang="zh-TW" altLang="en-US" dirty="0" smtClean="0"/>
              <a:t>與否</a:t>
            </a:r>
            <a:r>
              <a:rPr lang="zh-TW" altLang="en-US" dirty="0"/>
              <a:t>與申請比率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803673"/>
              </p:ext>
            </p:extLst>
          </p:nvPr>
        </p:nvGraphicFramePr>
        <p:xfrm>
          <a:off x="793622" y="1989634"/>
          <a:ext cx="10892921" cy="4107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087094" y="18437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前次行銷成功與否</a:t>
            </a:r>
            <a:endParaRPr lang="en-US" altLang="zh-TW" sz="2400" b="1" dirty="0" smtClean="0"/>
          </a:p>
        </p:txBody>
      </p:sp>
      <p:cxnSp>
        <p:nvCxnSpPr>
          <p:cNvPr id="7" name="直線接點 6"/>
          <p:cNvCxnSpPr/>
          <p:nvPr/>
        </p:nvCxnSpPr>
        <p:spPr>
          <a:xfrm>
            <a:off x="1702718" y="2565698"/>
            <a:ext cx="914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759502" y="2004256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606023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9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聯絡方式、月份與申請比率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10830" y="199069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聯絡方</a:t>
            </a:r>
            <a:r>
              <a:rPr lang="zh-TW" altLang="en-US" sz="2400" b="1" dirty="0"/>
              <a:t>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543478" y="199069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聯絡月份</a:t>
            </a:r>
            <a:endParaRPr lang="zh-TW" altLang="en-US" sz="2400" b="1" dirty="0"/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210151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242827"/>
              </p:ext>
            </p:extLst>
          </p:nvPr>
        </p:nvGraphicFramePr>
        <p:xfrm>
          <a:off x="-152416" y="2709714"/>
          <a:ext cx="6296269" cy="350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69341"/>
              </p:ext>
            </p:extLst>
          </p:nvPr>
        </p:nvGraphicFramePr>
        <p:xfrm>
          <a:off x="6167214" y="2741458"/>
          <a:ext cx="6023199" cy="342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1" name="直線接點 10"/>
          <p:cNvCxnSpPr/>
          <p:nvPr/>
        </p:nvCxnSpPr>
        <p:spPr>
          <a:xfrm flipV="1">
            <a:off x="1271892" y="3182795"/>
            <a:ext cx="4035732" cy="1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316593" y="2663239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7026803" y="3185397"/>
            <a:ext cx="4304020" cy="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298152" y="2725109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6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相關矩陣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AutoShape 2" descr="data:image/png;base64,iVBORw0KGgoAAAANSUhEUgAAAYQAAAEkCAYAAAAvoUY9AAAABHNCSVQICAgIfAhkiAAAAAlwSFlzAAALEgAACxIB0t1+/AAAADl0RVh0U29mdHdhcmUAbWF0cGxvdGxpYiB2ZXJzaW9uIDIuMS4yLCBodHRwOi8vbWF0cGxvdGxpYi5vcmcvNQv5yAAAIABJREFUeJzsnXlcVFX/x9+HTSvBNJFBsaCkntIUn7TSSBYBZRTKJa3fk2G7mmaSpqCCC5a5tlim5RJajxuKggOyOVNKPea+lftCygBaIG4pw/39MeMwMwyIhULPc96v133BnPmecz73e86933vOuXOvUBQFiUQikUgc6lqARCKRSOoHMiBIJBKJBJABQSKRSCQmZECQSCQSCSADgkQikUhMyIAgkUgkEkAGBIlEIvlbIoRYJIQoFELsq+J7IYT4RAhxRAixRwjxzxuVKQOCRCKR/D1ZAvSo5vtwwNe0vQHMu1GBMiBIJBLJ3xBFUb4DfqvG5BkgUTHyI3C3EMKzujJlQJBIJJL/TloCeRaffzWlVYnTLZVT39mfVOfP7fDr+V5dSwCgWDHUtQSgzpujHuFY1wJM1H2/qC9XrcdOnhR/uZCbOOeItv3exDjVc50FiqIsuIna7Omttv7/7YAgkUgk9RTTyf9mAoAtvwKtLD57AWeqy1Bfgq9EIpH816MYDDXeaoH1wEumu42eBEoURcmvLoMcIUgkEsnfECHEv4FAoJkQ4lcgHnAGUBTlC0ADqIEjwCXg5RuVKQOCRCKR3C4MZbVWlKIoL9zgewV462bKlFNGEolEIgHkCEEikUhuG0p5zUcIf/2WpptHBgSJRCK5XdTOYvEtQ04ZSSQSiQSQAeFPEzM3ic6DptJrxEe1XnaXgK4kZ2eyXpvDy0PerPS9s4sLH879hPXaHJYmJ9HCy/jjQydnZybN+JBV6RpWpKXS8cknzHl6REawKl3DyrQNfPb1Yu5u0sRu3fET49HqtKSlp9GmbRu7Nm3btiV9YzpanZb4ifHm9MaNG7N02VI2aTexdNlS3NzcAHBzc2P+/PmkpaeRvC6ZBx980Jxn+ozpbNu+jY0ZG210TESr05GWnk6btm2r0bERrU5H/MSJNjqWsUmrZemyZWYd12nXrh1Hjx0jXK02p7Vo0YLEpUvJys4mMyuLvn37kp2Tg1anY8iQIZXqdnFxYe7cuWh1OpKTk/Hy8jJ/N3ToULQ6Hdk5OXTt2tUqn4ODAxs0GhYuWmRO6/LUU6Ru2IBGo2HV6tXcd999dvfX6Jc4tLoc0tI1N2ifNLS6HOInxpnTY2LHkp2dSVq6hvnz5+Hm5mqVr0WLFuw/sJfX33jNKj0gIKDWfTF9xgy2bd/OxowMq7Ki332XtPR0NBoNiUuX0rx5c7v72DUggKycHHJ0OgZXoemTuXPJ0elYk5xMS5Mmf39/1qWmkrZxI+tSU+ncpYs5z7fLl5OVk0OqRkOqRsM999xjt+6/gmIoq/FWF8iA8CfpE/RPvpowqNbLdXBwIGbyRN4a9Ap9QrvTIzKC+1u3trLp3f85zpeUEBkYzLKFixkxdgwAfZ8fAMBzPdQMfjGK6HGxCCFwdHTkvbgJvP7Cv+gf3pPDP//C81EDK9UdGBSIj48PgQGBxMbEMjVhql2NCVMTiI2JJTDAZB8YCMCQoUPI3ZJLUGAQuVtyGTp0KABvDXuLAwcOEN4jnHej37UKIqtXrSYqKspGR5BJRwCxMTFMTUioQsdUYmNiCAwIsNExlNwtWwgKDCR3yxazjuv+HRsTw3fffWdV1uzZs1kwfz4h3brR+9lnGfHOOwyKiiI0JITIyEha+/pa2fcfMICSkhICAwJYuHAhY8eOBaC1ry8RERGEhYYSFRXFlIQEHBwqDrOXX3mFI0eOWO9HQgIjRoxArVazbt06hg8fbnd/je3jTWBAsKl9plThlymm9gk22gcGALD5+82EhfUgvIea48dPWPkFYELceLRanVWag4MDk6dMqXVfrF61qlK7AyyYP5/wHj1Qq9XkZGczYsSISjYODg5MmjKFl6Oi6B4SQkQVms6XlBAcEMCihQsZY9L02++/8/orrxDevTujo6OZNWeOVb6RI0bQS62ml1rNuXPn7Pr3L2Eoq/lWB8iA8Cfp1MaHxq531nq5bf3ak3fyJKfz8ii7do2NKakEhoVY2QSGhZCStAaALE0aj3fpDMD9vq35z5ZcAH4/d47S8+dp0+5RhBAg4I477wDgLtdGFBUUVqo7LDSMNaZyd+7ciaubK+7N3a1s3Ju749rIlR07dgCwJmkNYWFhAISGhrI6aTUAq5NWExoWCoCvry9btmwB4OjRo3h5edGsWTMAtm7dSklxiY2OUNYkJVnocMPd5krRvXlzXBs1stCRZKMjyaQjiVBTOsCgQYNIS0vj3Nmz5rTWvr44OjmxefNmAB588EFOHD9OXl4e165dIyUlhbDQ0Eoak0x1aDQaujz1lDk9JSWFq1ev8mteHidPnMDPzw8AlUpFcHAwy5cvtypLURRcGzUCwM3VlYKCAuwRFhrCmqS1Jr/sMvnFXvs0YseOnSa/rCXM1A7ff78Zg2kOe+fOnag8VRVlh4Vy6tQpDh86bFWen58fJ0+cqHVfGNu9uNI+Xrhwwfz/nXfeifHOSWva22hKTUkh1EZTiIWmNAtNB/bvp7DQ2PcPHTpEgwYNcHFxqVTH/yr1OiAIIZKFENuFEPuFEG+Y0l4VQhwSQmiFEF8KIeaa0t2FEElCiJ9M21N1q/7P0dzDA/2Zih8TFuTrae7hYWOjMtsYDAYulJZyd5MmHPr5F4JCQ3B0dKSFlxePPNoWD09PysrKeH98HKvSNWRu/YH7W7dm7YqVler2UHlw5kzFL9v1ej0qD5WVjcpDRb6+Ql9+fj4eKqM+92buFBUWAVBUWGQ+6f984Gd6hBuf0tu+fXtatmyJSmVdrrUOlR0d1j5QeXiQr9fb6FCZdDSjyHTQFxUWmnV4eHjQvXt3vlm2zKqs+318OH/+PF/Mn88GjYbBQ4ZUWbY9jQaDgdLSUpo0aWJMz7fwj15vzhsXH88H77+PUl5uVdbYMWNYvGQJP/z4I7379GHePPtPKTbWWVF21e1jqV1fSTvAc/2fQ6vVAnDHHXcweMibfPzRJ/brzLdt77/ui+oYNXo0uT/8wDPPPsvs2bMrfa9SqcivgaZ8O5osCVerObB/P1evXjWnTZ85k1SNhmFvv31DnX8GpbysxltdUK8DAvCKoiiPAR2Bt4UQLYEJwJNAKPAPC9uPgTmKonQC+gJf3W6xtYEQlW82s71IsmOCoigkr1xFgV7PtynJjI4fz+7tOzAYDDg5OfHci//i+Z6RhD7emcO//MIrQyvPu9qvW7lpG1vmzZtHY7fGaDQaogZFsX//fvOVqj1ulY64+HimTZtGuc0J2dHJiU6dOjE1IYHIiAjc3d3x8fH5U/VXlR4cHMy5c+fYt6/yu0xefe01Xh40iM5PPsmqVasYP2GCXf215Ze3hg3FUFZG8tp1AIyMfoeFXy3i0qVLleu0o+Ov+uJGzJwxgy6dO7MuOdnutJI9btYPvr6+vDd2LONiYsxpI0eMILx7dwY89xydOnWid58+Nar7pjAYar7VAfX9ttO3hRC9Tf+3AgYCOkVRfgMQQqwCrq9QhgCPWHQENyGEq6IopZYFmkYabwDMj3+TN56zHmrWNQV6PaoWFY8s9/BUUVRYYNemUK/H0dGRRq6u5uH3zCkV8/5fJ63i1PETPPTIwwD8euoUABkbNLwyZDAAAwa+SJ8XBmBQYPee3bRo0cKcX6VSUWBTd74+H09VhT5PT08KTdNPRWeLcG9uHCW4N3fnrGla5sKFC4wePdqcZ/PmzeTl5VmVe/fdd6PRaADYvWePHR3WU1z5ej2eFleFRh0FJh1ncW/enKLCQtybNzfraNeuHZ9++ikATZo2JTAoCENZGfr8fA7s32/WpNPp6N+/v92yr6PPz6dFixboTW3g6upKcXGxMd3Twj8qFYUFBYSEhBASEkJQYCANGjSgkasrcz76iCmTJ/Pwww+za9cuAFJTUvg6MdGcf+BLA3nBtDZk9EtF2VW3j6VfVFba+/btQ7duwfzfCy+a0/z8/FCHhxMTMxY3NzfKlXL++OMPEr9eil6vt96fWvBFTVm3bh2LFi/mY5t5fr1ej2cNNHna0XTdb18sWMCo6GhOmY4JwDxVd/HiRdavW0d7Pz/WrllTY73/DdTbEYIQIhDjSb6zoijtgZ3AwWqyOJhs/UxbS9tgAMYnCCqK0lFRlI71LRgA7N+9h3u9vWnh5YWTszPdI3qhy8y2stFlZhPR13j1EqIO56fcHwBo2LAhDe8wrhM86f8UZWVlHDtyhEJ9Aff7tqZJ06am7/w5ZlrYXLF0GQPUEajVajIyMuhjKrdDhw6Ulpaap4CuU1RYxIWLF+jQoQMAffr2ISPTeKdIVlYW/fr2A6Bf335kZmYCxruMnJ2dAXj++ef5z9b/WM0VAxQXF6NWqy109LXRYR0QigoLuXDxooWOvmSY6jPq6GvS0des42l/f/xNW5pGw4QJE8jIyGD37t00btyYpib/eLVsScOGDfFq1QpnZ2ciIiLMZVzn+p1IAGq1mtxc49pNZmYmERERuLi44NWqFd4+PuzatYvp06fT+ckn8ff3Z/jw4eTm5jLynXcoKSnB1dXVPCLxf/ppq0XnpYlLUat7oVb3IiMjkz59e5v84ldN+1ykQwc/k196k5GZBUBAQFcGD3mT1159gytXrpjz9H9uAP7+XfH378qiRYv57LPPSfx6KQC7d+/G28enVn1RHd7e3ub/Q0JDOXr0aCWbPTaaekVEkGWjKdtCU7hazQ8mTa5ubixcvJgZ06ezfds2s72jo6N5SsnJyYngbt04dLC6082fo77fZVSfRwiNgd8VRbkkhPgHxmmiL4EAIUQToBTj1NBek30GMAyYASCE8FMUpfre9xeInr2crfuO83vpRbq+No3hz4fwXEjHv1yuwWBgWtwk5iUuwcHRgXUrV3P08GGGjHyHA3v3osvKZu3KlUydPYv12hzOFxczZrjxToymze7h86+XUK6UU6gvYHz0u4Dx5Dn/409YuPLflF0rI//0aeJGVX4Pw6acTQQFBaH7Tsfly5cZPariql6j0aA23aY5ftx4Zs6aScOGDdFqtWg3aQGY9/k8Pvv8M/oP6M+ZM2cYOsR4F0vr1q2ZNXsW5YZyDh85zHujK+r+5JNPeLLzkzRp0oQffvyROXPmsHLFCpOO70w6RlWhYxwzZ82y0LHJpONzPvv8c/oPGGDSUXl6zJLy8nKmTp3KN99+ixCCfXv38t7o0SQmJuLo6MjKlSs5fPgwI6Oj2btnD1lZWaxcsYLZc+ag1ekoLi5m+LBhABw+fJjUDRvIzMqirKyMuAkTKk1R2bZ3zNixzPviC5TyckpKSqxGU5XbJxDdd5u4fPkKoy3aUKNJRa3uZfLLBGbOmm7yi87cPpMmT8TFxYVly4wjkJ07dzFu3PhqfWMwGIiLi6t1XxjbvXOldh8zdiz3338/5eXlnD59mnGxsXY1TYyL4+vERBwcHVll0vSOSVN2VhYrTJpydDpKiot526Tppago7vP2Ztjw4Qwz3c0VNXAgly5dYsnSpTg7OeHg6MiWzZtZ/u9/V+ub/0ZETeb06gIhRAMgGeMbfg4C7sBEjFNEozA+1/tn4DdFUcYJIZoBnwEPYwx03ymKMrjaSuQLcszIF+TUN+QLcq5TX6YxauMFOdc2TqtxJ3fuPva2P72i3o4QFEX5A+NLoq0QQmxTFGWBEMIJWItxZICiKGeBAbdXpUQikdQcpbzuA2x11NuAUA0ThRAhQEOMwSC5jvVIJBJJjairtYGa8rcLCIqijLqxlUQikUhulr9dQJBIJJK/LfV8hFBf1mskEolEUsfIEYJEIpHcJuSiskQikUiMyCkjiUQikfwdkCMEiUQiuU3I207rMfXhV8K7NkyvawkAeKuj61pCvRmultcLJfVjrrkuXvRui3O9UFFL1POAUB96vkQikUjqAf/TIwSJRCK5nci7jCQSiURiRE4ZSSQSieTvgBwhSCQSyW1CqaNXY9YUOUKQSCQSCSBHCBKJRHLbkL9DkEgkEomR8vodEOSUkQ1dArqSnJ3Jem0OLw95s9L3zi4ufDj3E9Zrc1ianEQLr5YAODk7M2nGh6xK17AiLZWOTz5hztMjMoJV6RpWpm3gs68Xc7fpZd61QczcJDoPmkqvER/95bICAgLIzslBq9MxxM57iF1cXJg7dy5anY7k5GS8vLzM3w0dOhStTkd2Tg5du3a1yufg4MAGjYaFixaZ02bOnMn3mzej0WjQaDQ88sgjdjV1DQggKyeHHJ2OwVVo+mTuXHJ0OtYkJ9PSpMnf3591qamkbdzIutRUOnfpAkDDhg1ZuHgxmdnZpGdm8t6YMTX2T/zEeLS6TaSlp9GmbRu7Nm3btiV9Yxpa3SbiJ8ab09VqNRmZGzl2/CiPPvqoOd3LqyW/HPwZjWYDGs0Gpk5NsCqvttukQYMGJK9bR1paGhmZmYwcObJSmRMnTWL/gQN296+rSc+matrj07lz2aTTsdaiPe6++26+Xb6cfQcOMGnyZLP9XXfdxQaNxrxt37mTCXFxduu25OmAANJzssnQaXndjg5nFxfmzJ1Lhk7LSgsdLb282H3wF5I1GpI1GiZNnWrO89XXX7MuLY3UzAwmTZ2Kg0Ptnx4Vg6HGW00QQvQQQhwUQhwRQoy18/29QohNQoidQog9Qgh1deXV2h4LIbyFEPtuwn6JEKJfbdVfGzg4OBAzeSJvDXqFPqHd6REZwf2tW1vZ9O7/HOdLSogMDGbZwsWMGGs8ofR93vj2zud6qBn8YhTR42IRQuDo6Mh7cRN4/YV/0T+8J4d//oXnowbWmuY+Qf/kqwmD/nI5Dg4OTJ4yhUFRUYSGhBAZGUlrX18rm/4DBlBSUkJgQAALFy5k7Fhj/2vt60tERARhoaFERUUxJSHB6mB6+ZVXOHLkSKU633//fdRqNWq1mgN2TkAODg5MmjKFl6Oi6B4SQkQVms6XlBAcEMCihQsZY9L02++/8/orrxDevTujo6OZNWeOOc+XCxYQ2q0bEWo1j3XsSEBg4A39ExgUiI+PN4EBQcTGxDA1IcGuXcLUBGJjYgkMCDLaBwYAcPDQQQa/OYSt/9laKc/JkydRq3uiVve0eun9rWiTP/74g/974QXCw8NRh4cTEBBAhw4dzOU9+uijuLm52d03Sz1hN9ATZKPnjz/+YPbMmbxvcQIGuHjxIj3VavN2+vRpNqan263fUkfclMm8FjWIniGh9IqM5AFf6+P0uQH9OV9SQlhAIEsWLmTU2Ipz5amTJ3lWreZZtZr4cePM6SPeeotnwsPpFRpGk3ua0qNnz2p11DVCCEeM75EPBx4BXhBC2F5ZjQdWKorSAXge+Ly6MuUIwYK2fu3JO3mS03l5lF27xsaUVALDQqxsAsNCSElaA0CWJo3Hu3QG4H7f1vxnSy4Av587R+n587Rp9yhCCBBwx513AHCXayOKCgprTXOnNj40dr3zL5fj5+fHyRMnyMvL49q1a6SkpBAWGmplExYaSlJSEgAajYYuTz1lTk9JSeHq1av8mpfHyRMn8PPzA0ClUhEcHMzy5ctvWlN7G02pKSmE2mgKsdCUZqHpwP79FBYa/Xzo0CEaNGiAi4sLV65c4ccffgDg2rVr7Nu3D5VKdUMtYaGhrDG1+86du3B1c8O9ubuVjXtzd1wbNWLHjp0ArElaQ1hYGABHjxzl2LFjN7X/t6pNLl26BICTkxNOzs4oivG97w4ODsSOG8cHH3xgV49te6TYaY/QKtrj8uXLbNu2jT/++KPK/fX29uaee+5h69bKQdOSdn5+nDxxkl9NOjakpNAtNMzKJjg0jLUmHRs1Gjo/1aXaMgEuXrgAGP3ibOGXWsVgqPl2Yx4HjiiKckxRlKvAcuAZGxsFuB7hGwNnqiuwtgOCkxDia9PQZLUQ4k4hRJwQ4ichxD4hxAIhRKUHk1RlI4TQCiE+FEJsFUIcEkI8bUp3FELMFELsNdU13JT+mBBCJ4TYLoTYKITwvBnxzT080J/JN38uyNfT3MPDxkZltjEYDFwoLeXuJk049PMvBIWG4OjoSAsvLx55tC0enp6UlZXx/vg4VqVryNz6A/e3bs3aFStv0q23Hg+VijP5Ffuen5+Ph82J0kOl4swZY38yGAyUlpbSpEmTynn1enPeuPh4Pnj/fZTy8kp1jho1irT0dCZMmICLi0ul71UqFfk10JRvR5Ml4Wo1B/bv5+rVq1bprm5udAsJIXfLlqodY67HgzMWfUOvz0flYa1F5aEiX2+pV4+Hyrr/2KNVq1Zs0KSyYsVyOnXqZLVvt6JNHBwc0Gg0bN+xg83ff8+uXbsAiIqKIiszk6JC+xcstu2hz8+vFExr0h5VEREZyYbU1Bvaeag80OdXnNcK8vMr+dlD5VGlDq9WrVir2cDSFSt4zMLfAF8lJpK7YzsXL15ko0ZTI911SEsgz+Lzr6Y0SyYCLwohfgU0wPDqCqztgPAQsEBRlHbAeWAoMFdRlE6KorQF7gB62clXnY2ToiiPA+8A1ydl3wB8gA6mur4RQjgDnwL9FEV5DFgEWI9Pb4CdWIXtRYIdExRFIXnlKgr0er5NSWZ0/Hh2b9+BwWDAycmJ5178F8/3jCT08c4c/uUXXhlaec6zrrH3+DDbKyT7/lGqTA8ODubcuXPs21d5JvHD6dPpFhzMM5GR3H333QwePLhGOmuq6Tq+vr68N3Ys42JirGwcHR35+NNP+XrxYvLy8myLqMSN6qnapvpyCwuL6NL5KXqqezFlSgIff/IRjRo1MpZnx/6vtglAeXk5arWazk8+SXs/Px588EGaN2+OumdPlixZUqXWv6KnJkRERrJ+3bob2gk7Smqqo7CwkKDOXeit7sm0KVOY9cnH3GXyN8BrL72Ef6fHcXFx4ckuNx5V3CyKoazGmxDiDSHENovtDZvi7DaJzecXgCWKongBamCpEKLK835tB4Q8RVGuX24tA/yBICHEf4QQe4FgwN5qXHU2a0x/twPepv9DgC8URSkDUBTlN4zBqC2QKYTYhXHuzAsbLJ18rvS81XcFej2qFhWDCg9PFUWFBVXaODo60sjVlZLiYgwGAzOnTGWAOoKRrw/G1c2NU8dP8NAjDwPw66lTAGRs0OD32D/tOq8u0ev1tPCs2HdPT08KC6z3XZ+fT4sWLQDjvru6ulJcXGxMt8yrUlFYUEDHjh0JCQlh8+bNfPrpp3Tp0oU5HxkXv69fhV69epVVq1bR3jSdYavJswaaPO1oAuMV7RcLFjAqOppTJv9f5/1p0zhx/DiLLRa6bRn40kDzYm9BQSEtLPqGSuVJgU3fyNfn46my1KuqpNeWq1evmvXu27ePUydP4ePjY97/2m4TS86fP8+PP/xAQGAgbdq2xfu++9DpdGzevJk77rgDrU5ns3/W7aHy9KTgJtqjOh5++GGcHB3tXjzYotfrUXm2MH/28PSk0GYaVp+vt6vjmoW/99v4+zpX//iDnMwsuoVZT4fVCjcxZaQoygJFUTpabAtsSvsVaGXx2YvKU0KvAisBFEX5AWgINKtKXm0HBNvopGBcxOinKMqjwJcmQWaEEA1vYHN90tFAxW2ywk5dAtivKIqfaXtUUZQwGxsrJ9/jar14tn/3Hu719qaFlxdOzs50j+iFLjPbykaXmU1E3z4AhKjD+SnXOB/dsGFDGt5hXCd40v8pysrKOHbkCIX6Au73bU2Tpk1N3/lzzM4Ca12ze/duvH188GrVCmdnZyIiIsjMzLSyyczKom/fvoDxrpncXOOaSWZmJhEREbi4uODVqhXePj7s2rWL6dOn0/nJJ/H392f48OHk5uYy8p13AHBv3txcblhYGIcOHqykaY+Npl4REWTZaMq20BSuVvODSZOrmxsLFy9mxvTpbN+2zSpP9KhRuLq6MmXSpGp9sjRxqXmxNyMjgz6mdu/QwY/S0lKKCous7IsKi7hw8QIdOhiDW5++fciw0WtL06ZNzQvwrVq1wtvH2xy8bkWbNG3a1Lxo3KBBA57y9+fokSNsysmhU6dO+Pv74+/vz+XLlwkMCLCqy7Y9Iuy0R1YV7XEjIiIjWb9+fY1s9+7ejbePN16tvHB2dqZnRAQ5NjpysjLpbdLRXa3mR5OOJhb+9jL5O+/UKe68807zmpCjoyMBQUEcO3q0RnrqkJ8AXyGEjxDCBeOisa0TTwHdAIQQD2M8txZRBbX9O4R7hRCdTZHoBWAz0AU4K4RoBPQDVtvkuX7yr87GlgxgsBBCqyhKmRCiKXAQcL9ev2kK6UFFUfbXVLzBYGBa3CTmJS7BwdGBdStXc/TwYYaMfIcDe/eiy8pm7cqVTJ09i/XaHM4XFzNm+AgAmja7h8+/XkK5Uk6hvoDx0e8Cxivh+R9/wsKV/6bsWhn5p08TN6r23sMQPXs5W/cd5/fSi3R9bRrDnw/huZCON12OwWAgLi6OxMREHB0dWblyJYcPH2ZkdDR79+whKyuLlStWMHvOHLQ6HcXFxQwfNgyAw4cPk7phA5lZWZSVlRE3YQLldtYMLPn4449p2rQpQggOHDjAuNhYu5omxsXxdWIiDo6OrDJpesekKTsrixUmTTk6HSXFxbxt0vRSVBT3eXszbPhwhg03TptGDRyIs7Mzw4YP58iRI6Rs2ABAYmIiK2+w6L0pZxNBQUHovtNy+fJlRlu0oUazAbXaeEfK+HETmDlrBg0bNkSr1aHdpAWge/cwJk6aSNOmTVm0eBE/HzjASy9F8fgTjxMdPRJDmQFDuYFxseMpKSm5ZW3SvHlzZs2ejYODg/F24NRUcnJyqt13y/aIN+mxbA9LPStWrGDOnDlsMrXHdT0A32/eTCNXV5ydnQkNC+OlgQM5cvgwAD179eLlQYNqrGNyXBxfmfyStHIlRw4f5u3okezbs5ecrCxWr1jJjDmzydBpKSkuZuQwYx/o9MTjvB0dbfZ3fOw4SkpKuKdZM+Z99RUuLi44ODryY24uy5d9UyM9N0NtPrrCdO4bBmwU6ttlAAAgAElEQVQEHIFFiqLsF0JMBrYpirIeeBf4UggxEuNF9CClmjk8UVsr6UIIb4yLFt9hDAKHgYFALMbIdQLjAshJRVEmCiGWAKmKoqwWQiRUYaMFRimKsk0I0cy0k95CCCdgOtADuAZ8qSjKXCGEH/AJxtV0J+AjRVG+rEqzn/cDt+A2gptDviCngvpyy1v9eEFO9QH1dlEfXk3jUi9UwMGTJ/6ykJLpvWp8zmn8Xupt3/FaCwh/R2RAqEAGhApkQKigPpyK/5sCQvG08Bqfc+4em3bbd1w+ukIikUhuF/X8aacyIEgkEsltQj7+WiKRSCR/C+QIQSKRSG4TiqF+rA1VhRwhSCQSiQSQIwSJRCK5fdTzEYIMCBKJRHKbqO+LyjIgSCQSyW1CMdT5T5+q5X86IBQrdR+t68MPwgBOaGbXtQS8e46uawkAeDs2qGsJ5OFY1xIAKDdU/f6C28Uf9eA4/V/hfzogSCQSye1E3mUkkUgkkr8FcoQgkUgkt4n6PkKQAUEikUhuE0p5/V5UllNGEolEIgHkCEEikUhuG/X9tlM5QpBIJBIJIEcIEolEctuo7z+pkCMEIH5iPFqdlrT0NNq0bWPXpm3btqRvTEer0xI/Md6c3rhxY5YuW8om7SaWLltqfoG5m5sb8+fPJy09jeR1yTz44IPmPNNnTGfb9m1szNhoTgsICCA7JwetTseQIUMq1e/i4sLcuXPR6nQkJyfj5eVl/m7o0KFodTqyc3Lo2rWrVT4HBwc2aDQsXLTInDZz5ky+37wZjUaDRqPhkUceuUmPWRMzN4nOg6bSa8RHf6mcmhAfH4dWm0NamoY2bappq/Q0tNoc4uPjzOnR0SNJS9Og0aSSmPg1zZs3/1MaHu/qT2Kmhm9y0vm/N1+r9H27Th1ZsC6J7IN7CegRZvVdc09PZiz5iq83prIkPQVVyxY3VXdcXAw5ORo2bFhDmzYP27Vp2/YRNJo15ORoiIuLMaf/4x8PsWrVMjSaNSxYMJdGje4y6m3XlpSU1aSkrCY1NYmwsG7VaoiPn8AmbRZpaSm0aWO/77Rt24a09FQ2abOIj59gTh/xznB++PF7NmjWs0GznsDAAAD8/Z9ifcpa0tJTWZ+yls6dn7yhL+InxqHV5ZCWrrnBcZuGVpdD/MSKvhATO5bs7EzS0jXMnz8PNzdXAJycnJg1awbpG9PIys5g6NDKx+JfQTEoNd7qgr9VQBBCTBRCjKrNMgODAvHx8SEwIJDYmFimJky1a5cwNYHYmFgCA0z2gYEADBk6hNwtuQQFBpG7JZehQ4cC8Nawtzhw4ADhPcJ5N/pdqyCyetVqoqKizJ8dHByYPGUKg6KiCA0JITIykta+vlb19x8wgJKSEgIDAli4cCFjx44FoLWvLxEREYSFhhIVFcWUhAQcHCqa9eVXXuHIkSOV9uf9999HrVajVqs5cODAn3OeiT5B/+SrCYP+Uhk1ITAwEB8fbwIDg4mNjWXq1Cl27RISphAbG0tgYLDJ3njSWbDgS8LD1ajVvcjJyWHEiLdvWoODgwMjJk5gzCtvENU9guCIntzX+gErm8IzZ5j2XgxZKRsq5Y+dOY3lXy4iqnsvhvQZwO/nfqtx3YGBT+PtfS/BwWrGjZvI5MkT7NpNnjyBceMmERysxtv7XgIC/AH44INJzJjxEWp1HzIysnn99ZcBOHToCM8+O4CIiH68/PKbJCTE4eho/5fSgYEBePvcR1BgCDGxE0iYOtmuXULCJGJjxxMUGIK3z30EBFZcqCxauISe6kh6qiPRanUA/Pb777z26puE9+jFqHffY/acGdX7IsjUFwKCTcdtFX1h6hTTcWvdFzZ/v5mwsB6E91Bz/PgJ83Gr7qnGxcWFHt3D6dUzkv/7vxfw8mpZrZaboby85ltd8LcKCLeCsNAw1iStAWDnzp24urni3tzdysa9uTuujVzZsWMHAGuS1hAWZrzyCw0NZXXSagBWJ60mNCwUAF9fX7Zs2QLA0aNH8fLyolmzZgBs3bqVkuISc/l+fn6cPHGCvLw8rl27RkpKCmGhoTY6Q0lKSgJAo9HQ5amnzOkpKSlcvXqVX/PyOHniBH5+fgCoVCqCg4NZvnx5LXnLPp3a+NDY9c5bWgdAWFgIa9asBWDnzl24urrh7m7TVu7uuLo2YseOnQCsWbOWMFObXLhwwWx355138mfeJ/6P9u04ffIU+Xm/UnbtGjmpGp4KCbay0Z8+w7GDh1Bsjur7Wj+Ao5Mj27fkAnD50iX+uHKlxnWHhASxdu16AHbt2oObmyvu7s2sbNzdm9Go0V3s3LkbgLVr1xMaatTn4+PN1q3bANiy5Qe6dzf65cqVKxhMD11r0KAB1bklNCyENWuSjRp27sLN1dVuGzRybcTOHbsAWLMm2dwGVXFg/wEKCwsBOHToMA0aNMDFxaVK+7DQENYkWfQFN7cqjluLvpBU0Re+/36zeZ937tyJylNlzKQo3HHnnTg6OtKwYUOuXrtGaekF/leo9wFBCDFOCHFQCJEFPGRKe10I8ZMQYrcQIkkIcacQwlUIcVwI4WyycRNCnLj+uSo8VB6cOXPG/Fmv16PyUFnZqDxU5OvzzZ/z8/PxUHkA4N7MnaLCIgCKCovMJ/2fD/xMj/AeALRv356WLVuiUlmXW6FBxZl82/JVlW1MOg0GA6WlpTRp0qRyXr3enDcuPp4P3n+/0okJYNSoUaSlpzNhwoRqD7z6hIeHijNnKvZVr9dX8qlKpSI/X2/+nJ+vx8OiPUeNepfc3M0880wks2fPuWkN7h7NKbIov0hfgLuHR43ytvLx5sL5UiZ//glfrk9i8NhRVqO5G+Hh4cGZMxV16/UFqFTWdatUHuj1BebP+fkFeJj0HT58hJCQIADCw8Pw9KzwS/v2j5KWloxGs5YJEyabT5b2NOSfse5v9jRYtoE+X2/WAPBS1IukpaXw4fQPzFOsloSH92D//gNcvXq1al+o7PQFu8etTV+wcww+1/85tFotABpNGpcvXWLrTz+S+8NmvlzwJSUlJZXy/FkUQ823uqBeBwQhxGPA80AHoA/QyfTVGkVROimK0h74GXhVUZRSQAv0NNk8DyQpinLtBnVUSrO9cqyJjS3z5s2jsVtjNBoNUYOi2L9/f5UHWeXSa66hqvTg4GDOnTvHvn37Kn3/4fTpdAsO5pnISO6++24GDx5c7b7UF2qjrWbOnEWXLv6sW7eeqKiX/oyIyuVTs5GGo6Mjj3Z6jHkfTGdw7/54tmpFj769b6LqmvTDqm3GjJnAiy++wLp1K7jrrru4dq3i0Ni9ey/h4c/Su/fzDB78WpUXCX+2Da4PO75Z9i0BXbuhVkdSVFjIuPExVma+vq0ZM3Y042LjKpdRCzpsbd4aNhRDWRnJa9cB0N6vPYbycp54vDNP+wfw2uuv0apVq2q1/DdRrwMC8DSwVlGUS4qinAfWm9LbCiG+F0LsBf4FXF9R+gp42fT/y8Bi2wKFEG/ExMSc/OWXXy6lpKZQUFBAixYVC3sqlYqCwgKrPPn6fDxVnubPnp6eFBYYh7dFZ4vMQ1X35u6cPXsWME5PjB49GrVaTfTIaO5peg95eXl2d1Kv19PC07Z8aw36/HyzTkdHR1xdXSkuLjamW+ZVqSgsKKBjx46EhISwefNmPv30U7p06cKcj4yLvkWmofnVq1dZtWoV7U1TTPWRgQMHotGkotGkmtqqYl9VKhUFNn7Kz8+3uvL19FRRaNOeAOvWraNHj+43radIX4C7RfnuKg/OmvpCTfIe2f8z+Xm/YjAY2JyZjW8Vi7LXefHF580LvoWFhbRoUVG3SuVBgU3depsrdk9PD/NUzLFjxxk06A2eeWYAKSkaTp2q3B+PHj3G5cuXeeihijWsgQP/ZV4ELiwowLOFdX+z1ZCfr7dqA5WnigKThrNnz1FeXo6iKPx7+Urat29nsT8q5s//nHejR3Pq1KlK2ga+dIO+YPe4tekLFv2lb98+dOsWzIgRI81pzzwTiU6ro6ysjHPnzrF9+3batXu0kpY/ixwh/HXsXX4tAYYpivIoMAloCKAoyhbAWwgRADgqilLp8lhRlAUffPDBff/4xz/ujOgVQUZGBn369gGgQ4cOlJaWmqeArlNUWMSFixfo0KEDAH369iEjMwOArKws+vXtB0C/vv3IzMwEjHcZOTsbZ6uef/55/rP1P1Zz2Jbs3r0bbx8fvFq1wtnZmYiICHM518nMyqJv374AqNVqcnON89CZmZlERETg4uKCV6tWePv4sGvXLqZPn07nJ5/E39+f4cOHk5uby8h33gHA3eLumrCwMA4dPGhXV31g6dKlqNW9UKt7kZGRSZ8+xivqDh38jG1VZNNWRUVcuHCRDh2MQa5Pn95kZGQB4O3tbbYLCQnh6NFjN63n4J69eHnfh8qrJU7OzgT3UpObvalGeX/Zs5dGjd1o3LQJAP/s/AQnjxytNs+yZcuJiOhHREQ/MjJy6N07EgA/v3aUll6gqOislX1R0VkuXryEn5/xRNu7dyRZWUZ999zTFDBeOQ8b9ibffrsSAC+vluZF5BYtPPHx8ebXX0+by1y69BvzInBGRhZ9+jxr1HCDNvAzt8GzZJrawHK9oXv3UA4dOgSAq5srixYvYPr0WWzfvsOuL5Ym2vSFvjZ9we5xa9EX+vYmI9OoIyCgK4OHvMlrr77BFYt1nDOnz9ClSxcA7rjjDjp08PtT/aQq6vuicn3/HcJ3wBIhxDSMWiOA+YArkG9aH/gXcNoiTyLwb8D+bQc2bMrZRFBQELrvdFy+fJnRoyqeya/RaFCr1QCMHzeembNm0rBhQ7RaLdpNWgDmfT6Pzz7/jP4D+nPmzBmGDjHerdC6dWtmzZ5FuaGcw0cO897o98zlfvLJJzzZ+UmaNGnCDz/+yJw5c4iLiyMxMRFHR0dWrlzJ4cOHGRkdzd49e8jKymLlihXMnjMHrU5HcXExw4cNA+Dw4cOkbthAZlYWZWVlxE2YQPkNetPHH39M06ZNEUJw4MABxsXGMiQgoSbuskv07OVs3Xec30sv0vW1aQx/PoTnQjr+6fKqYtOmTQQFBaLTbeLy5SuMtvCpRpOKWt0LgPHjJzBz5nRTW+nM88NjxrzH/ff7UF6ucPr0acaNG3/TGgwGAx9PSmDGkq9wcHAgbfUaThw+wsvvDOfg3n3kZm/ioUfbkjDvUxo1dqNzcBCDRgzn5fAIysvLmffBDGYvXYwQgkP79pO6YlWN69ZqvyMw8GlyctK4cuUyY8ZU3GWUkrKaiAjjhUlc3BSmT0+gQYOG6HTfo9V+D0BEhJoXX3wegI0bs1i92rgo27HjP3nzzVcpKyujvLyc+PgEfv+92K6GTZu0BAUFoNVlc/nyZd4bPdb83QbNenqqjQFrwvh4Zsz8kIYNG6LT6sx3E8XEvMfDjzwMisKvv54mNta4D1EvDeS+++5j+NtvMfzttwB4aeAgzlVxF5bxuA1E952pL4yqoi+Mm8DMWRZ9wXTcTpo8ERcXF5YtSwSMC9Pjxo0nMXEpM2ZOJyMzHSEEq1at5pdffqlR+/w3IP7MnRa3EyHEOOAl4CTwK3AAuAi8Z0rbC7gqijLIZK8CjgOeiqLY79UmvO/zrgc7Xw8kIF+QY4l8QU4F9eEFOUo9+TXXiZPH7C333RTHn+9Y4wPeZ/m2v1zfzVLfRwgoijIVsPfjgHlVZPEHVt8oGEgkEsntprz8tp/jb4p6HxBuBiHEp0A4oK5rLRKJRPJ3478qICiKMryuNUgkEklV1NVicU35rwoIEolEUp+pJ8shVfJ3uO1UIpFIJHYQQvQwPcnhiBBibBU2/YUQB4QQ+4UQ31ZXnhwhSCQSyW2iNheVhRCOwGdAKMY7MH8SQqxXFOWAhY0vEAM8pSjK70KIah/xK0cIEolE8vfkceCIoijHFEW5CiwHnrGxeR34TFGU3wEURan2Z/UyIEgkEsltotxQ860GtAQsnz/yqynNkgeBB4UQW4QQPwohelRXoJwykkgkktvEzUwZCSHeAN6wSFqgKMoCSxM72Wx/+OYE+AKBgBfwvRCibVW/0/ofDwh1/yvh+jJEqw+/Ej6xofqXotwuHoiMv7HRLcZQVlrXEuoNI+9+8MZGfxOUmwgIppP/gmpMfgUsH8XqBZyxY/Oj6anPx4UQBzEGiJ/sFVhfzkcSiUQiuTl+AnyFED5CCBeMj/xfb2OTDAQBCCGaYZxCqvJpff/jIwSJRCK5fdTmD9MURSkTQgwDNgKOwCJFUfYLISYD2xRFWW/6LkwIcQAwAKMVRTlXVZkyIEgkEsnfFEVRNIDGJi3O4n8FiDZtN0QGBIlEIrlNyIfbSSQSiQSo/wFBLipLJBKJBJAjBIlEIrltGOr5CEEGBIlEIrlNyCmjvwnxEyei1elIS0+nTdu2dm3atm1L+saNaHU64idONKc3btyYpcuWsUmrZemyZbi5uVnla9euHUePHSNcXfHenhYtWpC4dCkZ2dlszMqipZeX+buuAQFk5eSQo9MxeMiQSjpcXFz4ZO5ccnQ61iQnm/P6+/uzLjWVtI0bWZeaSmfTy8IbNmzIwsWLyczOJj0zk/fGjPlzPoqPQ6vNIS1NQ5s2bar2UXoaWm0O8fHmmx2Ijh5JWpoGjSaVxMSvad682mds/Sli5ibRedBUeo34qNbLBoiLiyEnR8OGDWto0+ZhuzZt2z6CRrOGnBwNcXEx5vSHH36I1au/ISVlNcnJK2jXztjHnniiE7t2/UBKympSUlYzbNjgSmXeir75wAMPsGbtWg4eOsTrb7xhVZabmxufz5tHdnY2WdnZvPrqq2Tn5KDV6RhSRX+cO3cuWp2O5ORkvCz68tChQ9HqdGTn5NC1a1dz+vQZM9i2fTsbMzKsyoqJjSU7O5u09HTmz59f6Viyx31dOvLSukVEpSyh4ysDKn3/6HO9+NfqBfzfii94bskcmt5/LwAOTk6ETh5l/G7lF7Ts2O6Gdf2386cCghBiohBiVG2LsSj/WSHEIxafJwshQm5VfYFBQfj4+BAYEEBsTAxTE+y/cD5h6lRiY2IIDAgw2gcGAjBk6FByt2whKDCQ3C1bGDp0qDmPg4MDY2Ni+O6776zKmj17NgvmzyesWzd6R0Zy7uxZs/2kKVN4OSqK7iEhRERG0trX1ypv/wEDOF9SQnBAAIsWLmTMWONTb3/7/Xdef+UVwrt3Z3R0NLPmzDHn+XLBAkK7dSNCreaxjh0JMGmvsY8CA/Hx8SYwMJjY2FimTp1i30cJU4iNjSUwMNhkHwDAggVfEh6uRq3uRU5ODiNGvH1T9deEPkH/5KsJg2q9XIDAwKfx9r6X4GA148ZNZPLkCXbtJk+ewLhxkwgOVuPtfS8BAf4AjBnzLp9+Oo+IiH589NFcxox515znp592EBHRj4iIfsyd+4V1vbeobxYXFzMxPp4vv/yyUlnx8fHodDq6detGT7WaQS+/zKCoKEJDQoisoj+WlJQQGBDAwoULGWvqj619fYmIiCAsNJSoqCimJCTg4GA85axetYqoqKhKdW/+/nvCwsII79GD48ePWx1L9hAODgTGDid5aCxLe7/Ggz2CzCf86xzU5PBNvzf4dsBgti1eydOjjEG3bV/jBdo3/d5g7eCxPP3umyBu7RV8uSJqvNUFt3yEIIT4M9NSzwLmgKAoSpyiKFm1p8qasNBQ1iQlAbBz505c3dxwt7mCdW/eHNdGjdixYwcAa5KSCAsLAyA0NJTVpvyrk5IINaUDDBo0iLS0NPMJH4wHiqOTE5s3bwbg0qVLXLlyBYD2fn6cPHGCvLw8rl27RmpKCqGhoVZaQkJDSTLVl6bR0OWppwA4sH8/hYXGhxkeOnSIBg0a4OLiwpUrV/jxhx8AuHbtGvv27UOlUt2cj8JCWLNmrclHu3B1dcPd3d3aR+7uuLo2YseOnUYfrVlLWJhR+4ULF8x2d955J8bbo2uXTm18aOx6Z62XCxASEsTatcYfge7atQc3N1fc3ZtZ2bi7N6NRo7vYuXM3AGvXric0NBgARVFo1KgRAK6ujcztdCNuVd88d+4ce/bsoezaNauyGjVqxONPPMGK5csBaNOmDcePHTP3x5SUFMJs+mOYRX/UWPTHsNBQUlJSuHr1Kr/m5XHyxAn8/PwA2Lp1KyXFlR+n8/3332MwGMz7q/L0rNY/Hm0foiTvDOdP6ykvK+NQupb7A7tY2Vy9eMn8v/MdDcHU95refx+n/mPsq5d/K+Zq6UU82tzax2SUl9d8qwtqHBCEEONML2LIAh4ypWmFEB1N/zcTQpww/T9ICLFKCJECZAghGgkhsoUQO4QQe4UQz1iU+5IQYo8QYrcQYqkQogsQCcwQQuwSQjwghFgihOhnsu8mhNhpKmeREKKBKf2EEGKSRR3/qOm+eahUnDlT8QgQvV6PysPDykbl4UG+Xm/+nJ+fj4fppOrerBlFpgO8qLCQZs2MJwoPDw+6d+/ON8uWWZV1v48P58+f54v580nRaBgbG2u+clKpVOTn59utx1JvvkmvwWCgtLSUJk2aWNmEq9Uc2L+fq1evWqW7urnRLSSE3C1baugdU50eKs6cqdCl1+srBRWjdksf6fHwqLAZNepdcnM388wzkcyePYe/Ex4eHpw5U7Fven0BKpVNH1F5oNcXmD/n5xfgYepHCQkfMnbsu2zenMXYsaOYMaNiWqtDh/akpiaxaNE8fH0fsK73FvXNqrj33ns5d+4cM2fOZINGQ/S771oFr6r64xk7/dFDpeKMZV/W6yvlrY7n+vdHq9VWa9OoeTNK9UXmzxcKz9LIo/I+thsQSVTq1/iPfA3dh58DcPbQUR4I7IJwdMCtpYrmD/vi6uFeKe//EjUKCEKIxzA+J6MD0AfoVINsnYEoRVGCgStAb0VR/onxuRqzhJE2wDggWFGU9sAIRVFyMT6PY7SiKH6Kohy10NEQWAIMUBTlUYyL4paTmmdNdcwDajylJewME22vYGtiY0tcfDzTpk2j3CbcOzo50alTJ6YmJPBsRAT33nsv/Z57rspyblaLr68v740dy7iYGCsbR0dHPv70U75evJi8vDzbIqqlNnw0c+YsunTxZ9269URFvXRT9dc1NWv/qm3+9a8BJCR8iL9/CFOnTmfatMkA7N9/gK5dQ+nVqy+Jid/yxRef3HS9f6ZvVoWjoyNt27Zl2bJl9FSruXb1Kg8/8oiVTU3r/yu63ho2DENZGclr11ZvWMM69qxYz9e9otjy0Vd0ev3/ANifnM6FgiJe+PZzuo4eQv7uA5Qbbu07Lg2KqPFWF9R0hPA0sFZRlEuKopyn8gOU7JGpKMpvpv8F8L4QYg+QhfGZ3R5AMLBaUZSzABb2VfEQcFxRlEOmz18DXS2+X2P6ux3wtleAEOINIcS2mJiYkympqWg0GgoKCmjRooXZRqVSUWAzpM/X6/G0uLrx9PSksMB4NVh09qx5GO/evDlnTdND7dq149NPP2Xz5s2Eq9VMmTKFsLAw9Pn5HNi/n7y8PAwGAxkbN5oXC/V6PZ4Ww2TLeq6jz8/H06TX0dERV1dXik3Db5VKxRcLFjAqOppTp05Z5Xt/2jROHD/O4kWL7LmmEgMHDkSjSUWjSTX5qEKXSqWiwEZXfn4+np6WPlJRWGhtA7Bu3Tp69OheIw11yYsvPm9e7C0sLKRFi4p9U6k8KCiw7iPGUVPF1bunp4f56rpPn0g2bjTOemo0G2nX7lEALly4yKVLlwHQar/HycmJN954BY1Gc0v7ZlXo9Xr0+fns2rULgKysLKuRYFX9sYWd/qjPz6eFZV9WqSrltUffvn3p1q0bI0aMuKHthYIiXFUVV/WNmjfjYmGVj+rhYLqWB4KMU1qKoZzvZn7BtwMGk/pOPC6ud1F86vQN6/xv5mbWEOyF9jKLMhrafHfR4v9/Ae7AY4qi+AEFJntRRblVcaOw+Yfpr4EqbqlVFGWBoigdP/jgg/sievVCrVaTkZFBn759AejQoQOlpaXmYfZ1igoLuXDxIh06dACgT9++ZGRmAsaDpp8pf7++fck0pT/t74+/aUvTaJgwYQIZGRns3r2bxo0b07RpUwC6dOnCkcOHAdizezfePj54tWqFs7MzvSIiyDKVd53srCz6muoLV6v5ITcXME4HLVy8mBnTp7N92zarPNGjRuHq6sqUSZNu4MIKli5dilrdC7W6FxkZmfTp09vkIz+jj4qKrOyLioq4cOEiHToY54n79OlNRobxJOjt7W22CwkJ4ejRKh+4WG9Ytmy5ebE3IyOH3r0jAfDza0dp6QWKiqxPrkVFZ7l48RJ+fsa7VXr3jiQraxMABQVFPPGEcWDdpcsTnDx5EoBmze4x52/Xri0ODg4sWLAItVp9S/tmVRQVFXEmP5/7778fgObNm+Ps7GzujxEREZXKyLToj2q1mlxTf8zMzCQiIgIXFxe8WrXC28fHHGiqIiAggMFDhvDaq6+a19Wqo2D/Qe6+tyVuLVU4ODnxYI9Ajul+sLK5+96Kd8b4dH3CfNJ3atgApzuMp617n/wnisHAb8esL6Jqm/JyUeOtLqjpgu93wBIhxDRTnghgPnACeAzYCvSrJn9joFBRlGtCiCDgPlN6NrBWCDFHUZRzQoimplFCKeBqp5xfAG8hRGtFUY4AAwFdDfehSjbl5BAUFITuu++4fPkyo0dVzDZpNBrUpttFx48bx8xZs2jYsCFarRbtJuPBPu/zz/ns88/pP2AAZ86cYaidW/MsKS8vZ+rUqXzz7bc4CMHevXtZ/u9/A8Y52IlxcXydmIiDoyOrVq7k8OHDvBMdzd49e8jOymLFihXMnjOHHJ2OkuJi3h42DICXoqK4z9ubYcOHM2z4cACiBg7E2dmZYcOHc+TIEVI2bAAgMTGRlaaFwxr5aNMmgoIC0ek2cfnyFUaPfs/CR6mo1b2MPho/gZkzp5t8pDPPASjxvfoAACAASURBVI8Z8x733+9DebnC6dOnGTfu/9k787ioqvaBfw8IboC54AyKCS5touKbVprJIiCMYImZtii2q2mWmQsmmGKLmrb4ZtlmZr2uKAIDAuKQpr2W4V7uuzOAJgoIKsP5/THjMMNuGtDvvd/P536Ye+5znvPc5xzu2e49560ap11TJi5YwY59x7mYV0C/F95j/PAAhgb0vC26dbof8fV9hPT0JIqKCpkypfQto/j4NYSFmYp/VNRs5s6NoWHDRmRkbEGn2wJAZGQ0UVFTsbdvwNWrV5k+3VQxh4QE8dRTwzAajRQVFTFhgu2+FH9X2XR1dWVDfDxOTk7IkhKee+45AgMCyM/PZ2Z0NB9+9BEODg6cPnWKqVOnsmzZMuzt7VllLo+vm8tjWloaq8zlUZeRQW5uLuPN5fHw4cMkJCaSmpZGcXExUTNmWIZPP/74Yx7q3ZvmzZuz/eefWbhwIatWruTtWbNwdHRkuXneLTMzk/Pzvq00X6SxBN27i3hs8bsIOzsOrN/In0dP8tDYCLL2H+J4xna6DX+UOx/qQcl1I0V5eaTMmAtA4xZ3MHjxu8gSSX72eTZOf/+vFI2boq6GgmqKqOmYnhBiOjASOIlp04UDQAKwCsgH0oFnpJQeQohRQE8p5Thz3FZAPOAA7AIeBkKklCeEEBHAm5ha9ZlSylFCiIeBLzC1+B8HZgAJUso1Qoj+wHxMFdMvwBgp5VXzhHZPKeV580T3fCmlb1X35NG+fZ3vkFNfPgQpEfZ1bYKyQY4VygY5pdSXDXIm7E695ad5ygN+NX7mBO3YXOu1R41fCZVSzgHmVHDJ+muOt8yySzFN/t6Iex7TJHNFer/FNBdgHfYTVq+dAqOsrm3CNLldVo+H1e9fMW0Zp6CgoKBQQ5SlKxQUFBRqifo+ZFRfRiwUFBQUFOoYpYegoKCgUEsY63zWsmqUCkFBQUGhlqirNYpqijJkpKCgoKAAKD0EBQUFhVqjvk8qKxWCgoKCQi1R3+cQlCEjBQUFBQVA6SHUOSX1pE72sG9Y1ybUiy+EAY5uqPl6T38X9cUXRuOV6oX+Zj66fKauTQCg+qX2qsdY7XJsdYtSISgoKCjUEsqQkYKCgoLCPwKlh6CgoKBQS/y92+/cOkoPQUFBQUEBUHoICgoKCrVGfe8hKBWCgoKCQi2hvGWkoKCgoACAsYYbktUVyhyCgoKCwj8UIUSwEOKgEOKIEGJqFXKPCyGkeTfJSlF6CAoKCgq1xO2cQxBC2AP/BgIxbWv8ixBig5TyQBk5Z+BV4L/V6VR6CICPjw+b0tPRZWQwxrwJuTWOjo4sWrQIXUYG69evx93d3XJt7Nix6DIy2JSeTr9+/Wzi2dnZkajV8tXXX1vC+jz8MAmJiWi1WlavWUP79u0rtCl6ZjS6jM0kJSfRxatLhTJeXl4kb0xCl7GZ6JmlX7ZqNBpSUjdy7PhRunbtagl3d2/LHwd/R6tNRKtNZM6cmJo5CHigX1+WpWr5Pj2Zp15+odz1br16siRuLZsO7sUnOMjmWms3N+Yt/ZJvNyawNDkedds2NU4XICpqGunpWhITY+nS5d4KZby87kOrjSU9XUtU1DRL+L333s2aNd8TH7+G9etX0q2bFwAPPtiLXbu2Ex+/hvj4NYwbN/qmbKqMaYvW0nvUHEInfHhb9JXl7/CFi4sLixd/RGJiLLGx/+GuuzpVa0d0dBQ6XTpJSVq6dKmifCYnodOlEx0dZQmfOPF1kpK0aLUJLFv2La1btwYgMDDAEr5hQxw9e1bZmCUqOpL0zclok9bTpct9Fcp4ed1HUlIc6ZuTiYqOtIR//MkCEhJjSUiM5cctaSQkxgLQrXtXS3iidh1BQQHV+qIOeQA4IqU8JqW8BqwAHq1AbjYwFyiqTuE/okIQQgyqqjt0K9jZ2TFr9mxGRUQQGBDAoEGD6NS5s43ME8OGcenSJXx9fPjqq6+YOtVkSqfOnQkLCyMoMJCIiAhmx8RgZ1fq0mefe44jR47Y6IqJiWHChAloNBri4uIYP35cOZt8/Xzx9PTA18ePyGnTmBNT8YM7Zk4MkdMi8fXxM8n7+gBw8NBBRr88hh3/3VEuzsmTJ9FoBqLRDGT69Ldq7KMJM2cw5bmXiBgQhn/YQNp36mgjk33uHO9NnkZafGK5+JHz32PFF18TMSCUMeHDuHjhzxqlC+Dr+wgeHnfi769h+vSZzJo1o0K5WbNmMH362/j7a/DwuBMfn74ATJnyBp98spiwsMf58MNFTJnyhiXOL7/8RljY44SFPc6iRZ/V2KaqCPf7F1/OGHVbdJXl7/LF2LEvcuDAHwwcGM6kSZHMmFH1v5qvr7l8+voTGRnJnDmzK5SLiZlNZGQkvr7+NuVzyZIvCAnRoNGEkp6ezoQJrwLw00/bLOGTJ0/h/fffrcKGfnh4tMffL5jIadHMjomqUG52TDSRkdH4+wXj4dEeH59HAHh1/ERCB4YTOjCc5OQUNianAXDo4GEeHTSU0IHhjIp4iZg5M7G3t6/SHzeD8SYOIcRLQohfrY6XyqhrC5y2Oj9jDrMghOgBtJNSJtTEvn9EhSCl3CClfO/v0O3t7c3JEyc4ffo0169fJz4+nqDAQBuZoMBA1q5dC4BWq6XPww9bwuPj47l27RpnTp/m5IkTeHt7A6BWq/H392fFihVl7wVnJycAXJydycrKKmdTUGAgsWtNLZbMzF04u7jg2trVRsa1tSvOTk789lsmALFrYwkKMrXMjx45yrFjx27JL9bc070bZ0+eQn/6DMXXr5OeoOXhAH8bGcPZcxw7eAhZUmIT3r5TR+wb2LPzp20AFF65wtWiahsqFgIC/Fi3bgMAu3btwcXFGVfXVjYyrq6tcHJqSmbmbgDWrdtAYKDJPiklTmZ/Ozs7kZ2dfRN3fvP06uJJM+cmf4vuv8sXnTp1ZNu2nwE4duw4bdu2pWXLlpXaERQUQGzsOsBcPp1dcHUtUz5dXXF2tiqfsesICjL9X+Xn51vkmjRpgjRPtF65csUqvLElvEJfBPqzLjbO7IvduLhUbIOTkxOZmbtMvoiNIzCofzldGk0w8eaGTFFREUajaWCnYUNH4PZOAt9MhSClXCKl7Gl1LCmjrqJXliwGCyHsgIXAGxXIVUiN5hCEECOBSebE9gCrgLcAR+AC8LSUMksIMRPwBNyAu4CJwENACHAWCJNSXhdCnABWAn7mJJ6SUh4RQoRVoncU0FNKOU4I0RH4HrAHkoCJUkonIYQvMBM4D3gBO4FnZFWlClCp1ZzT6y3ner0e7x49ysucOweA0WgkLy+P5s2bo1KryczMLI1rMKBSqwGIio7m3XfesfwD3mDqlCl8s3QpRUVF5OfnM/ix8ApsUnHuXKlNBoMetUpNTnaOJUytUqM3WNttQKVWVXWrALRr145EbQL5efnMn/8Bv/zyS7VxXFWtydEbLOc5hizu696t2ngA7Tw9yL+cx6xPP8bNvS07t21nydwFlJSpOCpDpVJx7lxp2gZDFmq1ipyc85YwtVqFwVBaser1WahUJl/ExLzP0qWfM23aJIQQDB36jEWuR4/uJCSsJTs7m3ffnc/hw0drZFNd8Xf54vffDzJgQAA7d2bSrZsXbdu64eam4sKFC5XYoS5TPg2o1WpycqzKp1qN3qrM6PUGVCq15XzSpDcIDx9MXl4eTz75tCV8wIAgJk9+k5YtW/Lcc89X6gu1SmWj36A3oFa3LmNDawz6Ul8YDFmoVbb/I70e6MmF8xc4ceKkJay7dzfef38Obdu68cbEqZYKoh5yBmhnde4OnLM6d8b0LNQJIQDUwAYhxCAp5a8VKay2hyCE6AJMB/yllN0xLfq3FXhIStkD07jVZKsoHYGBmMaylgObpZRdgUJz+A0uSykfABYBNwZcq9J7g4+Aj6SUvcrcPEAP4DXgPqAD8HAF92PphuXl51dcxZapQ8zOLCdTWbi/vz8XLlxg37595a4//8ILPDtqFL0feojVq1fz1ozywzaV6a1epvy9WJOdnUOf3g8zUBPK7NkxfPTxh+UqrAqpKK0atpzs7e3p2ut+Fr87l9GDn8CtXTuChwyuUVxT0tX7oqKG0g2Zp58eRkzM+/TtG8CcOXN5771ZAOzff4B+/QIJDR3CsmU/8NlnH9fYprri7/LF559/SbNmLsTHr2HkyKc5cOAPiosrfwj+9fJZKjN//gf06dOXuLgNRESMtIRv3JhC//6BvPTSy0ycOPH221Cm3A4KG8iGMsOcu3ftIXhAGI89+gRjxr6Io6NjpXbcLEZkjY8a8AvQWQjhKYRwBIYDG25clFJeklK2klJ6SCk9gJ+BSisDqNmQkT+wRkp53pzIn5hqoo1CiL3Am4D1rFKSlPI6sBdTKz7ZHL4X8LCS+4/V397m31XpvUFvYLX59w9lru2QUp6RUpYAu8qkh9l+SzfM2ckJg8FAGzc3y3U3NzeyywzjGPR62rQxTYTa29vj7OxMbm6uKdw6rlpNdlYWPXv2JCAggK1bt/LJJ5/Qp08fFn74IS1atODee+9l1y5TFzYhPp777/8XACNGjrBM9mZlZdOmTaletdqNrGxbm/QGPW5qa7vV5ewuy7Vr18jNzQVg3759nDp5Ck9PzyrjgKlH4OpW2rpzVas4n1WzoZccQxZH9v+O/vQZjEYjW1M30bmSCcAbPPPMcMtkb3Z2Nm3alKatVqvIKpO2qYVa2vJzc1NZhkPCwwexcaNpfFir3Ui3bqZJ9vz8Aq5cKQRAp9tCgwYNaN78jhrdU21SW76YMmUGYWGPM2nSNFq0aM6ZM7ZLTo8YMQKtNgGtNoGsrKwy5VNdbuhTr9fjZlVm3NzUZGeXL59xcXEEBw8oF75jxy+0b38nzZs3t7LhKcuEb1Z2to1+tZuarKwcGx16fRZqt1JflPWXvb09A4IDSExIKpc+wNGjx7hypZC77+5c4fW/ws0MGVWHlLIYGAdsBH4HVkkp9wshZgkhBv0V+2pSIQjKD6R9Aiwyt/xfBhpZXbtqNrYEuG41ZFOC7RCVrOB3VXprwlWr30ZqMCS2e/duPDw9cW/XDgcHB8LCwkhNTbWRSU1LY8iQIYDpDZ5t20zj4ampqYSFheHo6Ih7u3Z4eHqya9cu5s6dS++HHqJv376MHz+ebdu28fprr3Hp0iWcnZ0tD+G+jzximXT+btl3lsnelJQUwoeYhpJ69PAmLy/PZrgIICc7h/yCfHr0MM1ZhA8JJ6WM3WVp0aKFZdK7Xbt2eHh6cOrUqepcxME9e3H3aI/avS0NHBzwD9WwbdPmauMB/LFnL07NXGjWwvSP/a/eD3LySNVDM8uXr7BM9qakpDN4sKlse3t3Iy8v32aIBCAn5zwFBVfw9jYNYw0ePIi0NJN9WVk5PPhgLwD69HmQkydNQwOtWpWOkXfr5oWdnR0XL+bW6J5qk9rwhbOzMw4Opn+VYcOG8MsvO8nPL7DR+91336HRhKLRhJKSkkp4uKmXZymfOWXKZ04O+fkFpeUzfDApKabKyMPDwyIXEBDA0aOm+S7rN+66dOmCg4MDFy9etLLhB8tEcGrKJgaHP2r2RfdKbSjIL8Dbu7vJF+GPkpaabrn+8MO9OXr0uM0Qm7t7W8skcpu2bejQwZMzZ85SX5FSaqWUd0kpO0op55jDoqSUGyqQ9a2qdwA1m0PYBKwTQiyUUl4QQrQAmmGaEwCIuMl7uMEw4D3z3+3msJro/RkYgmkOYvhfTNuC0WgkKiqKZcuWYW9vz6pVqzh8+DCvT5zI3j17SEtLY9XKlSxYuBBdRga5ubmMH2d6M+jw4cMkJCaSmpZGcXExUTNmVDk2bjQamTZ1Kos/+wxZUsKlS5d4880p5eQ2p2/Gz8+PjB91FBYW8uak0pEzrTYRjcY08vbW9BnM/2AejRo1QqfLQLdZB5jGYWe+PZMWLVrw9Tdf8/uBA4wcGcEDDz7AxImvYyw2YiwxMj3yLS5dulQjH330dgzzln6JnZ0dSWtiOXH4CM++Np6De/exbdNm7u7qRcziT3Bq5kJvfz9GTRjPsyFhlJSUsPjdeSz47huEEBzat5+ElaurTfMGOt2P+Po+Qnp6EkVFhUyZUvpmTXz8GsLCHgcgKmo2c+fG0LBhIzIytqDTbQEgMjKaqKip2Ns34OrVq0yfbtr8JiQkiKeeGobRaKSoqIgJE96ssU1VMXHBCnbsO87FvAL6vfAe44cHMDSg6tcna8rf5YtOnTowf/47GI1Gjhw5xtSpFb+xc4PNmzfj5+dLRsZmCguLePNN6/KZgEYTCsBbb81g/vy5peVTpwNgypTJdOjgSUmJ5OzZs5a33UJCggkPH0xxcTFFRUWMG/dqFTZk4OvXj826jRQVFjF5cukrpQmJsYQONDWoZsx4m7nz3qVRo4ZmX/xokQsN0xC/wXa4qGev+xk9+kWKi69TUiKJmjHrtjYU6vuXyqKaOVeTkBARmIZwjEAmsA7T7PVZTA/oXlJKX/Okcr6Ucr45Xr6U0sn823LNPKn8DaDB1Et50jyp/GglekdROqncGdPchAASgZeklG3Nk8qTpJSh5vQWAb9KKZdWdl8e7dvXg9ypHy96eTS42c7Y7ec0t+/1vltB2TGtlPqwY5qdqPvd/ACOHf/9lhcimtOtf42fOdP3bKr1hY9q9JaRlPJb4NsywXEVyM0sc+5U2TXg31LKt8vIx1Widymw1Hx6FtPEsxRCDAd+NcvoAJ1VnPIv+CsoKCgoVMo/cemK+4FFwvQKQS7wXB3bo6CgoFAjavj2UJ1RJxWC+RWovxp3C9D99lmjoKCgoAD/zB6CgoKCwj8SpYegoKCgoAAoO6YpKCgoKJip76+d1o93HhUUFBQU6hylh6CgoKBQS9T3OQSlh6CgoKCgAPzP9xDqw5ex9WOaqT58JWwszqtrE4D68ZVwffhaGmDlM7dn46Bb4f2Lx+vahNtGfe8h/I9XCAoKCgq1R4kyqaygoKCg8E9A6SEoKCgo1BL1fchI6SEoKCgoKABKD0FBQUGh1qjvPQSlQlBQUFCoJer7l8pKhaCgoKBQS9T3HoIyh6CgoKCgACgVQoVEz4xCl5FOUrKWLl5dKpTx8vIieWMSuox0omeW7kE7LXIqmzalkpSs5fPPF+Pi4mwTr02bNuw/sJcXX3rBJtzHx4dN6enoMjIYM2ZMufQcHR1ZtGgRuowM1q9fj7u7u+Xa2LFj0WVksCk9nX79+gHQsGFD1sfFkZSUREpqKq+//no5nTPffpv9Bw5U6YuoqGmkp2tJTIylS5d7K/HFfWi1saSna4mKmmYJv+eeu1m9ejlabSxLlizCyakpYNrUPj5+DfHxa0hIWEtQUP9yOqNnzkSXkUFScjJdvLwqSdeL5I0b0WVkED1zpiW8WbNmfLd8OZt1Or5bvhwXFxcAOnbsSOy6dRw8dIgXX3rJRpeLiwufLl7Mpk2b2LhxAz16lN9y41Z8ce+9d7NmzffEx69h/fqVdOvmZUl38eKPSEyMJTb2P9x1V6cK9d4s0xatpfeoOYRO+PC26KsMdZ+ehKz7Gk3cUu55dlilcu4BjzAsM5Xm990FQBM3FUO2JxC04jOCVnzG/dMn3BZ7+vj0I3ZTCnG6TYwa83K56/96oBffJ8Sx48gf9A8Jvi1p3gwlUtb4qAvqXYUghPAVQiTUVfq+fr54enrg6+NP5LRI5sTMrlAuZs5sIqdF4uvjb5L39QFg65atBAUFExKs4fjxE4wdO9Ym3oyot9DpMmzC7OzsmDV7NqMiIggMCGDQoEF06tzZRuaJYcO4dOkSvj4+fPXVV0ydOhWATp07ExYWRlBgIBEREcyOicHOzo6rV6/y1JNPEhISgiYkBB8fH3r06GHR17VrV8uDslJf+D6Ch8ed+PtrmD59JrNmzahQbtasGUyf/jb+/ho8PO7Ex6cvAO+++zbz5n2IRhNOSsomXnzxWQAOHTrCY48NIyzscZ599mViYqKwty/9UtrXzw9PT098fXyInDaNOTExleTBHCKnTcPXx8ck7+sLwJixY9n200/4+fqy7aefLHmQm5vLzOhovvjii3K6oqOjycjIoH///oSGhnPkyLHb6ospU97gk08WExb2OB9+uIgpU94AYOzYFzlw4A8GDgxn0qRIZsyYWqHemyXc7198OWPUbdFVGcLOjvunjufHcZEkD3mB9sF+uHS4s5xcgyaN6fzkY1zY87tNeMGZc6QMH03K8NHsnPPRLdtjZ2fHlFkzGT/qeYYEBhM8KBTPTrYVrP7cOWZOmkxyXPwtp/f/kXpXIdQ1QYEBxK5dB0Bm5i6cXVxwbe1qI+Pa2hVnJyd++y0TgNi16wgKCgRgy5atGI1Gc/xM1G7qUt1BgZw6dYrDhw7b6PP29ubkiROcPn2a69evEx8fT1BgYBm7Alm7di0AWq2WPg8/bAmPj4/n2rVrnDl9mpMnTuDt7Q3AlSumDdIbNGhAAwcHpLnVYWdnR+T06bz77rtV+iIgwI916zYAsGvXHlxcnHF1bWXrC9dWODk1JTNzNwDr1m0gMNAfAE9PD3bs+BWAn37azoABpnsqKiqy+Khhw4aUbQwFBQYSa77XzMxMcx60tk23dWtzHvwGQOzatQQFBQEQGBjIGnP8NWvXEmgOv3DhAnv27KH4+nUbXU5OTjzw4IOsXLECgOvXi8nLs11G41Z9IaXEycm0xbizsxPZ2dkAdOrUkW3bfgbg2LHjtG3blpYtW3Kr9OriSTPnJrespypaeN1N3ulzFJw1UFJczKmNOtr69ikn13XsKP5YugrjtWt/qz1e3t05c/IkZ0+fpvj6dTbGJ+IbFGAjoz9zlsN/HKRElvyttlSGEVnjoy6o1QpBCOEhhPhDCPGtEGKPEGKNEKKJECLYHL4VCLeSf0AIsU0IkWn+e7c5fIsQwttK7ichRDchhI8QYpf5yBRCOFdgRpWo1GrOndNbzg0GA2qV2kZGrVKjNxgs53q9AZXaVgZg6BND0el0ADRu3JjRY17mow8/rjhNfWmaer2+nD6TXecAMBqN5OXl0bx58/JxDaW22NnZodVq2fnbb2zdsoVdu3YBEBERQVpqKjnmh1KlvlCpOHeu9D4NhizUapWtL9QqDIYsK9uzUKlMMocPHyEgwA+AkJAg3Kwqx+7du5KUtB6tdh0zZsyyVBBl79WUrgG1qky6KlWZPCj1mWurVpZ7y8nOplUr2wd3We68804uXLjA/PnzSdRqeeedt2ncuPFt9UVMzPtMnfoGW7emMXXqJObNMw3l/P77QQYMMD20unXzom1bN9zcbPXWVxq3bkVhVo7l/ErWeRqXqSTvuLsjjdWu6Lf8t1z8pm3VBP1nMX5ffkCrHhUPC94MrioVBqv/3Wy9gdaq+uVLpUIoz93AEillN+AyMBH4AggDHgGsn4R/AP2klD2AKOAdc/iXwCgAIcRdQEMp5R5gEvCKlNLbrKvwZo0TQpQLk2WasDWReWXcWIzFxaxfFwfA6xNf46svv7a02m30VWBHTdOsypaSkhI0Gg29H3qI7t7e3HXXXbRu3RrNwIEsXbq0glTL2FWD+6zI+hsyU6bM4JlnniQubiVNmzblulXLfPfuvYSEPMbgwcMZPfoFHB0dbyrdmtlWM+zt7fHy8mL58uUM1GgoLCxk9Ojn/0J6lcs8/fQwYmLep2/fAObMmct7780C4PPPv6RZMxfi49cwcuTTHDjwB8XF9WPBw+qpsORaXRb0mDSGXR98Xk6q6PyfxIc8TcqTY9j1wWf0fmcaDZreWo/mdpaJv4v6PodQF6+dnpZS/mT+vRx4FTgupTwMIIRYDtyY8WsGfCuE6IyppDmYw1cDM4QQbwLPAUvN4T8BC4QQ3wOxUsozZRMXQrx0Q3+LFi1xdnJhxMgRPDncNCG2e88e2rRxs8ir1WqysrNsdOgNetysWvBubmqys0plhgwJp39/f5568hlLmLe3N5qQEKZNm4qLiwslsoSrV6+y7NulGAwG2ri5Welzs9EHYNDradOmDQaDAXt7e5ydncnNzTWFW8dVq8vFvXz5Mj9v346Pry9HjhzBo317MjJM8xiNGzdGl5FB//6hADzzzHCGDXscgL1799GmjZqdO2/4QkVWlm2vwmAw2LSU3dxUluGQY8eOM2qUKSs9PNrj59ePshw9eozCwkJee+0VHun7EHAjD9pYZEx5YJuu3mAokwelPss5fx7X1q3Jyc7GtXVrzp8/Xy7dsvdg0OstPaikpBRGj37htvoiPHwQs2aZhui02o28845pNdP8/AKmTCmdj8jI2MiZM+WKbb2kMDuHxqrS4dQmqlYU5lywnDs0bUyzjh74fzkfgEYtW/DIh7PY8loUFw8c4tolUwPh4u+HyT+jx7m9OxcPHPrL9mQbDKit/ndbu6mr7QUr2FIXPYSyVV+zCsJuMBvYLKX0wtSDaAQgpbwCpAKPAk8AP5jD3wNeABoDPwsh7imXuJRLpJQ9pZQ9nZ1Mk6rfLfsOjSYUjSaUlJRUwocMBqBHD2/y8vLIyc6x0ZGTnUN+QQE9ephGrcKHDCYlNQ0AH59+jB7zMi88/xJFRUWWOE8MHUbfvv3o27cfX3/9Df/+96cs+/Y7AHbv3o2Hpyfu7drh4OBAWFgYqampNmmmpqUxZMgQADQaDdu2bTOFp6YSFhaGo6Mj7u3a4eHpya5du2jRooVl0rhhw4Y83LcvR48cYXN6Or169aJv37707duXwsJCfH18LOksX76CsLDHCQt7nJSUdAYPHgSAt3c38vLyycmxfbjm5JynoOAK3t7dABg8eBBpaZsBaNmyBWBquY0b9zI//LAKAHf3tpZJ5DZt3PD09OCLL75Bo9Gg0WhISUkh3HyvPXr0MOeB7T92Tna2OQ96mPNgCClmn6WlpfG4Of7jQ4aU82VZcnJyOKfX06FDBwD69HmII0eO3lZfZGXl8OCDsSoT6gAAIABJREFUvcz6H+TkyZMAODs74+BgapcNGzaEX37ZSX5+QZX21hf+3H8Q5zvb0rSNGrsGDbhzgC9nddst16/nX2G9/+MkDBxBwsARXNj7u6UyaNi8GcLO9Php2laN051tKTijryypGrF/9x7aebSnjbs7DRwcGBA2kIzUTbek83ZT34eM6qKHcKcQoreUcjvwJJAGvCyE6CilPGoOu0Ez4Kz596gyer4E4oEtUso/Acw69gJ7hRC9gXswDTvVmM3pm/Hz8yXjx80UFhbx5qTJlmtabQIajakl/db0Gcz/YC6NGjVCp8tAt1kHwNuzZuLo6Mjy5csA08T09OlvVZmm0WgkKiqKZcuWYW9vz6pVqzh8+DCvT5zI3j17SEtLY9XKlSxYuBBdRga5ubmMHzcOgMOHD5OQmEhqWhrFxcVEzZhBSUkJrVu35oMFC7Czs8POzo7EhATS09NvxhXodD/i6/sI6elJFBUV2rRk4+PXEBZmaj1HRc1m7twYGjZsREbGFnS6LQCEhWl45pnhAGzcmMaaNabJ+p49/8XLLz9PcXExJSUlREfHcPFirlUepOPn50fGjz9SWFjIm5MmWeWBFo1GY86D6cz/4ANzHujQbTY9fBd/+in//vRTnhg2jHPnzjHW/Bqvq6srG+LjcXJyQpaU8NxzzxEYEEB+fj4zo6P58KOPcHBw4MyZc0yebPsW0a36IjIymqioqdjbN+Dq1atMn27qIXTq1IH589/BaDRy5Mgxpk6N4nYwccEKduw7zsW8Avq98B7jhwcwNKDnbdF9A2ks4bf3F+Hz6bsIOzuOxW3k8rGTeI2J4M8DhziXsb3SuK7/6orXmAik0Yg0lrBzzkdcu3xr+2EYjUbej3qbfy/7Bjt7ezasWs2xw4cZ/foEDuzdx49pm7ivW1c++HwxLs1c6Nffn9GvT2BoUMgtpfv/CVGbY2xCCA9AC/wI9AEOAyOAfsCHwHlgK+AlpQw1P9S/BXKAdGCElNLDSt8fwGtSymTz+SeAH6ZdZw4Ao6SUVyuzx6N9h3owwFg/xovtG9z0/Pttp75skFMffKFskFNKfdkg57cTRyqaNLkpht5zf42fOav/2HnL6d0sddFDKJFSji4TloypNW+DuRdxl1WQpVkmhGiDacgrxUp+/O01VUFBQeH2UaIsXXH7EUKMBP4LTJeyjl4oVlBQUKhjzK/sHxRCHBFClPuqUQgxUQhxwPya/yYhRPuq9NVqhSClPGGeIL5VPcuklO2klKtvh10KCgoKtYFRyhof1SGEsAf+DYQA9wFPCiHuKyOWCfQ0v+a/Bphblc5/ZA9BQUFBQYEHgCNSymNSymvACkxvXlqQUm42v5UJ8DPgThUoy18rKCgo1BK3+YOztsBpq/MzwINVyD8PJFWlUKkQFBQUFGqJm/m+wPojWjNLpJRLrEUqiFZhAkKIZ4CegE9F12+gVAgKCgoKtcTNLKpnfvgvqULkDNDO6twdOFdWSAgRAEwHfKp6DR+UOQQFBQWFfyq/AJ2FEJ5CCEdgOLDBWkAI0QP4HBgkpax2HQ+lh6CgoKBQS9zO7xCklMVCiHHARsAe+FpKuV8IMQv4VUq5AZgHOAGrzYv/nZJSDqpMZ61+qVzf8Gjfvs5vvtY/RawM4Vi9zN+M6UWJeoCwr17mb+b95h3r2gQAhi0v+w1p7dNt4Jt1bQIAe04cu+V/1wGdvWr8zNl4eN//xJfKCgoKCv+T1OT7grpEqRAUFBQUagll6QoFBQUFhX8ESg9BQUFBoZaoq53QaopSISgoKCjUEvV9JU5lyEhBQUFBAVB6CAoKCgq1hjJkpKCgoKAAKG8Z/SPw8fFhU3o6uowMxpj337XG0dGRRYsWocvIYP369bi7l64gO3bsWHQZGWxKT6dfv36W8Lnz5vHrzp1sTEmx0TXxjTdISk5Gq9Wy7LvvaN26dbn0+pnt2ZyRwehK7Plk0SI2Z2Swbv162prtueOOO/hhxQr2HTjA27NmWeSbNm1KolZrOXZmZjIjqmZ790ZHz2CzLo2kpHi6dCm71LoJL68uJCUnsFmXRnR06V7DE14bz/aft5Co3UCidgO+vqZ1tfr2fZgN8etISk5gQ/w6evd+yEZfbebHtMhINm3aRFJyMp9//jkuLi5V+CIKnS6dpCQtXbp0qcQXXiQnJ6HTpRMdXerjiRNfJylJi1abwLJl31ryPTAwwBK+YUMcPXvWbN9jdZ+ehKz7Gk3cUu55dlilcu4BjzAsM5Xm95k2HmzipmLI9gSCVnxG0IrPuH/6hBql91eYtmgtvUfNIXTCh7dd98M+/diwKY0EXTrPjSn/8ZyDoyNzF31Mgi6d79fH0sa9LQANHByYNW8ua5OTWJ2USM+HShcHXfztN6xOSiQ2JZm35sRgZ/e/93isd3cshJhlXoypVrCzs2PW7NmMioggMCCAQYMG0alzZxuZJ4YN49KlS/j6+PDVV18xdappY6JOnTsTFhZGUGAgERERzI4pLURrVq8mIiKiXHpLPv+ckOBgNBoN6Zs28eoE239Ia3uCqrHHr4w9V69eZcH8+bwzZ46NfEFBAQM1Gstx9uxZNiYnV+sbX18fPDzb4+cbwLTIGcTMmVWhXEzM20RGvoWfbwAenu3x8S19EH/91VIGagYxUDMInS4DgD8vXuSF518mJDiUSW9MZsHCeRXef23kx9YtWwgKCiIkOJjjx48zduzYSnzhi6enB76+/kRGRjJnzuxKfDGbyMhIfH39zfKmSnDJki8ICdGg0YSSnp7OhAmvAvDTT9ss4ZMnT+H999+tUK81ws6O+6eO58dxkSQPeYH2wX64dLiznFyDJo3p/ORjXNjzu014wZlzpAwfTcrw0eyc81G16f1Vwv3+xZczRt12vXZ2dkTOepsxo57lscABhAwKo0OnTrZpP/EEly9dJtTXn++++prXpk4BYMjw4aa/wSG8/MxIJk2PxLykA5NeGc/QkIGEBwXTokULggZqbrvtJVLW+KgL/tYKwbyjz00hpYySUqb9HfZUhLe3NydPnOD06dNcv36d+Ph4ggIDbWSCAgNZu3YtAFqtlj4PP2wJj4+P59q1a5w5fZqTJ07g7e0NwI4dO7iUm1suvfz8fMvvJk2aUHbpkO4V2BNYxp5AK3uSrOwpLCzk119/5erVyhc09PDwoGXLluzYsaNa3wQGBRAbux6AXZm7cHF2xtXV1UbG1dUVJ2cnMn/bBUBs7HqCggLL6bLmwP4DZGeb1tk6dOgwDRs2xNHRtHRGbefHli1bMBqNAGRmZqJ2c6vQ5qCgAGJj15nlduHs7FKhL5ydnfjtt0yzL9ZZfFFZvl+5csUqvHG58lARLbzuJu/0OQrOGigpLubURh1tffuUk+s6dhR/LF2F8VrdLAnSq4snzZyb3Ha9Xt7dOXXyJGdPn6b4+nWS4xPwK1PmfIMC2GAuI6naJB7sY/JPx86d+O9PPwHw54UL5F3Oo0u3rgAUmPOoQYMGODg41Cgv/r/xlysEIYSHEOIPIcS35v061wghmgghTgghooQQW4GhQoiOQohkIcROIcQWIcQ9QohmZjk7s64mQojTQggHIcRSIcTj5vD+QohMIcReIcTXQoiG5vATQohW5t89hRA6828fIcQu85EphHCu7j5UajXn9HrLuV6vR6VWl5c5Z1pV1mg0kpeXR/PmzcvHNRjKxa2ISW++ybbt23n0scdYuGCBzTW1Wo3eSqdBr0ddgT36CuypCWGDBpGYkFAjWZVKhf6c7f2p1aoy9qrQ6w1W9hpQqUplRkY8Q1JSPO/PfbfC4ZiQkGD27z/ANfNDqy7y4wZDn3gCnU5X4TWVSs05K18YDIZy+WLKu1Jf6PUGVKpSmUmT3mDbtq08+uggFixYaAkfMCCITZtS+frrr5g8eUq1djZu3YrCrBzL+ZWs8zR2bWUjc8fdHWmsdkW/5b/l4jdtqyboP4vx+/IDWvW45R1tax2VSk2WVV5k6fW0VqnKyKgsMkajkfy8PO5o3pyDv/+OX2Ag9vb2tHV3596uXqjd2ljiLV62FN3OXygoKCBVW+VeMn+JEmSNj7rgVnsId2PatKEbcBm40d8uklL2lVKuwLSe93gp5f3AJOBTKeUlYDelmzWEARullNdvKBZCNAKWAsOklF0xTYCXH1C2ZRLwipTSG3gEKKzuBircYaJMy+BGl7KsTGXh1TF/3jz69O5N3Pr1jCwzjHEr9tSEsEGD2BAXVyPZmqRTkQxmme+X/4BPv/5oNIPIyc5m+lvTbMQ6d+7ElKlvMj2ydKy9LvID4JVx4zAWF7N+3boKr/9VX1jLzJ//AX369CUubgMRESMt4Rs3ptC/fyAvvfQyEydOrIG11eyLIgQ9Jo1h1wefl5MqOv8n8SFPk/LkGHZ98Bm935lGg6a3vxX/t1JhkSuTz5XkxfpVq8kyGPhPfByTo2ewe+dvFBuLLTJjRo7C/4EHcXR05IE+5Xtdt8r/9wrhtJTyJ/Pv5UBf8++VAEIIJ6APpqVXd2Fal9vNSubGbNjwG3GsuBs4LqU8ZD7/FuhH1fwELBBCvArcIaUsLisghHhJCPGrEOLXvPx8DAYDbayGCdzc3MjOyrKJY9DradPG1Iqwt7fH2dmZ3NxcU7h1XLW6XNyqiIuLIzgkxCZMbzDgZqVT7eZGVgX2uFVgT3Xce++9NLC3Z9++fZXKjBjxtGUSODsrC7c2tveXlWW7pLpeb8DNrbQVrHZTk2UeDjp//gIlJSVIKfnPilV0796tVE6t5vPPP+WNiW9y6tSp0nurg/wYMmQI/fv3Z0KZ+ZwRI0ag1Sag1SaQlZVFGytfqNXqcvmi1+ttfOHmpiY7u3z6cXFxBAcPKBe+Y8cvtG9/Z7W9vcLsHBqrSoermqhaUZhzwXLu0LQxzTp64P/lfEITv6Nl13t55MNZNL/vLkquX+fapTwALv5+mPwzepzbV7nNbr0jy2BAZZUXKjc3crKzK5Wxt7fHydmZS7m5GI1G5s2O4QlNKBNefBlnF2dOHT9hE/fa1Wvo0tLwC7z9U5klsuZHXXCrFUJZs2+cF1jpz5VSelsd95qvbQBChBAtgPuB9DK6qlr6tZhS2xtZEpfyPeAFoDHwsxDinnIGS7lEStlTStnT2cmJ3bt34+HpiXu7djg4OBAWFkZqaqpNnNS0NIYMGQKARqNh27ZtpvDUVMLCwnB0dMS9XTs8PD3ZtWtXFWabxvBvEBAYyLGjR22u76nAnrQy9qRZ2ROi0bDdbE91hA0axIYNG6qU+e677y2TwCkpaYSHPwaAdw9v8vLyyMnJsZHPyckhP78A7x6msfrw8MdITTFNAVmPsQ8YEMihQ6a63dnFma+/WcLcuR+wc+dvNvpqOz98fHwYPWYMLzz/PEVFRWV88R0aTSgaTSgpKamEhw8GoEc1vuhh8cVgUsy+sMn3gACOHj0GQPv27S3hXbp0wcHBgYsXL1Zp85/7D+J8Z1uatlFj16ABdw7w5axuu+X69fwrrPd/nISBI0gYOIILe39ny2tRXDxwiIbNmyHME+1N26pxurMtBWf0lSVVL9m/ew/tPTxo6+5OAwcHgsNC0aXaTjvqUjcxyFxGAjUh7Nhm8k+jRo1o3LgxAA/17Yux2MixI0do3KQJrczl1d7enr5+vhwv87/5v8CtfodwpxCit5RyO/AksBXoceOilPKyEOK4EGKolHK1MPWpu0kpd0sp84UQO4CPgAQppbGM7j8ADyFEJynlEWAEkGG+dgJTJZIEDLkRQQjRUUq5F9grhOgN3GPWUylGo5GoqCiWLVuGvb09q1at4vDhw7w+cSJ79+whLS2NVStXsmDhQnQZGeTm5jJ+3DgADh8+TEJiIqlpaRQXFxM1YwYlJaaP0z/++GMe6t2b5s2bs/3nn1m4cCGrVq5kytSpdOjQgZKSEs6ePctbkZHl7Ik222Nnb8/qCuxZuXIlCxcuZHNGBpes7AHYsnUrTs7OODg4EBgUxMgRIzhy+DAAA0NDeXbUqKpz1IrNm3X4+fmgy9hEYWEhk9+carmWqN3AQI1pn40Zb0Uzb/77NGrUiAxdhuVtomnTJnPvffeClJw5c5bISNMrqREjR9C+fXvGv/oK4199BYCRI0Zx/ryh1vPj7VmzcHR0ZPny5YBpYnn6W+Vfyd28eTN+fr5kZGymsLCIN9+cbLmm1Sag0YQC8NZbM5g/fy6NGjVCp8uwzElMmTKZDh08KSmRnD17lunT3wJMcyjh4YMpLi6mqKiIceNerTZfpLGE395fhM+n7yLs7DgWt5HLx07iNSaCPw8c4lzG9krjuv6rK15jIpBGI9JYws45H3Htcl61af4VJi5YwY59x7mYV0C/F95j/PAAhgbU7LXaqjAajbwTNZPFy77F3t6O9atWc/TwYca+/hoH9u5Fl7aJdatW8s6CBSTo0rmUe4nJ401+bdGqJZ99+y0lsoRsQxaR5iG6xk2a8PGXX+Do6IidvR07tm1n9fc/3LKtZanv3yH85Q1yhBAegBb4EdOw0GFMD+0DQE8p5XmznCewGNNQkQOwQko5y3ztcWA14CulzDCHLcVUQawRQvQH5mOquH4BxkgprwohHgG+ArKA/5rT8xVCfAL4AUazHaOq2kNU2SDHCmWDnFKUDXIsKBvklHI7Nsjx9uhY42fOrhNH/3Eb5JRIKcuWGA/rEynlcSC4oshSyjWUeSZKKUdZ/d6EVY/DKnwLcFcF4eNraLeCgoJCrVPfewjK0hUKCgoKtUR9/7ThL1cIUsoTwD/vJWYFBQUFhQpReggKCgoKtYQyZKSgoKCgAJR/T7++Ue8Wt1NQUFBQqBuUHoKCgoJCLaEMGSkoKCgoAMqQkYKCgoLCP4S//KXy/wc61IMvlR3qybfKV+tB2+D1O+rH17kfXT5T1yZwR+nCv3VKMSV1bQJ7EudVL1QbdBlyy/+sd7X3qPEz59DJE7X+cKj7p4CCgoKCQr1AmUNQUFBQqCWUSWUFBQUFBaD+TyorFYKCgoJCLVHfKwRlDkFBQUHhH4oQIlgIcVAIcUQIMbWC6w2FECvN1/9r3ragUpQKQUFBQaGWkDdxVIcQwh74NxAC3Ac8KYS4r4zY88BFKWUnYCHwflU6lQpBQUFB4Z/JA8ARKeUxadpdagXwaBmZRzHtRw+wBuhv3rmyQpQKQUFBQaGWuJ09BKAtcNrq/Iw5rEIZKWUxcAloWZlCpUIoQz8fH9LS00nPyGD0mDHlrjs6OvLxokWkZ2QQu349bd3dAejbty9xCQkkbdxIXEICvfv0scT5YcUK0tLTSdBqSdBqadmy0vwA4BEfH5LTN5GSoePFCmxwcHRk4aJFpGToWGVlQ1t3d3Yf/IP1Wi3rtVrenjPHEufLb78lLimJhNQU3p4zBzu7mmV99MwodBnpJCVr6eLVpUIZLy8vkjcmoctIJ3pm6X7E0yKnsmlTKknJWj7/fDEuLs4ANGjQgA8+mEfyxiTSNqUwdmz5e6yI9n16MjLuayLil9LzuWHlrncdGsrTa5bw1MrPGLp0IS063AmAXYMGBM6aZLq26jPa9uxWo/TKEhUdSfrmZLRJ6+nSpWzP3ISX130kJcWRvjmZqOjS/bI//mQBCYmxJCTG8uOWNBISYwHo1r2rJTxRu46goICbtquPTz9iN6UQp9vEqDEvl7v+rwd68X1CHDuO/EH/kAo3L7wpHvbpx4ZNaSTo0nluTPktNh0cHZm76GMSdOl8vz6WNu6mZ1QDBwdmzZvL2uQkVicl0vOhBy1xFn/7DauTEolNSeatOTE1Lp/VMW3RWnqPmkPohA9vi77aRAjxkhDiV6vjpbIiFUQrW5fURMZCrVQIQohRQog2tZHWrWBnZ8fbs2fzbEQEAwICCBs0iE6dO9vIPDFsGJcvXcLfx4evv/qKKVNN8zh/XrzIi889R8iAAbw5cSIfLFxoE+/1CRMI1WgI1Wi4cOFClTZEzZ7FCxGjGBgQSOigQXTs3MlGZuiwJ7h86RJBPr4s/eorJk0tnUs6dfIkj2k0PKbRED19uiV8wiuv8GhICKGBQTRv2YLggQOr9Yevny+enh74+vgTOS2SOTGzK5SLmTObyGmR+Pr4m+R9fQDYumUrQUHBhARrOH78BGPHjgVAM1CDo6MjwQNCCB04iKeeehJ397ING1uEnR2+keNZPzaS7wa/wF3BfpYH/g0OatP5/vGX+GHYaH79ZhWPTDI9rLyGaAD4/vGXWDd6Ko+88TJU3muu2Be+/fDwaI+/XzCR06KZHRNVodzsmGgiI6Px9wvGw6M9Pj6PAPDq+ImEDgwndGA4yckpbExOA+DQwcM8OmgooQPDGRXxEjFzZmJvX/M9ne3s7JgyaybjRz3PkMBgggeF4tnJtrzoz51j5qTJJMfF39Q9V5Ze5Ky3GTPqWR4LHEDIoDA6lEkv/IknuHzpMqG+/nz31de8NnUKAEOGDzf9DQ7h5WdGMml6JDdGLya9Mp6hIQMJDwqmRYsWBA3U3LKtAOF+/+LLGaNui67aRkq5RErZ0+pYUkbkDNDO6twdOFeZjBCiAdAM+LOyNGurhzAKqPcVQndvb06eOMHp06e5fv06CfHxBAYG2sgEBAaydu1aAJK0Wvo8/DAAB/bvJzs7G4BDhw7RsGFDHB1vfuP6bt7enDxxkjNmGxLj4+kfGGQj4x8YxDqzDRu1Wno/3KciVTYU5OcDpta5g4MDNVmyJCgwgNi16wDIzNyFs4sLrq1dbWRcW7vi7OTEb79lAhC7dh1BQSafbdmyFaPRaI6fidpNbYokJY2bNMHe3p5GjRpx7fp18vLyq7RF5XU3l06f4/JZAyXFxRxK1tHB1/a+rxVcsfx2aNzIsl9hiw7tOfVfk32Ff+ZyLa8AVZdyW3JXSUCgP+ti4wDYtWs3Li4uuLqW8YWrK05OTmRm7gJgXWwcgUH9y+nSaIKJj08EoKioyOKjhg0dudkXE728u3Pm5EnOnj5N8fXrbIxPxLdML0N/5iyH/zhIibz1ZSi8vLtzyiq95PgE/IJs/0d8gwLYYC6fqdokHjT3ljt27sR/f/oJgD8vXCDvch5dunUF/lr5rAm9unjSzLnJbdF1exA3cVTLL0BnIYSnEMIRGA5sKCOzAYgw/34cSJdVOPcvVwhCiIlCiH3m4zUhhIcQYp/V9UlCiJlCiMeBnsD3QohdQojGQoheQohtQojdQogdQghnIUQjIcQ3Qoi9QohMIYSfWc8oIcR6IUS8EOK4EGKcOe1MIcTPQogWZrmOQohkIcROIcQWIcQ9N3tParUavV5vOdfr9ajUahsZlVqN/pypEjYajeTl5dG8eXMbmRCNhgP793Pt2jVL2Nz580nQahn36qtV2qBSqzDoSyv5LL0elVpVTqYyG9zbtWOdNpHvVq7k/l69bOJ9uWwZ237bSUFBARu12irtuHGv586V+sNgMKBW2fpDrVKjNxgs53q9oZzPAIY+MRSdTgeAVptE4ZUr7PjlZ7Zt38oXS77g0qVLVdri1LoVeYYcy3l+9nmcVK3KyXUbNoiIhG/p+/oLZLz/KQDnDx2lo28fhL0dLm3VtL63M84q13Jxq0KtUqHXl96nQW9ArW5tK6NujUGfVSpjyEKtss27Xg/05ML5C5w4cdIS1t27G8kb40lKjuOt6W9bKoia4KpSYbDKo2y9gdZl0rydqFRqsqzSy9Lry6WnUqksMkajkfy8PO5o3pyDv/+OX2Ag9vb2tHV3596uXqjdStuJi5ctRbfzFwoKCkjVJv1t91C33L4KwTwnMA7YCPwOrJJS7hdCzBJCDDKLfQW0FEIcASYC5V5NteYvfZgmhLgfeBZ40Gz5f4GMSoxeI4QYB0ySUv5qrslWAsOklL8IIVyAQmCCWb6r+WGeIoS40YzzAnoAjYAjwBQpZQ8hxEJgJPAhsAQYLaU8LIR4EPgU8P8r91fG/rL3XqVM586dmTx1KhHPPGMJe33CBLKysmjatCmffvYZg8PDWRcbW2F6ooKCUFMbsrOz8evdh9zcXLp4efHvL5YwMDDI0vp6YeRIHBs2ZP5HH/JQnz5s27q1ijuv/l5rKvPKuLEYi4tZv87Uwu7u3R1jSQkPPtCbZs2asWr1SrZu/QnyqjSm2nQA9qzcwJ6VG7g7xI9eLz5F6ox57F+fTAvPO3nyh0+5rM9Cv/sAJTfx0K3pfVYoU6bFPyhsIBvMvYMb7N61h+ABYXTs2IH5H7yLTvcjXK3Z4nY1seu2UsFzqlx6ldi0ftVqOnTqxH/i49CfPcvunb9RbCy2yIwZOQrHho689+GHPNCnDz9XUz4VQEqpBbRlwqKsfhcBQ2uq76/2EPoC66SUBVLKfCAWeKSGce8G9FLKXwCklJfNNV1f4Dtz2B/ASeBGhbBZSpknpczBNEt+YzB0L+AhhHAC+gCrhRC7gM8Bt4oSt56ouZxvO0xhMBhwcyuN5ubmRnZWlq2MXo9bG1Orxt7eHmdnZ3JzcwFTD+OzJUuYNHEip06dssTJMusoKChgQ1wc3b29K3WOwWCwaTWp3NzIzsouY4OhQhuuX7tmsWX/vn2cOnkKT09Pm7jXrl4lPTWN/mW6+TcYMXIEWm0CWm0CWVlZtGlT6g+1Wk1Wtq0/9AY9blY9Ajc3tY3PhgwJp39/fyZMeN0S9uijg8jQZVBcXMyFCxfYuXMn3cxDB5WRn5WDs7q0Ve/UuhUF2ZXPxRxM1tHRzzScJ40l/Dj/M34YNpqE16JxdG5K7qmzVaYHMGLEU5YJ36zsbNzcSu9T7aYmKyvHRl6vz0LtVtpaVqtVZFnlnb29PQOCA0hMqLj1e/ToMa5cKeTuuztXeL0isg0G1FZ51NpNTU52dhUxbo0sgwGVVXoqN7dy6VnL2Nvb4+TszKXcXIxGI/Nmx/CEJpQJL76Ms4szp46fsIl77eo1dP/X3rmHWVnVe/zznRlgBgUB8VTcBDxbiS2UAAAUwklEQVSpoSEIJJqh4B1BA7JjeZQuVqiAQklPIgR40g4IVFZo4lHAG5dSwbwMA8ygAYcDGjeFEDDzUuBREEFShl9/rLVnNuMwyAjrfTesz/PsZ+/33XvP+s7e735/7/rdVkkJ3S848OB6bnBQXUYHndoahOrUNqry9wpreG91lzA1fQL/zHq8J2t7D26WkwdsNbMOWbcvVPeHsgM1DY8+eq/nVq5YQes2bWjRsiV16tShV+/elMydu9dr5pWU0K9fP8C5hhYvWgRAg4YNue/++xk3dizLly2reH1+fn6FO6egoIAe553HX9at2+c/umrFClq3aU2Lli2oU6cOl/buzfwqGuaXzKWP13BRz54s8RoaN2lSkZ3RomVLWrdpzd9ee4369etX+P7z8/M5p3t3Nm7YUO3406ZOo2fPXvTs2Yvi4rn07dcHgI4dO7B9+3a2bN77JLhl8xbe37GDjh2dkevbrw/Fc13A9JxzujHguh9w7Xe/z65duyre8+Ybb3KW9ysXFRXRsWMHNmzYuM/PBOAfa9bRqFVzGjb/LHkFBZx48blsLFu812sataoMTLfpdkbFSb+gsB4FRe5wbNX1dKy8nHc2vsb+mDbt4YpA8NziefTp61K8O3Q4zX0WW6p8Flu2sOP9HXTocBoAffpeTsnc+RXPf/nLZ7Jhwyb+/vdKg9miRfOKIHKz5s1o27YNr7++f2OVYc2KlbRsfTzNWrSgoE4dLup9KWVz533i9x8oa1as5PjWrWnux7u4dy9K/fedoXTuPC7zx+cFPS9h6SL3PRUWFlJUVARA17PPpnx3ORtfeYWi+vVpelzl8Xl293PZtI/jM+dJtz2odS+jhcADkn6Ok94H50IaLOlY4H2gF/CMf/12oIF/vBZoJqmLdxk1wLmMFgJXAfO9q6gVsA44fX9izOw9H1+4wsxm+sKL9ma24kD+qfLyckaNHMmUqVPJy89n5owZrF+/npuGDmXVypXMKylh+vTpTJg4kfllZWzbupXBAwcCcE3//hzfujUDBw1i4KBBAPS/+mp27tzJA9OmUaeggLz8fP70/PM8+sgjNWoYM3Ikk6dOJT8/n9/PmMEr69czeOgQVq9cxfySEmZNn8G4iRMoLitl29atDBnoxutyxpcYPHQo5bvLKd9Tzk9vGc62bds4tmlTJk2eTN26dcnLz2fJokU8+uBD+/08FsxfQPfu51K2cAEffLCLm380rOK5p556kp49ewFw6/AR3Dl+LIWFhZSWllG6oBSA0WNGUbduXR58cCrgAtPDh9/K1KnTGHfnWIrnPoMkZs6cxdq1a7mkhvUQrHwPpXf8mq9OugPl5fHS48/yzoa/0vX6/vxjzV/YVLaY9ldeTquuHdnzUTm7tm+neMRYAIqaNKLPpDuwPcb7m9/m2eE1FmtW/1ksKOPc7t1YUPosuz7YxbBhlSmlT/7xD/S6tC8AI0aMZuy4OygsrEdZ2XPO/ePp1bsnc2bv7S7q3KUTAwZ8j927P2LPHmPkiDG8++5WGn1CXeXl5fz3yNH8Zur95OXnM3vGTDauX8+AITfy0qrVLCyZR7v2X2T8PZNoeExDup3XgwFDbuSKCy854M8gM97tI0cxaeoU8vPzeHzGTDasX8/1Q27ipVWrKC2Zx2MzpnP7hAk8WTqfbVu3MWyQi5s1aXosd0+Zwh7bw+a//4Nbhg4FoKh+fX41+V5/fOaxdNFiZj70cK30VWXohEdZunoT727fQbdrf86gK8/nivM7H5S/fThS6wVyJA0FvuM3J5vZLyQNBgYDm4A3gFfNbJSkfsDtuBP/mbiYwF1Akd93PrAbuBvo5B8PNbMFkr4FdDazgX7cV/3229nPSWoDTMK5iuoAj5rZmJr+h7hATiVxgZxK4gI5lcQFcrI4CAvktG7975/4nPPqq68EPznEFdMSJhqESqJBqCQahEqiQQhHbH8diUQigaguizBNRIMQiUQioTjACvnQRIMQiUQigUj7DCF5x3EkEolEUkGcIUQikUgw0n0Nnm51kUgkEglGnCFEIpFIIGpYrCwVRIMQiUQioVC6nTLpVheJRCKRYBzRlcoHA0nfr2YloyNSRxo0pEVHGjSkRUcaNKRJR5qJM4RPT9V1TpMiDTrSoAHSoSMNGiAdOtKgAdKjI7VEgxCJRCIRIBqESCQSiXiiQfj0pMUnmQYdadAA6dCRBg2QDh1p0ADp0ZFaYlA5EolEIkCcIUQikUjEEw1CJBKJRIBoED4Vko5KWkPSSMpPWkMkEjk4RINQCySdJekl4GW/fZqk3yag4zOS7pP0tN9uJ+m7gWW8ImmcpHaBx61A0omS7pVULGl+5paQlrMkfVPSNZlb4PGPklx/BP+5XCapTkgNadHhx50nabXfbi/p1pAaco0YVK4Fkv4X+Bow28w6+n2rzezUwDqeBu4HhpvZaZIKgBfN7IsBNTQArgS+jbvA+B/gUTN7L6CGFcDdwHKgPLPfzJaH0uB1TANOAP6cpcPMbHBADcuBrwCNgSXAMmCnmV0VSkNadEgqA24G7knyd5pLxOZ2tcTM/lalc2H5vl57CGlqZjMk/cRr2i0pqA4z2w7cC9wrqRvwCDBR0izgNjN7JYCM3WY2KcA4+6Mz0M6SvcqSme30M8W7zGyspBePUB31zWxpld/p7sAacoroMqodf5N0FmCS6kr6Ed59FJgdko4FDEBSV2BbSAGS8r074DHgl8B4oC0wB3gqkIw5kq6X9DlJTTK3QGNnsxr4bALjZiNJZwJXAX/0+5K48EuDjrclnUDl7+NrwFuBNeQUcYZQOwbgTn7NgdeBYuCGBHQMBWYDJ0j6E3AczpUVkvXAAmCcmS3K2j/LzxhC0N/f35y1z3CGKSRNgZckLQX+WSHE7LKAGm4EfgI8ZmZrJLXFfT+huSkFOm7AFaOdLOkNYBPwn4E15BQxhpDj+LjBSYCAdWb2UeDxjzaz90OOmVYknVPdfjMrC6jhVDNbHWq8XMBnA+Z592akBqJBqAWSflXN7m3AMjN7IqCOG4CHzGyr324MfMPMgmU8SSoEvgucAhRm9pvZdwJqqANcB2RmJKW4QGJQ45gGJD0P1AUeAB7OHBsJ6FiAd9VkY2Y9AmpoBFwDtCbLGxIyyJ9rRINQCyT9DjgZmOl39QPWAC2BjWZ2UyAdfzazDlX2vZjJqAikYSawFvgmMAbnM37ZzG4MqGEyUAeY4nddDZSb2bWhNHgd2/n4SXAbLsPmh2a2MZCOE3FZX1cAS4EHzKw4xNhZGjplbRbifiO7zWxYQA2LcBlOq4A9mf1mNmWfbzrCiQahFvgc9wvNbLffLsDFES4AVplZkJx8SSuB0zJZLb5IbKWZnRJifD/mi2bWUdJKM2vvr9afDXwluMLMTtvfvgA6RgNvAg/jXHhX4oLM64DrzOzcgFryga8CvwLe83puMbM/hNJQjaYyM6vWrXaIxnvBzE4PNd7hQMwyqh3Ngewq5aOAZmZWTlYwMQDPAjMknSepBy7l85mA4wNk3DJbJZ0KHIObooek3GeTAOADmEmkAV9sZveY2XYze8+vztXTzKbj8vEPOb74aiIu660H0NvMvuAfTwyhwetoknVrKukiwmdgTZP0vRRkn+UMMcuodowF/iypFHfl1Q243QevSgLq+DHwA5z/XLhZyuSA4wP8zscubsVlPB0NjAis4WZggaSNuM/heJzLJDR7JH0dmOW3szO+Qk3Ff42rC7nFzD6oGNzszcBVustx/7Nwuf+bcLGmkHwIjAOGU/n5J5F9ljNEl1EtkdQM56tei5shvG5mC5NVFQ5JQ6vb7e/NzCYE1lOPymyrtWYWcqaW0dAWl458Ju7EswQYArwBdDKz50NrOpKRtAE4w8zeTlpLrhBnCLVA0rW4fO8WuDYFXYHFuGl5SB1fBkbhrogLcCdDM7MQV0AN/P1JQBfc7ACgNxDEMErqYWbzJfWt8tQJkgjtL/dB4977eDqIMZD0eeAOoB17Z30FvSpOSebXGmBnwPFynmgQaseNuJPgEjPrLulkYHQCOu7DXYHu1cMnBGY2GkBSMXB6Jsdb0igqs68ONecA86n+JGxAEIMgaZhvzXAX1adahkxzvB/4KS5e0B3nOlON7zg0TMJlfmVSoK/2+0JmfpXjXLsL2LtQMKad7oNoEGrHLjPbJQlJ9cxsraSTEtCxzcyeTmDcbFrhfLUZPiRQUNnMfuofjjGzTdnPSWoTQoMn07ZkWcAx90WRmc2TJDP7KzBK0nM4IxGSLlWyvOb7JoQhedzfIp+QaBBqx+u+6OVxYK6kd3HphqFZIGkc7ko4+wrohYAapgFLfS8jA/pQWQ8Qit8DVdMLZwGdqnntQcfM5vj7NOS375JrO71e0kBc/OLfEtBRLukEM9sAyWR+mdkUSXWBE/2u4JX8uUYMKn9KfLuCY4BnzOzD/b3+II9dXW8YC1kD4HWcjmt1DLDQzIJ0tfSuulNwWV/ZfYwaAjeHrMfweo7DZX5V9d+HrMnogpuxNAJuwx2bY81sSSgNXsd5OPfVXplfZhasn5Gkc3EXJ696DS2B/kdS8seBEg1CJGeRdDmu+OoyKoPaANtxazIsqvaNh05PMTAd+BGuAWJ/YIuZ/TikjrSQdOaX3JoM3zSzdX77ROARMwsyc8xFokHIcSRdysf7CI1JTlF4JJ1pZotToGO5mXXKVG37fUGqcyXNoYZah1AdV2vI/MroCJb5lf091LQvUkmMIeQwku4G6uOySSbjCqGWJioqGQZIerlKk7/xIRvseTL+6be8oX4Tl5ocgjv9fV9cRfCDfvsbOJdJKFKR+eVZJuk+XJwLXJ+toKvo5RpxhpDDZPUPytwfDfzBzC5MWltIqmvoF7rJnx+zF/Aczld9Fy6WMdrMZtf4xoOrYaGZddvfvgA68n0rl8TwLqsbgLNxbquFwG+TKFrMFeIMIbfJtCbY6Sun/x8ImW6ZFvIkNTazd8H10SGBY9vMnvQPt+FmbUlwnKS2mc6qPv32uAR0bJL0DC6mMt+SufIsAH6ZqZr3Df/qJaAjZ4jN7XKbJ3366zjgBZxr4NFEFSXDeGCRpNsk3QYswmUeBUVSW0lzJL0tabOkJ3y6ZUiGAKWSSn0W2gLc6mWhOQnX1+sGnHH4taSzA2uYBxRlbRcRttdYzhFdRocJfnpcaGZB11ROC5JOwV2VC5hnZi8loGEJ8Btc11lw7a8HmdkZATUUAj8EOuNSTucCE81sVygN1WhqjOvxdJWZ5Qcct7r1Qj62L1JJdBnlIPvK4PDPBe/hkwbMrdu7BZ9tJamVmb0WWIbMbFrW9oO+OCwkU3HrH2RW9fsGLqh6RWAdmRqd/wAuAf4P+HpgCTsknZ4p1JRbtOeD/bzniCbOEHIQSffX8LQlkF2TKJIuw7mNmgGbcUVQLydQmPZzYCvObWe4k2E93KwBM3sngIa0LBa0Cdf4cQYw28x2hBzfa+iC+y4yXQQ+B1xpZmloMZJKokGI5Dy+R04PoMSv3tYdt7b09wPr2FTD00G60Ep6ALg7U5ks6Qxcde71h3rsKjoamtl7IcesRkM93NKZFcVxQF7MMto30SDkOLEwDSQtM7PO3jB0NLM9kpaa2ZeS1hYaSS/jToAZd1krXCuLPTijFKQoy1cFTwI+Y2anSmoPXGZm/xVifK/hY0toVrcvUkmMIeQwsTCtgq2+BmMh8JCkzbhVuoLi0xovxXV7rfhtBV4s6OKAY9XEvbj+UvcAmNlKSQ8Dh9wgSPosbpnbIkkdqWz/3RD3e4nsg2gQcpuzsgrTRksaT9hK0LRwOS5YOARXjXoMkMQsaQ6wC1iFuyIPjm95nQbqm9lSaa+lGEIZ6YuAb+GqxLON8XbglkAacpJoEHKbI74wzV+VP2Fm5+NOwkm2oG4R++RU8LakE/D9lSR9DXgrxMC+DfkUSf3M7PchxjxciAYht8kUpo2lskfL5AT1BMfMyiXtlHRMCmownpZ0oZkVJ6wjDdwA/A44WdIbwCbc7C0kp/r6lL040mJsB0I0CLnNnbh1a7+CW9P5OVwg70hjF7BK0lygIr0xgaUSlwCP+QVqPqJyjeuGgXUkiv//O5vZ+ZKOwmX2bE9AyvtZjwuBXlSubhephphllMNImoHzi2Z3tmxkZqELgBJFUv/q9odewUzSRtz6DKsS6t2TGpJoqLc/fBrqbDO7KGktaSUahBwmLUVIEYekZ4FLzCyRgHKakDQCF+Oazt6ztkNenFeDpsbAUjP7fFIa0k50GeU2L0rqWqUI6U8JawqOLwj72JVNiEKwKryFayz3NHuvcR0y7TQtfAf3nVQtiAv2nUhaReVxkYdbW/q2UOPnItEg5CBZB3od4BpJr/nt44HgTd1SQOesx4W4vj1NEtCxyd/q+tuRTDucMTgbd2w+B9wdWEMvoDEuxtYIeMrM4gI5NRBdRjmIpONrej5FueiJIel5Mwvdbjni8fGt94CH/K7g8S1Jg4Hv4WpzhIvv3Gtmd4XSkGtEgxDJeSRltyLIw80YrkugodtxwDA+3kqkR0gdaSAN8S1JK4EzM431fMbT4lgrsm+iyyhyODCeSl/xbtxCQcHbPeOuhqfjXBUDgP7AlgR0pIE0xLcEZC/jWU5lG4tINcQZQiRnkTQ08xBnEDI/doPwwVxJy82sU2aNa7+vzMzOCakjDaShyZ4/PvoDj/ldXwUeMLNfHOqxc5U4Q4jkMg38/UlAF+AJnFHojWt0F5qP/P1bvgvtm7h+OkciiTfZM7MJkkpxgW0B3zazF5NVlW7iDCGS80gqBvplqmElNQBmmlnQk5KkXrhsmpbAXbjumqPMbE5IHZFIbclLWkAkchBoBXyYtf0hrgV1aK7AXWStNrPuwAVAnwR0RCK1IrqMIocD04Clkh7DxQ/6kEzX0/ZmtjWzYWbv+H78kUhOEA1CJOcxs5/56uCv+F1J+YrzJDU2s3cBJDUh/sYiOUQ8WCOHBWb2AvBCwjLGA4skzcLNVL4O/CxZSZHIJycGlSORg4ikdkAPXFbLPDM7EluJRHKUaBAikUgkAsQso0gkEol4okGIRCKRCBANQiQSiUQ80SBEIpFIBIgGIRKJRCKefwHEqSmVpeJim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4" descr="data:image/png;base64,iVBORw0KGgoAAAANSUhEUgAAAYQAAAEkCAYAAAAvoUY9AAAABHNCSVQICAgIfAhkiAAAAAlwSFlzAAALEgAACxIB0t1+/AAAADl0RVh0U29mdHdhcmUAbWF0cGxvdGxpYiB2ZXJzaW9uIDIuMS4yLCBodHRwOi8vbWF0cGxvdGxpYi5vcmcvNQv5yAAAIABJREFUeJzsnXlcVFX/x9+HTSvBNJFBsaCkntIUn7TSSBYBZRTKJa3fk2G7mmaSpqCCC5a5tlim5RJajxuKggOyOVNKPea+lftCygBaIG4pw/39MeMwMwyIhULPc96v133BnPmecz73e86933vOuXOvUBQFiUQikUgc6lqARCKRSOoHMiBIJBKJBJABQSKRSCQmZECQSCQSCSADgkQikUhMyIAgkUgkEkAGBIlEIvlbIoRYJIQoFELsq+J7IYT4RAhxRAixRwjxzxuVKQOCRCKR/D1ZAvSo5vtwwNe0vQHMu1GBMiBIJBLJ3xBFUb4DfqvG5BkgUTHyI3C3EMKzujJlQJBIJJL/TloCeRaffzWlVYnTLZVT39mfVOfP7fDr+V5dSwCgWDHUtQSgzpujHuFY1wJM1H2/qC9XrcdOnhR/uZCbOOeItv3exDjVc50FiqIsuIna7Omttv7/7YAgkUgk9RTTyf9mAoAtvwKtLD57AWeqy1Bfgq9EIpH816MYDDXeaoH1wEumu42eBEoURcmvLoMcIUgkEsnfECHEv4FAoJkQ4lcgHnAGUBTlC0ADqIEjwCXg5RuVKQOCRCKR3C4MZbVWlKIoL9zgewV462bKlFNGEolEIgHkCEEikUhuG0p5zUcIf/2WpptHBgSJRCK5XdTOYvEtQ04ZSSQSiQSQAeFPEzM3ic6DptJrxEe1XnaXgK4kZ2eyXpvDy0PerPS9s4sLH879hPXaHJYmJ9HCy/jjQydnZybN+JBV6RpWpKXS8cknzHl6REawKl3DyrQNfPb1Yu5u0sRu3fET49HqtKSlp9GmbRu7Nm3btiV9YzpanZb4ifHm9MaNG7N02VI2aTexdNlS3NzcAHBzc2P+/PmkpaeRvC6ZBx980Jxn+ozpbNu+jY0ZG210TESr05GWnk6btm2r0bERrU5H/MSJNjqWsUmrZemyZWYd12nXrh1Hjx0jXK02p7Vo0YLEpUvJys4mMyuLvn37kp2Tg1anY8iQIZXqdnFxYe7cuWh1OpKTk/Hy8jJ/N3ToULQ6Hdk5OXTt2tUqn4ODAxs0GhYuWmRO6/LUU6Ru2IBGo2HV6tXcd999dvfX6Jc4tLoc0tI1N2ifNLS6HOInxpnTY2LHkp2dSVq6hvnz5+Hm5mqVr0WLFuw/sJfX33jNKj0gIKDWfTF9xgy2bd/OxowMq7Ki332XtPR0NBoNiUuX0rx5c7v72DUggKycHHJ0OgZXoemTuXPJ0elYk5xMS5Mmf39/1qWmkrZxI+tSU+ncpYs5z7fLl5OVk0OqRkOqRsM999xjt+6/gmIoq/FWF8iA8CfpE/RPvpowqNbLdXBwIGbyRN4a9Ap9QrvTIzKC+1u3trLp3f85zpeUEBkYzLKFixkxdgwAfZ8fAMBzPdQMfjGK6HGxCCFwdHTkvbgJvP7Cv+gf3pPDP//C81EDK9UdGBSIj48PgQGBxMbEMjVhql2NCVMTiI2JJTDAZB8YCMCQoUPI3ZJLUGAQuVtyGTp0KABvDXuLAwcOEN4jnHej37UKIqtXrSYqKspGR5BJRwCxMTFMTUioQsdUYmNiCAwIsNExlNwtWwgKDCR3yxazjuv+HRsTw3fffWdV1uzZs1kwfz4h3brR+9lnGfHOOwyKiiI0JITIyEha+/pa2fcfMICSkhICAwJYuHAhY8eOBaC1ry8RERGEhYYSFRXFlIQEHBwqDrOXX3mFI0eOWO9HQgIjRoxArVazbt06hg8fbnd/je3jTWBAsKl9plThlymm9gk22gcGALD5+82EhfUgvIea48dPWPkFYELceLRanVWag4MDk6dMqXVfrF61qlK7AyyYP5/wHj1Qq9XkZGczYsSISjYODg5MmjKFl6Oi6B4SQkQVms6XlBAcEMCihQsZY9L02++/8/orrxDevTujo6OZNWeOVb6RI0bQS62ml1rNuXPn7Pr3L2Eoq/lWB8iA8Cfp1MaHxq531nq5bf3ak3fyJKfz8ii7do2NKakEhoVY2QSGhZCStAaALE0aj3fpDMD9vq35z5ZcAH4/d47S8+dp0+5RhBAg4I477wDgLtdGFBUUVqo7LDSMNaZyd+7ciaubK+7N3a1s3Ju749rIlR07dgCwJmkNYWFhAISGhrI6aTUAq5NWExoWCoCvry9btmwB4OjRo3h5edGsWTMAtm7dSklxiY2OUNYkJVnocMPd5krRvXlzXBs1stCRZKMjyaQjiVBTOsCgQYNIS0vj3Nmz5rTWvr44OjmxefNmAB588EFOHD9OXl4e165dIyUlhbDQ0Eoak0x1aDQaujz1lDk9JSWFq1ev8mteHidPnMDPzw8AlUpFcHAwy5cvtypLURRcGzUCwM3VlYKCAuwRFhrCmqS1Jr/sMvnFXvs0YseOnSa/rCXM1A7ff78Zg2kOe+fOnag8VRVlh4Vy6tQpDh86bFWen58fJ0+cqHVfGNu9uNI+Xrhwwfz/nXfeifHOSWva22hKTUkh1EZTiIWmNAtNB/bvp7DQ2PcPHTpEgwYNcHFxqVTH/yr1OiAIIZKFENuFEPuFEG+Y0l4VQhwSQmiFEF8KIeaa0t2FEElCiJ9M21N1q/7P0dzDA/2Zih8TFuTrae7hYWOjMtsYDAYulJZyd5MmHPr5F4JCQ3B0dKSFlxePPNoWD09PysrKeH98HKvSNWRu/YH7W7dm7YqVler2UHlw5kzFL9v1ej0qD5WVjcpDRb6+Ql9+fj4eKqM+92buFBUWAVBUWGQ+6f984Gd6hBuf0tu+fXtatmyJSmVdrrUOlR0d1j5QeXiQr9fb6FCZdDSjyHTQFxUWmnV4eHjQvXt3vlm2zKqs+318OH/+PF/Mn88GjYbBQ4ZUWbY9jQaDgdLSUpo0aWJMz7fwj15vzhsXH88H77+PUl5uVdbYMWNYvGQJP/z4I7379GHePPtPKTbWWVF21e1jqV1fSTvAc/2fQ6vVAnDHHXcweMibfPzRJ/brzLdt77/ui+oYNXo0uT/8wDPPPsvs2bMrfa9SqcivgaZ8O5osCVerObB/P1evXjWnTZ85k1SNhmFvv31DnX8GpbysxltdUK8DAvCKoiiPAR2Bt4UQLYEJwJNAKPAPC9uPgTmKonQC+gJf3W6xtYEQlW82s71IsmOCoigkr1xFgV7PtynJjI4fz+7tOzAYDDg5OfHci//i+Z6RhD7emcO//MIrQyvPu9qvW7lpG1vmzZtHY7fGaDQaogZFsX//fvOVqj1ulY64+HimTZtGuc0J2dHJiU6dOjE1IYHIiAjc3d3x8fH5U/VXlR4cHMy5c+fYt6/yu0xefe01Xh40iM5PPsmqVasYP2GCXf215Ze3hg3FUFZG8tp1AIyMfoeFXy3i0qVLleu0o+Ov+uJGzJwxgy6dO7MuOdnutJI9btYPvr6+vDd2LONiYsxpI0eMILx7dwY89xydOnWid58+Nar7pjAYar7VAfX9ttO3hRC9Tf+3AgYCOkVRfgMQQqwCrq9QhgCPWHQENyGEq6IopZYFmkYabwDMj3+TN56zHmrWNQV6PaoWFY8s9/BUUVRYYNemUK/H0dGRRq6u5uH3zCkV8/5fJ63i1PETPPTIwwD8euoUABkbNLwyZDAAAwa+SJ8XBmBQYPee3bRo0cKcX6VSUWBTd74+H09VhT5PT08KTdNPRWeLcG9uHCW4N3fnrGla5sKFC4wePdqcZ/PmzeTl5VmVe/fdd6PRaADYvWePHR3WU1z5ej2eFleFRh0FJh1ncW/enKLCQtybNzfraNeuHZ9++ikATZo2JTAoCENZGfr8fA7s32/WpNPp6N+/v92yr6PPz6dFixboTW3g6upKcXGxMd3Twj8qFYUFBYSEhBASEkJQYCANGjSgkasrcz76iCmTJ/Pwww+za9cuAFJTUvg6MdGcf+BLA3nBtDZk9EtF2VW3j6VfVFba+/btQ7duwfzfCy+a0/z8/FCHhxMTMxY3NzfKlXL++OMPEr9eil6vt96fWvBFTVm3bh2LFi/mY5t5fr1ej2cNNHna0XTdb18sWMCo6GhOmY4JwDxVd/HiRdavW0d7Pz/WrllTY73/DdTbEYIQIhDjSb6zoijtgZ3AwWqyOJhs/UxbS9tgAMYnCCqK0lFRlI71LRgA7N+9h3u9vWnh5YWTszPdI3qhy8y2stFlZhPR13j1EqIO56fcHwBo2LAhDe8wrhM86f8UZWVlHDtyhEJ9Aff7tqZJ06am7/w5ZlrYXLF0GQPUEajVajIyMuhjKrdDhw6Ulpaap4CuU1RYxIWLF+jQoQMAffr2ISPTeKdIVlYW/fr2A6Bf335kZmYCxruMnJ2dAXj++ef5z9b/WM0VAxQXF6NWqy109LXRYR0QigoLuXDxooWOvmSY6jPq6GvS0des42l/f/xNW5pGw4QJE8jIyGD37t00btyYpib/eLVsScOGDfFq1QpnZ2ciIiLMZVzn+p1IAGq1mtxc49pNZmYmERERuLi44NWqFd4+PuzatYvp06fT+ckn8ff3Z/jw4eTm5jLynXcoKSnB1dXVPCLxf/ppq0XnpYlLUat7oVb3IiMjkz59e5v84ldN+1ykQwc/k196k5GZBUBAQFcGD3mT1159gytXrpjz9H9uAP7+XfH378qiRYv57LPPSfx6KQC7d+/G28enVn1RHd7e3ub/Q0JDOXr0aCWbPTaaekVEkGWjKdtCU7hazQ8mTa5ubixcvJgZ06ezfds2s72jo6N5SsnJyYngbt04dLC6082fo77fZVSfRwiNgd8VRbkkhPgHxmmiL4EAIUQToBTj1NBek30GMAyYASCE8FMUpfre9xeInr2crfuO83vpRbq+No3hz4fwXEjHv1yuwWBgWtwk5iUuwcHRgXUrV3P08GGGjHyHA3v3osvKZu3KlUydPYv12hzOFxczZrjxToymze7h86+XUK6UU6gvYHz0u4Dx5Dn/409YuPLflF0rI//0aeJGVX4Pw6acTQQFBaH7Tsfly5cZPariql6j0aA23aY5ftx4Zs6aScOGDdFqtWg3aQGY9/k8Pvv8M/oP6M+ZM2cYOsR4F0vr1q2ZNXsW5YZyDh85zHujK+r+5JNPeLLzkzRp0oQffvyROXPmsHLFCpOO70w6RlWhYxwzZ82y0LHJpONzPvv8c/oPGGDSUXl6zJLy8nKmTp3KN99+ixCCfXv38t7o0SQmJuLo6MjKlSs5fPgwI6Oj2btnD1lZWaxcsYLZc+ag1ekoLi5m+LBhABw+fJjUDRvIzMqirKyMuAkTKk1R2bZ3zNixzPviC5TyckpKSqxGU5XbJxDdd5u4fPkKoy3aUKNJRa3uZfLLBGbOmm7yi87cPpMmT8TFxYVly4wjkJ07dzFu3PhqfWMwGIiLi6t1XxjbvXOldh8zdiz3338/5eXlnD59mnGxsXY1TYyL4+vERBwcHVll0vSOSVN2VhYrTJpydDpKiot526Tppago7vP2Ztjw4Qwz3c0VNXAgly5dYsnSpTg7OeHg6MiWzZtZ/u9/V+ub/0ZETeb06gIhRAMgGeMbfg4C7sBEjFNEozA+1/tn4DdFUcYJIZoBnwEPYwx03ymKMrjaSuQLcszIF+TUN+QLcq5TX6YxauMFOdc2TqtxJ3fuPva2P72i3o4QFEX5A+NLoq0QQmxTFGWBEMIJWItxZICiKGeBAbdXpUQikdQcpbzuA2x11NuAUA0ThRAhQEOMwSC5jvVIJBJJjairtYGa8rcLCIqijLqxlUQikUhulr9dQJBIJJK/LfV8hFBf1mskEolEUsfIEYJEIpHcJuSiskQikUiMyCkjiUQikfwdkCMEiUQiuU3I207rMfXhV8K7NkyvawkAeKuj61pCvRmultcLJfVjrrkuXvRui3O9UFFL1POAUB96vkQikUjqAf/TIwSJRCK5nci7jCQSiURiRE4ZSSQSieTvgBwhSCQSyW1CqaNXY9YUOUKQSCQSCSBHCBKJRHLbkL9DkEgkEomR8vodEOSUkQ1dArqSnJ3Jem0OLw95s9L3zi4ufDj3E9Zrc1ianEQLr5YAODk7M2nGh6xK17AiLZWOTz5hztMjMoJV6RpWpm3gs68Xc7fpZd61QczcJDoPmkqvER/95bICAgLIzslBq9MxxM57iF1cXJg7dy5anY7k5GS8vLzM3w0dOhStTkd2Tg5du3a1yufg4MAGjYaFixaZ02bOnMn3mzej0WjQaDQ88sgjdjV1DQggKyeHHJ2OwVVo+mTuXHJ0OtYkJ9PSpMnf3591qamkbdzIutRUOnfpAkDDhg1ZuHgxmdnZpGdm8t6YMTX2T/zEeLS6TaSlp9GmbRu7Nm3btiV9Yxpa3SbiJ8ab09VqNRmZGzl2/CiPPvqoOd3LqyW/HPwZjWYDGs0Gpk5NsCqvttukQYMGJK9bR1paGhmZmYwcObJSmRMnTWL/gQN296+rSc+matrj07lz2aTTsdaiPe6++26+Xb6cfQcOMGnyZLP9XXfdxQaNxrxt37mTCXFxduu25OmAANJzssnQaXndjg5nFxfmzJ1Lhk7LSgsdLb282H3wF5I1GpI1GiZNnWrO89XXX7MuLY3UzAwmTZ2Kg0Ptnx4Vg6HGW00QQvQQQhwUQhwRQoy18/29QohNQoidQog9Qgh1deXV2h4LIbyFEPtuwn6JEKJfbdVfGzg4OBAzeSJvDXqFPqHd6REZwf2tW1vZ9O7/HOdLSogMDGbZwsWMGGs8ofR93vj2zud6qBn8YhTR42IRQuDo6Mh7cRN4/YV/0T+8J4d//oXnowbWmuY+Qf/kqwmD/nI5Dg4OTJ4yhUFRUYSGhBAZGUlrX18rm/4DBlBSUkJgQAALFy5k7Fhj/2vt60tERARhoaFERUUxJSHB6mB6+ZVXOHLkSKU633//fdRqNWq1mgN2TkAODg5MmjKFl6Oi6B4SQkQVms6XlBAcEMCihQsZY9L02++/8/orrxDevTujo6OZNWeOOc+XCxYQ2q0bEWo1j3XsSEBg4A39ExgUiI+PN4EBQcTGxDA1IcGuXcLUBGJjYgkMCDLaBwYAcPDQQQa/OYSt/9laKc/JkydRq3uiVve0eun9rWiTP/74g/974QXCw8NRh4cTEBBAhw4dzOU9+uijuLm52d03Sz1hN9ATZKPnjz/+YPbMmbxvcQIGuHjxIj3VavN2+vRpNqan263fUkfclMm8FjWIniGh9IqM5AFf6+P0uQH9OV9SQlhAIEsWLmTU2Ipz5amTJ3lWreZZtZr4cePM6SPeeotnwsPpFRpGk3ua0qNnz2p11DVCCEeM75EPBx4BXhBC2F5ZjQdWKorSAXge+Ly6MuUIwYK2fu3JO3mS03l5lF27xsaUVALDQqxsAsNCSElaA0CWJo3Hu3QG4H7f1vxnSy4Av587R+n587Rp9yhCCBBwx513AHCXayOKCgprTXOnNj40dr3zL5fj5+fHyRMnyMvL49q1a6SkpBAWGmplExYaSlJSEgAajYYuTz1lTk9JSeHq1av8mpfHyRMn8PPzA0ClUhEcHMzy5ctvWlN7G02pKSmE2mgKsdCUZqHpwP79FBYa/Xzo0CEaNGiAi4sLV65c4ccffgDg2rVr7Nu3D5VKdUMtYaGhrDG1+86du3B1c8O9ubuVjXtzd1wbNWLHjp0ArElaQ1hYGABHjxzl2LFjN7X/t6pNLl26BICTkxNOzs4oivG97w4ODsSOG8cHH3xgV49te6TYaY/QKtrj8uXLbNu2jT/++KPK/fX29uaee+5h69bKQdOSdn5+nDxxkl9NOjakpNAtNMzKJjg0jLUmHRs1Gjo/1aXaMgEuXrgAGP3ibOGXWsVgqPl2Yx4HjiiKckxRlKvAcuAZGxsFuB7hGwNnqiuwtgOCkxDia9PQZLUQ4k4hRJwQ4ichxD4hxAIhRKUHk1RlI4TQCiE+FEJsFUIcEkI8bUp3FELMFELsNdU13JT+mBBCJ4TYLoTYKITwvBnxzT080J/JN38uyNfT3MPDxkZltjEYDFwoLeXuJk049PMvBIWG4OjoSAsvLx55tC0enp6UlZXx/vg4VqVryNz6A/e3bs3aFStv0q23Hg+VijP5Ffuen5+Ph82J0kOl4swZY38yGAyUlpbSpEmTynn1enPeuPh4Pnj/fZTy8kp1jho1irT0dCZMmICLi0ul71UqFfk10JRvR5Ml4Wo1B/bv5+rVq1bprm5udAsJIXfLlqodY67HgzMWfUOvz0flYa1F5aEiX2+pV4+Hyrr/2KNVq1Zs0KSyYsVyOnXqZLVvt6JNHBwc0Gg0bN+xg83ff8+uXbsAiIqKIiszk6JC+xcstu2hz8+vFExr0h5VEREZyYbU1Bvaeag80OdXnNcK8vMr+dlD5VGlDq9WrVir2cDSFSt4zMLfAF8lJpK7YzsXL15ko0ZTI911SEsgz+Lzr6Y0SyYCLwohfgU0wPDqCqztgPAQsEBRlHbAeWAoMFdRlE6KorQF7gB62clXnY2ToiiPA+8A1ydl3wB8gA6mur4RQjgDnwL9FEV5DFgEWI9Pb4CdWIXtRYIdExRFIXnlKgr0er5NSWZ0/Hh2b9+BwWDAycmJ5178F8/3jCT08c4c/uUXXhlaec6zrrH3+DDbKyT7/lGqTA8ODubcuXPs21d5JvHD6dPpFhzMM5GR3H333QwePLhGOmuq6Tq+vr68N3Ys42JirGwcHR35+NNP+XrxYvLy8myLqMSN6qnapvpyCwuL6NL5KXqqezFlSgIff/IRjRo1MpZnx/6vtglAeXk5arWazk8+SXs/Px588EGaN2+OumdPlixZUqXWv6KnJkRERrJ+3bob2gk7Smqqo7CwkKDOXeit7sm0KVOY9cnH3GXyN8BrL72Ef6fHcXFx4ckuNx5V3CyKoazGmxDiDSHENovtDZvi7DaJzecXgCWKongBamCpEKLK835tB4Q8RVGuX24tA/yBICHEf4QQe4FgwN5qXHU2a0x/twPepv9DgC8URSkDUBTlN4zBqC2QKYTYhXHuzAsbLJ18rvS81XcFej2qFhWDCg9PFUWFBVXaODo60sjVlZLiYgwGAzOnTGWAOoKRrw/G1c2NU8dP8NAjDwPw66lTAGRs0OD32D/tOq8u0ev1tPCs2HdPT08KC6z3XZ+fT4sWLQDjvru6ulJcXGxMt8yrUlFYUEDHjh0JCQlh8+bNfPrpp3Tp0oU5HxkXv69fhV69epVVq1bR3jSdYavJswaaPO1oAuMV7RcLFjAqOppTJv9f5/1p0zhx/DiLLRa6bRn40kDzYm9BQSEtLPqGSuVJgU3fyNfn46my1KuqpNeWq1evmvXu27ePUydP4ePjY97/2m4TS86fP8+PP/xAQGAgbdq2xfu++9DpdGzevJk77rgDrU5ns3/W7aHy9KTgJtqjOh5++GGcHB3tXjzYotfrUXm2MH/28PSk0GYaVp+vt6vjmoW/99v4+zpX//iDnMwsuoVZT4fVCjcxZaQoygJFUTpabAtsSvsVaGXx2YvKU0KvAisBFEX5AWgINKtKXm0HBNvopGBcxOinKMqjwJcmQWaEEA1vYHN90tFAxW2ywk5dAtivKIqfaXtUUZQwGxsrJ9/jar14tn/3Hu719qaFlxdOzs50j+iFLjPbykaXmU1E3z4AhKjD+SnXOB/dsGFDGt5hXCd40v8pysrKOHbkCIX6Au73bU2Tpk1N3/lzzM4Ca12ze/duvH188GrVCmdnZyIiIsjMzLSyyczKom/fvoDxrpncXOOaSWZmJhEREbi4uODVqhXePj7s2rWL6dOn0/nJJ/H392f48OHk5uYy8p13AHBv3txcblhYGIcOHqykaY+Npl4REWTZaMq20BSuVvODSZOrmxsLFy9mxvTpbN+2zSpP9KhRuLq6MmXSpGp9sjRxqXmxNyMjgz6mdu/QwY/S0lKKCous7IsKi7hw8QIdOhiDW5++fciw0WtL06ZNzQvwrVq1wtvH2xy8bkWbNG3a1Lxo3KBBA57y9+fokSNsysmhU6dO+Pv74+/vz+XLlwkMCLCqy7Y9Iuy0R1YV7XEjIiIjWb9+fY1s9+7ejbePN16tvHB2dqZnRAQ5NjpysjLpbdLRXa3mR5OOJhb+9jL5O+/UKe68807zmpCjoyMBQUEcO3q0RnrqkJ8AXyGEjxDCBeOisa0TTwHdAIQQD2M8txZRBbX9O4R7hRCdTZHoBWAz0AU4K4RoBPQDVtvkuX7yr87GlgxgsBBCqyhKmRCiKXAQcL9ev2kK6UFFUfbXVLzBYGBa3CTmJS7BwdGBdStXc/TwYYaMfIcDe/eiy8pm7cqVTJ09i/XaHM4XFzNm+AgAmja7h8+/XkK5Uk6hvoDx0e8Cxivh+R9/wsKV/6bsWhn5p08TN6r23sMQPXs5W/cd5/fSi3R9bRrDnw/huZCON12OwWAgLi6OxMREHB0dWblyJYcPH2ZkdDR79+whKyuLlStWMHvOHLQ6HcXFxQwfNgyAw4cPk7phA5lZWZSVlRE3YQLldtYMLPn4449p2rQpQggOHDjAuNhYu5omxsXxdWIiDo6OrDJpesekKTsrixUmTTk6HSXFxbxt0vRSVBT3eXszbPhwhg03TptGDRyIs7Mzw4YP58iRI6Rs2ABAYmIiK2+w6L0pZxNBQUHovtNy+fJlRlu0oUazAbXaeEfK+HETmDlrBg0bNkSr1aHdpAWge/cwJk6aSNOmTVm0eBE/HzjASy9F8fgTjxMdPRJDmQFDuYFxseMpKSm5ZW3SvHlzZs2ejYODg/F24NRUcnJyqt13y/aIN+mxbA9LPStWrGDOnDlsMrXHdT0A32/eTCNXV5ydnQkNC+OlgQM5cvgwAD179eLlQYNqrGNyXBxfmfyStHIlRw4f5u3okezbs5ecrCxWr1jJjDmzydBpKSkuZuQwYx/o9MTjvB0dbfZ3fOw4SkpKuKdZM+Z99RUuLi44ODryY24uy5d9UyM9N0NtPrrCdO4bBmwU6ttlAAAgAElEQVQEHIFFiqLsF0JMBrYpirIeeBf4UggxEuNF9CClmjk8UVsr6UIIb4yLFt9hDAKHgYFALMbIdQLjAshJRVEmCiGWAKmKoqwWQiRUYaMFRimKsk0I0cy0k95CCCdgOtADuAZ8qSjKXCGEH/AJxtV0J+AjRVG+rEqzn/cDt+A2gptDviCngvpyy1v9eEFO9QH1dlEfXk3jUi9UwMGTJ/6ykJLpvWp8zmn8Xupt3/FaCwh/R2RAqEAGhApkQKigPpyK/5sCQvG08Bqfc+4em3bbd1w+ukIikUhuF/X8aacyIEgkEsltQj7+WiKRSCR/C+QIQSKRSG4TiqF+rA1VhRwhSCQSiQSQIwSJRCK5fdTzEYIMCBKJRHKbqO+LyjIgSCQSyW1CMdT5T5+q5X86IBQrdR+t68MPwgBOaGbXtQS8e46uawkAeDs2qGsJ5OFY1xIAKDdU/f6C28Uf9eA4/V/hfzogSCQSye1E3mUkkUgkkr8FcoQgkUgkt4n6PkKQAUEikUhuE0p5/V5UllNGEolEIgHkCEEikUhuG/X9tlM5QpBIJBIJIEcIEolEctuo7z+pkCMEIH5iPFqdlrT0NNq0bWPXpm3btqRvTEer0xI/Md6c3rhxY5YuW8om7SaWLltqfoG5m5sb8+fPJy09jeR1yTz44IPmPNNnTGfb9m1szNhoTgsICCA7JwetTseQIUMq1e/i4sLcuXPR6nQkJyfj5eVl/m7o0KFodTqyc3Lo2rWrVT4HBwc2aDQsXLTInDZz5ky+37wZjUaDRqPhkUceuUmPWRMzN4nOg6bSa8RHf6mcmhAfH4dWm0NamoY2bappq/Q0tNoc4uPjzOnR0SNJS9Og0aSSmPg1zZs3/1MaHu/qT2Kmhm9y0vm/N1+r9H27Th1ZsC6J7IN7CegRZvVdc09PZiz5iq83prIkPQVVyxY3VXdcXAw5ORo2bFhDmzYP27Vp2/YRNJo15ORoiIuLMaf/4x8PsWrVMjSaNSxYMJdGje4y6m3XlpSU1aSkrCY1NYmwsG7VaoiPn8AmbRZpaSm0aWO/77Rt24a09FQ2abOIj59gTh/xznB++PF7NmjWs0GznsDAAAD8/Z9ifcpa0tJTWZ+yls6dn7yhL+InxqHV5ZCWrrnBcZuGVpdD/MSKvhATO5bs7EzS0jXMnz8PNzdXAJycnJg1awbpG9PIys5g6NDKx+JfQTEoNd7qgr9VQBBCTBRCjKrNMgODAvHx8SEwIJDYmFimJky1a5cwNYHYmFgCA0z2gYEADBk6hNwtuQQFBpG7JZehQ4cC8Nawtzhw4ADhPcJ5N/pdqyCyetVqoqKizJ8dHByYPGUKg6KiCA0JITIykta+vlb19x8wgJKSEgIDAli4cCFjx44FoLWvLxEREYSFhhIVFcWUhAQcHCqa9eVXXuHIkSOV9uf9999HrVajVqs5cODAn3OeiT5B/+SrCYP+Uhk1ITAwEB8fbwIDg4mNjWXq1Cl27RISphAbG0tgYLDJ3njSWbDgS8LD1ajVvcjJyWHEiLdvWoODgwMjJk5gzCtvENU9guCIntzX+gErm8IzZ5j2XgxZKRsq5Y+dOY3lXy4iqnsvhvQZwO/nfqtx3YGBT+PtfS/BwWrGjZvI5MkT7NpNnjyBceMmERysxtv7XgIC/AH44INJzJjxEWp1HzIysnn99ZcBOHToCM8+O4CIiH68/PKbJCTE4eho/5fSgYEBePvcR1BgCDGxE0iYOtmuXULCJGJjxxMUGIK3z30EBFZcqCxauISe6kh6qiPRanUA/Pb777z26puE9+jFqHffY/acGdX7IsjUFwKCTcdtFX1h6hTTcWvdFzZ/v5mwsB6E91Bz/PgJ83Gr7qnGxcWFHt3D6dUzkv/7vxfw8mpZrZaboby85ltd8LcKCLeCsNAw1iStAWDnzp24urni3tzdysa9uTuujVzZsWMHAGuS1hAWZrzyCw0NZXXSagBWJ60mNCwUAF9fX7Zs2QLA0aNH8fLyolmzZgBs3bqVkuISc/l+fn6cPHGCvLw8rl27RkpKCmGhoTY6Q0lKSgJAo9HQ5amnzOkpKSlcvXqVX/PyOHniBH5+fgCoVCqCg4NZvnx5LXnLPp3a+NDY9c5bWgdAWFgIa9asBWDnzl24urrh7m7TVu7uuLo2YseOnQCsWbOWMFObXLhwwWx355138mfeJ/6P9u04ffIU+Xm/UnbtGjmpGp4KCbay0Z8+w7GDh1Bsjur7Wj+Ao5Mj27fkAnD50iX+uHKlxnWHhASxdu16AHbt2oObmyvu7s2sbNzdm9Go0V3s3LkbgLVr1xMaatTn4+PN1q3bANiy5Qe6dzf65cqVKxhMD11r0KAB1bklNCyENWuSjRp27sLN1dVuGzRybcTOHbsAWLMm2dwGVXFg/wEKCwsBOHToMA0aNMDFxaVK+7DQENYkWfQFN7cqjluLvpBU0Re+/36zeZ937tyJylNlzKQo3HHnnTg6OtKwYUOuXrtGaekF/leo9wFBCDFOCHFQCJEFPGRKe10I8ZMQYrcQIkkIcacQwlUIcVwI4WyycRNCnLj+uSo8VB6cOXPG/Fmv16PyUFnZqDxU5OvzzZ/z8/PxUHkA4N7MnaLCIgCKCovMJ/2fD/xMj/AeALRv356WLVuiUlmXW6FBxZl82/JVlW1MOg0GA6WlpTRp0qRyXr3enDcuPp4P3n+/0okJYNSoUaSlpzNhwoRqD7z6hIeHijNnKvZVr9dX8qlKpSI/X2/+nJ+vx8OiPUeNepfc3M0880wks2fPuWkN7h7NKbIov0hfgLuHR43ytvLx5sL5UiZ//glfrk9i8NhRVqO5G+Hh4cGZMxV16/UFqFTWdatUHuj1BebP+fkFeJj0HT58hJCQIADCw8Pw9KzwS/v2j5KWloxGs5YJEyabT5b2NOSfse5v9jRYtoE+X2/WAPBS1IukpaXw4fQPzFOsloSH92D//gNcvXq1al+o7PQFu8etTV+wcww+1/85tFotABpNGpcvXWLrTz+S+8NmvlzwJSUlJZXy/FkUQ823uqBeBwQhxGPA80AHoA/QyfTVGkVROimK0h74GXhVUZRSQAv0NNk8DyQpinLtBnVUSrO9cqyJjS3z5s2jsVtjNBoNUYOi2L9/f5UHWeXSa66hqvTg4GDOnTvHvn37Kn3/4fTpdAsO5pnISO6++24GDx5c7b7UF2qjrWbOnEWXLv6sW7eeqKiX/oyIyuVTs5GGo6Mjj3Z6jHkfTGdw7/54tmpFj769b6LqmvTDqm3GjJnAiy++wLp1K7jrrru4dq3i0Ni9ey/h4c/Su/fzDB78WpUXCX+2Da4PO75Z9i0BXbuhVkdSVFjIuPExVma+vq0ZM3Y042LjKpdRCzpsbd4aNhRDWRnJa9cB0N6vPYbycp54vDNP+wfw2uuv0apVq2q1/DdRrwMC8DSwVlGUS4qinAfWm9LbCiG+F0LsBf4FXF9R+gp42fT/y8Bi2wKFEG/ExMSc/OWXXy6lpKZQUFBAixYVC3sqlYqCwgKrPPn6fDxVnubPnp6eFBYYh7dFZ4vMQ1X35u6cPXsWME5PjB49GrVaTfTIaO5peg95eXl2d1Kv19PC07Z8aw36/HyzTkdHR1xdXSkuLjamW+ZVqSgsKKBjx46EhISwefNmPv30U7p06cKcj4yLvkWmofnVq1dZtWoV7U1TTPWRgQMHotGkotGkmtqqYl9VKhUFNn7Kz8+3uvL19FRRaNOeAOvWraNHj+43radIX4C7RfnuKg/OmvpCTfIe2f8z+Xm/YjAY2JyZjW8Vi7LXefHF580LvoWFhbRoUVG3SuVBgU3depsrdk9PD/NUzLFjxxk06A2eeWYAKSkaTp2q3B+PHj3G5cuXeeihijWsgQP/ZV4ELiwowLOFdX+z1ZCfr7dqA5WnigKThrNnz1FeXo6iKPx7+Urat29nsT8q5s//nHejR3Pq1KlK2ga+dIO+YPe4tekLFv2lb98+dOsWzIgRI81pzzwTiU6ro6ysjHPnzrF9+3batXu0kpY/ixwh/HXsXX4tAYYpivIoMAloCKAoyhbAWwgRADgqilLp8lhRlAUffPDBff/4xz/ujOgVQUZGBn369gGgQ4cOlJaWmqeArlNUWMSFixfo0KEDAH369iEjMwOArKws+vXtB0C/vv3IzMwEjHcZOTsbZ6uef/55/rP1P1Zz2Jbs3r0bbx8fvFq1wtnZmYiICHM518nMyqJv374AqNVqcnON89CZmZlERETg4uKCV6tWePv4sGvXLqZPn07nJ5/E39+f4cOHk5uby8h33gHA3eLumrCwMA4dPGhXV31g6dKlqNW9UKt7kZGRSZ8+xivqDh38jG1VZNNWRUVcuHCRDh2MQa5Pn95kZGQB4O3tbbYLCQnh6NFjN63n4J69eHnfh8qrJU7OzgT3UpObvalGeX/Zs5dGjd1o3LQJAP/s/AQnjxytNs+yZcuJiOhHREQ/MjJy6N07EgA/v3aUll6gqOislX1R0VkuXryEn5/xRNu7dyRZWUZ999zTFDBeOQ8b9ibffrsSAC+vluZF5BYtPPHx8ebXX0+by1y69BvzInBGRhZ9+jxr1HCDNvAzt8GzZJrawHK9oXv3UA4dOgSAq5srixYvYPr0WWzfvsOuL5Ym2vSFvjZ9we5xa9EX+vYmI9OoIyCgK4OHvMlrr77BFYt1nDOnz9ClSxcA7rjjDjp08PtT/aQq6vuicn3/HcJ3wBIhxDSMWiOA+YArkG9aH/gXcNoiTyLwb8D+bQc2bMrZRFBQELrvdFy+fJnRoyqeya/RaFCr1QCMHzeembNm0rBhQ7RaLdpNWgDmfT6Pzz7/jP4D+nPmzBmGDjHerdC6dWtmzZ5FuaGcw0cO897o98zlfvLJJzzZ+UmaNGnCDz/+yJw5c4iLiyMxMRFHR0dWrlzJ4cOHGRkdzd49e8jKymLlihXMnjMHrU5HcXExw4cNA+Dw4cOkbthAZlYWZWVlxE2YQPkNetPHH39M06ZNEUJw4MABxsXGMiQgoSbuskv07OVs3Xec30sv0vW1aQx/PoTnQjr+6fKqYtOmTQQFBaLTbeLy5SuMtvCpRpOKWt0LgPHjJzBz5nRTW+nM88NjxrzH/ff7UF6ucPr0acaNG3/TGgwGAx9PSmDGkq9wcHAgbfUaThw+wsvvDOfg3n3kZm/ioUfbkjDvUxo1dqNzcBCDRgzn5fAIysvLmffBDGYvXYwQgkP79pO6YlWN69ZqvyMw8GlyctK4cuUyY8ZU3GWUkrKaiAjjhUlc3BSmT0+gQYOG6HTfo9V+D0BEhJoXX3wegI0bs1i92rgo27HjP3nzzVcpKyujvLyc+PgEfv+92K6GTZu0BAUFoNVlc/nyZd4bPdb83QbNenqqjQFrwvh4Zsz8kIYNG6LT6sx3E8XEvMfDjzwMisKvv54mNta4D1EvDeS+++5j+NtvMfzttwB4aeAgzlVxF5bxuA1E952pL4yqoi+Mm8DMWRZ9wXTcTpo8ERcXF5YtSwSMC9Pjxo0nMXEpM2ZOJyMzHSEEq1at5pdffqlR+/w3IP7MnRa3EyHEOOAl4CTwK3AAuAi8Z0rbC7gqijLIZK8CjgOeiqLY79UmvO/zrgc7Xw8kIF+QY4l8QU4F9eEFOUo9+TXXiZPH7C333RTHn+9Y4wPeZ/m2v1zfzVLfRwgoijIVsPfjgHlVZPEHVt8oGEgkEsntprz8tp/jb4p6HxBuBiHEp0A4oK5rLRKJRPJ3478qICiKMryuNUgkEklV1NVicU35rwoIEolEUp+pJ8shVfJ3uO1UIpFIJHYQQvQwPcnhiBBibBU2/YUQB4QQ+4UQ31ZXnhwhSCQSyW2iNheVhRCOwGdAKMY7MH8SQqxXFOWAhY0vEAM8pSjK70KIah/xK0cIEolE8vfkceCIoijHFEW5CiwHnrGxeR34TFGU3wEURan2Z/UyIEgkEsltotxQ860GtAQsnz/yqynNkgeBB4UQW4QQPwohelRXoJwykkgkktvEzUwZCSHeAN6wSFqgKMoCSxM72Wx/+OYE+AKBgBfwvRCibVW/0/ofDwh1/yvh+jJEqw+/Ej6xofqXotwuHoiMv7HRLcZQVlrXEuoNI+9+8MZGfxOUmwgIppP/gmpMfgUsH8XqBZyxY/Oj6anPx4UQBzEGiJ/sFVhfzkcSiUQiuTl+AnyFED5CCBeMj/xfb2OTDAQBCCGaYZxCqvJpff/jIwSJRCK5fdTmD9MURSkTQgwDNgKOwCJFUfYLISYD2xRFWW/6LkwIcQAwAKMVRTlXVZkyIEgkEsnfFEVRNIDGJi3O4n8FiDZtN0QGBIlEIrlNyIfbSSQSiQSo/wFBLipLJBKJBJAjBIlEIrltGOr5CEEGBIlEIrlNyCmjvwnxEyei1elIS0+nTdu2dm3atm1L+saNaHU64idONKc3btyYpcuWsUmrZemyZbi5uVnla9euHUePHSNcXfHenhYtWpC4dCkZ2dlszMqipZeX+buuAQFk5eSQo9MxeMiQSjpcXFz4ZO5ccnQ61iQnm/P6+/uzLjWVtI0bWZeaSmfTy8IbNmzIwsWLyczOJj0zk/fGjPlzPoqPQ6vNIS1NQ5s2bar2UXoaWm0O8fHmmx2Ijh5JWpoGjSaVxMSvad682mds/Sli5ibRedBUeo34qNbLBoiLiyEnR8OGDWto0+ZhuzZt2z6CRrOGnBwNcXEx5vSHH36I1au/ISVlNcnJK2jXztjHnniiE7t2/UBKympSUlYzbNjgSmXeir75wAMPsGbtWg4eOsTrb7xhVZabmxufz5tHdnY2WdnZvPrqq2Tn5KDV6RhSRX+cO3cuWp2O5ORkvCz68tChQ9HqdGTn5NC1a1dz+vQZM9i2fTsbMzKsyoqJjSU7O5u09HTmz59f6Viyx31dOvLSukVEpSyh4ysDKn3/6HO9+NfqBfzfii94bskcmt5/LwAOTk6ETh5l/G7lF7Ts2O6Gdf2386cCghBiohBiVG2LsSj/WSHEIxafJwshQm5VfYFBQfj4+BAYEEBsTAxTE+y/cD5h6lRiY2IIDAgw2gcGAjBk6FByt2whKDCQ3C1bGDp0qDmPg4MDY2Ni+O6776zKmj17NgvmzyesWzd6R0Zy7uxZs/2kKVN4OSqK7iEhRERG0trX1ypv/wEDOF9SQnBAAIsWLmTMWONTb3/7/Xdef+UVwrt3Z3R0NLPmzDHn+XLBAkK7dSNCreaxjh0JMGmvsY8CA/Hx8SYwMJjY2FimTp1i30cJU4iNjSUwMNhkHwDAggVfEh6uRq3uRU5ODiNGvH1T9deEPkH/5KsJg2q9XIDAwKfx9r6X4GA148ZNZPLkCXbtJk+ewLhxkwgOVuPtfS8BAf4AjBnzLp9+Oo+IiH589NFcxox515znp592EBHRj4iIfsyd+4V1vbeobxYXFzMxPp4vv/yyUlnx8fHodDq6detGT7WaQS+/zKCoKEJDQoisoj+WlJQQGBDAwoULGWvqj619fYmIiCAsNJSoqCimJCTg4GA85axetYqoqKhKdW/+/nvCwsII79GD48ePWx1L9hAODgTGDid5aCxLe7/Ggz2CzCf86xzU5PBNvzf4dsBgti1eydOjjEG3bV/jBdo3/d5g7eCxPP3umyBu7RV8uSJqvNUFt3yEIIT4M9NSzwLmgKAoSpyiKFm1p8qasNBQ1iQlAbBz505c3dxwt7mCdW/eHNdGjdixYwcAa5KSCAsLAyA0NJTVpvyrk5IINaUDDBo0iLS0NPMJH4wHiqOTE5s3bwbg0qVLXLlyBYD2fn6cPHGCvLw8rl27RmpKCqGhoVZaQkJDSTLVl6bR0OWppwA4sH8/hYXGhxkeOnSIBg0a4OLiwpUrV/jxhx8AuHbtGvv27UOlUt2cj8JCWLNmrclHu3B1dcPd3d3aR+7uuLo2YseOnUYfrVlLWJhR+4ULF8x2d955J8bbo2uXTm18aOx6Z62XCxASEsTatcYfge7atQc3N1fc3ZtZ2bi7N6NRo7vYuXM3AGvXric0NBgARVFo1KgRAK6ujcztdCNuVd88d+4ce/bsoezaNauyGjVqxONPPMGK5csBaNOmDcePHTP3x5SUFMJs+mOYRX/UWPTHsNBQUlJSuHr1Kr/m5XHyxAn8/PwA2Lp1KyXFlR+n8/3332MwGMz7q/L0rNY/Hm0foiTvDOdP6ykvK+NQupb7A7tY2Vy9eMn8v/MdDcHU95refx+n/mPsq5d/K+Zq6UU82tzax2SUl9d8qwtqHBCEEONML2LIAh4ypWmFEB1N/zcTQpww/T9ICLFKCJECZAghGgkhsoUQO4QQe4UQz1iU+5IQYo8QYrcQYqkQogsQCcwQQuwSQjwghFgihOhnsu8mhNhpKmeREKKBKf2EEGKSRR3/qOm+eahUnDlT8QgQvV6PysPDykbl4UG+Xm/+nJ+fj4fppOrerBlFpgO8qLCQZs2MJwoPDw+6d+/ON8uWWZV1v48P58+f54v580nRaBgbG2u+clKpVOTn59utx1JvvkmvwWCgtLSUJk2aWNmEq9Uc2L+fq1evWqW7urnRLSSE3C1baugdU50eKs6cqdCl1+srBRWjdksf6fHwqLAZNepdcnM388wzkcyePYe/Ex4eHpw5U7Fven0BKpVNH1F5oNcXmD/n5xfgYepHCQkfMnbsu2zenMXYsaOYMaNiWqtDh/akpiaxaNE8fH0fsK73FvXNqrj33ns5d+4cM2fOZINGQ/S771oFr6r64xk7/dFDpeKMZV/W6yvlrY7n+vdHq9VWa9OoeTNK9UXmzxcKz9LIo/I+thsQSVTq1/iPfA3dh58DcPbQUR4I7IJwdMCtpYrmD/vi6uFeKe//EjUKCEKIxzA+J6MD0AfoVINsnYEoRVGCgStAb0VR/onxuRqzhJE2wDggWFGU9sAIRVFyMT6PY7SiKH6Kohy10NEQWAIMUBTlUYyL4paTmmdNdcwDajylJewME22vYGtiY0tcfDzTpk2j3CbcOzo50alTJ6YmJPBsRAT33nsv/Z57rspyblaLr68v740dy7iYGCsbR0dHPv70U75evJi8vDzbIqqlNnw0c+YsunTxZ9269URFvXRT9dc1NWv/qm3+9a8BJCR8iL9/CFOnTmfatMkA7N9/gK5dQ+nVqy+Jid/yxRef3HS9f6ZvVoWjoyNt27Zl2bJl9FSruXb1Kg8/8oiVTU3r/yu63ho2DENZGclr11ZvWMM69qxYz9e9otjy0Vd0ev3/ANifnM6FgiJe+PZzuo4eQv7uA5Qbbu07Lg2KqPFWF9R0hPA0sFZRlEuKopyn8gOU7JGpKMpvpv8F8L4QYg+QhfGZ3R5AMLBaUZSzABb2VfEQcFxRlEOmz18DXS2+X2P6ux3wtleAEOINIcS2mJiYkympqWg0GgoKCmjRooXZRqVSUWAzpM/X6/G0uLrx9PSksMB4NVh09qx5GO/evDlnTdND7dq149NPP2Xz5s2Eq9VMmTKFsLAw9Pn5HNi/n7y8PAwGAxkbN5oXC/V6PZ4Ww2TLeq6jz8/H06TX0dERV1dXik3Db5VKxRcLFjAqOppTp05Z5Xt/2jROHD/O4kWL7LmmEgMHDkSjSUWjSTX5qEKXSqWiwEZXfn4+np6WPlJRWGhtA7Bu3Tp69OheIw11yYsvPm9e7C0sLKRFi4p9U6k8KCiw7iPGUVPF1bunp4f56rpPn0g2bjTOemo0G2nX7lEALly4yKVLlwHQar/HycmJN954BY1Gc0v7ZlXo9Xr0+fns2rULgKysLKuRYFX9sYWd/qjPz6eFZV9WqSrltUffvn3p1q0bI0aMuKHthYIiXFUVV/WNmjfjYmGVj+rhYLqWB4KMU1qKoZzvZn7BtwMGk/pOPC6ud1F86vQN6/xv5mbWEOyF9jKLMhrafHfR4v9/Ae7AY4qi+AEFJntRRblVcaOw+Yfpr4EqbqlVFGWBoigdP/jgg/sievVCrVaTkZFBn759AejQoQOlpaXmYfZ1igoLuXDxIh06dACgT9++ZGRmAsaDpp8pf7++fck0pT/t74+/aUvTaJgwYQIZGRns3r2bxo0b07RpUwC6dOnCkcOHAdizezfePj54tWqFs7MzvSIiyDKVd53srCz6muoLV6v5ITcXME4HLVy8mBnTp7N92zarPNGjRuHq6sqUSZNu4MIKli5dilrdC7W6FxkZmfTp09vkIz+jj4qKrOyLioq4cOEiHToY54n79OlNRobxJOjt7W22CwkJ4ejRKh+4WG9Ytmy5ebE3IyOH3r0jAfDza0dp6QWKiqxPrkVFZ7l48RJ+fsa7VXr3jiQraxMABQVFPPGEcWDdpcsTnDx5EoBmze4x52/Xri0ODg4sWLAItVp9S/tmVRQVFXEmP5/7778fgObNm+Ps7GzujxEREZXKyLToj2q1mlxTf8zMzCQiIgIXFxe8WrXC28fHHGiqIiAggMFDhvDaq6+a19Wqo2D/Qe6+tyVuLVU4ODnxYI9Ajul+sLK5+96Kd8b4dH3CfNJ3atgApzuMp617n/wnisHAb8esL6Jqm/JyUeOtLqjpgu93wBIhxDRTnghgPnACeAzYCvSrJn9joFBRlGtCiCDgPlN6NrBWCDFHUZRzQoimplFCKeBqp5xfAG8hRGtFUY4AAwFdDfehSjbl5BAUFITuu++4fPkyo0dVzDZpNBrUpttFx48bx8xZs2jYsCFarRbtJuPBPu/zz/ns88/pP2AAZ86cYaidW/MsKS8vZ+rUqXzz7bc4CMHevXtZ/u9/A8Y52IlxcXydmIiDoyOrVq7k8OHDvBMdzd49e8jOymLFihXMnjOHHJ2OkuJi3h42DICXoqK4z9ubYcOHM2z4cACiBg7E2dmZYcOHc+TIEVI2bAAgMTGRlaaFwxr5aNMmgoIC0ek2cfnyFUaPfs/CR6mo1b2MPho/gZkzp5t8pDPPASjxvfoAACAASURBVI8Z8x733+9DebnC6dOnGTfu/9k787ioqvaBfw8IboC54AyKCS5touKbVprJIiCMYImZtii2q2mWmQsmmGKLmrb4ZtlmZr2uKAIDAuKQpr2W4V7uuzOAJgoIKsP5/THjMMNuGtDvvd/P536Ye+5znvPc5xzu2e49560ap11TJi5YwY59x7mYV0C/F95j/PAAhgb0vC26dbof8fV9hPT0JIqKCpkypfQto/j4NYSFmYp/VNRs5s6NoWHDRmRkbEGn2wJAZGQ0UVFTsbdvwNWrV5k+3VQxh4QE8dRTwzAajRQVFTFhgu2+FH9X2XR1dWVDfDxOTk7IkhKee+45AgMCyM/PZ2Z0NB9+9BEODg6cPnWKqVOnsmzZMuzt7VllLo+vm8tjWloaq8zlUZeRQW5uLuPN5fHw4cMkJCaSmpZGcXExUTNmWIZPP/74Yx7q3ZvmzZuz/eefWbhwIatWruTtWbNwdHRkuXneLTMzk/Pzvq00X6SxBN27i3hs8bsIOzsOrN/In0dP8tDYCLL2H+J4xna6DX+UOx/qQcl1I0V5eaTMmAtA4xZ3MHjxu8gSSX72eTZOf/+vFI2boq6GgmqKqOmYnhBiOjASOIlp04UDQAKwCsgH0oFnpJQeQohRQE8p5Thz3FZAPOAA7AIeBkKklCeEEBHAm5ha9ZlSylFCiIeBLzC1+B8HZgAJUso1Qoj+wHxMFdMvwBgp5VXzhHZPKeV580T3fCmlb1X35NG+fZ3vkFNfPgQpEfZ1bYKyQY4VygY5pdSXDXIm7E695ad5ygN+NX7mBO3YXOu1R41fCZVSzgHmVHDJ+muOt8yySzFN/t6Iex7TJHNFer/FNBdgHfYTVq+dAqOsrm3CNLldVo+H1e9fMW0Zp6CgoKBQQ5SlKxQUFBRqifo+ZFRfRiwUFBQUFOoYpYegoKCgUEsY63zWsmqUCkFBQUGhlqirNYpqijJkpKCgoKAAKD0EBQUFhVqjvk8qKxWCgoKCQi1R3+cQlCEjBQUFBQVA6SHUOSX1pE72sG9Y1ybUiy+EAY5uqPl6T38X9cUXRuOV6oX+Zj66fKauTQCg+qX2qsdY7XJsdYtSISgoKCjUEsqQkYKCgoLCPwKlh6CgoKBQS/y92+/cOkoPQUFBQUEBUHoICgoKCrVGfe8hKBWCgoKCQi2hvGWkoKCgoACAsYYbktUVyhyCgoKCwj8UIUSwEOKgEOKIEGJqFXKPCyGkeTfJSlF6CAoKCgq1xO2cQxBC2AP/BgIxbWv8ixBig5TyQBk5Z+BV4L/V6VR6CICPjw+b0tPRZWQwxrwJuTWOjo4sWrQIXUYG69evx93d3XJt7Nix6DIy2JSeTr9+/Wzi2dnZkajV8tXXX1vC+jz8MAmJiWi1WlavWUP79u0rtCl6ZjS6jM0kJSfRxatLhTJeXl4kb0xCl7GZ6JmlX7ZqNBpSUjdy7PhRunbtagl3d2/LHwd/R6tNRKtNZM6cmJo5CHigX1+WpWr5Pj2Zp15+odz1br16siRuLZsO7sUnOMjmWms3N+Yt/ZJvNyawNDkedds2NU4XICpqGunpWhITY+nS5d4KZby87kOrjSU9XUtU1DRL+L333s2aNd8TH7+G9etX0q2bFwAPPtiLXbu2Ex+/hvj4NYwbN/qmbKqMaYvW0nvUHEInfHhb9JXl7/CFi4sLixd/RGJiLLGx/+GuuzpVa0d0dBQ6XTpJSVq6dKmifCYnodOlEx0dZQmfOPF1kpK0aLUJLFv2La1btwYgMDDAEr5hQxw9e1bZmCUqOpL0zclok9bTpct9Fcp4ed1HUlIc6ZuTiYqOtIR//MkCEhJjSUiM5cctaSQkxgLQrXtXS3iidh1BQQHV+qIOeQA4IqU8JqW8BqwAHq1AbjYwFyiqTuE/okIQQgyqqjt0K9jZ2TFr9mxGRUQQGBDAoEGD6NS5s43ME8OGcenSJXx9fPjqq6+YOtVkSqfOnQkLCyMoMJCIiAhmx8RgZ1fq0mefe44jR47Y6IqJiWHChAloNBri4uIYP35cOZt8/Xzx9PTA18ePyGnTmBNT8YM7Zk4MkdMi8fXxM8n7+gBw8NBBRr88hh3/3VEuzsmTJ9FoBqLRDGT69Ldq7KMJM2cw5bmXiBgQhn/YQNp36mgjk33uHO9NnkZafGK5+JHz32PFF18TMSCUMeHDuHjhzxqlC+Dr+wgeHnfi769h+vSZzJo1o0K5WbNmMH362/j7a/DwuBMfn74ATJnyBp98spiwsMf58MNFTJnyhiXOL7/8RljY44SFPc6iRZ/V2KaqCPf7F1/OGHVbdJXl7/LF2LEvcuDAHwwcGM6kSZHMmFH1v5qvr7l8+voTGRnJnDmzK5SLiZlNZGQkvr7+NuVzyZIvCAnRoNGEkp6ezoQJrwLw00/bLOGTJ0/h/fffrcKGfnh4tMffL5jIadHMjomqUG52TDSRkdH4+wXj4dEeH59HAHh1/ERCB4YTOjCc5OQUNianAXDo4GEeHTSU0IHhjIp4iZg5M7G3t6/SHzeD8SYOIcRLQohfrY6XyqhrC5y2Oj9jDrMghOgBtJNSJtTEvn9EhSCl3CClfO/v0O3t7c3JEyc4ffo0169fJz4+nqDAQBuZoMBA1q5dC4BWq6XPww9bwuPj47l27RpnTp/m5IkTeHt7A6BWq/H392fFihVl7wVnJycAXJydycrKKmdTUGAgsWtNLZbMzF04u7jg2trVRsa1tSvOTk789lsmALFrYwkKMrXMjx45yrFjx27JL9bc070bZ0+eQn/6DMXXr5OeoOXhAH8bGcPZcxw7eAhZUmIT3r5TR+wb2LPzp20AFF65wtWiahsqFgIC/Fi3bgMAu3btwcXFGVfXVjYyrq6tcHJqSmbmbgDWrdtAYKDJPiklTmZ/Ozs7kZ2dfRN3fvP06uJJM+cmf4vuv8sXnTp1ZNu2nwE4duw4bdu2pWXLlpXaERQUQGzsOsBcPp1dcHUtUz5dXXF2tiqfsesICjL9X+Xn51vkmjRpgjRPtF65csUqvLElvEJfBPqzLjbO7IvduLhUbIOTkxOZmbtMvoiNIzCofzldGk0w8eaGTFFREUajaWCnYUNH4PZOAt9MhSClXCKl7Gl1LCmjrqJXliwGCyHsgIXAGxXIVUiN5hCEECOBSebE9gCrgLcAR+AC8LSUMksIMRPwBNyAu4CJwENACHAWCJNSXhdCnABWAn7mJJ6SUh4RQoRVoncU0FNKOU4I0RH4HrAHkoCJUkonIYQvMBM4D3gBO4FnZFWlClCp1ZzT6y3ner0e7x49ysucOweA0WgkLy+P5s2bo1KryczMLI1rMKBSqwGIio7m3XfesfwD3mDqlCl8s3QpRUVF5OfnM/ix8ApsUnHuXKlNBoMetUpNTnaOJUytUqM3WNttQKVWVXWrALRr145EbQL5efnMn/8Bv/zyS7VxXFWtydEbLOc5hizu696t2ngA7Tw9yL+cx6xPP8bNvS07t21nydwFlJSpOCpDpVJx7lxp2gZDFmq1ipyc85YwtVqFwVBaser1WahUJl/ExLzP0qWfM23aJIQQDB36jEWuR4/uJCSsJTs7m3ffnc/hw0drZFNd8Xf54vffDzJgQAA7d2bSrZsXbdu64eam4sKFC5XYoS5TPg2o1WpycqzKp1qN3qrM6PUGVCq15XzSpDcIDx9MXl4eTz75tCV8wIAgJk9+k5YtW/Lcc89X6gu1SmWj36A3oFa3LmNDawz6Ul8YDFmoVbb/I70e6MmF8xc4ceKkJay7dzfef38Obdu68cbEqZYKoh5yBmhnde4OnLM6d8b0LNQJIQDUwAYhxCAp5a8VKay2hyCE6AJMB/yllN0xLfq3FXhIStkD07jVZKsoHYGBmMaylgObpZRdgUJz+A0uSykfABYBNwZcq9J7g4+Aj6SUvcrcPEAP4DXgPqAD8HAF92PphuXl51dcxZapQ8zOLCdTWbi/vz8XLlxg37595a4//8ILPDtqFL0feojVq1fz1ozywzaV6a1epvy9WJOdnUOf3g8zUBPK7NkxfPTxh+UqrAqpKK0atpzs7e3p2ut+Fr87l9GDn8CtXTuChwyuUVxT0tX7oqKG0g2Zp58eRkzM+/TtG8CcOXN5771ZAOzff4B+/QIJDR3CsmU/8NlnH9fYprri7/LF559/SbNmLsTHr2HkyKc5cOAPiosrfwj+9fJZKjN//gf06dOXuLgNRESMtIRv3JhC//6BvPTSy0ycOPH221Cm3A4KG8iGMsOcu3ftIXhAGI89+gRjxr6Io6NjpXbcLEZkjY8a8AvQWQjhKYRwBIYDG25clFJeklK2klJ6SCk9gJ+BSisDqNmQkT+wRkp53pzIn5hqoo1CiL3Am4D1rFKSlPI6sBdTKz7ZHL4X8LCS+4/V397m31XpvUFvYLX59w9lru2QUp6RUpYAu8qkh9l+SzfM2ckJg8FAGzc3y3U3NzeyywzjGPR62rQxTYTa29vj7OxMbm6uKdw6rlpNdlYWPXv2JCAggK1bt/LJJ5/Qp08fFn74IS1atODee+9l1y5TFzYhPp777/8XACNGjrBM9mZlZdOmTaletdqNrGxbm/QGPW5qa7vV5ewuy7Vr18jNzQVg3759nDp5Ck9PzyrjgKlH4OpW2rpzVas4n1WzoZccQxZH9v+O/vQZjEYjW1M30bmSCcAbPPPMcMtkb3Z2Nm3alKatVqvIKpO2qYVa2vJzc1NZhkPCwwexcaNpfFir3Ui3bqZJ9vz8Aq5cKQRAp9tCgwYNaN78jhrdU21SW76YMmUGYWGPM2nSNFq0aM6ZM7ZLTo8YMQKtNgGtNoGsrKwy5VNdbuhTr9fjZlVm3NzUZGeXL59xcXEEBw8oF75jxy+0b38nzZs3t7LhKcuEb1Z2to1+tZuarKwcGx16fRZqt1JflPWXvb09A4IDSExIKpc+wNGjx7hypZC77+5c4fW/ws0MGVWHlLIYGAdsBH4HVkkp9wshZgkhBv0V+2pSIQjKD6R9Aiwyt/xfBhpZXbtqNrYEuG41ZFOC7RCVrOB3VXprwlWr30ZqMCS2e/duPDw9cW/XDgcHB8LCwkhNTbWRSU1LY8iQIYDpDZ5t20zj4ampqYSFheHo6Ih7u3Z4eHqya9cu5s6dS++HHqJv376MHz+ebdu28fprr3Hp0iWcnZ0tD+G+jzximXT+btl3lsnelJQUwoeYhpJ69PAmLy/PZrgIICc7h/yCfHr0MM1ZhA8JJ6WM3WVp0aKFZdK7Xbt2eHh6cOrUqepcxME9e3H3aI/avS0NHBzwD9WwbdPmauMB/LFnL07NXGjWwvSP/a/eD3LySNVDM8uXr7BM9qakpDN4sKlse3t3Iy8v32aIBCAn5zwFBVfw9jYNYw0ePIi0NJN9WVk5PPhgLwD69HmQkydNQwOtWpWOkXfr5oWdnR0XL+bW6J5qk9rwhbOzMw4Opn+VYcOG8MsvO8nPL7DR+91336HRhKLRhJKSkkp4uKmXZymfOWXKZ04O+fkFpeUzfDApKabKyMPDwyIXEBDA0aOm+S7rN+66dOmCg4MDFy9etLLhB8tEcGrKJgaHP2r2RfdKbSjIL8Dbu7vJF+GPkpaabrn+8MO9OXr0uM0Qm7t7W8skcpu2bejQwZMzZ85SX5FSaqWUd0kpO0op55jDoqSUGyqQ9a2qdwA1m0PYBKwTQiyUUl4QQrQAmmGaEwCIuMl7uMEw4D3z3+3msJro/RkYgmkOYvhfTNuC0WgkKiqKZcuWYW9vz6pVqzh8+DCvT5zI3j17SEtLY9XKlSxYuBBdRga5ubmMH2d6M+jw4cMkJCaSmpZGcXExUTNmVDk2bjQamTZ1Kos/+wxZUsKlS5d4880p5eQ2p2/Gz8+PjB91FBYW8uak0pEzrTYRjcY08vbW9BnM/2AejRo1QqfLQLdZB5jGYWe+PZMWLVrw9Tdf8/uBA4wcGcEDDz7AxImvYyw2YiwxMj3yLS5dulQjH330dgzzln6JnZ0dSWtiOXH4CM++Np6De/exbdNm7u7qRcziT3Bq5kJvfz9GTRjPsyFhlJSUsPjdeSz47huEEBzat5+ElaurTfMGOt2P+Po+Qnp6EkVFhUyZUvpmTXz8GsLCHgcgKmo2c+fG0LBhIzIytqDTbQEgMjKaqKip2Ns34OrVq0yfbtr8JiQkiKeeGobRaKSoqIgJE96ssU1VMXHBCnbsO87FvAL6vfAe44cHMDSg6tcna8rf5YtOnTowf/47GI1Gjhw5xtSpFb+xc4PNmzfj5+dLRsZmCguLePNN6/KZgEYTCsBbb81g/vy5peVTpwNgypTJdOjgSUmJ5OzZs5a33UJCggkPH0xxcTFFRUWMG/dqFTZk4OvXj826jRQVFjF5cukrpQmJsYQONDWoZsx4m7nz3qVRo4ZmX/xokQsN0xC/wXa4qGev+xk9+kWKi69TUiKJmjHrtjYU6vuXyqKaOVeTkBARmIZwjEAmsA7T7PVZTA/oXlJKX/Okcr6Ucr45Xr6U0sn823LNPKn8DaDB1Et50jyp/GglekdROqncGdPchAASgZeklG3Nk8qTpJSh5vQWAb9KKZdWdl8e7dvXg9ypHy96eTS42c7Y7ec0t+/1vltB2TGtlPqwY5qdqPvd/ACOHf/9lhcimtOtf42fOdP3bKr1hY9q9JaRlPJb4NsywXEVyM0sc+5U2TXg31LKt8vIx1Widymw1Hx6FtPEsxRCDAd+NcvoAJ1VnPIv+CsoKCgoVMo/cemK+4FFwvQKQS7wXB3bo6CgoFAjavj2UJ1RJxWC+RWovxp3C9D99lmjoKCgoAD/zB6CgoKCwj8SpYegoKCgoAAoO6YpKCgoKJip76+d1o93HhUUFBQU6hylh6CgoKBQS9T3OQSlh6CgoKCgAPzP9xDqw5ex9WOaqT58JWwszqtrE4D68ZVwffhaGmDlM7dn46Bb4f2Lx+vahNtGfe8h/I9XCAoKCgq1R4kyqaygoKCg8E9A6SEoKCgo1BL1fchI6SEoKCgoKABKD0FBQUGh1qjvPQSlQlBQUFCoJer7l8pKhaCgoKBQS9T3HoIyh6CgoKCgACgVQoVEz4xCl5FOUrKWLl5dKpTx8vIieWMSuox0omeW7kE7LXIqmzalkpSs5fPPF+Pi4mwTr02bNuw/sJcXX3rBJtzHx4dN6enoMjIYM2ZMufQcHR1ZtGgRuowM1q9fj7u7u+Xa2LFj0WVksCk9nX79+gHQsGFD1sfFkZSUREpqKq+//no5nTPffpv9Bw5U6YuoqGmkp2tJTIylS5d7K/HFfWi1saSna4mKmmYJv+eeu1m9ejlabSxLlizCyakpYNrUPj5+DfHxa0hIWEtQUP9yOqNnzkSXkUFScjJdvLwqSdeL5I0b0WVkED1zpiW8WbNmfLd8OZt1Or5bvhwXFxcAOnbsSOy6dRw8dIgXX3rJRpeLiwufLl7Mpk2b2LhxAz16lN9y41Z8ce+9d7NmzffEx69h/fqVdOvmZUl38eKPSEyMJTb2P9x1V6cK9d4s0xatpfeoOYRO+PC26KsMdZ+ehKz7Gk3cUu55dlilcu4BjzAsM5Xm990FQBM3FUO2JxC04jOCVnzG/dMn3BZ7+vj0I3ZTCnG6TYwa83K56/96oBffJ8Sx48gf9A8Jvi1p3gwlUtb4qAvqXYUghPAVQiTUVfq+fr54enrg6+NP5LRI5sTMrlAuZs5sIqdF4uvjb5L39QFg65atBAUFExKs4fjxE4wdO9Ym3oyot9DpMmzC7OzsmDV7NqMiIggMCGDQoEF06tzZRuaJYcO4dOkSvj4+fPXVV0ydOhWATp07ExYWRlBgIBEREcyOicHOzo6rV6/y1JNPEhISgiYkBB8fH3r06GHR17VrV8uDslJf+D6Ch8ed+PtrmD59JrNmzahQbtasGUyf/jb+/ho8PO7Ex6cvAO+++zbz5n2IRhNOSsomXnzxWQAOHTrCY48NIyzscZ599mViYqKwty/9UtrXzw9PT098fXyInDaNOTExleTBHCKnTcPXx8ck7+sLwJixY9n200/4+fqy7aefLHmQm5vLzOhovvjii3K6oqOjycjIoH///oSGhnPkyLHb6ospU97gk08WExb2OB9+uIgpU94AYOzYFzlw4A8GDgxn0qRIZsyYWqHemyXc7198OWPUbdFVGcLOjvunjufHcZEkD3mB9sF+uHS4s5xcgyaN6fzkY1zY87tNeMGZc6QMH03K8NHsnPPRLdtjZ2fHlFkzGT/qeYYEBhM8KBTPTrYVrP7cOWZOmkxyXPwtp/f/kXpXIdQ1QYEBxK5dB0Bm5i6cXVxwbe1qI+Pa2hVnJyd++y0TgNi16wgKCgRgy5atGI1Gc/xM1G7qUt1BgZw6dYrDhw7b6PP29ubkiROcPn2a69evEx8fT1BgYBm7Alm7di0AWq2WPg8/bAmPj4/n2rVrnDl9mpMnTuDt7Q3AlSumDdIbNGhAAwcHpLnVYWdnR+T06bz77rtV+iIgwI916zYAsGvXHlxcnHF1bWXrC9dWODk1JTNzNwDr1m0gMNAfAE9PD3bs+BWAn37azoABpnsqKiqy+Khhw4aUbQwFBQYSa77XzMxMcx60tk23dWtzHvwGQOzatQQFBQEQGBjIGnP8NWvXEmgOv3DhAnv27KH4+nUbXU5OTjzw4IOsXLECgOvXi8nLs11G41Z9IaXEycm0xbizsxPZ2dkAdOrUkW3bfgbg2LHjtG3blpYtW3Kr9OriSTPnJrespypaeN1N3ulzFJw1UFJczKmNOtr69ikn13XsKP5YugrjtWt/qz1e3t05c/IkZ0+fpvj6dTbGJ+IbFGAjoz9zlsN/HKRElvyttlSGEVnjoy6o1QpBCOEhhPhDCPGtEGKPEGKNEKKJECLYHL4VCLeSf0AIsU0IkWn+e7c5fIsQwttK7ichRDchhI8QYpf5yBRCOFdgRpWo1GrOndNbzg0GA2qV2kZGrVKjNxgs53q9AZXaVgZg6BND0el0ADRu3JjRY17mow8/rjhNfWmaer2+nD6TXecAMBqN5OXl0bx58/JxDaW22NnZodVq2fnbb2zdsoVdu3YBEBERQVpqKjnmh1KlvlCpOHeu9D4NhizUapWtL9QqDIYsK9uzUKlMMocPHyEgwA+AkJAg3Kwqx+7du5KUtB6tdh0zZsyyVBBl79WUrgG1qky6KlWZPCj1mWurVpZ7y8nOplUr2wd3We68804uXLjA/PnzSdRqeeedt2ncuPFt9UVMzPtMnfoGW7emMXXqJObNMw3l/P77QQYMMD20unXzom1bN9zcbPXWVxq3bkVhVo7l/ErWeRqXqSTvuLsjjdWu6Lf8t1z8pm3VBP1nMX5ffkCrHhUPC94MrioVBqv/3Wy9gdaq+uVLpUIoz93AEillN+AyMBH4AggDHgGsn4R/AP2klD2AKOAdc/iXwCgAIcRdQEMp5R5gEvCKlNLbrKvwZo0TQpQLk2WasDWReWXcWIzFxaxfFwfA6xNf46svv7a02m30VWBHTdOsypaSkhI0Gg29H3qI7t7e3HXXXbRu3RrNwIEsXbq0glTL2FWD+6zI+hsyU6bM4JlnniQubiVNmzblulXLfPfuvYSEPMbgwcMZPfoFHB0dbyrdmtlWM+zt7fHy8mL58uUM1GgoLCxk9Ojn/0J6lcs8/fQwYmLep2/fAObMmct7780C4PPPv6RZMxfi49cwcuTTHDjwB8XF9WPBw+qpsORaXRb0mDSGXR98Xk6q6PyfxIc8TcqTY9j1wWf0fmcaDZreWo/mdpaJv4v6PodQF6+dnpZS/mT+vRx4FTgupTwMIIRYDtyY8WsGfCuE6IyppDmYw1cDM4QQbwLPAUvN4T8BC4QQ3wOxUsozZRMXQrx0Q3+LFi1xdnJhxMgRPDncNCG2e88e2rRxs8ir1WqysrNsdOgNetysWvBubmqys0plhgwJp39/f5568hlLmLe3N5qQEKZNm4qLiwslsoSrV6+y7NulGAwG2ri5Welzs9EHYNDradOmDQaDAXt7e5ydncnNzTWFW8dVq8vFvXz5Mj9v346Pry9HjhzBo317MjJM8xiNGzdGl5FB//6hADzzzHCGDXscgL1799GmjZqdO2/4QkVWlm2vwmAw2LSU3dxUluGQY8eOM2qUKSs9PNrj59ePshw9eozCwkJee+0VHun7EHAjD9pYZEx5YJuu3mAokwelPss5fx7X1q3Jyc7GtXVrzp8/Xy7dsvdg0OstPaikpBRGj37htvoiPHwQs2aZhui02o28845pNdP8/AKmTCmdj8jI2MiZM+WKbb2kMDuHxqrS4dQmqlYU5lywnDs0bUyzjh74fzkfgEYtW/DIh7PY8loUFw8c4tolUwPh4u+HyT+jx7m9OxcPHPrL9mQbDKit/ndbu6mr7QUr2FIXPYSyVV+zCsJuMBvYLKX0wtSDaAQgpbwCpAKPAk8AP5jD3wNeABoDPwsh7imXuJRLpJQ9pZQ9nZ1Mk6rfLfsOjSYUjSaUlJRUwocMBqBHD2/y8vLIyc6x0ZGTnUN+QQE9ephGrcKHDCYlNQ0AH59+jB7zMi88/xJFRUWWOE8MHUbfvv3o27cfX3/9Df/+96cs+/Y7AHbv3o2Hpyfu7drh4OBAWFgYqampNmmmpqUxZMgQADQaDdu2bTOFp6YSFhaGo6Mj7u3a4eHpya5du2jRooVl0rhhw4Y83LcvR48cYXN6Or169aJv37707duXwsJCfH18LOksX76CsLDHCQt7nJSUdAYPHgSAt3c38vLyycmxfbjm5JynoOAK3t7dABg8eBBpaZsBaNmyBWBquY0b9zI//LAKAHf3tpZJ5DZt3PD09OCLL75Bo9Gg0WhISUkh3HyvPXr0MOeB7T92Tna2OQ96mPNgCClmn6WlpfG4Of7jQ4aU82VZcnJyOKfX06FDBwD69HmII0eO3lZfZGXl8OCDsSoT6gAAIABJREFUvcz6H+TkyZMAODs74+BgapcNGzaEX37ZSX5+QZX21hf+3H8Q5zvb0rSNGrsGDbhzgC9nddst16/nX2G9/+MkDBxBwsARXNj7u6UyaNi8GcLO9Php2laN051tKTijryypGrF/9x7aebSnjbs7DRwcGBA2kIzUTbek83ZT34eM6qKHcKcQoreUcjvwJJAGvCyE6CilPGoOu0Ez4Kz596gyer4E4oEtUso/Acw69gJ7hRC9gXswDTvVmM3pm/Hz8yXjx80UFhbx5qTJlmtabQIajakl/db0Gcz/YC6NGjVCp8tAt1kHwNuzZuLo6Mjy5csA08T09OlvVZmm0WgkKiqKZcuWYW9vz6pVqzh8+DCvT5zI3j17SEtLY9XKlSxYuBBdRga5ubmMHzcOgMOHD5OQmEhqWhrFxcVEzZhBSUkJrVu35oMFC7Czs8POzo7EhATS09NvxhXodD/i6/sI6elJFBUV2rRk4+PXEBZmaj1HRc1m7twYGjZsREbGFnS6LQCEhWl45pnhAGzcmMaaNabJ+p49/8XLLz9PcXExJSUlREfHcPFirlUepOPn50fGjz9SWFjIm5MmWeWBFo1GY86D6cz/4ANzHujQbTY9fBd/+in//vRTnhg2jHPnzjHW/Bqvq6srG+LjcXJyQpaU8NxzzxEYEEB+fj4zo6P58KOPcHBw4MyZc0yebPsW0a36IjIymqioqdjbN+Dq1atMn27qIXTq1IH589/BaDRy5Mgxpk6N4nYwccEKduw7zsW8Avq98B7jhwcwNKDnbdF9A2ks4bf3F+Hz6bsIOzuOxW3k8rGTeI2J4M8DhziXsb3SuK7/6orXmAik0Yg0lrBzzkdcu3xr+2EYjUbej3qbfy/7Bjt7ezasWs2xw4cZ/foEDuzdx49pm7ivW1c++HwxLs1c6Nffn9GvT2BoUMgtpfv/CVGbY2xCCA9AC/wI9AEOAyOAfsCHwHlgK+AlpQw1P9S/BXKAdGCElNLDSt8fwGtSymTz+SeAH6ZdZw4Ao6SUVyuzx6N9h3owwFg/xovtG9z0/Pttp75skFMffKFskFNKfdkg57cTRyqaNLkpht5zf42fOav/2HnL6d0sddFDKJFSji4TloypNW+DuRdxl1WQpVkmhGiDacgrxUp+/O01VUFBQeH2UaIsXXH7EUKMBP4LTJeyjl4oVlBQUKhjzK/sHxRCHBFClPuqUQgxUQhxwPya/yYhRPuq9NVqhSClPGGeIL5VPcuklO2klKtvh10KCgoKtYFRyhof1SGEsAf+DYQA9wFPCiHuKyOWCfQ0v+a/Bphblc5/ZA9BQUFBQYEHgCNSymNSymvACkxvXlqQUm42v5UJ8DPgThUoy18rKCgo1BK3+YOztsBpq/MzwINVyD8PJFWlUKkQFBQUFGqJm/m+wPojWjNLpJRLrEUqiFZhAkKIZ4CegE9F12+gVAgKCgoKtcTNLKpnfvgvqULkDNDO6twdOFdWSAgRAEwHfKp6DR+UOQQFBQWFfyq/AJ2FEJ5CCEdgOLDBWkAI0QP4HBgkpax2HQ+lh6CgoKBQS9zO7xCklMVCiHHARsAe+FpKuV8IMQv4VUq5AZgHOAGrzYv/nZJSDqpMZ61+qVzf8Gjfvs5vvtY/RawM4Vi9zN+M6UWJeoCwr17mb+b95h3r2gQAhi0v+w1p7dNt4Jt1bQIAe04cu+V/1wGdvWr8zNl4eN//xJfKCgoKCv+T1OT7grpEqRAUFBQUagll6QoFBQUFhX8ESg9BQUFBoZaoq53QaopSISgoKCjUEvV9JU5lyEhBQUFBAVB6CAoKCgq1hjJkpKCgoKAAKG8Z/SPw8fFhU3o6uowMxpj337XG0dGRRYsWocvIYP369bi7l64gO3bsWHQZGWxKT6dfv36W8Lnz5vHrzp1sTEmx0TXxjTdISk5Gq9Wy7LvvaN26dbn0+pnt2ZyRwehK7Plk0SI2Z2Swbv162prtueOOO/hhxQr2HTjA27NmWeSbNm1KolZrOXZmZjIjqmZ790ZHz2CzLo2kpHi6dCm71LoJL68uJCUnsFmXRnR06V7DE14bz/aft5Co3UCidgO+vqZ1tfr2fZgN8etISk5gQ/w6evd+yEZfbebHtMhINm3aRFJyMp9//jkuLi5V+CIKnS6dpCQtXbp0qcQXXiQnJ6HTpRMdXerjiRNfJylJi1abwLJl31ryPTAwwBK+YUMcPXvWbN9jdZ+ehKz7Gk3cUu55dlilcu4BjzAsM5Xm95k2HmzipmLI9gSCVnxG0IrPuH/6hBql91eYtmgtvUfNIXTCh7dd98M+/diwKY0EXTrPjSn/8ZyDoyNzF31Mgi6d79fH0sa9LQANHByYNW8ua5OTWJ2USM+HShcHXfztN6xOSiQ2JZm35sRgZ/e/93isd3cshJhlXoypVrCzs2PW7NmMioggMCCAQYMG0alzZxuZJ4YN49KlS/j6+PDVV18xdappY6JOnTsTFhZGUGAgERERzI4pLURrVq8mIiKiXHpLPv+ckOBgNBoN6Zs28eoE239Ia3uCqrHHr4w9V69eZcH8+bwzZ46NfEFBAQM1Gstx9uxZNiYnV+sbX18fPDzb4+cbwLTIGcTMmVWhXEzM20RGvoWfbwAenu3x8S19EH/91VIGagYxUDMInS4DgD8vXuSF518mJDiUSW9MZsHCeRXef23kx9YtWwgKCiIkOJjjx48zduzYSnzhi6enB76+/kRGRjJnzuxKfDGbyMhIfH39zfKmSnDJki8ICdGg0YSSnp7OhAmvAvDTT9ss4ZMnT+H999+tUK81ws6O+6eO58dxkSQPeYH2wX64dLiznFyDJo3p/ORjXNjzu014wZlzpAwfTcrw0eyc81G16f1Vwv3+xZczRt12vXZ2dkTOepsxo57lscABhAwKo0OnTrZpP/EEly9dJtTXn++++prXpk4BYMjw4aa/wSG8/MxIJk2PxLykA5NeGc/QkIGEBwXTokULggZqbrvtJVLW+KgL/tYKwbyjz00hpYySUqb9HfZUhLe3NydPnOD06dNcv36d+Ph4ggIDbWSCAgNZu3YtAFqtlj4PP2wJj4+P59q1a5w5fZqTJ07g7e0NwI4dO7iUm1suvfz8fMvvJk2aUHbpkO4V2BNYxp5AK3uSrOwpLCzk119/5erVyhc09PDwoGXLluzYsaNa3wQGBRAbux6AXZm7cHF2xtXV1UbG1dUVJ2cnMn/bBUBs7HqCggLL6bLmwP4DZGeb1tk6dOgwDRs2xNHRtHRGbefHli1bMBqNAGRmZqJ2c6vQ5qCgAGJj15nlduHs7FKhL5ydnfjtt0yzL9ZZfFFZvl+5csUqvHG58lARLbzuJu/0OQrOGigpLubURh1tffuUk+s6dhR/LF2F8VrdLAnSq4snzZyb3Ha9Xt7dOXXyJGdPn6b4+nWS4xPwK1PmfIMC2GAuI6naJB7sY/JPx86d+O9PPwHw54UL5F3Oo0u3rgAUmPOoQYMGODg41Cgv/r/xlysEIYSHEOIPIcS35v061wghmgghTgghooQQW4GhQoiOQohkIcROIcQWIcQ9QohmZjk7s64mQojTQggHIcRSIcTj5vD+QohMIcReIcTXQoiG5vATQohW5t89hRA6828fIcQu85EphHCu7j5UajXn9HrLuV6vR6VWl5c5Z1pV1mg0kpeXR/PmzcvHNRjKxa2ISW++ybbt23n0scdYuGCBzTW1Wo3eSqdBr0ddgT36CuypCWGDBpGYkFAjWZVKhf6c7f2p1aoy9qrQ6w1W9hpQqUplRkY8Q1JSPO/PfbfC4ZiQkGD27z/ANfNDqy7y4wZDn3gCnU5X4TWVSs05K18YDIZy+WLKu1Jf6PUGVKpSmUmT3mDbtq08+uggFixYaAkfMCCITZtS+frrr5g8eUq1djZu3YrCrBzL+ZWs8zR2bWUjc8fdHWmsdkW/5b/l4jdtqyboP4vx+/IDWvW45R1tax2VSk2WVV5k6fW0VqnKyKgsMkajkfy8PO5o3pyDv/+OX2Ag9vb2tHV3596uXqjd2ljiLV62FN3OXygoKCBVW+VeMn+JEmSNj7rgVnsId2PatKEbcBm40d8uklL2lVKuwLSe93gp5f3AJOBTKeUlYDelmzWEARullNdvKBZCNAKWAsOklF0xTYCXH1C2ZRLwipTSG3gEKKzuBircYaJMy+BGl7KsTGXh1TF/3jz69O5N3Pr1jCwzjHEr9tSEsEGD2BAXVyPZmqRTkQxmme+X/4BPv/5oNIPIyc5m+lvTbMQ6d+7ElKlvMj2ydKy9LvID4JVx4zAWF7N+3boKr/9VX1jLzJ//AX369CUubgMRESMt4Rs3ptC/fyAvvfQyEydOrIG11eyLIgQ9Jo1h1wefl5MqOv8n8SFPk/LkGHZ98Bm935lGg6a3vxX/t1JhkSuTz5XkxfpVq8kyGPhPfByTo2ewe+dvFBuLLTJjRo7C/4EHcXR05IE+5Xtdt8r/9wrhtJTyJ/Pv5UBf8++VAEIIJ6APpqVXd2Fal9vNSubGbNjwG3GsuBs4LqU8ZD7/FuhH1fwELBBCvArcIaUsLisghHhJCPGrEOLXvPx8DAYDbayGCdzc3MjOyrKJY9DradPG1Iqwt7fH2dmZ3NxcU7h1XLW6XNyqiIuLIzgkxCZMbzDgZqVT7eZGVgX2uFVgT3Xce++9NLC3Z9++fZXKjBjxtGUSODsrC7c2tveXlWW7pLpeb8DNrbQVrHZTk2UeDjp//gIlJSVIKfnPilV0796tVE6t5vPPP+WNiW9y6tSp0nurg/wYMmQI/fv3Z0KZ+ZwRI0ag1Sag1SaQlZVFGytfqNXqcvmi1+ttfOHmpiY7u3z6cXFxBAcPKBe+Y8cvtG9/Z7W9vcLsHBqrSoermqhaUZhzwXLu0LQxzTp64P/lfEITv6Nl13t55MNZNL/vLkquX+fapTwALv5+mPwzepzbV7nNbr0jy2BAZZUXKjc3crKzK5Wxt7fHydmZS7m5GI1G5s2O4QlNKBNefBlnF2dOHT9hE/fa1Wvo0tLwC7z9U5klsuZHXXCrFUJZs2+cF1jpz5VSelsd95qvbQBChBAtgPuB9DK6qlr6tZhS2xtZEpfyPeAFoDHwsxDinnIGS7lEStlTStnT2cmJ3bt34+HpiXu7djg4OBAWFkZqaqpNnNS0NIYMGQKARqNh27ZtpvDUVMLCwnB0dMS9XTs8PD3ZtWtXFWabxvBvEBAYyLGjR22u76nAnrQy9qRZ2ROi0bDdbE91hA0axIYNG6qU+e677y2TwCkpaYSHPwaAdw9v8vLyyMnJsZHPyckhP78A7x6msfrw8MdITTFNAVmPsQ8YEMihQ6a63dnFma+/WcLcuR+wc+dvNvpqOz98fHwYPWYMLzz/PEVFRWV88R0aTSgaTSgpKamEhw8GoEc1vuhh8cVgUsy+sMn3gACOHj0GQPv27S3hXbp0wcHBgYsXL1Zp85/7D+J8Z1uatlFj16ABdw7w5axuu+X69fwrrPd/nISBI0gYOIILe39ny2tRXDxwiIbNmyHME+1N26pxurMtBWf0lSVVL9m/ew/tPTxo6+5OAwcHgsNC0aXaTjvqUjcxyFxGAjUh7Nhm8k+jRo1o3LgxAA/17Yux2MixI0do3KQJrczl1d7enr5+vhwv87/5v8CtfodwpxCit5RyO/AksBXoceOilPKyEOK4EGKolHK1MPWpu0kpd0sp84UQO4CPgAQppbGM7j8ADyFEJynlEWAEkGG+dgJTJZIEDLkRQQjRUUq5F9grhOgN3GPWUylGo5GoqCiWLVuGvb09q1at4vDhw7w+cSJ79+whLS2NVStXsmDhQnQZGeTm5jJ+3DgADh8+TEJiIqlpaRQXFxM1YwYlJaaP0z/++GMe6t2b5s2bs/3nn1m4cCGrVq5kytSpdOjQgZKSEs6ePctbkZHl7Ik222Nnb8/qCuxZuXIlCxcuZHNGBpes7AHYsnUrTs7OODg4EBgUxMgRIzhy+DAAA0NDeXbUqKpz1IrNm3X4+fmgy9hEYWEhk9+carmWqN3AQI1pn40Zb0Uzb/77NGrUiAxdhuVtomnTJnPvffeClJw5c5bISNMrqREjR9C+fXvGv/oK4199BYCRI0Zx/ryh1vPj7VmzcHR0ZPny5YBpYnn6W+Vfyd28eTN+fr5kZGymsLCIN9+cbLmm1Sag0YQC8NZbM5g/fy6NGjVCp8uwzElMmTKZDh08KSmRnD17lunT3wJMcyjh4YMpLi6mqKiIceNerTZfpLGE395fhM+n7yLs7DgWt5HLx07iNSaCPw8c4lzG9krjuv6rK15jIpBGI9JYws45H3Htcl61af4VJi5YwY59x7mYV0C/F95j/PAAhgbU7LXaqjAajbwTNZPFy77F3t6O9atWc/TwYca+/hoH9u5Fl7aJdatW8s6CBSTo0rmUe4nJ401+bdGqJZ99+y0lsoRsQxaR5iG6xk2a8PGXX+Do6IidvR07tm1n9fc/3LKtZanv3yH85Q1yhBAegBb4EdOw0GFMD+0DQE8p5XmznCewGNNQkQOwQko5y3ztcWA14CulzDCHLcVUQawRQvQH5mOquH4BxkgprwohHgG+ArKA/5rT8xVCfAL4AUazHaOq2kNU2SDHCmWDnFKUDXIsKBvklHI7Nsjx9uhY42fOrhNH/3Eb5JRIKcuWGA/rEynlcSC4oshSyjWUeSZKKUdZ/d6EVY/DKnwLcFcF4eNraLeCgoJCrVPfewjK0hUKCgoKtUR9/7ThL1cIUsoTwD/vJWYFBQUFhQpReggKCgoKtYQyZKSgoKCgAJR/T7++Ue8Wt1NQUFBQqBuUHoKCgoJCLaEMGSkoKCgoAMqQkYKCgoLCP4S//KXy/wc61IMvlR3qybfKV+tB2+D1O+rH17kfXT5T1yZwR+nCv3VKMSV1bQJ7EudVL1QbdBlyy/+sd7X3qPEz59DJE7X+cKj7p4CCgoKCQr1AmUNQUFBQqCWUSWUFBQUFBaD+TyorFYKCgoJCLVHfKwRlDkFBQUHhH4oQIlgIcVAIcUQIMbWC6w2FECvN1/9r3ragUpQKQUFBQaGWkDdxVIcQwh74NxAC3Ac8KYS4r4zY88BFKWUnYCHwflU6lQpBQUFB4Z/JA8ARKeUxadpdagXwaBmZRzHtRw+wBuhv3rmyQpQKQUFBQaGWuJ09BKAtcNrq/Iw5rEIZKWUxcAloWZlCpUIoQz8fH9LS00nPyGD0mDHlrjs6OvLxokWkZ2QQu349bd3dAejbty9xCQkkbdxIXEICvfv0scT5YcUK0tLTSdBqSdBqadmy0vwA4BEfH5LTN5GSoePFCmxwcHRk4aJFpGToWGVlQ1t3d3Yf/IP1Wi3rtVrenjPHEufLb78lLimJhNQU3p4zBzu7mmV99MwodBnpJCVr6eLVpUIZLy8vkjcmoctIJ3pm6X7E0yKnsmlTKknJWj7/fDEuLs4ANGjQgA8+mEfyxiTSNqUwdmz5e6yI9n16MjLuayLil9LzuWHlrncdGsrTa5bw1MrPGLp0IS063AmAXYMGBM6aZLq26jPa9uxWo/TKEhUdSfrmZLRJ6+nSpWzP3ISX130kJcWRvjmZqOjS/bI//mQBCYmxJCTG8uOWNBISYwHo1r2rJTxRu46goICbtquPTz9iN6UQp9vEqDEvl7v+rwd68X1CHDuO/EH/kAo3L7wpHvbpx4ZNaSTo0nluTPktNh0cHZm76GMSdOl8vz6WNu6mZ1QDBwdmzZvL2uQkVicl0vOhBy1xFn/7DauTEolNSeatOTE1Lp/VMW3RWnqPmkPohA9vi77aRAjxkhDiV6vjpbIiFUQrW5fURMZCrVQIQohRQog2tZHWrWBnZ8fbs2fzbEQEAwICCBs0iE6dO9vIPDFsGJcvXcLfx4evv/qKKVNN8zh/XrzIi889R8iAAbw5cSIfLFxoE+/1CRMI1WgI1Wi4cOFClTZEzZ7FCxGjGBgQSOigQXTs3MlGZuiwJ7h86RJBPr4s/eorJk0tnUs6dfIkj2k0PKbRED19uiV8wiuv8GhICKGBQTRv2YLggQOr9Yevny+enh74+vgTOS2SOTGzK5SLmTObyGmR+Pr4m+R9fQDYumUrQUHBhARrOH78BGPHjgVAM1CDo6MjwQNCCB04iKeeehJ397ING1uEnR2+keNZPzaS7wa/wF3BfpYH/g0OatP5/vGX+GHYaH79ZhWPTDI9rLyGaAD4/vGXWDd6Ko+88TJU3muu2Be+/fDwaI+/XzCR06KZHRNVodzsmGgiI6Px9wvGw6M9Pj6PAPDq+ImEDgwndGA4yckpbExOA+DQwcM8OmgooQPDGRXxEjFzZmJvX/M9ne3s7JgyaybjRz3PkMBgggeF4tnJtrzoz51j5qTJJMfF39Q9V5Ze5Ky3GTPqWR4LHEDIoDA6lEkv/IknuHzpMqG+/nz31de8NnUKAEOGDzf9DQ7h5WdGMml6JDdGLya9Mp6hIQMJDwqmRYsWBA3U3LKtAOF+/+LLGaNui67aRkq5RErZ0+pYUkbkDNDO6twdOFeZjBCiAdAM+LOyNGurhzAKqPcVQndvb06eOMHp06e5fv06CfHxBAYG2sgEBAaydu1aAJK0Wvo8/DAAB/bvJzs7G4BDhw7RsGFDHB1vfuP6bt7enDxxkjNmGxLj4+kfGGQj4x8YxDqzDRu1Wno/3KciVTYU5OcDpta5g4MDNVmyJCgwgNi16wDIzNyFs4sLrq1dbWRcW7vi7OTEb79lAhC7dh1BQSafbdmyFaPRaI6fidpNbYokJY2bNMHe3p5GjRpx7fp18vLyq7RF5XU3l06f4/JZAyXFxRxK1tHB1/a+rxVcsfx2aNzIsl9hiw7tOfVfk32Ff+ZyLa8AVZdyW3JXSUCgP+ti4wDYtWs3Li4uuLqW8YWrK05OTmRm7gJgXWwcgUH9y+nSaIKJj08EoKioyOKjhg0dudkXE728u3Pm5EnOnj5N8fXrbIxPxLdML0N/5iyH/zhIibz1ZSi8vLtzyiq95PgE/IJs/0d8gwLYYC6fqdokHjT3ljt27sR/f/oJgD8vXCDvch5dunUF/lr5rAm9unjSzLnJbdF1exA3cVTLL0BnIYSnEMIRGA5sKCOzAYgw/34cSJdVOPcvVwhCiIlCiH3m4zUhhIcQYp/V9UlCiJlCiMeBnsD3QohdQojGQoheQohtQojdQogdQghnIUQjIcQ3Qoi9QohMIYSfWc8oIcR6IUS8EOK4EGKcOe1MIcTPQogWZrmOQohkIcROIcQWIcQ9N3tParUavV5vOdfr9ajUahsZlVqN/pypEjYajeTl5dG8eXMbmRCNhgP793Pt2jVL2Nz580nQahn36qtV2qBSqzDoSyv5LL0elVpVTqYyG9zbtWOdNpHvVq7k/l69bOJ9uWwZ237bSUFBARu12irtuHGv586V+sNgMKBW2fpDrVKjNxgs53q9oZzPAIY+MRSdTgeAVptE4ZUr7PjlZ7Zt38oXS77g0qVLVdri1LoVeYYcy3l+9nmcVK3KyXUbNoiIhG/p+/oLZLz/KQDnDx2lo28fhL0dLm3VtL63M84q13Jxq0KtUqHXl96nQW9ArW5tK6NujUGfVSpjyEKtss27Xg/05ML5C5w4cdIS1t27G8kb40lKjuOt6W9bKoia4KpSYbDKo2y9gdZl0rydqFRqsqzSy9Lry6WnUqksMkajkfy8PO5o3pyDv/+OX2Ag9vb2tHV3596uXqjdStuJi5ctRbfzFwoKCkjVJv1t91C33L4KwTwnMA7YCPwOrJJS7hdCzBJCDDKLfQW0FEIcASYC5V5NteYvfZgmhLgfeBZ40Gz5f4GMSoxeI4QYB0ySUv5qrslWAsOklL8IIVyAQmCCWb6r+WGeIoS40YzzAnoAjYAjwBQpZQ8hxEJgJPAhsAQYLaU8LIR4EPgU8P8r91fG/rL3XqVM586dmTx1KhHPPGMJe33CBLKysmjatCmffvYZg8PDWRcbW2F6ooKCUFMbsrOz8evdh9zcXLp4efHvL5YwMDDI0vp6YeRIHBs2ZP5HH/JQnz5s27q1ijuv/l5rKvPKuLEYi4tZv87Uwu7u3R1jSQkPPtCbZs2asWr1SrZu/QnyqjSm2nQA9qzcwJ6VG7g7xI9eLz5F6ox57F+fTAvPO3nyh0+5rM9Cv/sAJTfx0K3pfVYoU6bFPyhsIBvMvYMb7N61h+ABYXTs2IH5H7yLTvcjXK3Z4nY1seu2UsFzqlx6ldi0ftVqOnTqxH/i49CfPcvunb9RbCy2yIwZOQrHho689+GHPNCnDz9XUz4VQEqpBbRlwqKsfhcBQ2uq76/2EPoC66SUBVLKfCAWeKSGce8G9FLKXwCklJfNNV1f4Dtz2B/ASeBGhbBZSpknpczBNEt+YzB0L+AhhHAC+gCrhRC7gM8Bt4oSt56ouZxvO0xhMBhwcyuN5ubmRnZWlq2MXo9bG1Orxt7eHmdnZ3JzcwFTD+OzJUuYNHEip06dssTJMusoKChgQ1wc3b29K3WOwWCwaTWp3NzIzsouY4OhQhuuX7tmsWX/vn2cOnkKT09Pm7jXrl4lPTWN/mW6+TcYMXIEWm0CWm0CWVlZtGlT6g+1Wk1Wtq0/9AY9blY9Ajc3tY3PhgwJp39/fyZMeN0S9uijg8jQZVBcXMyFCxfYuXMn3cxDB5WRn5WDs7q0Ve/UuhUF2ZXPxRxM1tHRzzScJ40l/Dj/M34YNpqE16JxdG5K7qmzVaYHMGLEU5YJ36zsbNzcSu9T7aYmKyvHRl6vz0LtVtpaVqtVZFnlnb29PQOCA0hMqLj1e/ToMa5cKeTuuztXeL0isg0G1FZ51NpNTU52dhUxbo0sgwGVVXoqN7dy6VnL2Nvb4+TszKXcXIxGI/Nmx/CEJpQJL76Ms4szp46fsIl77eo1dP/X3rmHWVnVe/zznRlgBgUB8VTcBDxbiS2UAAAUwklEQVSpoSEIJJqh4B1BA7JjeZQuVqiAQklPIgR40g4IVFZo4lHAG5dSwbwMA8ygAYcDGjeFEDDzUuBREEFShl9/rLVnNuMwyAjrfTesz/PsZ+/33XvP+s7e735/7/rdVkkJ3S848OB6bnBQXUYHndoahOrUNqry9wpreG91lzA1fQL/zHq8J2t7D26WkwdsNbMOWbcvVPeHsgM1DY8+eq/nVq5YQes2bWjRsiV16tShV+/elMydu9dr5pWU0K9fP8C5hhYvWgRAg4YNue/++xk3dizLly2reH1+fn6FO6egoIAe553HX9at2+c/umrFClq3aU2Lli2oU6cOl/buzfwqGuaXzKWP13BRz54s8RoaN2lSkZ3RomVLWrdpzd9ee4369etX+P7z8/M5p3t3Nm7YUO3406ZOo2fPXvTs2Yvi4rn07dcHgI4dO7B9+3a2bN77JLhl8xbe37GDjh2dkevbrw/Fc13A9JxzujHguh9w7Xe/z65duyre8+Ybb3KW9ysXFRXRsWMHNmzYuM/PBOAfa9bRqFVzGjb/LHkFBZx48blsLFu812sataoMTLfpdkbFSb+gsB4FRe5wbNX1dKy8nHc2vsb+mDbt4YpA8NziefTp61K8O3Q4zX0WW6p8Flu2sOP9HXTocBoAffpeTsnc+RXPf/nLZ7Jhwyb+/vdKg9miRfOKIHKz5s1o27YNr7++f2OVYc2KlbRsfTzNWrSgoE4dLup9KWVz533i9x8oa1as5PjWrWnux7u4dy9K/fedoXTuPC7zx+cFPS9h6SL3PRUWFlJUVARA17PPpnx3ORtfeYWi+vVpelzl8Xl293PZtI/jM+dJtz2odS+jhcADkn6Ok94H50IaLOlY4H2gF/CMf/12oIF/vBZoJqmLdxk1wLmMFgJXAfO9q6gVsA44fX9izOw9H1+4wsxm+sKL9ma24kD+qfLyckaNHMmUqVPJy89n5owZrF+/npuGDmXVypXMKylh+vTpTJg4kfllZWzbupXBAwcCcE3//hzfujUDBw1i4KBBAPS/+mp27tzJA9OmUaeggLz8fP70/PM8+sgjNWoYM3Ikk6dOJT8/n9/PmMEr69czeOgQVq9cxfySEmZNn8G4iRMoLitl29atDBnoxutyxpcYPHQo5bvLKd9Tzk9vGc62bds4tmlTJk2eTN26dcnLz2fJokU8+uBD+/08FsxfQPfu51K2cAEffLCLm380rOK5p556kp49ewFw6/AR3Dl+LIWFhZSWllG6oBSA0WNGUbduXR58cCrgAtPDh9/K1KnTGHfnWIrnPoMkZs6cxdq1a7mkhvUQrHwPpXf8mq9OugPl5fHS48/yzoa/0vX6/vxjzV/YVLaY9ldeTquuHdnzUTm7tm+neMRYAIqaNKLPpDuwPcb7m9/m2eE1FmtW/1ksKOPc7t1YUPosuz7YxbBhlSmlT/7xD/S6tC8AI0aMZuy4OygsrEdZ2XPO/ePp1bsnc2bv7S7q3KUTAwZ8j927P2LPHmPkiDG8++5WGn1CXeXl5fz3yNH8Zur95OXnM3vGTDauX8+AITfy0qrVLCyZR7v2X2T8PZNoeExDup3XgwFDbuSKCy854M8gM97tI0cxaeoU8vPzeHzGTDasX8/1Q27ipVWrKC2Zx2MzpnP7hAk8WTqfbVu3MWyQi5s1aXosd0+Zwh7bw+a//4Nbhg4FoKh+fX41+V5/fOaxdNFiZj70cK30VWXohEdZunoT727fQbdrf86gK8/nivM7H5S/fThS6wVyJA0FvuM3J5vZLyQNBgYDm4A3gFfNbJSkfsDtuBP/mbiYwF1Akd93PrAbuBvo5B8PNbMFkr4FdDazgX7cV/3229nPSWoDTMK5iuoAj5rZmJr+h7hATiVxgZxK4gI5lcQFcrI4CAvktG7975/4nPPqq68EPznEFdMSJhqESqJBqCQahEqiQQhHbH8diUQigaguizBNRIMQiUQioTjACvnQRIMQiUQigUj7DCF5x3EkEolEUkGcIUQikUgw0n0Nnm51kUgkEglGnCFEIpFIIGpYrCwVRIMQiUQioVC6nTLpVheJRCKRYBzRlcoHA0nfr2YloyNSRxo0pEVHGjSkRUcaNKRJR5qJM4RPT9V1TpMiDTrSoAHSoSMNGiAdOtKgAdKjI7VEgxCJRCIRIBqESCQSiXiiQfj0pMUnmQYdadAA6dCRBg2QDh1p0ADp0ZFaYlA5EolEIkCcIUQikUjEEw1CJBKJRIBoED4Vko5KWkPSSMpPWkMkEjk4RINQCySdJekl4GW/fZqk3yag4zOS7pP0tN9uJ+m7gWW8ImmcpHaBx61A0omS7pVULGl+5paQlrMkfVPSNZlb4PGPklx/BP+5XCapTkgNadHhx50nabXfbi/p1pAaco0YVK4Fkv4X+Bow28w6+n2rzezUwDqeBu4HhpvZaZIKgBfN7IsBNTQArgS+jbvA+B/gUTN7L6CGFcDdwHKgPLPfzJaH0uB1TANOAP6cpcPMbHBADcuBrwCNgSXAMmCnmV0VSkNadEgqA24G7knyd5pLxOZ2tcTM/lalc2H5vl57CGlqZjMk/cRr2i0pqA4z2w7cC9wrqRvwCDBR0izgNjN7JYCM3WY2KcA4+6Mz0M6SvcqSme30M8W7zGyspBePUB31zWxpld/p7sAacoroMqodf5N0FmCS6kr6Ed59FJgdko4FDEBSV2BbSAGS8r074DHgl8B4oC0wB3gqkIw5kq6X9DlJTTK3QGNnsxr4bALjZiNJZwJXAX/0+5K48EuDjrclnUDl7+NrwFuBNeQUcYZQOwbgTn7NgdeBYuCGBHQMBWYDJ0j6E3AczpUVkvXAAmCcmS3K2j/LzxhC0N/f35y1z3CGKSRNgZckLQX+WSHE7LKAGm4EfgI8ZmZrJLXFfT+huSkFOm7AFaOdLOkNYBPwn4E15BQxhpDj+LjBSYCAdWb2UeDxjzaz90OOmVYknVPdfjMrC6jhVDNbHWq8XMBnA+Z592akBqJBqAWSflXN7m3AMjN7IqCOG4CHzGyr324MfMPMgmU8SSoEvgucAhRm9pvZdwJqqANcB2RmJKW4QGJQ45gGJD0P1AUeAB7OHBsJ6FiAd9VkY2Y9AmpoBFwDtCbLGxIyyJ9rRINQCyT9DjgZmOl39QPWAC2BjWZ2UyAdfzazDlX2vZjJqAikYSawFvgmMAbnM37ZzG4MqGEyUAeY4nddDZSb2bWhNHgd2/n4SXAbLsPmh2a2MZCOE3FZX1cAS4EHzKw4xNhZGjplbRbifiO7zWxYQA2LcBlOq4A9mf1mNmWfbzrCiQahFvgc9wvNbLffLsDFES4AVplZkJx8SSuB0zJZLb5IbKWZnRJifD/mi2bWUdJKM2vvr9afDXwluMLMTtvfvgA6RgNvAg/jXHhX4oLM64DrzOzcgFryga8CvwLe83puMbM/hNJQjaYyM6vWrXaIxnvBzE4PNd7hQMwyqh3Ngewq5aOAZmZWTlYwMQDPAjMknSepBy7l85mA4wNk3DJbJZ0KHIObooek3GeTAOADmEmkAV9sZveY2XYze8+vztXTzKbj8vEPOb74aiIu660H0NvMvuAfTwyhwetoknVrKukiwmdgTZP0vRRkn+UMMcuodowF/iypFHfl1Q243QevSgLq+DHwA5z/XLhZyuSA4wP8zscubsVlPB0NjAis4WZggaSNuM/heJzLJDR7JH0dmOW3szO+Qk3Ff42rC7nFzD6oGNzszcBVustx/7Nwuf+bcLGmkHwIjAOGU/n5J5F9ljNEl1EtkdQM56tei5shvG5mC5NVFQ5JQ6vb7e/NzCYE1lOPymyrtWYWcqaW0dAWl458Ju7EswQYArwBdDKz50NrOpKRtAE4w8zeTlpLrhBnCLVA0rW4fO8WuDYFXYHFuGl5SB1fBkbhrogLcCdDM7MQV0AN/P1JQBfc7ACgNxDEMErqYWbzJfWt8tQJkgjtL/dB4977eDqIMZD0eeAOoB17Z30FvSpOSebXGmBnwPFynmgQaseNuJPgEjPrLulkYHQCOu7DXYHu1cMnBGY2GkBSMXB6Jsdb0igqs68ONecA86n+JGxAEIMgaZhvzXAX1adahkxzvB/4KS5e0B3nOlON7zg0TMJlfmVSoK/2+0JmfpXjXLsL2LtQMKad7oNoEGrHLjPbJQlJ9cxsraSTEtCxzcyeTmDcbFrhfLUZPiRQUNnMfuofjjGzTdnPSWoTQoMn07ZkWcAx90WRmc2TJDP7KzBK0nM4IxGSLlWyvOb7JoQhedzfIp+QaBBqx+u+6OVxYK6kd3HphqFZIGkc7ko4+wrohYAapgFLfS8jA/pQWQ8Qit8DVdMLZwGdqnntQcfM5vj7NOS375JrO71e0kBc/OLfEtBRLukEM9sAyWR+mdkUSXWBE/2u4JX8uUYMKn9KfLuCY4BnzOzD/b3+II9dXW8YC1kD4HWcjmt1DLDQzIJ0tfSuulNwWV/ZfYwaAjeHrMfweo7DZX5V9d+HrMnogpuxNAJuwx2bY81sSSgNXsd5OPfVXplfZhasn5Gkc3EXJ696DS2B/kdS8seBEg1CJGeRdDmu+OoyKoPaANtxazIsqvaNh05PMTAd+BGuAWJ/YIuZ/TikjrSQdOaX3JoM3zSzdX77ROARMwsyc8xFokHIcSRdysf7CI1JTlF4JJ1pZotToGO5mXXKVG37fUGqcyXNoYZah1AdV2vI/MroCJb5lf091LQvUkmMIeQwku4G6uOySSbjCqGWJioqGQZIerlKk7/xIRvseTL+6be8oX4Tl5ocgjv9fV9cRfCDfvsbOJdJKFKR+eVZJuk+XJwLXJ+toKvo5RpxhpDDZPUPytwfDfzBzC5MWltIqmvoF7rJnx+zF/Aczld9Fy6WMdrMZtf4xoOrYaGZddvfvgA68n0rl8TwLqsbgLNxbquFwG+TKFrMFeIMIbfJtCbY6Sun/x8ImW6ZFvIkNTazd8H10SGBY9vMnvQPt+FmbUlwnKS2mc6qPv32uAR0bJL0DC6mMt+SufIsAH6ZqZr3Df/qJaAjZ4jN7XKbJ3366zjgBZxr4NFEFSXDeGCRpNsk3QYswmUeBUVSW0lzJL0tabOkJ3y6ZUiGAKWSSn0W2gLc6mWhOQnX1+sGnHH4taSzA2uYBxRlbRcRttdYzhFdRocJfnpcaGZB11ROC5JOwV2VC5hnZi8loGEJ8Btc11lw7a8HmdkZATUUAj8EOuNSTucCE81sVygN1WhqjOvxdJWZ5Qcct7r1Qj62L1JJdBnlIPvK4PDPBe/hkwbMrdu7BZ9tJamVmb0WWIbMbFrW9oO+OCwkU3HrH2RW9fsGLqh6RWAdmRqd/wAuAf4P+HpgCTsknZ4p1JRbtOeD/bzniCbOEHIQSffX8LQlkF2TKJIuw7mNmgGbcUVQLydQmPZzYCvObWe4k2E93KwBM3sngIa0LBa0Cdf4cQYw28x2hBzfa+iC+y4yXQQ+B1xpZmloMZJKokGI5Dy+R04PoMSv3tYdt7b09wPr2FTD00G60Ep6ALg7U5ks6Qxcde71h3rsKjoamtl7IcesRkM93NKZFcVxQF7MMto30SDkOLEwDSQtM7PO3jB0NLM9kpaa2ZeS1hYaSS/jToAZd1krXCuLPTijFKQoy1cFTwI+Y2anSmoPXGZm/xVifK/hY0toVrcvUkmMIeQwsTCtgq2+BmMh8JCkzbhVuoLi0xovxXV7rfhtBV4s6OKAY9XEvbj+UvcAmNlKSQ8Dh9wgSPosbpnbIkkdqWz/3RD3e4nsg2gQcpuzsgrTRksaT9hK0LRwOS5YOARXjXoMkMQsaQ6wC1iFuyIPjm95nQbqm9lSaa+lGEIZ6YuAb+GqxLON8XbglkAacpJoEHKbI74wzV+VP2Fm5+NOwkm2oG4R++RU8LakE/D9lSR9DXgrxMC+DfkUSf3M7PchxjxciAYht8kUpo2lskfL5AT1BMfMyiXtlHRMCmownpZ0oZkVJ6wjDdwA/A44WdIbwCbc7C0kp/r6lL040mJsB0I0CLnNnbh1a7+CW9P5OVwg70hjF7BK0lygIr0xgaUSlwCP+QVqPqJyjeuGgXUkiv//O5vZ+ZKOwmX2bE9AyvtZjwuBXlSubhephphllMNImoHzi2Z3tmxkZqELgBJFUv/q9odewUzSRtz6DKsS6t2TGpJoqLc/fBrqbDO7KGktaSUahBwmLUVIEYekZ4FLzCyRgHKakDQCF+Oazt6ztkNenFeDpsbAUjP7fFIa0k50GeU2L0rqWqUI6U8JawqOLwj72JVNiEKwKryFayz3NHuvcR0y7TQtfAf3nVQtiAv2nUhaReVxkYdbW/q2UOPnItEg5CBZB3od4BpJr/nt44HgTd1SQOesx4W4vj1NEtCxyd/q+tuRTDucMTgbd2w+B9wdWEMvoDEuxtYIeMrM4gI5NRBdRjmIpONrej5FueiJIel5Mwvdbjni8fGt94CH/K7g8S1Jg4Hv4WpzhIvv3Gtmd4XSkGtEgxDJeSRltyLIw80YrkugodtxwDA+3kqkR0gdaSAN8S1JK4EzM431fMbT4lgrsm+iyyhyODCeSl/xbtxCQcHbPeOuhqfjXBUDgP7AlgR0pIE0xLcEZC/jWU5lG4tINcQZQiRnkTQ08xBnEDI/doPwwVxJy82sU2aNa7+vzMzOCakjDaShyZ4/PvoDj/ldXwUeMLNfHOqxc5U4Q4jkMg38/UlAF+AJnFHojWt0F5qP/P1bvgvtm7h+OkciiTfZM7MJkkpxgW0B3zazF5NVlW7iDCGS80gqBvplqmElNQBmmlnQk5KkXrhsmpbAXbjumqPMbE5IHZFIbclLWkAkchBoBXyYtf0hrgV1aK7AXWStNrPuwAVAnwR0RCK1IrqMIocD04Clkh7DxQ/6kEzX0/ZmtjWzYWbv+H78kUhOEA1CJOcxs5/56uCv+F1J+YrzJDU2s3cBJDUh/sYiOUQ8WCOHBWb2AvBCwjLGA4skzcLNVL4O/CxZSZHIJycGlSORg4ikdkAPXFbLPDM7EluJRHKUaBAikUgkAsQso0gkEol4okGIRCKRCBANQiQSiUQ80SBEIpFIBIgGIRKJRCKefwHEqSmVpeJim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6" descr="data:image/png;base64,iVBORw0KGgoAAAANSUhEUgAAAYQAAAEkCAYAAAAvoUY9AAAABHNCSVQICAgIfAhkiAAAAAlwSFlzAAALEgAACxIB0t1+/AAAADl0RVh0U29mdHdhcmUAbWF0cGxvdGxpYiB2ZXJzaW9uIDIuMS4yLCBodHRwOi8vbWF0cGxvdGxpYi5vcmcvNQv5yAAAIABJREFUeJzsnXlcVFX/x9+HTSvBNJFBsaCkntIUn7TSSBYBZRTKJa3fk2G7mmaSpqCCC5a5tlim5RJajxuKggOyOVNKPea+lftCygBaIG4pw/39MeMwMwyIhULPc96v133BnPmecz73e86933vOuXOvUBQFiUQikUgc6lqARCKRSOoHMiBIJBKJBJABQSKRSCQmZECQSCQSCSADgkQikUhMyIAgkUgkEkAGBIlEIvlbIoRYJIQoFELsq+J7IYT4RAhxRAixRwjxzxuVKQOCRCKR/D1ZAvSo5vtwwNe0vQHMu1GBMiBIJBLJ3xBFUb4DfqvG5BkgUTHyI3C3EMKzujJlQJBIJJL/TloCeRaffzWlVYnTLZVT39mfVOfP7fDr+V5dSwCgWDHUtQSgzpujHuFY1wJM1H2/qC9XrcdOnhR/uZCbOOeItv3exDjVc50FiqIsuIna7Omttv7/7YAgkUgk9RTTyf9mAoAtvwKtLD57AWeqy1Bfgq9EIpH816MYDDXeaoH1wEumu42eBEoURcmvLoMcIUgkEsnfECHEv4FAoJkQ4lcgHnAGUBTlC0ADqIEjwCXg5RuVKQOCRCKR3C4MZbVWlKIoL9zgewV462bKlFNGEolEIgHkCEEikUhuG0p5zUcIf/2WpptHBgSJRCK5XdTOYvEtQ04ZSSQSiQSQAeFPEzM3ic6DptJrxEe1XnaXgK4kZ2eyXpvDy0PerPS9s4sLH879hPXaHJYmJ9HCy/jjQydnZybN+JBV6RpWpKXS8cknzHl6REawKl3DyrQNfPb1Yu5u0sRu3fET49HqtKSlp9GmbRu7Nm3btiV9YzpanZb4ifHm9MaNG7N02VI2aTexdNlS3NzcAHBzc2P+/PmkpaeRvC6ZBx980Jxn+ozpbNu+jY0ZG210TESr05GWnk6btm2r0bERrU5H/MSJNjqWsUmrZemyZWYd12nXrh1Hjx0jXK02p7Vo0YLEpUvJys4mMyuLvn37kp2Tg1anY8iQIZXqdnFxYe7cuWh1OpKTk/Hy8jJ/N3ToULQ6Hdk5OXTt2tUqn4ODAxs0GhYuWmRO6/LUU6Ru2IBGo2HV6tXcd999dvfX6Jc4tLoc0tI1N2ifNLS6HOInxpnTY2LHkp2dSVq6hvnz5+Hm5mqVr0WLFuw/sJfX33jNKj0gIKDWfTF9xgy2bd/OxowMq7Ki332XtPR0NBoNiUuX0rx5c7v72DUggKycHHJ0OgZXoemTuXPJ0elYk5xMS5Mmf39/1qWmkrZxI+tSU+ncpYs5z7fLl5OVk0OqRkOqRsM999xjt+6/gmIoq/FWF8iA8CfpE/RPvpowqNbLdXBwIGbyRN4a9Ap9QrvTIzKC+1u3trLp3f85zpeUEBkYzLKFixkxdgwAfZ8fAMBzPdQMfjGK6HGxCCFwdHTkvbgJvP7Cv+gf3pPDP//C81EDK9UdGBSIj48PgQGBxMbEMjVhql2NCVMTiI2JJTDAZB8YCMCQoUPI3ZJLUGAQuVtyGTp0KABvDXuLAwcOEN4jnHej37UKIqtXrSYqKspGR5BJRwCxMTFMTUioQsdUYmNiCAwIsNExlNwtWwgKDCR3yxazjuv+HRsTw3fffWdV1uzZs1kwfz4h3brR+9lnGfHOOwyKiiI0JITIyEha+/pa2fcfMICSkhICAwJYuHAhY8eOBaC1ry8RERGEhYYSFRXFlIQEHBwqDrOXX3mFI0eOWO9HQgIjRoxArVazbt06hg8fbnd/je3jTWBAsKl9plThlymm9gk22gcGALD5+82EhfUgvIea48dPWPkFYELceLRanVWag4MDk6dMqXVfrF61qlK7AyyYP5/wHj1Qq9XkZGczYsSISjYODg5MmjKFl6Oi6B4SQkQVms6XlBAcEMCihQsZY9L02++/8/orrxDevTujo6OZNWeOVb6RI0bQS62ml1rNuXPn7Pr3L2Eoq/lWB8iA8Cfp1MaHxq531nq5bf3ak3fyJKfz8ii7do2NKakEhoVY2QSGhZCStAaALE0aj3fpDMD9vq35z5ZcAH4/d47S8+dp0+5RhBAg4I477wDgLtdGFBUUVqo7LDSMNaZyd+7ciaubK+7N3a1s3Ju749rIlR07dgCwJmkNYWFhAISGhrI6aTUAq5NWExoWCoCvry9btmwB4OjRo3h5edGsWTMAtm7dSklxiY2OUNYkJVnocMPd5krRvXlzXBs1stCRZKMjyaQjiVBTOsCgQYNIS0vj3Nmz5rTWvr44OjmxefNmAB588EFOHD9OXl4e165dIyUlhbDQ0Eoak0x1aDQaujz1lDk9JSWFq1ev8mteHidPnMDPzw8AlUpFcHAwy5cvtypLURRcGzUCwM3VlYKCAuwRFhrCmqS1Jr/sMvnFXvs0YseOnSa/rCXM1A7ff78Zg2kOe+fOnag8VRVlh4Vy6tQpDh86bFWen58fJ0+cqHVfGNu9uNI+Xrhwwfz/nXfeifHOSWva22hKTUkh1EZTiIWmNAtNB/bvp7DQ2PcPHTpEgwYNcHFxqVTH/yr1OiAIIZKFENuFEPuFEG+Y0l4VQhwSQmiFEF8KIeaa0t2FEElCiJ9M21N1q/7P0dzDA/2Zih8TFuTrae7hYWOjMtsYDAYulJZyd5MmHPr5F4JCQ3B0dKSFlxePPNoWD09PysrKeH98HKvSNWRu/YH7W7dm7YqVler2UHlw5kzFL9v1ej0qD5WVjcpDRb6+Ql9+fj4eKqM+92buFBUWAVBUWGQ+6f984Gd6hBuf0tu+fXtatmyJSmVdrrUOlR0d1j5QeXiQr9fb6FCZdDSjyHTQFxUWmnV4eHjQvXt3vlm2zKqs+318OH/+PF/Mn88GjYbBQ4ZUWbY9jQaDgdLSUpo0aWJMz7fwj15vzhsXH88H77+PUl5uVdbYMWNYvGQJP/z4I7379GHePPtPKTbWWVF21e1jqV1fSTvAc/2fQ6vVAnDHHXcweMibfPzRJ/brzLdt77/ui+oYNXo0uT/8wDPPPsvs2bMrfa9SqcivgaZ8O5osCVerObB/P1evXjWnTZ85k1SNhmFvv31DnX8GpbysxltdUK8DAvCKoiiPAR2Bt4UQLYEJwJNAKPAPC9uPgTmKonQC+gJf3W6xtYEQlW82s71IsmOCoigkr1xFgV7PtynJjI4fz+7tOzAYDDg5OfHci//i+Z6RhD7emcO//MIrQyvPu9qvW7lpG1vmzZtHY7fGaDQaogZFsX//fvOVqj1ulY64+HimTZtGuc0J2dHJiU6dOjE1IYHIiAjc3d3x8fH5U/VXlR4cHMy5c+fYt6/yu0xefe01Xh40iM5PPsmqVasYP2GCXf215Ze3hg3FUFZG8tp1AIyMfoeFXy3i0qVLleu0o+Ov+uJGzJwxgy6dO7MuOdnutJI9btYPvr6+vDd2LONiYsxpI0eMILx7dwY89xydOnWid58+Nar7pjAYar7VAfX9ttO3hRC9Tf+3AgYCOkVRfgMQQqwCrq9QhgCPWHQENyGEq6IopZYFmkYabwDMj3+TN56zHmrWNQV6PaoWFY8s9/BUUVRYYNemUK/H0dGRRq6u5uH3zCkV8/5fJ63i1PETPPTIwwD8euoUABkbNLwyZDAAAwa+SJ8XBmBQYPee3bRo0cKcX6VSUWBTd74+H09VhT5PT08KTdNPRWeLcG9uHCW4N3fnrGla5sKFC4wePdqcZ/PmzeTl5VmVe/fdd6PRaADYvWePHR3WU1z5ej2eFleFRh0FJh1ncW/enKLCQtybNzfraNeuHZ9++ikATZo2JTAoCENZGfr8fA7s32/WpNPp6N+/v92yr6PPz6dFixboTW3g6upKcXGxMd3Twj8qFYUFBYSEhBASEkJQYCANGjSgkasrcz76iCmTJ/Pwww+za9cuAFJTUvg6MdGcf+BLA3nBtDZk9EtF2VW3j6VfVFba+/btQ7duwfzfCy+a0/z8/FCHhxMTMxY3NzfKlXL++OMPEr9eil6vt96fWvBFTVm3bh2LFi/mY5t5fr1ej2cNNHna0XTdb18sWMCo6GhOmY4JwDxVd/HiRdavW0d7Pz/WrllTY73/DdTbEYIQIhDjSb6zoijtgZ3AwWqyOJhs/UxbS9tgAMYnCCqK0lFRlI71LRgA7N+9h3u9vWnh5YWTszPdI3qhy8y2stFlZhPR13j1EqIO56fcHwBo2LAhDe8wrhM86f8UZWVlHDtyhEJ9Aff7tqZJ06am7/w5ZlrYXLF0GQPUEajVajIyMuhjKrdDhw6Ulpaap4CuU1RYxIWLF+jQoQMAffr2ISPTeKdIVlYW/fr2A6Bf335kZmYCxruMnJ2dAXj++ef5z9b/WM0VAxQXF6NWqy109LXRYR0QigoLuXDxooWOvmSY6jPq6GvS0des42l/f/xNW5pGw4QJE8jIyGD37t00btyYpib/eLVsScOGDfFq1QpnZ2ciIiLMZVzn+p1IAGq1mtxc49pNZmYmERERuLi44NWqFd4+PuzatYvp06fT+ckn8ff3Z/jw4eTm5jLynXcoKSnB1dXVPCLxf/ppq0XnpYlLUat7oVb3IiMjkz59e5v84ldN+1ykQwc/k196k5GZBUBAQFcGD3mT1159gytXrpjz9H9uAP7+XfH378qiRYv57LPPSfx6KQC7d+/G28enVn1RHd7e3ub/Q0JDOXr0aCWbPTaaekVEkGWjKdtCU7hazQ8mTa5ubixcvJgZ06ezfds2s72jo6N5SsnJyYngbt04dLC6082fo77fZVSfRwiNgd8VRbkkhPgHxmmiL4EAIUQToBTj1NBek30GMAyYASCE8FMUpfre9xeInr2crfuO83vpRbq+No3hz4fwXEjHv1yuwWBgWtwk5iUuwcHRgXUrV3P08GGGjHyHA3v3osvKZu3KlUydPYv12hzOFxczZrjxToymze7h86+XUK6UU6gvYHz0u4Dx5Dn/409YuPLflF0rI//0aeJGVX4Pw6acTQQFBaH7Tsfly5cZPariql6j0aA23aY5ftx4Zs6aScOGDdFqtWg3aQGY9/k8Pvv8M/oP6M+ZM2cYOsR4F0vr1q2ZNXsW5YZyDh85zHujK+r+5JNPeLLzkzRp0oQffvyROXPmsHLFCpOO70w6RlWhYxwzZ82y0LHJpONzPvv8c/oPGGDSUXl6zJLy8nKmTp3KN99+ixCCfXv38t7o0SQmJuLo6MjKlSs5fPgwI6Oj2btnD1lZWaxcsYLZc+ag1ekoLi5m+LBhABw+fJjUDRvIzMqirKyMuAkTKk1R2bZ3zNixzPviC5TyckpKSqxGU5XbJxDdd5u4fPkKoy3aUKNJRa3uZfLLBGbOmm7yi87cPpMmT8TFxYVly4wjkJ07dzFu3PhqfWMwGIiLi6t1XxjbvXOldh8zdiz3338/5eXlnD59mnGxsXY1TYyL4+vERBwcHVll0vSOSVN2VhYrTJpydDpKiot526Tppago7vP2Ztjw4Qwz3c0VNXAgly5dYsnSpTg7OeHg6MiWzZtZ/u9/V+ub/0ZETeb06gIhRAMgGeMbfg4C7sBEjFNEozA+1/tn4DdFUcYJIZoBnwEPYwx03ymKMrjaSuQLcszIF+TUN+QLcq5TX6YxauMFOdc2TqtxJ3fuPva2P72i3o4QFEX5A+NLoq0QQmxTFGWBEMIJWItxZICiKGeBAbdXpUQikdQcpbzuA2x11NuAUA0ThRAhQEOMwSC5jvVIJBJJjairtYGa8rcLCIqijLqxlUQikUhulr9dQJBIJJK/LfV8hFBf1mskEolEUsfIEYJEIpHcJuSiskQikUiMyCkjiUQikfwdkCMEiUQiuU3I207rMfXhV8K7NkyvawkAeKuj61pCvRmultcLJfVjrrkuXvRui3O9UFFL1POAUB96vkQikUjqAf/TIwSJRCK5nci7jCQSiURiRE4ZSSQSieTvgBwhSCQSyW1CqaNXY9YUOUKQSCQSCSBHCBKJRHLbkL9DkEgkEomR8vodEOSUkQ1dArqSnJ3Jem0OLw95s9L3zi4ufDj3E9Zrc1ianEQLr5YAODk7M2nGh6xK17AiLZWOTz5hztMjMoJV6RpWpm3gs68Xc7fpZd61QczcJDoPmkqvER/95bICAgLIzslBq9MxxM57iF1cXJg7dy5anY7k5GS8vLzM3w0dOhStTkd2Tg5du3a1yufg4MAGjYaFixaZ02bOnMn3mzej0WjQaDQ88sgjdjV1DQggKyeHHJ2OwVVo+mTuXHJ0OtYkJ9PSpMnf3591qamkbdzIutRUOnfpAkDDhg1ZuHgxmdnZpGdm8t6YMTX2T/zEeLS6TaSlp9GmbRu7Nm3btiV9Yxpa3SbiJ8ab09VqNRmZGzl2/CiPPvqoOd3LqyW/HPwZjWYDGs0Gpk5NsCqvttukQYMGJK9bR1paGhmZmYwcObJSmRMnTWL/gQN296+rSc+matrj07lz2aTTsdaiPe6++26+Xb6cfQcOMGnyZLP9XXfdxQaNxrxt37mTCXFxduu25OmAANJzssnQaXndjg5nFxfmzJ1Lhk7LSgsdLb282H3wF5I1GpI1GiZNnWrO89XXX7MuLY3UzAwmTZ2Kg0Ptnx4Vg6HGW00QQvQQQhwUQhwRQoy18/29QohNQoidQog9Qgh1deXV2h4LIbyFEPtuwn6JEKJfbdVfGzg4OBAzeSJvDXqFPqHd6REZwf2tW1vZ9O7/HOdLSogMDGbZwsWMGGs8ofR93vj2zud6qBn8YhTR42IRQuDo6Mh7cRN4/YV/0T+8J4d//oXnowbWmuY+Qf/kqwmD/nI5Dg4OTJ4yhUFRUYSGhBAZGUlrX18rm/4DBlBSUkJgQAALFy5k7Fhj/2vt60tERARhoaFERUUxJSHB6mB6+ZVXOHLkSKU633//fdRqNWq1mgN2TkAODg5MmjKFl6Oi6B4SQkQVms6XlBAcEMCihQsZY9L02++/8/orrxDevTujo6OZNWeOOc+XCxYQ2q0bEWo1j3XsSEBg4A39ExgUiI+PN4EBQcTGxDA1IcGuXcLUBGJjYgkMCDLaBwYAcPDQQQa/OYSt/9laKc/JkydRq3uiVve0eun9rWiTP/74g/974QXCw8NRh4cTEBBAhw4dzOU9+uijuLm52d03Sz1hN9ATZKPnjz/+YPbMmbxvcQIGuHjxIj3VavN2+vRpNqan263fUkfclMm8FjWIniGh9IqM5AFf6+P0uQH9OV9SQlhAIEsWLmTU2Ipz5amTJ3lWreZZtZr4cePM6SPeeotnwsPpFRpGk3ua0qNnz2p11DVCCEeM75EPBx4BXhBC2F5ZjQdWKorSAXge+Ly6MuUIwYK2fu3JO3mS03l5lF27xsaUVALDQqxsAsNCSElaA0CWJo3Hu3QG4H7f1vxnSy4Av587R+n587Rp9yhCCBBwx513AHCXayOKCgprTXOnNj40dr3zL5fj5+fHyRMnyMvL49q1a6SkpBAWGmplExYaSlJSEgAajYYuTz1lTk9JSeHq1av8mpfHyRMn8PPzA0ClUhEcHMzy5ctvWlN7G02pKSmE2mgKsdCUZqHpwP79FBYa/Xzo0CEaNGiAi4sLV65c4ccffgDg2rVr7Nu3D5VKdUMtYaGhrDG1+86du3B1c8O9ubuVjXtzd1wbNWLHjp0ArElaQ1hYGABHjxzl2LFjN7X/t6pNLl26BICTkxNOzs4oivG97w4ODsSOG8cHH3xgV49te6TYaY/QKtrj8uXLbNu2jT/++KPK/fX29uaee+5h69bKQdOSdn5+nDxxkl9NOjakpNAtNMzKJjg0jLUmHRs1Gjo/1aXaMgEuXrgAGP3ibOGXWsVgqPl2Yx4HjiiKckxRlKvAcuAZGxsFuB7hGwNnqiuwtgOCkxDia9PQZLUQ4k4hRJwQ4ichxD4hxAIhRKUHk1RlI4TQCiE+FEJsFUIcEkI8bUp3FELMFELsNdU13JT+mBBCJ4TYLoTYKITwvBnxzT080J/JN38uyNfT3MPDxkZltjEYDFwoLeXuJk049PMvBIWG4OjoSAsvLx55tC0enp6UlZXx/vg4VqVryNz6A/e3bs3aFStv0q23Hg+VijP5Ffuen5+Ph82J0kOl4swZY38yGAyUlpbSpEmTynn1enPeuPh4Pnj/fZTy8kp1jho1irT0dCZMmICLi0ul71UqFfk10JRvR5Ml4Wo1B/bv5+rVq1bprm5udAsJIXfLlqodY67HgzMWfUOvz0flYa1F5aEiX2+pV4+Hyrr/2KNVq1Zs0KSyYsVyOnXqZLVvt6JNHBwc0Gg0bN+xg83ff8+uXbsAiIqKIiszk6JC+xcstu2hz8+vFExr0h5VEREZyYbU1Bvaeag80OdXnNcK8vMr+dlD5VGlDq9WrVir2cDSFSt4zMLfAF8lJpK7YzsXL15ko0ZTI911SEsgz+Lzr6Y0SyYCLwohfgU0wPDqCqztgPAQsEBRlHbAeWAoMFdRlE6KorQF7gB62clXnY2ToiiPA+8A1ydl3wB8gA6mur4RQjgDnwL9FEV5DFgEWI9Pb4CdWIXtRYIdExRFIXnlKgr0er5NSWZ0/Hh2b9+BwWDAycmJ5178F8/3jCT08c4c/uUXXhlaec6zrrH3+DDbKyT7/lGqTA8ODubcuXPs21d5JvHD6dPpFhzMM5GR3H333QwePLhGOmuq6Tq+vr68N3Ys42JirGwcHR35+NNP+XrxYvLy8myLqMSN6qnapvpyCwuL6NL5KXqqezFlSgIff/IRjRo1MpZnx/6vtglAeXk5arWazk8+SXs/Px588EGaN2+OumdPlixZUqXWv6KnJkRERrJ+3bob2gk7Smqqo7CwkKDOXeit7sm0KVOY9cnH3GXyN8BrL72Ef6fHcXFx4ckuNx5V3CyKoazGmxDiDSHENovtDZvi7DaJzecXgCWKongBamCpEKLK835tB4Q8RVGuX24tA/yBICHEf4QQe4FgwN5qXHU2a0x/twPepv9DgC8URSkDUBTlN4zBqC2QKYTYhXHuzAsbLJ18rvS81XcFej2qFhWDCg9PFUWFBVXaODo60sjVlZLiYgwGAzOnTGWAOoKRrw/G1c2NU8dP8NAjDwPw66lTAGRs0OD32D/tOq8u0ev1tPCs2HdPT08KC6z3XZ+fT4sWLQDjvru6ulJcXGxMt8yrUlFYUEDHjh0JCQlh8+bNfPrpp3Tp0oU5HxkXv69fhV69epVVq1bR3jSdYavJswaaPO1oAuMV7RcLFjAqOppTJv9f5/1p0zhx/DiLLRa6bRn40kDzYm9BQSEtLPqGSuVJgU3fyNfn46my1KuqpNeWq1evmvXu27ePUydP4ePjY97/2m4TS86fP8+PP/xAQGAgbdq2xfu++9DpdGzevJk77rgDrU5ns3/W7aHy9KTgJtqjOh5++GGcHB3tXjzYotfrUXm2MH/28PSk0GYaVp+vt6vjmoW/99v4+zpX//iDnMwsuoVZT4fVCjcxZaQoygJFUTpabAtsSvsVaGXx2YvKU0KvAisBFEX5AWgINKtKXm0HBNvopGBcxOinKMqjwJcmQWaEEA1vYHN90tFAxW2ywk5dAtivKIqfaXtUUZQwGxsrJ9/jar14tn/3Hu719qaFlxdOzs50j+iFLjPbykaXmU1E3z4AhKjD+SnXOB/dsGFDGt5hXCd40v8pysrKOHbkCIX6Au73bU2Tpk1N3/lzzM4Ca12ze/duvH188GrVCmdnZyIiIsjMzLSyyczKom/fvoDxrpncXOOaSWZmJhEREbi4uODVqhXePj7s2rWL6dOn0/nJJ/H392f48OHk5uYy8p13AHBv3txcblhYGIcOHqykaY+Npl4REWTZaMq20BSuVvODSZOrmxsLFy9mxvTpbN+2zSpP9KhRuLq6MmXSpGp9sjRxqXmxNyMjgz6mdu/QwY/S0lKKCous7IsKi7hw8QIdOhiDW5++fciw0WtL06ZNzQvwrVq1wtvH2xy8bkWbNG3a1Lxo3KBBA57y9+fokSNsysmhU6dO+Pv74+/vz+XLlwkMCLCqy7Y9Iuy0R1YV7XEjIiIjWb9+fY1s9+7ejbePN16tvHB2dqZnRAQ5NjpysjLpbdLRXa3mR5OOJhb+9jL5O+/UKe68807zmpCjoyMBQUEcO3q0RnrqkJ8AXyGEjxDCBeOisa0TTwHdAIQQD2M8txZRBbX9O4R7hRCdTZHoBWAz0AU4K4RoBPQDVtvkuX7yr87GlgxgsBBCqyhKmRCiKXAQcL9ev2kK6UFFUfbXVLzBYGBa3CTmJS7BwdGBdStXc/TwYYaMfIcDe/eiy8pm7cqVTJ09i/XaHM4XFzNm+AgAmja7h8+/XkK5Uk6hvoDx0e8Cxivh+R9/wsKV/6bsWhn5p08TN6r23sMQPXs5W/cd5/fSi3R9bRrDnw/huZCON12OwWAgLi6OxMREHB0dWblyJYcPH2ZkdDR79+whKyuLlStWMHvOHLQ6HcXFxQwfNgyAw4cPk7phA5lZWZSVlRE3YQLldtYMLPn4449p2rQpQggOHDjAuNhYu5omxsXxdWIiDo6OrDJpesekKTsrixUmTTk6HSXFxbxt0vRSVBT3eXszbPhwhg03TptGDRyIs7Mzw4YP58iRI6Rs2ABAYmIiK2+w6L0pZxNBQUHovtNy+fJlRlu0oUazAbXaeEfK+HETmDlrBg0bNkSr1aHdpAWge/cwJk6aSNOmTVm0eBE/HzjASy9F8fgTjxMdPRJDmQFDuYFxseMpKSm5ZW3SvHlzZs2ejYODg/F24NRUcnJyqt13y/aIN+mxbA9LPStWrGDOnDlsMrXHdT0A32/eTCNXV5ydnQkNC+OlgQM5cvgwAD179eLlQYNqrGNyXBxfmfyStHIlRw4f5u3okezbs5ecrCxWr1jJjDmzydBpKSkuZuQwYx/o9MTjvB0dbfZ3fOw4SkpKuKdZM+Z99RUuLi44ODryY24uy5d9UyM9N0NtPrrCdO4bBmwU6ttlAAAgAElEQVQEHIFFiqLsF0JMBrYpirIeeBf4UggxEuNF9CClmjk8UVsr6UIIb4yLFt9hDAKHgYFALMbIdQLjAshJRVEmCiGWAKmKoqwWQiRUYaMFRimKsk0I0cy0k95CCCdgOtADuAZ8qSjKXCGEH/AJxtV0J+AjRVG+rEqzn/cDt+A2gptDviCngvpyy1v9eEFO9QH1dlEfXk3jUi9UwMGTJ/6ykJLpvWp8zmn8Xupt3/FaCwh/R2RAqEAGhApkQKigPpyK/5sCQvG08Bqfc+4em3bbd1w+ukIikUhuF/X8aacyIEgkEsltQj7+WiKRSCR/C+QIQSKRSG4TiqF+rA1VhRwhSCQSiQSQIwSJRCK5fdTzEYIMCBKJRHKbqO+LyjIgSCQSyW1CMdT5T5+q5X86IBQrdR+t68MPwgBOaGbXtQS8e46uawkAeDs2qGsJ5OFY1xIAKDdU/f6C28Uf9eA4/V/hfzogSCQSye1E3mUkkUgkkr8FcoQgkUgkt4n6PkKQAUEikUhuE0p5/V5UllNGEolEIgHkCEEikUhuG/X9tlM5QpBIJBIJIEcIEolEctuo7z+pkCMEIH5iPFqdlrT0NNq0bWPXpm3btqRvTEer0xI/Md6c3rhxY5YuW8om7SaWLltqfoG5m5sb8+fPJy09jeR1yTz44IPmPNNnTGfb9m1szNhoTgsICCA7JwetTseQIUMq1e/i4sLcuXPR6nQkJyfj5eVl/m7o0KFodTqyc3Lo2rWrVT4HBwc2aDQsXLTInDZz5ky+37wZjUaDRqPhkUceuUmPWRMzN4nOg6bSa8RHf6mcmhAfH4dWm0NamoY2bappq/Q0tNoc4uPjzOnR0SNJS9Og0aSSmPg1zZs3/1MaHu/qT2Kmhm9y0vm/N1+r9H27Th1ZsC6J7IN7CegRZvVdc09PZiz5iq83prIkPQVVyxY3VXdcXAw5ORo2bFhDmzYP27Vp2/YRNJo15ORoiIuLMaf/4x8PsWrVMjSaNSxYMJdGje4y6m3XlpSU1aSkrCY1NYmwsG7VaoiPn8AmbRZpaSm0aWO/77Rt24a09FQ2abOIj59gTh/xznB++PF7NmjWs0GznsDAAAD8/Z9ifcpa0tJTWZ+yls6dn7yhL+InxqHV5ZCWrrnBcZuGVpdD/MSKvhATO5bs7EzS0jXMnz8PNzdXAJycnJg1awbpG9PIys5g6NDKx+JfQTEoNd7qgr9VQBBCTBRCjKrNMgODAvHx8SEwIJDYmFimJky1a5cwNYHYmFgCA0z2gYEADBk6hNwtuQQFBpG7JZehQ4cC8Nawtzhw4ADhPcJ5N/pdqyCyetVqoqKizJ8dHByYPGUKg6KiCA0JITIykta+vlb19x8wgJKSEgIDAli4cCFjx44FoLWvLxEREYSFhhIVFcWUhAQcHCqa9eVXXuHIkSOV9uf9999HrVajVqs5cODAn3OeiT5B/+SrCYP+Uhk1ITAwEB8fbwIDg4mNjWXq1Cl27RISphAbG0tgYLDJ3njSWbDgS8LD1ajVvcjJyWHEiLdvWoODgwMjJk5gzCtvENU9guCIntzX+gErm8IzZ5j2XgxZKRsq5Y+dOY3lXy4iqnsvhvQZwO/nfqtx3YGBT+PtfS/BwWrGjZvI5MkT7NpNnjyBceMmERysxtv7XgIC/AH44INJzJjxEWp1HzIysnn99ZcBOHToCM8+O4CIiH68/PKbJCTE4eho/5fSgYEBePvcR1BgCDGxE0iYOtmuXULCJGJjxxMUGIK3z30EBFZcqCxauISe6kh6qiPRanUA/Pb777z26puE9+jFqHffY/acGdX7IsjUFwKCTcdtFX1h6hTTcWvdFzZ/v5mwsB6E91Bz/PgJ83Gr7qnGxcWFHt3D6dUzkv/7vxfw8mpZrZaboby85ltd8LcKCLeCsNAw1iStAWDnzp24urni3tzdysa9uTuujVzZsWMHAGuS1hAWZrzyCw0NZXXSagBWJ60mNCwUAF9fX7Zs2QLA0aNH8fLyolmzZgBs3bqVkuISc/l+fn6cPHGCvLw8rl27RkpKCmGhoTY6Q0lKSgJAo9HQ5amnzOkpKSlcvXqVX/PyOHniBH5+fgCoVCqCg4NZvnx5LXnLPp3a+NDY9c5bWgdAWFgIa9asBWDnzl24urrh7m7TVu7uuLo2YseOnQCsWbOWMFObXLhwwWx355138mfeJ/6P9u04ffIU+Xm/UnbtGjmpGp4KCbay0Z8+w7GDh1Bsjur7Wj+Ao5Mj27fkAnD50iX+uHKlxnWHhASxdu16AHbt2oObmyvu7s2sbNzdm9Go0V3s3LkbgLVr1xMaatTn4+PN1q3bANiy5Qe6dzf65cqVKxhMD11r0KAB1bklNCyENWuSjRp27sLN1dVuGzRybcTOHbsAWLMm2dwGVXFg/wEKCwsBOHToMA0aNMDFxaVK+7DQENYkWfQFN7cqjluLvpBU0Re+/36zeZ937tyJylNlzKQo3HHnnTg6OtKwYUOuXrtGaekF/leo9wFBCDFOCHFQCJEFPGRKe10I8ZMQYrcQIkkIcacQwlUIcVwI4WyycRNCnLj+uSo8VB6cOXPG/Fmv16PyUFnZqDxU5OvzzZ/z8/PxUHkA4N7MnaLCIgCKCovMJ/2fD/xMj/AeALRv356WLVuiUlmXW6FBxZl82/JVlW1MOg0GA6WlpTRp0qRyXr3enDcuPp4P3n+/0okJYNSoUaSlpzNhwoRqD7z6hIeHijNnKvZVr9dX8qlKpSI/X2/+nJ+vx8OiPUeNepfc3M0880wks2fPuWkN7h7NKbIov0hfgLuHR43ytvLx5sL5UiZ//glfrk9i8NhRVqO5G+Hh4cGZMxV16/UFqFTWdatUHuj1BebP+fkFeJj0HT58hJCQIADCw8Pw9KzwS/v2j5KWloxGs5YJEyabT5b2NOSfse5v9jRYtoE+X2/WAPBS1IukpaXw4fQPzFOsloSH92D//gNcvXq1al+o7PQFu8etTV+wcww+1/85tFotABpNGpcvXWLrTz+S+8NmvlzwJSUlJZXy/FkUQ823uqBeBwQhxGPA80AHoA/QyfTVGkVROimK0h74GXhVUZRSQAv0NNk8DyQpinLtBnVUSrO9cqyJjS3z5s2jsVtjNBoNUYOi2L9/f5UHWeXSa66hqvTg4GDOnTvHvn37Kn3/4fTpdAsO5pnISO6++24GDx5c7b7UF2qjrWbOnEWXLv6sW7eeqKiX/oyIyuVTs5GGo6Mjj3Z6jHkfTGdw7/54tmpFj769b6LqmvTDqm3GjJnAiy++wLp1K7jrrru4dq3i0Ni9ey/h4c/Su/fzDB78WpUXCX+2Da4PO75Z9i0BXbuhVkdSVFjIuPExVma+vq0ZM3Y042LjKpdRCzpsbd4aNhRDWRnJa9cB0N6vPYbycp54vDNP+wfw2uuv0apVq2q1/DdRrwMC8DSwVlGUS4qinAfWm9LbCiG+F0LsBf4FXF9R+gp42fT/y8Bi2wKFEG/ExMSc/OWXXy6lpKZQUFBAixYVC3sqlYqCwgKrPPn6fDxVnubPnp6eFBYYh7dFZ4vMQ1X35u6cPXsWME5PjB49GrVaTfTIaO5peg95eXl2d1Kv19PC07Z8aw36/HyzTkdHR1xdXSkuLjamW+ZVqSgsKKBjx46EhISwefNmPv30U7p06cKcj4yLvkWmofnVq1dZtWoV7U1TTPWRgQMHotGkotGkmtqqYl9VKhUFNn7Kz8+3uvL19FRRaNOeAOvWraNHj+43radIX4C7RfnuKg/OmvpCTfIe2f8z+Xm/YjAY2JyZjW8Vi7LXefHF580LvoWFhbRoUVG3SuVBgU3depsrdk9PD/NUzLFjxxk06A2eeWYAKSkaTp2q3B+PHj3G5cuXeeihijWsgQP/ZV4ELiwowLOFdX+z1ZCfr7dqA5WnigKThrNnz1FeXo6iKPx7+Urat29nsT8q5s//nHejR3Pq1KlK2ga+dIO+YPe4tekLFv2lb98+dOsWzIgRI81pzzwTiU6ro6ysjHPnzrF9+3batXu0kpY/ixwh/HXsXX4tAYYpivIoMAloCKAoyhbAWwgRADgqilLp8lhRlAUffPDBff/4xz/ujOgVQUZGBn369gGgQ4cOlJaWmqeArlNUWMSFixfo0KEDAH369iEjMwOArKws+vXtB0C/vv3IzMwEjHcZOTsbZ6uef/55/rP1P1Zz2Jbs3r0bbx8fvFq1wtnZmYiICHM518nMyqJv374AqNVqcnON89CZmZlERETg4uKCV6tWePv4sGvXLqZPn07nJ5/E39+f4cOHk5uby8h33gHA3eLumrCwMA4dPGhXV31g6dKlqNW9UKt7kZGRSZ8+xivqDh38jG1VZNNWRUVcuHCRDh2MQa5Pn95kZGQB4O3tbbYLCQnh6NFjN63n4J69eHnfh8qrJU7OzgT3UpObvalGeX/Zs5dGjd1o3LQJAP/s/AQnjxytNs+yZcuJiOhHREQ/MjJy6N07EgA/v3aUll6gqOislX1R0VkuXryEn5/xRNu7dyRZWUZ999zTFDBeOQ8b9ibffrsSAC+vluZF5BYtPPHx8ebXX0+by1y69BvzInBGRhZ9+jxr1HCDNvAzt8GzZJrawHK9oXv3UA4dOgSAq5srixYvYPr0WWzfvsOuL5Ym2vSFvjZ9we5xa9EX+vYmI9OoIyCgK4OHvMlrr77BFYt1nDOnz9ClSxcA7rjjDjp08PtT/aQq6vuicn3/HcJ3wBIhxDSMWiOA+YArkG9aH/gXcNoiTyLwb8D+bQc2bMrZRFBQELrvdFy+fJnRoyqeya/RaFCr1QCMHzeembNm0rBhQ7RaLdpNWgDmfT6Pzz7/jP4D+nPmzBmGDjHerdC6dWtmzZ5FuaGcw0cO897o98zlfvLJJzzZ+UmaNGnCDz/+yJw5c4iLiyMxMRFHR0dWrlzJ4cOHGRkdzd49e8jKymLlihXMnjMHrU5HcXExw4cNA+Dw4cOkbthAZlYWZWVlxE2YQPkNetPHH39M06ZNEUJw4MABxsXGMiQgoSbuskv07OVs3Xec30sv0vW1aQx/PoTnQjr+6fKqYtOmTQQFBaLTbeLy5SuMtvCpRpOKWt0LgPHjJzBz5nRTW+nM88NjxrzH/ff7UF6ucPr0acaNG3/TGgwGAx9PSmDGkq9wcHAgbfUaThw+wsvvDOfg3n3kZm/ioUfbkjDvUxo1dqNzcBCDRgzn5fAIysvLmffBDGYvXYwQgkP79pO6YlWN69ZqvyMw8GlyctK4cuUyY8ZU3GWUkrKaiAjjhUlc3BSmT0+gQYOG6HTfo9V+D0BEhJoXX3wegI0bs1i92rgo27HjP3nzzVcpKyujvLyc+PgEfv+92K6GTZu0BAUFoNVlc/nyZd4bPdb83QbNenqqjQFrwvh4Zsz8kIYNG6LT6sx3E8XEvMfDjzwMisKvv54mNta4D1EvDeS+++5j+NtvMfzttwB4aeAgzlVxF5bxuA1E952pL4yqoi+Mm8DMWRZ9wXTcTpo8ERcXF5YtSwSMC9Pjxo0nMXEpM2ZOJyMzHSEEq1at5pdffqlR+/w3IP7MnRa3EyHEOOAl4CTwK3AAuAi8Z0rbC7gqijLIZK8CjgOeiqLY79UmvO/zrgc7Xw8kIF+QY4l8QU4F9eEFOUo9+TXXiZPH7C333RTHn+9Y4wPeZ/m2v1zfzVLfRwgoijIVsPfjgHlVZPEHVt8oGEgkEsntprz8tp/jb4p6HxBuBiHEp0A4oK5rLRKJRPJ3478qICiKMryuNUgkEklV1NVicU35rwoIEolEUp+pJ8shVfJ3uO1UIpFIJHYQQvQwPcnhiBBibBU2/YUQB4QQ+4UQ31ZXnhwhSCQSyW2iNheVhRCOwGdAKMY7MH8SQqxXFOWAhY0vEAM8pSjK70KIah/xK0cIEolE8vfkceCIoijHFEW5CiwHnrGxeR34TFGU3wEURan2Z/UyIEgkEsltotxQ860GtAQsnz/yqynNkgeBB4UQW4QQPwohelRXoJwykkgkktvEzUwZCSHeAN6wSFqgKMoCSxM72Wx/+OYE+AKBgBfwvRCibVW/0/ofDwh1/yvh+jJEqw+/Ej6xofqXotwuHoiMv7HRLcZQVlrXEuoNI+9+8MZGfxOUmwgIppP/gmpMfgUsH8XqBZyxY/Oj6anPx4UQBzEGiJ/sFVhfzkcSiUQiuTl+AnyFED5CCBeMj/xfb2OTDAQBCCGaYZxCqvJpff/jIwSJRCK5fdTmD9MURSkTQgwDNgKOwCJFUfYLISYD2xRFWW/6LkwIcQAwAKMVRTlXVZkyIEgkEsnfFEVRNIDGJi3O4n8FiDZtN0QGBIlEIrlNyIfbSSQSiQSo/wFBLipLJBKJBJAjBIlEIrltGOr5CEEGBIlEIrlNyCmjvwnxEyei1elIS0+nTdu2dm3atm1L+saNaHU64idONKc3btyYpcuWsUmrZemyZbi5uVnla9euHUePHSNcXfHenhYtWpC4dCkZ2dlszMqipZeX+buuAQFk5eSQo9MxeMiQSjpcXFz4ZO5ccnQ61iQnm/P6+/uzLjWVtI0bWZeaSmfTy8IbNmzIwsWLyczOJj0zk/fGjPlzPoqPQ6vNIS1NQ5s2bar2UXoaWm0O8fHmmx2Ijh5JWpoGjSaVxMSvad682mds/Sli5ibRedBUeo34qNbLBoiLiyEnR8OGDWto0+ZhuzZt2z6CRrOGnBwNcXEx5vSHH36I1au/ISVlNcnJK2jXztjHnniiE7t2/UBKympSUlYzbNjgSmXeir75wAMPsGbtWg4eOsTrb7xhVZabmxufz5tHdnY2WdnZvPrqq2Tn5KDV6RhSRX+cO3cuWp2O5ORkvCz68tChQ9HqdGTn5NC1a1dz+vQZM9i2fTsbMzKsyoqJjSU7O5u09HTmz59f6Viyx31dOvLSukVEpSyh4ysDKn3/6HO9+NfqBfzfii94bskcmt5/LwAOTk6ETh5l/G7lF7Ts2O6Gdf2386cCghBiohBiVG2LsSj/WSHEIxafJwshQm5VfYFBQfj4+BAYEEBsTAxTE+y/cD5h6lRiY2IIDAgw2gcGAjBk6FByt2whKDCQ3C1bGDp0qDmPg4MDY2Ni+O6776zKmj17NgvmzyesWzd6R0Zy7uxZs/2kKVN4OSqK7iEhRERG0trX1ypv/wEDOF9SQnBAAIsWLmTMWONTb3/7/Xdef+UVwrt3Z3R0NLPmzDHn+XLBAkK7dSNCreaxjh0JMGmvsY8CA/Hx8SYwMJjY2FimTp1i30cJU4iNjSUwMNhkHwDAggVfEh6uRq3uRU5ODiNGvH1T9deEPkH/5KsJg2q9XIDAwKfx9r6X4GA148ZNZPLkCXbtJk+ewLhxkwgOVuPtfS8BAf4AjBnzLp9+Oo+IiH589NFcxox515znp592EBHRj4iIfsyd+4V1vbeobxYXFzMxPp4vv/yyUlnx8fHodDq6detGT7WaQS+/zKCoKEJDQoisoj+WlJQQGBDAwoULGWvqj619fYmIiCAsNJSoqCimJCTg4GA85axetYqoqKhKdW/+/nvCwsII79GD48ePWx1L9hAODgTGDid5aCxLe7/Ggz2CzCf86xzU5PBNvzf4dsBgti1eydOjjEG3bV/jBdo3/d5g7eCxPP3umyBu7RV8uSJqvNUFt3yEIIT4M9NSzwLmgKAoSpyiKFm1p8qasNBQ1iQlAbBz505c3dxwt7mCdW/eHNdGjdixYwcAa5KSCAsLAyA0NJTVpvyrk5IINaUDDBo0iLS0NPMJH4wHiqOTE5s3bwbg0qVLXLlyBYD2fn6cPHGCvLw8rl27RmpKCqGhoVZaQkJDSTLVl6bR0OWppwA4sH8/hYXGhxkeOnSIBg0a4OLiwpUrV/jxhx8AuHbtGvv27UOlUt2cj8JCWLNmrclHu3B1dcPd3d3aR+7uuLo2YseOnUYfrVlLWJhR+4ULF8x2d955J8bbo2uXTm18aOx6Z62XCxASEsTatcYfge7atQc3N1fc3ZtZ2bi7N6NRo7vYuXM3AGvXric0NBgARVFo1KgRAK6ujcztdCNuVd88d+4ce/bsoezaNauyGjVqxONPPMGK5csBaNOmDcePHTP3x5SUFMJs+mOYRX/UWPTHsNBQUlJSuHr1Kr/m5XHyxAn8/PwA2Lp1KyXFlR+n8/3332MwGMz7q/L0rNY/Hm0foiTvDOdP6ykvK+NQupb7A7tY2Vy9eMn8v/MdDcHU95refx+n/mPsq5d/K+Zq6UU82tzax2SUl9d8qwtqHBCEEONML2LIAh4ypWmFEB1N/zcTQpww/T9ICLFKCJECZAghGgkhsoUQO4QQe4UQz1iU+5IQYo8QYrcQYqkQogsQCcwQQuwSQjwghFgihOhnsu8mhNhpKmeREKKBKf2EEGKSRR3/qOm+eahUnDlT8QgQvV6PysPDykbl4UG+Xm/+nJ+fj4fppOrerBlFpgO8qLCQZs2MJwoPDw+6d+/ON8uWWZV1v48P58+f54v580nRaBgbG2u+clKpVOTn59utx1JvvkmvwWCgtLSUJk2aWNmEq9Uc2L+fq1evWqW7urnRLSSE3C1baugdU50eKs6cqdCl1+srBRWjdksf6fHwqLAZNepdcnM388wzkcyePYe/Ex4eHpw5U7Fven0BKpVNH1F5oNcXmD/n5xfgYepHCQkfMnbsu2zenMXYsaOYMaNiWqtDh/akpiaxaNE8fH0fsK73FvXNqrj33ns5d+4cM2fOZINGQ/S771oFr6r64xk7/dFDpeKMZV/W6yvlrY7n+vdHq9VWa9OoeTNK9UXmzxcKz9LIo/I+thsQSVTq1/iPfA3dh58DcPbQUR4I7IJwdMCtpYrmD/vi6uFeKe//EjUKCEKIxzA+J6MD0AfoVINsnYEoRVGCgStAb0VR/onxuRqzhJE2wDggWFGU9sAIRVFyMT6PY7SiKH6Kohy10NEQWAIMUBTlUYyL4paTmmdNdcwDajylJewME22vYGtiY0tcfDzTpk2j3CbcOzo50alTJ6YmJPBsRAT33nsv/Z57rspyblaLr68v740dy7iYGCsbR0dHPv70U75evJi8vDzbIqqlNnw0c+YsunTxZ9269URFvXRT9dc1NWv/qm3+9a8BJCR8iL9/CFOnTmfatMkA7N9/gK5dQ+nVqy+Jid/yxRef3HS9f6ZvVoWjoyNt27Zl2bJl9FSruXb1Kg8/8oiVTU3r/yu63ho2DENZGclr11ZvWMM69qxYz9e9otjy0Vd0ev3/ANifnM6FgiJe+PZzuo4eQv7uA5Qbbu07Lg2KqPFWF9R0hPA0sFZRlEuKopyn8gOU7JGpKMpvpv8F8L4QYg+QhfGZ3R5AMLBaUZSzABb2VfEQcFxRlEOmz18DXS2+X2P6ux3wtleAEOINIcS2mJiYkympqWg0GgoKCmjRooXZRqVSUWAzpM/X6/G0uLrx9PSksMB4NVh09qx5GO/evDlnTdND7dq149NPP2Xz5s2Eq9VMmTKFsLAw9Pn5HNi/n7y8PAwGAxkbN5oXC/V6PZ4Ww2TLeq6jz8/H06TX0dERV1dXik3Db5VKxRcLFjAqOppTp05Z5Xt/2jROHD/O4kWL7LmmEgMHDkSjSUWjSTX5qEKXSqWiwEZXfn4+np6WPlJRWGhtA7Bu3Tp69OheIw11yYsvPm9e7C0sLKRFi4p9U6k8KCiw7iPGUVPF1bunp4f56rpPn0g2bjTOemo0G2nX7lEALly4yKVLlwHQar/HycmJN954BY1Gc0v7ZlXo9Xr0+fns2rULgKysLKuRYFX9sYWd/qjPz6eFZV9WqSrltUffvn3p1q0bI0aMuKHthYIiXFUVV/WNmjfjYmGVj+rhYLqWB4KMU1qKoZzvZn7BtwMGk/pOPC6ud1F86vQN6/xv5mbWEOyF9jKLMhrafHfR4v9/Ae7AY4qi+AEFJntRRblVcaOw+Yfpr4EqbqlVFGWBoigdP/jgg/sievVCrVaTkZFBn759AejQoQOlpaXmYfZ1igoLuXDxIh06dACgT9++ZGRmAsaDpp8pf7++fck0pT/t74+/aUvTaJgwYQIZGRns3r2bxo0b07RpUwC6dOnCkcOHAdizezfePj54tWqFs7MzvSIiyDKVd53srCz6muoLV6v5ITcXME4HLVy8mBnTp7N92zarPNGjRuHq6sqUSZNu4MIKli5dilrdC7W6FxkZmfTp09vkIz+jj4qKrOyLioq4cOEiHToY54n79OlNRobxJOjt7W22CwkJ4ejRKh+4WG9Ytmy5ebE3IyOH3r0jAfDza0dp6QWKiqxPrkVFZ7l48RJ+fsa7VXr3jiQraxMABQVFPPGEcWDdpcsTnDx5EoBmze4x52/Xri0ODg4sWLAItVp9S/tmVRQVFXEmP5/7778fgObNm+Ps7GzujxEREZXKyLToj2q1mlxTf8zMzCQiIgIXFxe8WrXC28fHHGiqIiAggMFDhvDaq6+a19Wqo2D/Qe6+tyVuLVU4ODnxYI9Ajul+sLK5+96Kd8b4dH3CfNJ3atgApzuMp617n/wnisHAb8esL6Jqm/JyUeOtLqjpgu93wBIhxDRTnghgPnACeAzYCvSrJn9joFBRlGtCiCDgPlN6NrBWCDFHUZRzQoimplFCKeBqp5xfAG8hRGtFUY4AAwFdDfehSjbl5BAUFITuu++4fPkyo0dVzDZpNBrUpttFx48bx8xZs2jYsCFarRbtJuPBPu/zz/ns88/pP2AAZ86cYaidW/MsKS8vZ+rUqXzz7bc4CMHevXtZ/u9/A8Y52IlxcXydmIiDoyOrVq7k8OHDvBMdzd49e8jOymLFihXMnjOHHJ2OkuJi3h42DICXoqK4z9ubYcOHM2z4cACiBg7E2dmZYcOHc+TIEVI2bAAgMTGRlaaFwxr5aNMmgoIC0ek2cfnyFUaPfs/CR6mo1b2MPho/gZkzp5t8pDPPASjxvfoAACAASURBVI8Z8x733+9DebnC6dOnGTfu/9k787ioqvaBfw8IboC54AyKCS5touKbVprJIiCMYImZtii2q2mWmQsmmGKLmrb4ZtlmZr2uKAIDAuKQpr2W4V7uuzOAJgoIKsP5/THjMMNuGtDvvd/P536Ye+5znvPc5xzu2e49560ap11TJi5YwY59x7mYV0C/F95j/PAAhgb0vC26dbof8fV9hPT0JIqKCpkypfQto/j4NYSFmYp/VNRs5s6NoWHDRmRkbEGn2wJAZGQ0UVFTsbdvwNWrV5k+3VQxh4QE8dRTwzAajRQVFTFhgu2+FH9X2XR1dWVDfDxOTk7IkhKee+45AgMCyM/PZ2Z0NB9+9BEODg6cPnWKqVOnsmzZMuzt7VllLo+vm8tjWloaq8zlUZeRQW5uLuPN5fHw4cMkJCaSmpZGcXExUTNmWIZPP/74Yx7q3ZvmzZuz/eefWbhwIatWruTtWbNwdHRkuXneLTMzk/Pzvq00X6SxBN27i3hs8bsIOzsOrN/In0dP8tDYCLL2H+J4xna6DX+UOx/qQcl1I0V5eaTMmAtA4xZ3MHjxu8gSSX72eTZOf/+vFI2boq6GgmqKqOmYnhBiOjASOIlp04UDQAKwCsgH0oFnpJQeQohRQE8p5Thz3FZAPOAA7AIeBkKklCeEEBHAm5ha9ZlSylFCiIeBLzC1+B8HZgAJUso1Qoj+wHxMFdMvwBgp5VXzhHZPKeV580T3fCmlb1X35NG+fZ3vkFNfPgQpEfZ1bYKyQY4VygY5pdSXDXIm7E695ad5ygN+NX7mBO3YXOu1R41fCZVSzgHmVHDJ+muOt8yySzFN/t6Iex7TJHNFer/FNBdgHfYTVq+dAqOsrm3CNLldVo+H1e9fMW0Zp6CgoKBQQ5SlKxQUFBRqifo+ZFRfRiwUFBQUFOoYpYegoKCgUEsY63zWsmqUCkFBQUGhlqirNYpqijJkpKCgoKAAKD0EBQUFhVqjvk8qKxWCgoKCQi1R3+cQlCEjBQUFBQVA6SHUOSX1pE72sG9Y1ybUiy+EAY5uqPl6T38X9cUXRuOV6oX+Zj66fKauTQCg+qX2qsdY7XJsdYtSISgoKCjUEsqQkYKCgoLCPwKlh6CgoKBQS/y92+/cOkoPQUFBQUEBUHoICgoKCrVGfe8hKBWCgoKCQi2hvGWkoKCgoACAsYYbktUVyhyCgoKCwj8UIUSwEOKgEOKIEGJqFXKPCyGkeTfJSlF6CAoKCgq1xO2cQxBC2AP/BgIxbWv8ixBig5TyQBk5Z+BV4L/V6VR6CICPjw+b0tPRZWQwxrwJuTWOjo4sWrQIXUYG69evx93d3XJt7Nix6DIy2JSeTr9+/Wzi2dnZkajV8tXXX1vC+jz8MAmJiWi1WlavWUP79u0rtCl6ZjS6jM0kJSfRxatLhTJeXl4kb0xCl7GZ6JmlX7ZqNBpSUjdy7PhRunbtagl3d2/LHwd/R6tNRKtNZM6cmJo5CHigX1+WpWr5Pj2Zp15+odz1br16siRuLZsO7sUnOMjmWms3N+Yt/ZJvNyawNDkedds2NU4XICpqGunpWhITY+nS5d4KZby87kOrjSU9XUtU1DRL+L333s2aNd8TH7+G9etX0q2bFwAPPtiLXbu2Ex+/hvj4NYwbN/qmbKqMaYvW0nvUHEInfHhb9JXl7/CFi4sLixd/RGJiLLGx/+GuuzpVa0d0dBQ6XTpJSVq6dKmifCYnodOlEx0dZQmfOPF1kpK0aLUJLFv2La1btwYgMDDAEr5hQxw9e1bZmCUqOpL0zclok9bTpct9Fcp4ed1HUlIc6ZuTiYqOtIR//MkCEhJjSUiM5cctaSQkxgLQrXtXS3iidh1BQQHV+qIOeQA4IqU8JqW8BqwAHq1AbjYwFyiqTuE/okIQQgyqqjt0K9jZ2TFr9mxGRUQQGBDAoEGD6NS5s43ME8OGcenSJXx9fPjqq6+YOtVkSqfOnQkLCyMoMJCIiAhmx8RgZ1fq0mefe44jR47Y6IqJiWHChAloNBri4uIYP35cOZt8/Xzx9PTA18ePyGnTmBNT8YM7Zk4MkdMi8fXxM8n7+gBw8NBBRr88hh3/3VEuzsmTJ9FoBqLRDGT69Ldq7KMJM2cw5bmXiBgQhn/YQNp36mgjk33uHO9NnkZafGK5+JHz32PFF18TMSCUMeHDuHjhzxqlC+Dr+wgeHnfi769h+vSZzJo1o0K5WbNmMH362/j7a/DwuBMfn74ATJnyBp98spiwsMf58MNFTJnyhiXOL7/8RljY44SFPc6iRZ/V2KaqCPf7F1/OGHVbdJXl7/LF2LEvcuDAHwwcGM6kSZHMmFH1v5qvr7l8+voTGRnJnDmzK5SLiZlNZGQkvr7+NuVzyZIvCAnRoNGEkp6ezoQJrwLw00/bLOGTJ0/h/fffrcKGfnh4tMffL5jIadHMjomqUG52TDSRkdH4+wXj4dEeH59HAHh1/ERCB4YTOjCc5OQUNianAXDo4GEeHTSU0IHhjIp4iZg5M7G3t6/SHzeD8SYOIcRLQohfrY6XyqhrC5y2Oj9jDrMghOgBtJNSJtTEvn9EhSCl3CClfO/v0O3t7c3JEyc4ffo0169fJz4+nqDAQBuZoMBA1q5dC4BWq6XPww9bwuPj47l27RpnTp/m5IkTeHt7A6BWq/H392fFihVl7wVnJycAXJydycrKKmdTUGAgsWtNLZbMzF04u7jg2trVRsa1tSvOTk789lsmALFrYwkKMrXMjx45yrFjx27JL9bc070bZ0+eQn/6DMXXr5OeoOXhAH8bGcPZcxw7eAhZUmIT3r5TR+wb2LPzp20AFF65wtWiahsqFgIC/Fi3bgMAu3btwcXFGVfXVjYyrq6tcHJqSmbmbgDWrdtAYKDJPiklTmZ/Ozs7kZ2dfRN3fvP06uJJM+cmf4vuv8sXnTp1ZNu2nwE4duw4bdu2pWXLlpXaERQUQGzsOsBcPp1dcHUtUz5dXXF2tiqfsesICjL9X+Xn51vkmjRpgjRPtF65csUqvLElvEJfBPqzLjbO7IvduLhUbIOTkxOZmbtMvoiNIzCofzldGk0w8eaGTFFREUajaWCnYUNH4PZOAt9MhSClXCKl7Gl1LCmjrqJXliwGCyHsgIXAGxXIVUiN5hCEECOBSebE9gCrgLcAR+AC8LSUMksIMRPwBNyAu4CJwENACHAWCJNSXhdCnABWAn7mJJ6SUh4RQoRVoncU0FNKOU4I0RH4HrAHkoCJUkonIYQvMBM4D3gBO4FnZFWlClCp1ZzT6y3ner0e7x49ysucOweA0WgkLy+P5s2bo1KryczMLI1rMKBSqwGIio7m3XfesfwD3mDqlCl8s3QpRUVF5OfnM/ix8ApsUnHuXKlNBoMetUpNTnaOJUytUqM3WNttQKVWVXWrALRr145EbQL5efnMn/8Bv/zyS7VxXFWtydEbLOc5hizu696t2ngA7Tw9yL+cx6xPP8bNvS07t21nydwFlJSpOCpDpVJx7lxp2gZDFmq1ipyc85YwtVqFwVBaser1WahUJl/ExLzP0qWfM23aJIQQDB36jEWuR4/uJCSsJTs7m3ffnc/hw0drZFNd8Xf54vffDzJgQAA7d2bSrZsXbdu64eam4sKFC5XYoS5TPg2o1WpycqzKp1qN3qrM6PUGVCq15XzSpDcIDx9MXl4eTz75tCV8wIAgJk9+k5YtW/Lcc89X6gu1SmWj36A3oFa3LmNDawz6Ul8YDFmoVbb/I70e6MmF8xc4ceKkJay7dzfef38Obdu68cbEqZYKoh5yBmhnde4OnLM6d8b0LNQJIQDUwAYhxCAp5a8VKay2hyCE6AJMB/yllN0xLfq3FXhIStkD07jVZKsoHYGBmMaylgObpZRdgUJz+A0uSykfABYBNwZcq9J7g4+Aj6SUvcrcPEAP4DXgPqAD8HAF92PphuXl51dcxZapQ8zOLCdTWbi/vz8XLlxg37595a4//8ILPDtqFL0feojVq1fz1ozywzaV6a1epvy9WJOdnUOf3g8zUBPK7NkxfPTxh+UqrAqpKK0atpzs7e3p2ut+Fr87l9GDn8CtXTuChwyuUVxT0tX7oqKG0g2Zp58eRkzM+/TtG8CcOXN5771ZAOzff4B+/QIJDR3CsmU/8NlnH9fYprri7/LF559/SbNmLsTHr2HkyKc5cOAPiosrfwj+9fJZKjN//gf06dOXuLgNRESMtIRv3JhC//6BvPTSy0ycOPH221Cm3A4KG8iGMsOcu3ftIXhAGI89+gRjxr6Io6NjpXbcLEZkjY8a8AvQWQjhKYRwBIYDG25clFJeklK2klJ6SCk9gJ+BSisDqNmQkT+wRkp53pzIn5hqoo1CiL3Am4D1rFKSlPI6sBdTKz7ZHL4X8LCS+4/V397m31XpvUFvYLX59w9lru2QUp6RUpYAu8qkh9l+SzfM2ckJg8FAGzc3y3U3NzeyywzjGPR62rQxTYTa29vj7OxMbm6uKdw6rlpNdlYWPXv2JCAggK1bt/LJJ5/Qp08fFn74IS1atODee+9l1y5TFzYhPp777/8XACNGjrBM9mZlZdOmTaletdqNrGxbm/QGPW5qa7vV5ewuy7Vr18jNzQVg3759nDp5Ck9PzyrjgKlH4OpW2rpzVas4n1WzoZccQxZH9v+O/vQZjEYjW1M30bmSCcAbPPPMcMtkb3Z2Nm3alKatVqvIKpO2qYVa2vJzc1NZhkPCwwexcaNpfFir3Ui3bqZJ9vz8Aq5cKQRAp9tCgwYNaN78jhrdU21SW76YMmUGYWGPM2nSNFq0aM6ZM7ZLTo8YMQKtNgGtNoGsrKwy5VNdbuhTr9fjZlVm3NzUZGeXL59xcXEEBw8oF75jxy+0b38nzZs3t7LhKcuEb1Z2to1+tZuarKwcGx16fRZqt1JflPWXvb09A4IDSExIKpc+wNGjx7hypZC77+5c4fW/ws0MGVWHlLIYGAdsBH4HVkkp9wshZgkhBv0V+2pSIQjKD6R9Aiwyt/xfBhpZXbtqNrYEuG41ZFOC7RCVrOB3VXprwlWr30ZqMCS2e/duPDw9cW/XDgcHB8LCwkhNTbWRSU1LY8iQIYDpDZ5t20zj4ampqYSFheHo6Ih7u3Z4eHqya9cu5s6dS++HHqJv376MHz+ebdu28fprr3Hp0iWcnZ0tD+G+jzximXT+btl3lsnelJQUwoeYhpJ69PAmLy/PZrgIICc7h/yCfHr0MM1ZhA8JJ6WM3WVp0aKFZdK7Xbt2eHh6cOrUqepcxME9e3H3aI/avS0NHBzwD9WwbdPmauMB/LFnL07NXGjWwvSP/a/eD3LySNVDM8uXr7BM9qakpDN4sKlse3t3Iy8v32aIBCAn5zwFBVfw9jYNYw0ePIi0NJN9WVk5PPhgLwD69HmQkydNQwOtWpWOkXfr5oWdnR0XL+bW6J5qk9rwhbOzMw4Opn+VYcOG8MsvO8nPL7DR+91336HRhKLRhJKSkkp4uKmXZymfOWXKZ04O+fkFpeUzfDApKabKyMPDwyIXEBDA0aOm+S7rN+66dOmCg4MDFy9etLLhB8tEcGrKJgaHP2r2RfdKbSjIL8Dbu7vJF+GPkpaabrn+8MO9OXr0uM0Qm7t7W8skcpu2bejQwZMzZ85SX5FSaqWUd0kpO0op55jDoqSUGyqQ9a2qdwA1m0PYBKwTQiyUUl4QQrQAmmGaEwCIuMl7uMEw4D3z3+3msJro/RkYgmkOYvhfTNuC0WgkKiqKZcuWYW9vz6pVqzh8+DCvT5zI3j17SEtLY9XKlSxYuBBdRga5ubmMH2d6M+jw4cMkJCaSmpZGcXExUTNmVDk2bjQamTZ1Kos/+wxZUsKlS5d4880p5eQ2p2/Gz8+PjB91FBYW8uak0pEzrTYRjcY08vbW9BnM/2AejRo1QqfLQLdZB5jGYWe+PZMWLVrw9Tdf8/uBA4wcGcEDDz7AxImvYyw2YiwxMj3yLS5dulQjH330dgzzln6JnZ0dSWtiOXH4CM++Np6De/exbdNm7u7qRcziT3Bq5kJvfz9GTRjPsyFhlJSUsPjdeSz47huEEBzat5+ElaurTfMGOt2P+Po+Qnp6EkVFhUyZUvpmTXz8GsLCHgcgKmo2c+fG0LBhIzIytqDTbQEgMjKaqKip2Ns34OrVq0yfbtr8JiQkiKeeGobRaKSoqIgJE96ssU1VMXHBCnbsO87FvAL6vfAe44cHMDSg6tcna8rf5YtOnTowf/47GI1Gjhw5xtSpFb+xc4PNmzfj5+dLRsZmCguLePNN6/KZgEYTCsBbb81g/vy5peVTpwNgypTJdOjgSUmJ5OzZs5a33UJCggkPH0xxcTFFRUWMG/dqFTZk4OvXj826jRQVFjF5cukrpQmJsYQONDWoZsx4m7nz3qVRo4ZmX/xokQsN0xC/wXa4qGev+xk9+kWKi69TUiKJmjHrtjYU6vuXyqKaOVeTkBARmIZwjEAmsA7T7PVZTA/oXlJKX/Okcr6Ucr45Xr6U0sn823LNPKn8DaDB1Et50jyp/GglekdROqncGdPchAASgZeklG3Nk8qTpJSh5vQWAb9KKZdWdl8e7dvXg9ypHy96eTS42c7Y7ec0t+/1vltB2TGtlPqwY5qdqPvd/ACOHf/9lhcimtOtf42fOdP3bKr1hY9q9JaRlPJb4NsywXEVyM0sc+5U2TXg31LKt8vIx1Widymw1Hx6FtPEsxRCDAd+NcvoAJ1VnPIv+CsoKCgoVMo/cemK+4FFwvQKQS7wXB3bo6CgoFAjavj2UJ1RJxWC+RWovxp3C9D99lmjoKCgoAD/zB6CgoKCwj8SpYegoKCgoAAoO6YpKCgoKJip76+d1o93HhUUFBQU6hylh6CgoKBQS9T3OQSlh6CgoKCgAPzP9xDqw5ex9WOaqT58JWwszqtrE4D68ZVwffhaGmDlM7dn46Bb4f2Lx+vahNtGfe8h/I9XCAoKCgq1R4kyqaygoKCg8E9A6SEoKCgo1BL1fchI6SEoKCgoKABKD0FBQUGh1qjvPQSlQlBQUFCoJer7l8pKhaCgoKBQS9T3HoIyh6CgoKCgACgVQoVEz4xCl5FOUrKWLl5dKpTx8vIieWMSuox0omeW7kE7LXIqmzalkpSs5fPPF+Pi4mwTr02bNuw/sJcXX3rBJtzHx4dN6enoMjIYM2ZMufQcHR1ZtGgRuowM1q9fj7u7u+Xa2LFj0WVksCk9nX79+gHQsGFD1sfFkZSUREpqKq+//no5nTPffpv9Bw5U6YuoqGmkp2tJTIylS5d7K/HFfWi1saSna4mKmmYJv+eeu1m9ejlabSxLlizCyakpYNrUPj5+DfHxa0hIWEtQUP9yOqNnzkSXkUFScjJdvLwqSdeL5I0b0WVkED1zpiW8WbNmfLd8OZt1Or5bvhwXFxcAOnbsSOy6dRw8dIgXX3rJRpeLiwufLl7Mpk2b2LhxAz16lN9y41Z8ce+9d7NmzffEx69h/fqVdOvmZUl38eKPSEyMJTb2P9x1V6cK9d4s0xatpfeoOYRO+PC26KsMdZ+ehKz7Gk3cUu55dlilcu4BjzAsM5Xm990FQBM3FUO2JxC04jOCVnzG/dMn3BZ7+vj0I3ZTCnG6TYwa83K56/96oBffJ8Sx48gf9A8Jvi1p3gwlUtb4qAvqXYUghPAVQiTUVfq+fr54enrg6+NP5LRI5sTMrlAuZs5sIqdF4uvjb5L39QFg65atBAUFExKs4fjxE4wdO9Ym3oyot9DpMmzC7OzsmDV7NqMiIggMCGDQoEF06tzZRuaJYcO4dOkSvj4+fPXVV0ydOhWATp07ExYWRlBgIBEREcyOicHOzo6rV6/y1JNPEhISgiYkBB8fH3r06GHR17VrV8uDslJf+D6Ch8ed+PtrmD59JrNmzahQbtasGUyf/jb+/ho8PO7Ex6cvAO+++zbz5n2IRhNOSsomXnzxWQAOHTrCY48NIyzscZ599mViYqKwty/9UtrXzw9PT098fXyInDaNOTExleTBHCKnTcPXx8ck7+sLwJixY9n200/4+fqy7aefLHmQm5vLzOhovvjii3K6oqOjycjIoH///oSGhnPkyLHb6ospU97gk08WExb2OB9+uIgpU94AYOzYFzlw4A8GDgxn0qRIZsyYWqHemyXc7198OWPUbdFVGcLOjvunjufHcZEkD3mB9sF+uHS4s5xcgyaN6fzkY1zY87tNeMGZc6QMH03K8NHsnPPRLdtjZ2fHlFkzGT/qeYYEBhM8KBTPTrYVrP7cOWZOmkxyXPwtp/f/kXpXIdQ1QYEBxK5dB0Bm5i6cXVxwbe1qI+Pa2hVnJyd++y0TgNi16wgKCgRgy5atGI1Gc/xM1G7qUt1BgZw6dYrDhw7b6PP29ubkiROcPn2a69evEx8fT1BgYBm7Alm7di0AWq2WPg8/bAmPj4/n2rVrnDl9mpMnTuDt7Q3AlSumDdIbNGhAAwcHpLnVYWdnR+T06bz77rtV+iIgwI916zYAsGvXHlxcnHF1bWXrC9dWODk1JTNzNwDr1m0gMNAfAE9PD3bs+BWAn37azoABpnsqKiqy+Khhw4aUbQwFBQYSa77XzMxMcx60tk23dWtzHvwGQOzatQQFBQEQGBjIGnP8NWvXEmgOv3DhAnv27KH4+nUbXU5OTjzw4IOsXLECgOvXi8nLs11G41Z9IaXEycm0xbizsxPZ2dkAdOrUkW3bfgbg2LHjtG3blpYtW3Kr9OriSTPnJrespypaeN1N3ulzFJw1UFJczKmNOtr69ikn13XsKP5YugrjtWt/qz1e3t05c/IkZ0+fpvj6dTbGJ+IbFGAjoz9zlsN/HKRElvyttlSGEVnjoy6o1QpBCOEhhPhDCPGtEGKPEGKNEKKJECLYHL4VCLeSf0AIsU0IkWn+e7c5fIsQwttK7ichRDchhI8QYpf5yBRCOFdgRpWo1GrOndNbzg0GA2qV2kZGrVKjNxgs53q9AZXaVgZg6BND0el0ADRu3JjRY17mow8/rjhNfWmaer2+nD6TXecAMBqN5OXl0bx58/JxDaW22NnZodVq2fnbb2zdsoVdu3YBEBERQVpqKjnmh1KlvlCpOHeu9D4NhizUapWtL9QqDIYsK9uzUKlMMocPHyEgwA+AkJAg3Kwqx+7du5KUtB6tdh0zZsyyVBBl79WUrgG1qky6KlWZPCj1mWurVpZ7y8nOplUr2wd3We68804uXLjA/PnzSdRqeeedt2ncuPFt9UVMzPtMnfoGW7emMXXqJObNMw3l/P77QQYMMD20unXzom1bN9zcbPXWVxq3bkVhVo7l/ErWeRqXqSTvuLsjjdWu6Lf8t1z8pm3VBP1nMX5ffkCrHhUPC94MrioVBqv/3Wy9gdaq+uVLpUIoz93AEillN+AyMBH4AggDHgGsn4R/AP2klD2AKOAdc/iXwCgAIcRdQEMp5R5gEvCKlNLbrKvwZo0TQpQLk2WasDWReWXcWIzFxaxfFwfA6xNf46svv7a02m30VWBHTdOsypaSkhI0Gg29H3qI7t7e3HXXXbRu3RrNwIEsXbq0glTL2FWD+6zI+hsyU6bM4JlnniQubiVNmzblulXLfPfuvYSEPMbgwcMZPfoFHB0dbyrdmtlWM+zt7fHy8mL58uUM1GgoLCxk9Ojn/0J6lcs8/fQwYmLep2/fAObMmct7780C4PPPv6RZMxfi49cwcuTTHDjwB8XF9WPBw+qpsORaXRb0mDSGXR98Xk6q6PyfxIc8TcqTY9j1wWf0fmcaDZreWo/mdpaJv4v6PodQF6+dnpZS/mT+vRx4FTgupTwMIIRYDtyY8WsGfCuE6IyppDmYw1cDM4QQbwLPAUvN4T8BC4QQ3wOxUsozZRMXQrx0Q3+LFi1xdnJhxMgRPDncNCG2e88e2rRxs8ir1WqysrNsdOgNetysWvBubmqys0plhgwJp39/f5568hlLmLe3N5qQEKZNm4qLiwslsoSrV6+y7NulGAwG2ri5Welzs9EHYNDradOmDQaDAXt7e5ydncnNzTWFW8dVq8vFvXz5Mj9v346Pry9HjhzBo317MjJM8xiNGzdGl5FB//6hADzzzHCGDXscgL1799GmjZqdO2/4QkVWlm2vwmAw2LSU3dxUluGQY8eOM2qUKSs9PNrj59ePshw9eozCwkJee+0VHun7EHAjD9pYZEx5YJuu3mAokwelPss5fx7X1q3Jyc7GtXVrzp8/Xy7dsvdg0OstPaikpBRGj37htvoiPHwQs2aZhui02o28845pNdP8/AKmTCmdj8jI2MiZM+WKbb2kMDuHxqrS4dQmqlYU5lywnDs0bUyzjh74fzkfgEYtW/DIh7PY8loUFw8c4tolUwPh4u+HyT+jx7m9OxcPHPrL9mQbDKit/ndbu6mr7QUr2FIXPYSyVV+zCsJuMBvYLKX0wtSDaAQgpbwCpAKPAk8AP5jD3wNeABoDPwsh7imXuJRLpJQ9pZQ9nZ1Mk6rfLfsOjSYUjSaUlJRUwocMBqBHD2/y8vLIyc6x0ZGTnUN+QQE9ephGrcKHDCYlNQ0AH59+jB7zMi88/xJFRUWWOE8MHUbfvv3o27cfX3/9Df/+96cs+/Y7AHbv3o2Hpyfu7drh4OBAWFgYqampNmmmpqUxZMgQADQaDdu2bTOFp6YSFhaGo6Mj7u3a4eHpya5du2jRooVl0rhhw4Y83LcvR48cYXN6Or169aJv37707duXwsJCfH18LOksX76CsLDHCQt7nJSUdAYPHgSAt3c38vLyycmxfbjm5JynoOAK3t7dABg8eBBpaZsBaNmyBWBquY0b9zI//LAKAHf3tpZJ5DZt3PD09OCLL75Bo9Gg0WhISUkh3HyvPXr0MOeB7T92Tna2OQ96mPNgCClmn6WlpfG4Of7jQ4aU82VZcnJyOKfX06FDBwD69HmII0eO3lZfZGXl8OCDsSoT6gAAIABJREFUvcz6H+TkyZMAODs74+BgapcNGzaEX37ZSX5+QZX21hf+3H8Q5zvb0rSNGrsGDbhzgC9nddst16/nX2G9/+MkDBxBwsARXNj7u6UyaNi8GcLO9Php2laN051tKTijryypGrF/9x7aebSnjbs7DRwcGBA2kIzUTbek83ZT34eM6qKHcKcQoreUcjvwJJAGvCyE6CilPGoOu0Ez4Kz596gyer4E4oEtUso/Acw69gJ7hRC9gXswDTvVmM3pm/Hz8yXjx80UFhbx5qTJlmtabQIajakl/db0Gcz/YC6NGjVCp8tAt1kHwNuzZuLo6Mjy5csA08T09OlvVZmm0WgkKiqKZcuWYW9vz6pVqzh8+DCvT5zI3j17SEtLY9XKlSxYuBBdRga5ubmMHzcOgMOHD5OQmEhqWhrFxcVEzZhBSUkJrVu35oMFC7Czs8POzo7EhATS09NvxhXodD/i6/sI6elJFBUV2rRk4+PXEBZmaj1HRc1m7twYGjZsREbGFnS6LQCEhWl45pnhAGzcmMaaNabJ+p49/8XLLz9PcXExJSUlREfHcPFirlUepOPn50fGjz9SWFjIm5MmWeWBFo1GY86D6cz/4ANzHujQbTY9fBd/+in//vRTnhg2jHPnzjHW/Bqvq6srG+LjcXJyQpaU8NxzzxEYEEB+fj4zo6P58KOPcHBw4MyZc0yebPsW0a36IjIymqioqdjbN+Dq1atMn27qIXTq1IH589/BaDRy5Mgxpk6N4nYwccEKduw7zsW8Avq98B7jhwcwNKDnbdF9A2ks4bf3F+Hz6bsIOzuOxW3k8rGTeI2J4M8DhziXsb3SuK7/6orXmAik0Yg0lrBzzkdcu3xr+2EYjUbej3qbfy/7Bjt7ezasWs2xw4cZ/foEDuzdx49pm7ivW1c++HwxLs1c6Nffn9GvT2BoUMgtpfv/CVGbY2xCCA9AC/wI9AEOAyOAfsCHwHlgK+AlpQw1P9S/BXKAdGCElNLDSt8fwGtSymTz+SeAH6ZdZw4Ao6SUVyuzx6N9h3owwFg/xovtG9z0/Pttp75skFMffKFskFNKfdkg57cTRyqaNLkpht5zf42fOav/2HnL6d0sddFDKJFSji4TloypNW+DuRdxl1WQpVkmhGiDacgrxUp+/O01VUFBQeH2UaIsXXH7EUKMBP4LTJeyjl4oVlBQUKhjzK/sHxRCHBFClPuqUQgxUQhxwPya/yYhRPuq9NVqhSClPGGeIL5VPcuklO2klKtvh10KCgoKtYFRyhof1SGEsAf+DYQA9wFPCiHuKyOWCfQ0v+a/Bphblc5/ZA9BQUFBQYEHgCNSymNSymvACkxvXlqQUm42v5UJ8DPgThUoy18rKCgo1BK3+YOztsBpq/MzwINVyD8PJFWlUKkQFBQUFGqJm/m+wPojWjNLpJRLrEUqiFZhAkKIZ4CegE9F12+gVAgKCgoKtcTNLKpnfvgvqULkDNDO6twdOFdWSAgRAEwHfKp6DR+UOQQFBQWFfyq/AJ2FEJ5CCEdgOLDBWkAI0QP4HBgkpax2HQ+lh6CgoKBQS9zO7xCklMVCiHHARsAe+FpKuV8IMQv4VUq5AZgHOAGrzYv/nZJSDqpMZ61+qVzf8Gjfvs5vvtY/RawM4Vi9zN+M6UWJeoCwr17mb+b95h3r2gQAhi0v+w1p7dNt4Jt1bQIAe04cu+V/1wGdvWr8zNl4eN//xJfKCgoKCv+T1OT7grpEqRAUFBQUagll6QoFBQUFhX8ESg9BQUFBoZaoq53QaopSISgoKCjUEvV9JU5lyEhBQUFBAVB6CAoKCgq1hjJkpKCgoKAAKG8Z/SPw8fFhU3o6uowMxpj337XG0dGRRYsWocvIYP369bi7l64gO3bsWHQZGWxKT6dfv36W8Lnz5vHrzp1sTEmx0TXxjTdISk5Gq9Wy7LvvaN26dbn0+pnt2ZyRwehK7Plk0SI2Z2Swbv162prtueOOO/hhxQr2HTjA27NmWeSbNm1KolZrOXZmZjIjqmZ790ZHz2CzLo2kpHi6dCm71LoJL68uJCUnsFmXRnR06V7DE14bz/aft5Co3UCidgO+vqZ1tfr2fZgN8etISk5gQ/w6evd+yEZfbebHtMhINm3aRFJyMp9//jkuLi5V+CIKnS6dpCQtXbp0qcQXXiQnJ6HTpRMdXerjiRNfJylJi1abwLJl31ryPTAwwBK+YUMcPXvWbN9jdZ+ehKz7Gk3cUu55dlilcu4BjzAsM5Xm95k2HmzipmLI9gSCVnxG0IrPuH/6hBql91eYtmgtvUfNIXTCh7dd98M+/diwKY0EXTrPjSn/8ZyDoyNzF31Mgi6d79fH0sa9LQANHByYNW8ua5OTWJ2USM+HShcHXfztN6xOSiQ2JZm35sRgZ/e/93isd3cshJhlXoypVrCzs2PW7NmMioggMCCAQYMG0alzZxuZJ4YN49KlS/j6+PDVV18xdappY6JOnTsTFhZGUGAgERERzI4pLURrVq8mIiKiXHpLPv+ckOBgNBoN6Zs28eoE239Ia3uCqrHHr4w9V69eZcH8+bwzZ46NfEFBAQM1Gstx9uxZNiYnV+sbX18fPDzb4+cbwLTIGcTMmVWhXEzM20RGvoWfbwAenu3x8S19EH/91VIGagYxUDMInS4DgD8vXuSF518mJDiUSW9MZsHCeRXef23kx9YtWwgKCiIkOJjjx48zduzYSnzhi6enB76+/kRGRjJnzuxKfDGbyMhIfH39zfKmSnDJki8ICdGg0YSSnp7OhAmvAvDTT9ss4ZMnT+H999+tUK81ws6O+6eO58dxkSQPeYH2wX64dLiznFyDJo3p/ORjXNjzu014wZlzpAwfTcrw0eyc81G16f1Vwv3+xZczRt12vXZ2dkTOepsxo57lscABhAwKo0OnTrZpP/EEly9dJtTXn++++prXpk4BYMjw4aa/wSG8/MxIJk2PxLykA5NeGc/QkIGEBwXTokULggZqbrvtJVLW+KgL/tYKwbyjz00hpYySUqb9HfZUhLe3NydPnOD06dNcv36d+Ph4ggIDbWSCAgNZu3YtAFqtlj4PP2wJj4+P59q1a5w5fZqTJ07g7e0NwI4dO7iUm1suvfz8fMvvJk2aUHbpkO4V2BNYxp5AK3uSrOwpLCzk119/5erVyhc09PDwoGXLluzYsaNa3wQGBRAbux6AXZm7cHF2xtXV1UbG1dUVJ2cnMn/bBUBs7HqCggLL6bLmwP4DZGeb1tk6dOgwDRs2xNHRtHRGbefHli1bMBqNAGRmZqJ2c6vQ5qCgAGJj15nlduHs7FKhL5ydnfjtt0yzL9ZZfFFZvl+5csUqvHG58lARLbzuJu/0OQrOGigpLubURh1tffuUk+s6dhR/LF2F8VrdLAnSq4snzZyb3Ha9Xt7dOXXyJGdPn6b4+nWS4xPwK1PmfIMC2GAuI6naJB7sY/JPx86d+O9PPwHw54UL5F3Oo0u3rgAUmPOoQYMGODg41Cgv/r/xlysEIYSHEOIPIcS35v061wghmgghTgghooQQW4GhQoiOQohkIcROIcQWIcQ9QohmZjk7s64mQojTQggHIcRSIcTj5vD+QohMIcReIcTXQoiG5vATQohW5t89hRA6828fIcQu85EphHCu7j5UajXn9HrLuV6vR6VWl5c5Z1pV1mg0kpeXR/PmzcvHNRjKxa2ISW++ybbt23n0scdYuGCBzTW1Wo3eSqdBr0ddgT36CuypCWGDBpGYkFAjWZVKhf6c7f2p1aoy9qrQ6w1W9hpQqUplRkY8Q1JSPO/PfbfC4ZiQkGD27z/ANfNDqy7y4wZDn3gCnU5X4TWVSs05K18YDIZy+WLKu1Jf6PUGVKpSmUmT3mDbtq08+uggFixYaAkfMCCITZtS+frrr5g8eUq1djZu3YrCrBzL+ZWs8zR2bWUjc8fdHWmsdkW/5b/l4jdtqyboP4vx+/IDWvW45R1tax2VSk2WVV5k6fW0VqnKyKgsMkajkfy8PO5o3pyDv/+OX2Ag9vb2tHV3596uXqjd2ljiLV62FN3OXygoKCBVW+VeMn+JEmSNj7rgVnsId2PatKEbcBm40d8uklL2lVKuwLSe93gp5f3AJOBTKeUlYDelmzWEARullNdvKBZCNAKWAsOklF0xTYCXH1C2ZRLwipTSG3gEKKzuBircYaJMy+BGl7KsTGXh1TF/3jz69O5N3Pr1jCwzjHEr9tSEsEGD2BAXVyPZmqRTkQxmme+X/4BPv/5oNIPIyc5m+lvTbMQ6d+7ElKlvMj2ydKy9LvID4JVx4zAWF7N+3boKr/9VX1jLzJ//AX369CUubgMRESMt4Rs3ptC/fyAvvfQyEydOrIG11eyLIgQ9Jo1h1wefl5MqOv8n8SFPk/LkGHZ98Bm935lGg6a3vxX/t1JhkSuTz5XkxfpVq8kyGPhPfByTo2ewe+dvFBuLLTJjRo7C/4EHcXR05IE+5Xtdt8r/9wrhtJTyJ/Pv5UBf8++VAEIIJ6APpqVXd2Fal9vNSubGbNjwG3GsuBs4LqU8ZD7/FuhH1fwELBBCvArcIaUsLisghHhJCPGrEOLXvPx8DAYDbayGCdzc3MjOyrKJY9DradPG1Iqwt7fH2dmZ3NxcU7h1XLW6XNyqiIuLIzgkxCZMbzDgZqVT7eZGVgX2uFVgT3Xce++9NLC3Z9++fZXKjBjxtGUSODsrC7c2tveXlWW7pLpeb8DNrbQVrHZTk2UeDjp//gIlJSVIKfnPilV0796tVE6t5vPPP+WNiW9y6tSp0nurg/wYMmQI/fv3Z0KZ+ZwRI0ag1Sag1SaQlZVFGytfqNXqcvmi1+ttfOHmpiY7u3z6cXFxBAcPKBe+Y8cvtG9/Z7W9vcLsHBqrSoermqhaUZhzwXLu0LQxzTp64P/lfEITv6Nl13t55MNZNL/vLkquX+fapTwALv5+mPwzepzbV7nNbr0jy2BAZZUXKjc3crKzK5Wxt7fHydmZS7m5GI1G5s2O4QlNKBNefBlnF2dOHT9hE/fa1Wvo0tLwC7z9U5klsuZHXXCrFUJZs2+cF1jpz5VSelsd95qvbQBChBAtgPuB9DK6qlr6tZhS2xtZEpfyPeAFoDHwsxDinnIGS7lEStlTStnT2cmJ3bt34+HpiXu7djg4OBAWFkZqaqpNnNS0NIYMGQKARqNh27ZtpvDUVMLCwnB0dMS9XTs8PD3ZtWtXFWabxvBvEBAYyLGjR22u76nAnrQy9qRZ2ROi0bDdbE91hA0axIYNG6qU+e677y2TwCkpaYSHPwaAdw9v8vLyyMnJsZHPyckhP78A7x6msfrw8MdITTFNAVmPsQ8YEMihQ6a63dnFma+/WcLcuR+wc+dvNvpqOz98fHwYPWYMLzz/PEVFRWV88R0aTSgaTSgpKamEhw8GoEc1vuhh8cVgUsy+sMn3gACOHj0GQPv27S3hXbp0wcHBgYsXL1Zp85/7D+J8Z1uatlFj16ABdw7w5axuu+X69fwrrPd/nISBI0gYOIILe39ny2tRXDxwiIbNmyHME+1N26pxurMtBWf0lSVVL9m/ew/tPTxo6+5OAwcHgsNC0aXaTjvqUjcxyFxGAjUh7Nhm8k+jRo1o3LgxAA/17Yux2MixI0do3KQJrczl1d7enr5+vhwv87/5v8CtfodwpxCit5RyO/AksBXoceOilPKyEOK4EGKolHK1MPWpu0kpd0sp84UQO4CPgAQppbGM7j8ADyFEJynlEWAEkGG+dgJTJZIEDLkRQQjRUUq5F9grhOgN3GPWUylGo5GoqCiWLVuGvb09q1at4vDhw7w+cSJ79+whLS2NVStXsmDhQnQZGeTm5jJ+3DgADh8+TEJiIqlpaRQXFxM1YwYlJaaP0z/++GMe6t2b5s2bs/3nn1m4cCGrVq5kytSpdOjQgZKSEs6ePctbkZHl7Ik222Nnb8/qCuxZuXIlCxcuZHNGBpes7AHYsnUrTs7OODg4EBgUxMgRIzhy+DAAA0NDeXbUqKpz1IrNm3X4+fmgy9hEYWEhk9+carmWqN3AQI1pn40Zb0Uzb/77NGrUiAxdhuVtomnTJnPvffeClJw5c5bISNMrqREjR9C+fXvGv/oK4199BYCRI0Zx/ryh1vPj7VmzcHR0ZPny5YBpYnn6W+Vfyd28eTN+fr5kZGymsLCIN9+cbLmm1Sag0YQC8NZbM5g/fy6NGjVCp8uwzElMmTKZDh08KSmRnD17lunT3wJMcyjh4YMpLi6mqKiIceNerTZfpLGE395fhM+n7yLs7DgWt5HLx07iNSaCPw8c4lzG9krjuv6rK15jIpBGI9JYws45H3Htcl61af4VJi5YwY59x7mYV0C/F95j/PAAhgbU7LXaqjAajbwTNZPFy77F3t6O9atWc/TwYca+/hoH9u5Fl7aJdatW8s6CBSTo0rmUe4nJ401+bdGqJZ99+y0lsoRsQxaR5iG6xk2a8PGXX+Do6IidvR07tm1n9fc/3LKtZanv3yH85Q1yhBAegBb4EdOw0GFMD+0DQE8p5XmznCewGNNQkQOwQko5y3ztcWA14CulzDCHLcVUQawRQvQH5mOquH4BxkgprwohHgG+ArKA/5rT8xVCfAL4AUazHaOq2kNU2SDHCmWDnFKUDXIsKBvklHI7Nsjx9uhY42fOrhNH/3Eb5JRIKcuWGA/rEynlcSC4oshSyjWUeSZKKUdZ/d6EVY/DKnwLcFcF4eNraLeCgoJCrVPfewjK0hUKCgoKtUR9/7ThL1cIUsoTwD/vJWYFBQUFhQpReggKCgoKtYQyZKSgoKCgAJR/T7++Ue8Wt1NQUFBQqBuUHoKCgoJCLaEMGSkoKCgoAMqQkYKCgoLCP4S//KXy/wc61IMvlR3qybfKV+tB2+D1O+rH17kfXT5T1yZwR+nCv3VKMSV1bQJ7EudVL1QbdBlyy/+sd7X3qPEz59DJE7X+cKj7p4CCgoKCQr1AmUNQUFBQqCWUSWUFBQUFBaD+TyorFYKCgoJCLVHfKwRlDkFBQUHhH4oQIlgIcVAIcUQIMbWC6w2FECvN1/9r3ragUpQKQUFBQaGWkDdxVIcQwh74NxAC3Ac8KYS4r4zY88BFKWUnYCHwflU6lQpBQUFB4Z/JA8ARKeUxadpdagXwaBmZRzHtRw+wBuhv3rmyQpQKQUFBQaGWuJ09BKAtcNrq/Iw5rEIZKWUxcAloWZlCpUIoQz8fH9LS00nPyGD0mDHlrjs6OvLxokWkZ2QQu349bd3dAejbty9xCQkkbdxIXEICvfv0scT5YcUK0tLTSdBqSdBqadmy0vwA4BEfH5LTN5GSoePFCmxwcHRk4aJFpGToWGVlQ1t3d3Yf/IP1Wi3rtVrenjPHEufLb78lLimJhNQU3p4zBzu7mmV99MwodBnpJCVr6eLVpUIZLy8vkjcmoctIJ3pm6X7E0yKnsmlTKknJWj7/fDEuLs4ANGjQgA8+mEfyxiTSNqUwdmz5e6yI9n16MjLuayLil9LzuWHlrncdGsrTa5bw1MrPGLp0IS063AmAXYMGBM6aZLq26jPa9uxWo/TKEhUdSfrmZLRJ6+nSpWzP3ISX130kJcWRvjmZqOjS/bI//mQBCYmxJCTG8uOWNBISYwHo1r2rJTxRu46goICbtquPTz9iN6UQp9vEqDEvl7v+rwd68X1CHDuO/EH/kAo3L7wpHvbpx4ZNaSTo0nluTPktNh0cHZm76GMSdOl8vz6WNu6mZ1QDBwdmzZvL2uQkVicl0vOhBy1xFn/7DauTEolNSeatOTE1Lp/VMW3RWnqPmkPohA9vi77aRAjxkhDiV6vjpbIiFUQrW5fURMZCrVQIQohRQog2tZHWrWBnZ8fbs2fzbEQEAwICCBs0iE6dO9vIPDFsGJcvXcLfx4evv/qKKVNN8zh/XrzIi889R8iAAbw5cSIfLFxoE+/1CRMI1WgI1Wi4cOFClTZEzZ7FCxGjGBgQSOigQXTs3MlGZuiwJ7h86RJBPr4s/eorJk0tnUs6dfIkj2k0PKbRED19uiV8wiuv8GhICKGBQTRv2YLggQOr9Yevny+enh74+vgTOS2SOTGzK5SLmTObyGmR+Pr4m+R9fQDYumUrQUHBhARrOH78BGPHjgVAM1CDo6MjwQNCCB04iKeeehJ397ING1uEnR2+keNZPzaS7wa/wF3BfpYH/g0OatP5/vGX+GHYaH79ZhWPTDI9rLyGaAD4/vGXWDd6Ko+88TJU3muu2Be+/fDwaI+/XzCR06KZHRNVodzsmGgiI6Px9wvGw6M9Pj6PAPDq+ImEDgwndGA4yckpbExOA+DQwcM8OmgooQPDGRXxEjFzZmJvX/M9ne3s7JgyaybjRz3PkMBgggeF4tnJtrzoz51j5qTJJMfF39Q9V5Ze5Ky3GTPqWR4LHEDIoDA6lEkv/IknuHzpMqG+/nz31de8NnUKAEOGDzf9DQ7h5WdGMml6JDdGLya9Mp6hIQMJDwqmRYsWBA3U3LKtAOF+/+LLGaNui67aRkq5RErZ0+pYUkbkDNDO6twdOFeZjBCiAdAM+LOyNGurhzAKqPcVQndvb06eOMHp06e5fv06CfHxBAYG2sgEBAaydu1aAJK0Wvo8/DAAB/bvJzs7G4BDhw7RsGFDHB1vfuP6bt7enDxxkjNmGxLj4+kfGGQj4x8YxDqzDRu1Wno/3KciVTYU5OcDpta5g4MDNVmyJCgwgNi16wDIzNyFs4sLrq1dbWRcW7vi7OTEb79lAhC7dh1BQSafbdmyFaPRaI6fidpNbYokJY2bNMHe3p5GjRpx7fp18vLyq7RF5XU3l06f4/JZAyXFxRxK1tHB1/a+rxVcsfx2aNzIsl9hiw7tOfVfk32Ff+ZyLa8AVZdyW3JXSUCgP+ti4wDYtWs3Li4uuLqW8YWrK05OTmRm7gJgXWwcgUH9y+nSaIKJj08EoKioyOKjhg0dudkXE728u3Pm5EnOnj5N8fXrbIxPxLdML0N/5iyH/zhIibz1ZSi8vLtzyiq95PgE/IJs/0d8gwLYYC6fqdokHjT3ljt27sR/f/oJgD8vXCDvch5dunUF/lr5rAm9unjSzLnJbdF1exA3cVTLL0BnIYSnEMIRGA5sKCOzAYgw/34cSJdVOPcvVwhCiIlCiH3m4zUhhIcQYp/V9UlCiJlCiMeBnsD3QohdQojGQoheQohtQojdQogdQghnIUQjIcQ3Qoi9QohMIYSfWc8oIcR6IUS8EOK4EGKcOe1MIcTPQogWZrmOQohkIcROIcQWIcQ9N3tParUavV5vOdfr9ajUahsZlVqN/pypEjYajeTl5dG8eXMbmRCNhgP793Pt2jVL2Nz580nQahn36qtV2qBSqzDoSyv5LL0elVpVTqYyG9zbtWOdNpHvVq7k/l69bOJ9uWwZ237bSUFBARu12irtuHGv586V+sNgMKBW2fpDrVKjNxgs53q9oZzPAIY+MRSdTgeAVptE4ZUr7PjlZ7Zt38oXS77g0qVLVdri1LoVeYYcy3l+9nmcVK3KyXUbNoiIhG/p+/oLZLz/KQDnDx2lo28fhL0dLm3VtL63M84q13Jxq0KtUqHXl96nQW9ArW5tK6NujUGfVSpjyEKtss27Xg/05ML5C5w4cdIS1t27G8kb40lKjuOt6W9bKoia4KpSYbDKo2y9gdZl0rydqFRqsqzSy9Lry6WnUqksMkajkfy8PO5o3pyDv/+OX2Ag9vb2tHV3596uXqjdStuJi5ctRbfzFwoKCkjVJv1t91C33L4KwTwnMA7YCPwOrJJS7hdCzBJCDDKLfQW0FEIcASYC5V5NteYvfZgmhLgfeBZ40Gz5f4GMSoxeI4QYB0ySUv5qrslWAsOklL8IIVyAQmCCWb6r+WGeIoS40YzzAnoAjYAjwBQpZQ8hxEJgJPAhsAQYLaU8LIR4EPgU8P8r91fG/rL3XqVM586dmTx1KhHPPGMJe33CBLKysmjatCmffvYZg8PDWRcbW2F6ooKCUFMbsrOz8evdh9zcXLp4efHvL5YwMDDI0vp6YeRIHBs2ZP5HH/JQnz5s27q1ijuv/l5rKvPKuLEYi4tZv87Uwu7u3R1jSQkPPtCbZs2asWr1SrZu/QnyqjSm2nQA9qzcwJ6VG7g7xI9eLz5F6ox57F+fTAvPO3nyh0+5rM9Cv/sAJTfx0K3pfVYoU6bFPyhsIBvMvYMb7N61h+ABYXTs2IH5H7yLTvcjXK3Z4nY1seu2UsFzqlx6ldi0ftVqOnTqxH/i49CfPcvunb9RbCy2yIwZOQrHho689+GHPNCnDz9XUz4VQEqpBbRlwqKsfhcBQ2uq76/2EPoC66SUBVLKfCAWeKSGce8G9FLKXwCklJfNNV1f4Dtz2B/ASeBGhbBZSpknpczBNEt+YzB0L+AhhHAC+gCrhRC7gM8Bt4oSt56ouZxvO0xhMBhwcyuN5ubmRnZWlq2MXo9bG1Orxt7eHmdnZ3JzcwFTD+OzJUuYNHEip06dssTJMusoKChgQ1wc3b29K3WOwWCwaTWp3NzIzsouY4OhQhuuX7tmsWX/vn2cOnkKT09Pm7jXrl4lPTWN/mW6+TcYMXIEWm0CWm0CWVlZtGlT6g+1Wk1Wtq0/9AY9blY9Ajc3tY3PhgwJp39/fyZMeN0S9uijg8jQZVBcXMyFCxfYuXMn3cxDB5WRn5WDs7q0Ve/UuhUF2ZXPxRxM1tHRzzScJ40l/Dj/M34YNpqE16JxdG5K7qmzVaYHMGLEU5YJ36zsbNzcSu9T7aYmKyvHRl6vz0LtVtpaVqtVZFnlnb29PQOCA0hMqLj1e/ToMa5cKeTuuztXeL0isg0G1FZ51NpNTU52dhUxbo0sgwGVVXoqN7dy6VnL2Nvb4+TszKXcXIxGI/Nmx/CEJpQJL76Ms4szp46fsIl77eo1dP/X3rmHWVnVe/zznRlgBgUB8VTcBDxbiS2UAAAUwklEQVSpoSEIJJqh4B1BA7JjeZQuVqiAQklPIgR40g4IVFZo4lHAG5dSwbwMA8ygAYcDGjeFEDDzUuBREEFShl9/rLVnNuMwyAjrfTesz/PsZ+/33XvP+s7e735/7/rdVkkJ3S848OB6bnBQXUYHndoahOrUNqry9wpreG91lzA1fQL/zHq8J2t7D26WkwdsNbMOWbcvVPeHsgM1DY8+eq/nVq5YQes2bWjRsiV16tShV+/elMydu9dr5pWU0K9fP8C5hhYvWgRAg4YNue/++xk3dizLly2reH1+fn6FO6egoIAe553HX9at2+c/umrFClq3aU2Lli2oU6cOl/buzfwqGuaXzKWP13BRz54s8RoaN2lSkZ3RomVLWrdpzd9ee4369etX+P7z8/M5p3t3Nm7YUO3406ZOo2fPXvTs2Yvi4rn07dcHgI4dO7B9+3a2bN77JLhl8xbe37GDjh2dkevbrw/Fc13A9JxzujHguh9w7Xe/z65duyre8+Ybb3KW9ysXFRXRsWMHNmzYuM/PBOAfa9bRqFVzGjb/LHkFBZx48blsLFu812sataoMTLfpdkbFSb+gsB4FRe5wbNX1dKy8nHc2vsb+mDbt4YpA8NziefTp61K8O3Q4zX0WW6p8Flu2sOP9HXTocBoAffpeTsnc+RXPf/nLZ7Jhwyb+/vdKg9miRfOKIHKz5s1o27YNr7++f2OVYc2KlbRsfTzNWrSgoE4dLup9KWVz533i9x8oa1as5PjWrWnux7u4dy9K/fedoXTuPC7zx+cFPS9h6SL3PRUWFlJUVARA17PPpnx3ORtfeYWi+vVpelzl8Xl293PZtI/jM+dJtz2odS+jhcADkn6Ok94H50IaLOlY4H2gF/CMf/12oIF/vBZoJqmLdxk1wLmMFgJXAfO9q6gVsA44fX9izOw9H1+4wsxm+sKL9ma24kD+qfLyckaNHMmUqVPJy89n5owZrF+/npuGDmXVypXMKylh+vTpTJg4kfllZWzbupXBAwcCcE3//hzfujUDBw1i4KBBAPS/+mp27tzJA9OmUaeggLz8fP70/PM8+sgjNWoYM3Ikk6dOJT8/n9/PmMEr69czeOgQVq9cxfySEmZNn8G4iRMoLitl29atDBnoxutyxpcYPHQo5bvLKd9Tzk9vGc62bds4tmlTJk2eTN26dcnLz2fJokU8+uBD+/08FsxfQPfu51K2cAEffLCLm380rOK5p556kp49ewFw6/AR3Dl+LIWFhZSWllG6oBSA0WNGUbduXR58cCrgAtPDh9/K1KnTGHfnWIrnPoMkZs6cxdq1a7mkhvUQrHwPpXf8mq9OugPl5fHS48/yzoa/0vX6/vxjzV/YVLaY9ldeTquuHdnzUTm7tm+neMRYAIqaNKLPpDuwPcb7m9/m2eE1FmtW/1ksKOPc7t1YUPosuz7YxbBhlSmlT/7xD/S6tC8AI0aMZuy4OygsrEdZ2XPO/ePp1bsnc2bv7S7q3KUTAwZ8j927P2LPHmPkiDG8++5WGn1CXeXl5fz3yNH8Zur95OXnM3vGTDauX8+AITfy0qrVLCyZR7v2X2T8PZNoeExDup3XgwFDbuSKCy854M8gM97tI0cxaeoU8vPzeHzGTDasX8/1Q27ipVWrKC2Zx2MzpnP7hAk8WTqfbVu3MWyQi5s1aXosd0+Zwh7bw+a//4Nbhg4FoKh+fX41+V5/fOaxdNFiZj70cK30VWXohEdZunoT727fQbdrf86gK8/nivM7H5S/fThS6wVyJA0FvuM3J5vZLyQNBgYDm4A3gFfNbJSkfsDtuBP/mbiYwF1Akd93PrAbuBvo5B8PNbMFkr4FdDazgX7cV/3229nPSWoDTMK5iuoAj5rZmJr+h7hATiVxgZxK4gI5lcQFcrI4CAvktG7975/4nPPqq68EPznEFdMSJhqESqJBqCQahEqiQQhHbH8diUQigaguizBNRIMQiUQioTjACvnQRIMQiUQigUj7DCF5x3EkEolEUkGcIUQikUgw0n0Nnm51kUgkEglGnCFEIpFIIGpYrCwVRIMQiUQioVC6nTLpVheJRCKRYBzRlcoHA0nfr2YloyNSRxo0pEVHGjSkRUcaNKRJR5qJM4RPT9V1TpMiDTrSoAHSoSMNGiAdOtKgAdKjI7VEgxCJRCIRIBqESCQSiXiiQfj0pMUnmQYdadAA6dCRBg2QDh1p0ADp0ZFaYlA5EolEIkCcIUQikUjEEw1CJBKJRIBoED4Vko5KWkPSSMpPWkMkEjk4RINQCySdJekl4GW/fZqk3yag4zOS7pP0tN9uJ+m7gWW8ImmcpHaBx61A0omS7pVULGl+5paQlrMkfVPSNZlb4PGPklx/BP+5XCapTkgNadHhx50nabXfbi/p1pAaco0YVK4Fkv4X+Bow28w6+n2rzezUwDqeBu4HhpvZaZIKgBfN7IsBNTQArgS+jbvA+B/gUTN7L6CGFcDdwHKgPLPfzJaH0uB1TANOAP6cpcPMbHBADcuBrwCNgSXAMmCnmV0VSkNadEgqA24G7knyd5pLxOZ2tcTM/lalc2H5vl57CGlqZjMk/cRr2i0pqA4z2w7cC9wrqRvwCDBR0izgNjN7JYCM3WY2KcA4+6Mz0M6SvcqSme30M8W7zGyspBePUB31zWxpld/p7sAacoroMqodf5N0FmCS6kr6Ed59FJgdko4FDEBSV2BbSAGS8r074DHgl8B4oC0wB3gqkIw5kq6X9DlJTTK3QGNnsxr4bALjZiNJZwJXAX/0+5K48EuDjrclnUDl7+NrwFuBNeQUcYZQOwbgTn7NgdeBYuCGBHQMBWYDJ0j6E3AczpUVkvXAAmCcmS3K2j/LzxhC0N/f35y1z3CGKSRNgZckLQX+WSHE7LKAGm4EfgI8ZmZrJLXFfT+huSkFOm7AFaOdLOkNYBPwn4E15BQxhpDj+LjBSYCAdWb2UeDxjzaz90OOmVYknVPdfjMrC6jhVDNbHWq8XMBnA+Z592akBqJBqAWSflXN7m3AMjN7IqCOG4CHzGyr324MfMPMgmU8SSoEvgucAhRm9pvZdwJqqANcB2RmJKW4QGJQ45gGJD0P1AUeAB7OHBsJ6FiAd9VkY2Y9AmpoBFwDtCbLGxIyyJ9rRINQCyT9DjgZmOl39QPWAC2BjWZ2UyAdfzazDlX2vZjJqAikYSawFvgmMAbnM37ZzG4MqGEyUAeY4nddDZSb2bWhNHgd2/n4SXAbLsPmh2a2MZCOE3FZX1cAS4EHzKw4xNhZGjplbRbifiO7zWxYQA2LcBlOq4A9mf1mNmWfbzrCiQahFvgc9wvNbLffLsDFES4AVplZkJx8SSuB0zJZLb5IbKWZnRJifD/mi2bWUdJKM2vvr9afDXwluMLMTtvfvgA6RgNvAg/jXHhX4oLM64DrzOzcgFryga8CvwLe83puMbM/hNJQjaYyM6vWrXaIxnvBzE4PNd7hQMwyqh3Ngewq5aOAZmZWTlYwMQDPAjMknSepBy7l85mA4wNk3DJbJZ0KHIObooek3GeTAOADmEmkAV9sZveY2XYze8+vztXTzKbj8vEPOb74aiIu660H0NvMvuAfTwyhwetoknVrKukiwmdgTZP0vRRkn+UMMcuodowF/iypFHfl1Q243QevSgLq+DHwA5z/XLhZyuSA4wP8zscubsVlPB0NjAis4WZggaSNuM/heJzLJDR7JH0dmOW3szO+Qk3Ff42rC7nFzD6oGNzszcBVustx/7Nwuf+bcLGmkHwIjAOGU/n5J5F9ljNEl1EtkdQM56tei5shvG5mC5NVFQ5JQ6vb7e/NzCYE1lOPymyrtWYWcqaW0dAWl458Ju7EswQYArwBdDKz50NrOpKRtAE4w8zeTlpLrhBnCLVA0rW4fO8WuDYFXYHFuGl5SB1fBkbhrogLcCdDM7MQV0AN/P1JQBfc7ACgNxDEMErqYWbzJfWt8tQJkgjtL/dB4977eDqIMZD0eeAOoB17Z30FvSpOSebXGmBnwPFynmgQaseNuJPgEjPrLulkYHQCOu7DXYHu1cMnBGY2GkBSMXB6Jsdb0igqs68ONecA86n+JGxAEIMgaZhvzXAX1adahkxzvB/4KS5e0B3nOlON7zg0TMJlfmVSoK/2+0JmfpXjXLsL2LtQMKad7oNoEGrHLjPbJQlJ9cxsraSTEtCxzcyeTmDcbFrhfLUZPiRQUNnMfuofjjGzTdnPSWoTQoMn07ZkWcAx90WRmc2TJDP7KzBK0nM4IxGSLlWyvOb7JoQhedzfIp+QaBBqx+u+6OVxYK6kd3HphqFZIGkc7ko4+wrohYAapgFLfS8jA/pQWQ8Qit8DVdMLZwGdqnntQcfM5vj7NOS375JrO71e0kBc/OLfEtBRLukEM9sAyWR+mdkUSXWBE/2u4JX8uUYMKn9KfLuCY4BnzOzD/b3+II9dXW8YC1kD4HWcjmt1DLDQzIJ0tfSuulNwWV/ZfYwaAjeHrMfweo7DZX5V9d+HrMnogpuxNAJuwx2bY81sSSgNXsd5OPfVXplfZhasn5Gkc3EXJ696DS2B/kdS8seBEg1CJGeRdDmu+OoyKoPaANtxazIsqvaNh05PMTAd+BGuAWJ/YIuZ/TikjrSQdOaX3JoM3zSzdX77ROARMwsyc8xFokHIcSRdysf7CI1JTlF4JJ1pZotToGO5mXXKVG37fUGqcyXNoYZah1AdV2vI/MroCJb5lf091LQvUkmMIeQwku4G6uOySSbjCqGWJioqGQZIerlKk7/xIRvseTL+6be8oX4Tl5ocgjv9fV9cRfCDfvsbOJdJKFKR+eVZJuk+XJwLXJ+toKvo5RpxhpDDZPUPytwfDfzBzC5MWltIqmvoF7rJnx+zF/Aczld9Fy6WMdrMZtf4xoOrYaGZddvfvgA68n0rl8TwLqsbgLNxbquFwG+TKFrMFeIMIbfJtCbY6Sun/x8ImW6ZFvIkNTazd8H10SGBY9vMnvQPt+FmbUlwnKS2mc6qPv32uAR0bJL0DC6mMt+SufIsAH6ZqZr3Df/qJaAjZ4jN7XKbJ3366zjgBZxr4NFEFSXDeGCRpNsk3QYswmUeBUVSW0lzJL0tabOkJ3y6ZUiGAKWSSn0W2gLc6mWhOQnX1+sGnHH4taSzA2uYBxRlbRcRttdYzhFdRocJfnpcaGZB11ROC5JOwV2VC5hnZi8loGEJ8Btc11lw7a8HmdkZATUUAj8EOuNSTucCE81sVygN1WhqjOvxdJWZ5Qcct7r1Qj62L1JJdBnlIPvK4PDPBe/hkwbMrdu7BZ9tJamVmb0WWIbMbFrW9oO+OCwkU3HrH2RW9fsGLqh6RWAdmRqd/wAuAf4P+HpgCTsknZ4p1JRbtOeD/bzniCbOEHIQSffX8LQlkF2TKJIuw7mNmgGbcUVQLydQmPZzYCvObWe4k2E93KwBM3sngIa0LBa0Cdf4cQYw28x2hBzfa+iC+y4yXQQ+B1xpZmloMZJKokGI5Dy+R04PoMSv3tYdt7b09wPr2FTD00G60Ep6ALg7U5ks6Qxcde71h3rsKjoamtl7IcesRkM93NKZFcVxQF7MMto30SDkOLEwDSQtM7PO3jB0NLM9kpaa2ZeS1hYaSS/jToAZd1krXCuLPTijFKQoy1cFTwI+Y2anSmoPXGZm/xVifK/hY0toVrcvUkmMIeQwsTCtgq2+BmMh8JCkzbhVuoLi0xovxXV7rfhtBV4s6OKAY9XEvbj+UvcAmNlKSQ8Dh9wgSPosbpnbIkkdqWz/3RD3e4nsg2gQcpuzsgrTRksaT9hK0LRwOS5YOARXjXoMkMQsaQ6wC1iFuyIPjm95nQbqm9lSaa+lGEIZ6YuAb+GqxLON8XbglkAacpJoEHKbI74wzV+VP2Fm5+NOwkm2oG4R++RU8LakE/D9lSR9DXgrxMC+DfkUSf3M7PchxjxciAYht8kUpo2lskfL5AT1BMfMyiXtlHRMCmownpZ0oZkVJ6wjDdwA/A44WdIbwCbc7C0kp/r6lL040mJsB0I0CLnNnbh1a7+CW9P5OVwg70hjF7BK0lygIr0xgaUSlwCP+QVqPqJyjeuGgXUkiv//O5vZ+ZKOwmX2bE9AyvtZjwuBXlSubhephphllMNImoHzi2Z3tmxkZqELgBJFUv/q9odewUzSRtz6DKsS6t2TGpJoqLc/fBrqbDO7KGktaSUahBwmLUVIEYekZ4FLzCyRgHKakDQCF+Oazt6ztkNenFeDpsbAUjP7fFIa0k50GeU2L0rqWqUI6U8JawqOLwj72JVNiEKwKryFayz3NHuvcR0y7TQtfAf3nVQtiAv2nUhaReVxkYdbW/q2UOPnItEg5CBZB3od4BpJr/nt44HgTd1SQOesx4W4vj1NEtCxyd/q+tuRTDucMTgbd2w+B9wdWEMvoDEuxtYIeMrM4gI5NRBdRjmIpONrej5FueiJIel5Mwvdbjni8fGt94CH/K7g8S1Jg4Hv4WpzhIvv3Gtmd4XSkGtEgxDJeSRltyLIw80YrkugodtxwDA+3kqkR0gdaSAN8S1JK4EzM431fMbT4lgrsm+iyyhyODCeSl/xbtxCQcHbPeOuhqfjXBUDgP7AlgR0pIE0xLcEZC/jWU5lG4tINcQZQiRnkTQ08xBnEDI/doPwwVxJy82sU2aNa7+vzMzOCakjDaShyZ4/PvoDj/ldXwUeMLNfHOqxc5U4Q4jkMg38/UlAF+AJnFHojWt0F5qP/P1bvgvtm7h+OkciiTfZM7MJkkpxgW0B3zazF5NVlW7iDCGS80gqBvplqmElNQBmmlnQk5KkXrhsmpbAXbjumqPMbE5IHZFIbclLWkAkchBoBXyYtf0hrgV1aK7AXWStNrPuwAVAnwR0RCK1IrqMIocD04Clkh7DxQ/6kEzX0/ZmtjWzYWbv+H78kUhOEA1CJOcxs5/56uCv+F1J+YrzJDU2s3cBJDUh/sYiOUQ8WCOHBWb2AvBCwjLGA4skzcLNVL4O/CxZSZHIJycGlSORg4ikdkAPXFbLPDM7EluJRHKUaBAikUgkAsQso0gkEol4okGIRCKRCBANQiQSiUQ80SBEIpFIBIgGIRKJRCKefwHEqSmVpeJim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732933"/>
              </p:ext>
            </p:extLst>
          </p:nvPr>
        </p:nvGraphicFramePr>
        <p:xfrm>
          <a:off x="793286" y="1989634"/>
          <a:ext cx="10774528" cy="4032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5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5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5844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398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73024"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j-ea"/>
                          <a:ea typeface="+mj-ea"/>
                        </a:rPr>
                        <a:t>年齡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帳戶</a:t>
                      </a:r>
                      <a:r>
                        <a:rPr lang="en-US" altLang="zh-TW" sz="16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/>
                      </a:r>
                      <a:br>
                        <a:rPr lang="en-US" altLang="zh-TW" sz="16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lang="zh-TW" altLang="en-US" sz="16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餘額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前一次往來日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聯絡時間</a:t>
                      </a:r>
                      <a:r>
                        <a:rPr kumimoji="0" lang="en-US" altLang="zh-TW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kumimoji="0"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秒</a:t>
                      </a:r>
                      <a:r>
                        <a:rPr kumimoji="0" lang="en-US" altLang="zh-TW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行銷次數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_</a:t>
                      </a:r>
                      <a:b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</a:b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含本次行銷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n-ea"/>
                          <a:cs typeface="Times New Roman"/>
                        </a:rPr>
                        <a:t>前次接觸距今天數</a:t>
                      </a:r>
                      <a:endParaRPr kumimoji="0" lang="zh-TW" altLang="zh-TW" sz="1600" b="1" kern="100" dirty="0">
                        <a:solidFill>
                          <a:schemeClr val="lt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行銷次數</a:t>
                      </a:r>
                      <a:r>
                        <a:rPr lang="en-US" altLang="zh-TW" sz="1600" dirty="0" smtClean="0">
                          <a:latin typeface="+mj-ea"/>
                          <a:ea typeface="+mj-ea"/>
                        </a:rPr>
                        <a:t>_</a:t>
                      </a: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不含本次行銷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n-ea"/>
                          <a:cs typeface="Times New Roman"/>
                        </a:rPr>
                        <a:t>行銷結果</a:t>
                      </a:r>
                      <a:endParaRPr kumimoji="0" lang="zh-TW" altLang="zh-TW" sz="1600" b="1" kern="100" dirty="0">
                        <a:solidFill>
                          <a:schemeClr val="lt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j-ea"/>
                          <a:ea typeface="+mj-ea"/>
                        </a:rPr>
                        <a:t>年齡</a:t>
                      </a: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帳戶餘額</a:t>
                      </a:r>
                      <a:endParaRPr lang="zh-TW" alt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0.098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前一次往來日</a:t>
                      </a:r>
                      <a:endParaRPr lang="zh-TW" alt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-0.0091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0.0045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聯絡時間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秒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  <a:endParaRPr lang="zh-TW" altLang="zh-TW" sz="16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-0.0046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0.022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-0.03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行銷次數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_</a:t>
                      </a:r>
                      <a:b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</a:b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含本次行銷</a:t>
                      </a:r>
                      <a:endParaRPr lang="zh-TW" altLang="zh-TW" sz="16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0.0048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0.015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0.16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-0.085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n-ea"/>
                          <a:cs typeface="Times New Roman"/>
                        </a:rPr>
                        <a:t>前次接觸距今天數</a:t>
                      </a:r>
                      <a:endParaRPr kumimoji="0" lang="zh-TW" altLang="zh-TW" sz="1600" b="1" kern="100" dirty="0">
                        <a:solidFill>
                          <a:schemeClr val="lt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0.024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0.0034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0.093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0.0016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0.089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行銷次數</a:t>
                      </a:r>
                      <a:r>
                        <a:rPr lang="en-US" altLang="zh-TW" sz="1600" dirty="0" smtClean="0">
                          <a:latin typeface="+mj-ea"/>
                          <a:ea typeface="+mj-ea"/>
                        </a:rPr>
                        <a:t>_</a:t>
                      </a: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不含本次行銷</a:t>
                      </a:r>
                      <a:endParaRPr lang="zh-TW" alt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0.0013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0.017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-0.052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0.0012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-0.033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0.45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行銷結果</a:t>
                      </a:r>
                      <a:endParaRPr lang="zh-TW" altLang="zh-TW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-0.025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-0.053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0.028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-0.39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0.073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alt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-0.1</a:t>
                      </a:r>
                      <a:endParaRPr kumimoji="0" lang="zh-TW" sz="16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-0.093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224735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>
            <a:off x="765175" y="6166098"/>
            <a:ext cx="36147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414686" y="6166098"/>
            <a:ext cx="864096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多數的變數</a:t>
            </a:r>
            <a:r>
              <a:rPr lang="zh-TW" altLang="en-US" dirty="0" smtClean="0"/>
              <a:t>呈現低度相關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5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資料說明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分析架構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顧客樣貌分析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機器學習建模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結論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008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資料清理與特徵工程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550590" y="1600571"/>
            <a:ext cx="11135953" cy="44968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未知數</a:t>
            </a:r>
            <a:r>
              <a:rPr lang="en-US" altLang="zh-TW" dirty="0" smtClean="0">
                <a:latin typeface="+mj-ea"/>
                <a:ea typeface="+mj-ea"/>
              </a:rPr>
              <a:t>(Unknown)</a:t>
            </a:r>
            <a:r>
              <a:rPr lang="zh-TW" altLang="en-US" dirty="0" smtClean="0">
                <a:latin typeface="+mj-ea"/>
                <a:ea typeface="+mj-ea"/>
              </a:rPr>
              <a:t>取代為</a:t>
            </a:r>
            <a:r>
              <a:rPr lang="en-US" altLang="zh-TW" dirty="0" smtClean="0">
                <a:latin typeface="+mj-ea"/>
                <a:ea typeface="+mj-ea"/>
              </a:rPr>
              <a:t>0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字串型欄位以編</a:t>
            </a:r>
            <a:r>
              <a:rPr lang="zh-TW" altLang="en-US" dirty="0">
                <a:latin typeface="+mj-ea"/>
                <a:ea typeface="+mj-ea"/>
              </a:rPr>
              <a:t>碼</a:t>
            </a:r>
            <a:r>
              <a:rPr lang="zh-TW" altLang="en-US" dirty="0" smtClean="0">
                <a:latin typeface="+mj-ea"/>
                <a:ea typeface="+mj-ea"/>
              </a:rPr>
              <a:t>取代：</a:t>
            </a:r>
            <a:r>
              <a:rPr lang="en-US" altLang="zh-TW" dirty="0" smtClean="0">
                <a:latin typeface="+mj-ea"/>
                <a:ea typeface="+mj-ea"/>
              </a:rPr>
              <a:t>Label Encoder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    </a:t>
            </a:r>
            <a:r>
              <a:rPr lang="zh-TW" altLang="en-US" dirty="0" smtClean="0">
                <a:latin typeface="+mj-ea"/>
              </a:rPr>
              <a:t>例如：違約與否</a:t>
            </a:r>
            <a:r>
              <a:rPr lang="en-US" altLang="zh-TW" dirty="0" smtClean="0">
                <a:latin typeface="+mj-ea"/>
              </a:rPr>
              <a:t>(</a:t>
            </a:r>
            <a:r>
              <a:rPr lang="zh-TW" altLang="en-US" dirty="0" smtClean="0">
                <a:latin typeface="+mj-ea"/>
              </a:rPr>
              <a:t>是</a:t>
            </a:r>
            <a:r>
              <a:rPr lang="zh-TW" altLang="en-US" dirty="0">
                <a:latin typeface="+mj-ea"/>
              </a:rPr>
              <a:t>： </a:t>
            </a:r>
            <a:r>
              <a:rPr lang="en-US" altLang="zh-TW" dirty="0" smtClean="0">
                <a:latin typeface="+mj-ea"/>
              </a:rPr>
              <a:t>1</a:t>
            </a:r>
            <a:r>
              <a:rPr lang="zh-TW" altLang="en-US" dirty="0" smtClean="0">
                <a:latin typeface="+mj-ea"/>
              </a:rPr>
              <a:t>，否</a:t>
            </a:r>
            <a:r>
              <a:rPr lang="zh-TW" altLang="en-US" dirty="0">
                <a:latin typeface="+mj-ea"/>
              </a:rPr>
              <a:t>： </a:t>
            </a:r>
            <a:r>
              <a:rPr lang="en-US" altLang="zh-TW" dirty="0" smtClean="0">
                <a:latin typeface="+mj-ea"/>
              </a:rPr>
              <a:t>0)</a:t>
            </a:r>
            <a:r>
              <a:rPr lang="zh-TW" altLang="en-US" dirty="0" smtClean="0">
                <a:latin typeface="+mj-ea"/>
              </a:rPr>
              <a:t>，有無信貸</a:t>
            </a:r>
            <a:r>
              <a:rPr lang="en-US" altLang="zh-TW" dirty="0" smtClean="0">
                <a:latin typeface="+mj-ea"/>
              </a:rPr>
              <a:t>(</a:t>
            </a:r>
            <a:r>
              <a:rPr lang="zh-TW" altLang="en-US" dirty="0" smtClean="0">
                <a:latin typeface="+mj-ea"/>
              </a:rPr>
              <a:t>是</a:t>
            </a:r>
            <a:r>
              <a:rPr lang="zh-TW" altLang="en-US" dirty="0">
                <a:latin typeface="+mj-ea"/>
              </a:rPr>
              <a:t>： </a:t>
            </a:r>
            <a:r>
              <a:rPr lang="en-US" altLang="zh-TW" dirty="0" smtClean="0">
                <a:latin typeface="+mj-ea"/>
              </a:rPr>
              <a:t>1</a:t>
            </a:r>
            <a:r>
              <a:rPr lang="zh-TW" altLang="en-US" dirty="0" smtClean="0">
                <a:latin typeface="+mj-ea"/>
              </a:rPr>
              <a:t>，否</a:t>
            </a:r>
            <a:r>
              <a:rPr lang="zh-TW" altLang="en-US" dirty="0">
                <a:latin typeface="+mj-ea"/>
              </a:rPr>
              <a:t>： </a:t>
            </a:r>
            <a:r>
              <a:rPr lang="en-US" altLang="zh-TW" dirty="0" smtClean="0">
                <a:latin typeface="+mj-ea"/>
              </a:rPr>
              <a:t>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dirty="0" smtClean="0">
                <a:latin typeface="+mj-ea"/>
                <a:ea typeface="+mj-ea"/>
              </a:rPr>
              <a:t>3.</a:t>
            </a:r>
            <a:r>
              <a:rPr lang="zh-TW" altLang="en-US" dirty="0" smtClean="0">
                <a:latin typeface="+mj-ea"/>
                <a:ea typeface="+mj-ea"/>
              </a:rPr>
              <a:t>對</a:t>
            </a:r>
            <a:r>
              <a:rPr lang="en-US" altLang="zh-TW" dirty="0" err="1" smtClean="0">
                <a:latin typeface="+mj-ea"/>
                <a:ea typeface="+mj-ea"/>
              </a:rPr>
              <a:t>X_train</a:t>
            </a:r>
            <a:r>
              <a:rPr lang="zh-TW" altLang="en-US" dirty="0" smtClean="0">
                <a:latin typeface="+mj-ea"/>
                <a:ea typeface="+mj-ea"/>
              </a:rPr>
              <a:t>做標準化，以利平穩極端值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dirty="0" smtClean="0">
                <a:latin typeface="+mj-ea"/>
                <a:ea typeface="+mj-ea"/>
              </a:rPr>
              <a:t>4.</a:t>
            </a:r>
            <a:r>
              <a:rPr lang="zh-TW" altLang="en-US" dirty="0" smtClean="0">
                <a:latin typeface="+mj-ea"/>
                <a:ea typeface="+mj-ea"/>
              </a:rPr>
              <a:t>特徵</a:t>
            </a:r>
            <a:r>
              <a:rPr lang="zh-TW" altLang="en-US" dirty="0">
                <a:latin typeface="+mj-ea"/>
                <a:ea typeface="+mj-ea"/>
              </a:rPr>
              <a:t>篩選</a:t>
            </a:r>
            <a:r>
              <a:rPr lang="zh-TW" altLang="en-US" dirty="0" smtClean="0">
                <a:latin typeface="+mj-ea"/>
                <a:ea typeface="+mj-ea"/>
              </a:rPr>
              <a:t>：</a:t>
            </a:r>
            <a:r>
              <a:rPr lang="zh-TW" altLang="en-US" dirty="0">
                <a:latin typeface="+mj-ea"/>
                <a:ea typeface="+mj-ea"/>
              </a:rPr>
              <a:t>在不同的數據子集中進行特徵算法，不斷重複，最終選擇</a:t>
            </a:r>
            <a:r>
              <a:rPr lang="zh-TW" altLang="en-US" dirty="0" smtClean="0">
                <a:latin typeface="+mj-ea"/>
                <a:ea typeface="+mj-ea"/>
              </a:rPr>
              <a:t>得分  高</a:t>
            </a:r>
            <a:r>
              <a:rPr lang="zh-TW" altLang="en-US" dirty="0">
                <a:latin typeface="+mj-ea"/>
                <a:ea typeface="+mj-ea"/>
              </a:rPr>
              <a:t>的視為重要特徵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r>
              <a:rPr lang="en-US" altLang="zh-TW" dirty="0" smtClean="0">
                <a:latin typeface="+mj-ea"/>
                <a:ea typeface="+mj-ea"/>
              </a:rPr>
              <a:t>16</a:t>
            </a:r>
            <a:r>
              <a:rPr lang="zh-TW" altLang="en-US" dirty="0" smtClean="0">
                <a:latin typeface="+mj-ea"/>
                <a:ea typeface="+mj-ea"/>
              </a:rPr>
              <a:t>個</a:t>
            </a:r>
            <a:r>
              <a:rPr lang="en-US" altLang="zh-TW" dirty="0">
                <a:latin typeface="+mj-ea"/>
                <a:ea typeface="+mj-ea"/>
              </a:rPr>
              <a:t>X</a:t>
            </a:r>
            <a:r>
              <a:rPr lang="zh-TW" altLang="en-US" dirty="0" smtClean="0">
                <a:latin typeface="+mj-ea"/>
                <a:ea typeface="+mj-ea"/>
              </a:rPr>
              <a:t>因子</a:t>
            </a:r>
            <a:r>
              <a:rPr lang="zh-TW" altLang="en-US" dirty="0">
                <a:latin typeface="+mj-ea"/>
                <a:ea typeface="+mj-ea"/>
              </a:rPr>
              <a:t>透過</a:t>
            </a:r>
            <a:r>
              <a:rPr lang="zh-TW" altLang="en-US" dirty="0" smtClean="0">
                <a:latin typeface="+mj-ea"/>
                <a:ea typeface="+mj-ea"/>
              </a:rPr>
              <a:t>特徵</a:t>
            </a:r>
            <a:r>
              <a:rPr lang="zh-TW" altLang="en-US" dirty="0">
                <a:latin typeface="+mj-ea"/>
                <a:ea typeface="+mj-ea"/>
              </a:rPr>
              <a:t>工程篩選</a:t>
            </a:r>
            <a:r>
              <a:rPr lang="zh-TW" altLang="en-US" dirty="0" smtClean="0">
                <a:latin typeface="+mj-ea"/>
                <a:ea typeface="+mj-ea"/>
              </a:rPr>
              <a:t>後，篩選後剩下</a:t>
            </a:r>
            <a:r>
              <a:rPr lang="en-US" altLang="zh-TW" dirty="0">
                <a:latin typeface="+mj-ea"/>
                <a:ea typeface="+mj-ea"/>
              </a:rPr>
              <a:t>6</a:t>
            </a:r>
            <a:r>
              <a:rPr lang="zh-TW" altLang="en-US" dirty="0" smtClean="0">
                <a:latin typeface="+mj-ea"/>
                <a:ea typeface="+mj-ea"/>
              </a:rPr>
              <a:t>個</a:t>
            </a:r>
            <a:r>
              <a:rPr lang="en-US" altLang="zh-TW" dirty="0" smtClean="0">
                <a:latin typeface="+mj-ea"/>
                <a:ea typeface="+mj-ea"/>
              </a:rPr>
              <a:t>X</a:t>
            </a:r>
            <a:r>
              <a:rPr lang="zh-TW" altLang="en-US" dirty="0" smtClean="0">
                <a:latin typeface="+mj-ea"/>
                <a:ea typeface="+mj-ea"/>
              </a:rPr>
              <a:t>因子。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7141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46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模型建置：羅吉斯迴歸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982638" y="1842699"/>
            <a:ext cx="10869785" cy="1174064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/>
              <a:t>切分訓練</a:t>
            </a:r>
            <a:r>
              <a:rPr lang="zh-TW" altLang="en-US" sz="3200" dirty="0" smtClean="0"/>
              <a:t>資料與測試資料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測試資料佔</a:t>
            </a:r>
            <a:r>
              <a:rPr lang="en-US" altLang="zh-TW" sz="3200" dirty="0" smtClean="0"/>
              <a:t>20%)</a:t>
            </a:r>
            <a:endParaRPr lang="en-US" altLang="zh-TW" sz="3200" dirty="0"/>
          </a:p>
          <a:p>
            <a:r>
              <a:rPr lang="zh-TW" altLang="en-US" sz="3200" dirty="0" smtClean="0"/>
              <a:t>模型：羅吉斯迴歸模型</a:t>
            </a:r>
            <a:endParaRPr lang="en-US" altLang="zh-TW" sz="32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161077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43104"/>
              </p:ext>
            </p:extLst>
          </p:nvPr>
        </p:nvGraphicFramePr>
        <p:xfrm>
          <a:off x="694606" y="3357786"/>
          <a:ext cx="10871203" cy="288604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7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0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30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30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530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5302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err="1">
                          <a:effectLst/>
                          <a:latin typeface="+mn-ea"/>
                          <a:ea typeface="+mn-ea"/>
                        </a:rPr>
                        <a:t>Coef</a:t>
                      </a:r>
                      <a:r>
                        <a:rPr lang="en-US" sz="1800" b="1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  <a:latin typeface="+mn-ea"/>
                          <a:ea typeface="+mn-ea"/>
                        </a:rPr>
                        <a:t>Std.Err.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  <a:latin typeface="+mn-ea"/>
                          <a:ea typeface="+mn-ea"/>
                        </a:rPr>
                        <a:t>P&gt;|z|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dirty="0">
                          <a:effectLst/>
                          <a:latin typeface="+mn-ea"/>
                          <a:ea typeface="+mn-ea"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 dirty="0">
                          <a:effectLst/>
                          <a:latin typeface="+mn-ea"/>
                          <a:ea typeface="+mn-ea"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有無房貸</a:t>
                      </a:r>
                      <a:endParaRPr lang="en-US" sz="1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1.8826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0.0310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60.7230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 smtClean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r>
                        <a:rPr lang="zh-TW" altLang="en-US" sz="1800" dirty="0" smtClean="0"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altLang="zh-TW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1.8218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1.9433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有無信貸</a:t>
                      </a:r>
                      <a:endParaRPr lang="en-US" sz="1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1.0773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0.0533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20.2080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 smtClean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r>
                        <a:rPr lang="zh-TW" altLang="en-US" sz="1800" dirty="0" smtClean="0"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altLang="zh-TW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0.9728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1.1818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聯絡方式</a:t>
                      </a:r>
                      <a:endParaRPr lang="en-US" sz="1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0.8446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0.0267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31.6603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 smtClean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r>
                        <a:rPr lang="zh-TW" altLang="en-US" sz="1800" dirty="0" smtClean="0"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altLang="zh-TW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0.7923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0.8968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聯絡時間</a:t>
                      </a:r>
                      <a:r>
                        <a:rPr lang="en-US" altLang="zh-TW" sz="1800" b="1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秒</a:t>
                      </a:r>
                      <a:r>
                        <a:rPr lang="en-US" altLang="zh-TW" sz="1800" b="1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-0.0026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-49.0723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 smtClean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r>
                        <a:rPr lang="zh-TW" altLang="en-US" sz="1800" dirty="0" smtClean="0"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altLang="zh-TW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-0.0027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-0.0025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148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行銷次數</a:t>
                      </a:r>
                      <a:r>
                        <a:rPr lang="en-US" altLang="zh-TW" sz="1800" b="1" dirty="0" smtClean="0">
                          <a:effectLst/>
                          <a:latin typeface="+mn-ea"/>
                          <a:ea typeface="+mn-ea"/>
                        </a:rPr>
                        <a:t>_</a:t>
                      </a:r>
                      <a:br>
                        <a:rPr lang="en-US" altLang="zh-TW" sz="1800" b="1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含本次行銷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0.5807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0.0122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47.6996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 smtClean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r>
                        <a:rPr lang="zh-TW" altLang="en-US" sz="1800" dirty="0" smtClean="0"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altLang="zh-TW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0.5568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0.6045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 smtClean="0">
                          <a:effectLst/>
                          <a:latin typeface="+mn-ea"/>
                          <a:ea typeface="+mn-ea"/>
                        </a:rPr>
                        <a:t>前次行銷結果</a:t>
                      </a:r>
                      <a:endParaRPr lang="en-US" sz="18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-0.6533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0.0186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-35.0486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 smtClean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r>
                        <a:rPr lang="zh-TW" altLang="en-US" sz="1800" dirty="0" smtClean="0"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altLang="zh-TW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  <a:latin typeface="+mn-ea"/>
                          <a:ea typeface="+mn-ea"/>
                        </a:rPr>
                        <a:t>-0.6898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  <a:latin typeface="+mn-ea"/>
                          <a:ea typeface="+mn-ea"/>
                        </a:rPr>
                        <a:t>-0.6168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樣態因子勝算比</a:t>
            </a:r>
            <a:r>
              <a:rPr lang="en-US" altLang="zh-TW" dirty="0"/>
              <a:t>(Odds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625902"/>
              </p:ext>
            </p:extLst>
          </p:nvPr>
        </p:nvGraphicFramePr>
        <p:xfrm>
          <a:off x="612775" y="1845615"/>
          <a:ext cx="4474319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4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95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因子</a:t>
                      </a:r>
                      <a:endParaRPr lang="zh-TW" sz="2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新細明體"/>
                          <a:cs typeface="Times New Roman"/>
                        </a:rPr>
                        <a:t>Odds</a:t>
                      </a:r>
                      <a:endParaRPr lang="zh-TW" sz="20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2813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是否有房貸</a:t>
                      </a:r>
                      <a:endParaRPr lang="zh-TW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6.5702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813">
                <a:tc>
                  <a:txBody>
                    <a:bodyPr/>
                    <a:lstStyle/>
                    <a:p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是否有個人信貸</a:t>
                      </a:r>
                      <a:endParaRPr lang="zh-TW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2.9367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2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聯絡方式</a:t>
                      </a:r>
                      <a:endParaRPr kumimoji="0" lang="en-US" altLang="zh-TW" sz="2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2.3269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2813">
                <a:tc>
                  <a:txBody>
                    <a:bodyPr/>
                    <a:lstStyle/>
                    <a:p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聯絡時間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秒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0.9973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2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行銷次數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_</a:t>
                      </a:r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含本次行銷</a:t>
                      </a:r>
                      <a:endParaRPr kumimoji="0" lang="en-US" altLang="zh-TW" sz="2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1.7872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2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前次行銷結果</a:t>
                      </a:r>
                      <a:endParaRPr kumimoji="0" lang="zh-TW" altLang="zh-TW" sz="2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0.5203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AutoShape 4" descr="data:image/png;base64,iVBORw0KGgoAAAANSUhEUgAAAfkAAAHwCAYAAACluRYsAAAABHNCSVQICAgIfAhkiAAAAAlwSFlzAAALEgAACxIB0t1+/AAAADl0RVh0U29mdHdhcmUAbWF0cGxvdGxpYiB2ZXJzaW9uIDIuMS4yLCBodHRwOi8vbWF0cGxvdGxpYi5vcmcvNQv5yAAAIABJREFUeJzs3XmczvX+//HH2y5LEm1kSUiUFqVUInuLRKKjwqlUJ7Se6lTfzmk9/arTSkmbpE2rSCSKtDupELJliZB9N8v798dr5szQGGPmuuZ9fa7reb/d5vb5XJ+5Zq5nmpnX9X5/3ovz3iMiIiLJp0ToACIiIhIfKvIiIiJJSkVeREQkSanIi4iIJCkVeRERkSSlIi8iIpKkVORFRESSlIq8SIJzzv3qnNvmnNvsnPvdOTfMOVdxt+e0cM5Ncs5tcs5tcM6Nds4dvdtzKjvnHnfOLcn6XvOzHlfbw+s659xA59xM59wW59wy59xbzrljsj7/mXPuit2+ppVzblmuxz7razc7535zzj3qnCuZ9blnnXPD83jdY51zO5xzVZ1z/3LOpWV9ffbH+sL/a4qkFhV5kWg4z3tfETgOOB74R/YnnHOnAh8Do4DDgLrAj8AXzrkjsp5TBpgINAY6ApWBFsAa4OQ9vOYTwHXAQKAq0AB4HzhnH7M3zcp+JtAD+GvW9WFAV+dchd2efxkwxnu/Nuvxm977irk+quzj64ukrFKhA4hIwXnvf3fOjceKfbaHgOHe+ydyXbvTOXci8C+saF4G1AJae+83Zz1nFXBvXq/jnKsPXAuc6r3/NtenXi1C9vnOuS+ys3vvv3LO/QZ0A4ZnvW5J4C/A1YV9HRHJoZa8SIQ452oCnYD5WY/3w1rkb+Xx9JFAu6zztsC4XAV+b9oAy3Yr8EXinDsKOIOs7FmGY29AsrUFSgMfxep1RVKZirxINLzvnNsELMVa4P/Mul4V+z1ekcfXrACy77cfuIfn7Mm+Pj8/3zvntgCzgc+Ap3N97hXgzKw3L2AF/zXvfVqu51zknFuf6+PTGOUSSXoq8iLR0MV7XwloBRxFTvFeB2QCh+bxNYcCf2Sdr9nDc/akIM9Px1rduZUG0na7dgJQEbsf3xz43z147/0SYApwSdZgwi7Ay7t9/UjvfZVcH6334b9DJKWpyItEiPd+MjZg7ZGsx1uAr4DueTz9ImywHcAnQIc8BrntyUSgpnOuWT7PWQLU2e1aXWBxHrm9935kVta7dvv0y1gLvhuwyHv/fQEzisheqMiLRM/jQDvnXPbgu9uA3lnT3So55w5wzt0HnArcnfWcV7Cu/necc0c550o45w50zt3unDt79xfw3s/DutVfz5oWV8Y5V84519M5d1vW094E+jrnTs6abtcAuAF4I5/sDwL9nHOH5Lr2DnB4VtbdW/EiUgQq8iIR471fjQ1Y+7+sx1OBDkBX7D76Ymya3elZxRrv/Q5sUNscYAKwEfgW6/b/Zg8vNRAYBAwG1gMLgAuA0Vnfczz2BuMlYAMwFivSQ/PJPgOYDPw917Ut5BT6vEbv99htnvxm59xBe/4XEpFsznsfOoOIiIjEgVryIiIiSUpFXkREJEmpyIuIiCQpFXkREZEkpSIvIiKSpCK3QU21atV8nTp1QscQEREpFv/973//8N5XL8zXxq3IO+deBM4FVnnvm+TxeYdtZXk2sBXoU5CVrurUqcO0adNiHVdERCQhOef+tIpkQcWzu34Ytm/1nnQC6md99AOeiWMWERGRlBO3lrz3fopzrk4+Tzkf2wPbA18756o45w713sdq5ysREZHoWbIEfv4ZtmwhfXTRdl0OeU++BraWdrZlWdf+VOSdc/2w1j61atUqlnAiIiJxkZEB27bBjh32MXMmjBoFn31mxT2XohbpkEXe5XEtzzV2vfdDyVoPu1mzZlqHV0REEtOOHdYSX7ECtm+HRYsgMxOmT7fi/u23VtT3pG5dOPVUVpx4LouqnUSLUz00aFDoOCGL/DJsQ4psNYHlgbKIiIjkzXvYuRM2bIDZs2HCBChZEubOtWNmJowfD+vW7f17NWwI++8PF10ETZpA2bLgHDRtCscfD2XKsGQJtGkDmzfDwoVFix6yyH8A9HfOvQE0BzbofryIiBSbbdtg1ixYvhy2bLGu8o0b4Y8/4PPPYelSKFMG0tOtkO+uTBkr/g0awCGHwKGHwrHHwmmnWSGvVw/Kl4eqVeHAA6FCBSvo+Vi4EM46y94vjBtnX14U8ZxC9zrQCqjmnFsG/BMoDeC9H4JtS3k2MB+bQtc3XllERCQFbNsG69fDvHnWDN6+3brO1661bvOFC6FECSvYM2daQd+TmjXt2LMn1KoF5crZ8w8/HE48EZo3t+8VQ3PnWgt+2zaYNMlepqjiObr+4r183gPXxuv1RUQkCa1eDWPGWEWcPh2WLYNVq6z1vTcHHWT3xY8/Hlq0gN9+s27z44+3VneFClC9ek4XejF7+mlIS7Pxd8ccE5vvGbn95Js1a+a1GI6ISBJKT4eVK2H+fCvAzz8PVapY03bcOCu+O3bkPL9UKSvGRx0FrVvbtTp17Gtq17Yu8nLl7HjggUEKd0F4b9HS0+0/u3btXT/vnPuv975ZYb535Ja1FRGRiFuxwlrgw4dD6dIweTL8+qt1q+flpJPg9NOtYJ92mnWZd+5sre6I+/prGDjQZtAdeuifC3xRqciLiEh8rFsHv/9u3envvQcvvQQHHACLd1ul9aCDrJ+6bVvo0MEGrR17rBXxI44Ik70YTJkC55wDBx9s4/fiQUVeRESKZuZMuye+bZvdUJ42DX76Ke/75A0bQvv2dqxXD84+20app5hPPrHOiNq1YeJEOOyw+LyOiryIiOybP/6wm8f33w9vvbXn59WqBQMGWEEvX9663fffv/hyJqhJk+Dcc+2fZcIE68iIFxV5ERHZM+9tIFzPnlbc09NtXnlu9evDo4/a4LbKleHooxN2kFsiOPZYG9T/+OM2hT6eVORFRFKd9/DBB/DFF/Z45074+GObY75ly67PPecc6NgRjjvORrW3aGFTz2SvJk608YPVqtmYw+KgIi8ikgq8t8FtGzfChx/aVLXVq20Q3O5d7hUr5myi0q6dtdTPOgu6dlULvZBefBGuuAL+9S+4667ie10VeRGRZJO91vqyZdYv/P33e35uhQo28K1+fXjnHTvGeCW3VPf003DttTbe8Oabi/e1VeRFRKJq506bW75qFTz1FIwYYdfyWmf93HPhlFNsANzOnXDhhTZ3q1Kl4s+dQh59FG66yUbSjxxp6/kUJxV5EZFElZlpXep//GHT0mbPtjXYf/oJ5szJ+2s6dLB11cuVs6+vXx/OP7/4q4uwciXcey907w6vvmrr/hQ3FXkRkUSSkQGjR8MFF+z5ORUq2E4mtWvbUO1SpWwf8hNPtNa5BJW9TO3BB9uKdvXq2f+iEFTkRURCW7vW1mbv1WvX61Wr2k3c/fe3itGihQ3NDtEklALxHm680f533XabzYUPSUVeRCSUlSuhUSNb/jW322+3e+innhomlxRKZqYNsBsyxNYAym7Rh6QiLyJSXLyHrVttn/O//93Wcs/28MM2/7xJk3D5pNAyMmyK3LBhcMst8OCD4Qs8qMiLiMSf93D33fDAAzZXPbfevW1L1VA3baXIvIc+fWxyQ/Y8+EQo8KAiLyISe97blLZ777VR7suW5XyuRg247jrYbz8r8BUrhsspMeEcnHkmHHOMteITiYq8iEhRbdwICxbAl19ai3316pzPnXQSdOoEO3bAoEGal55Etm2DGTPg5JOtqz4RqciLiBTU9u1w661WxEePtrnna9bk/dwePeCRR6BmzeLNKMViyxZb4Obrr2HhwsSduagiLyKyJ97bX/EpU+CNN+CHH3I+d9hh1j/bpIkV/+OOs4LerJlNc5OktXGj7dPz5Zc2djJRCzyoyIuI5Fi5En75Bd5/3wr6pEm7fr5ePZvy9v77ULJkmIwS1Lp1Ngni++/tfV/37qET5U9FXkRS1+zZ1te6ciU89hjMnLnr5ytUsD3SR4ywG69aGjblPfOMvf975x3rrk90KvIiklqmT4d///vP26tme/VVOOggaNVK09rkT269Fc4+2+7ORIF+gkUkef34o904fewxWxp22rRdP3/JJdCzp637XrWqFXdtsyq7WboULr/cljOoVSs6BR5U5EUkWezYYSPeJ0+21voXX/z5OeedZ4vRXH89tGxp266K5GPRIjjrLNteYPlyK/JRoiIvItE1caIV7EqV4Kuvdv1ctWq2Q9s//mGj4BN5CLQkpF9+sc3+tmyxH7VmzUIn2ncq8iISHVu2wOef2zrvuUe+H3aYjYKqWtVWkzvmGI1+lyKZO9eGZWRkwKefQtOmoRMVjoq8iETDJ59Au3a7XmvSBO67D84/P0wmSVoHHwwnnmjvJxs1Cp2m8FTkRSSxpaXZqKdXXrHH1avD2LH2FzhRdgGRpDFjBhx5JFSpAmPGhE5TdBpGKiKJads2GDkSypTJKfATJsCqVXZzVAVeYmzqVDjtNLjxxtBJYkdFXkQSy6efwvHH2y5tPXrYtVtusaLftm3YbJK0Jk6EDh1sk8A77wydJnbUXS8iYa1bZ1Pf1q+3QXO53X+/tdrbtw+TTVLC2LHQtSs0aGCdRck0EUNFXkTC+fZbaN78z9enT7fpb1qYRuJs2za48kpo3Bg+/thWMU4m+g0SkTD+85+cAt+oESxbBps3285vxx2nAi/Fonx5GD/euuuTrcCDWvIiUtyWLYOjj4ZNm+zx66/b0rIixWjYMFvN7u67bSZmstJbZREpHr//bk2mY46xAl+9um3GrQIvxeyZZ6BvX1skMS0tdJr4UkteROIjLQ3mzIEnnoAXXtj1cwcfDPPm2XK0IsXoscdsity559pGhKVLh04UXyryIhJb3tsSs7uvJNK+PfTpA7Vrw6mnap67FLt//xtuvx26dYPXXrMlGJKdiryIxEZ6Ovy//2dd8AsW2LX+/aF1a+jUSTu+SXC1asGll8KLL0KpFKl+KfKfKSJx8+yzcNddthJdto4d7XrU9uWUpOM9zJplg+t69bKPVKIiLyL7ZscOmDbNVqb78EP4+mu7fvXVULasbf1ap07QiCIAmZkwYAA8/zx8/73NhU81KvIisnc//gg//WSL1wwa9OfPP/00XHNN8ecS2YOMDOjXz7rm//53m7WZilTkRWTPduyw9T7Hjt31etu28I9/wOmnp8boJYmU9HTo3dsG1911F/zrX6k7zlNFXkTyNn683VvPNmqUbRxz6KGpM2pJImnECCvwDzxg70VTmX5TRWRXGzbYHKOJE+1x377w6KO2wbZIBPTuDTVratNC0Ip3IpLtjz9sn80qVXIK/BNP2E1NFXhJcFu2wGWX2exN51Tgs6nIi6SyjRttUF3HjrbM7PLldv3mm2H7dhg4MGw+kQLYtMmWYnj1VZv4ITnUXS+SiubPh0cesbnsuV1xBQwdmrqjlCRy1q+396jTptl9+B49QidKLCryIqlixQq7vz5+/K7XBwywJWdbtoTKlcNkEymENWugXTuYORPefhu6dAmdKPGoyIsku8xMeOONnKW+DjsMjjrK1pHv1AmqVQsaT6SwypSB/fe3iR+dOoVOk5hU5EWS2bhxu/71O+ssmDABSmg4jkTX8uVW3CtVgkmTdHcpP/pNF0km3lsR79PH/vJlF/hatWD2bBs1rwIvEfbrr7YG06WX2mMV+PypJS8SdWlpcN11Nr/9tdd2/VyLFjbHvXnzMNlEYmjePGjTBjZv1iI3BaUiLxJVO3fC5Mm2rNdnn9m1mjWhYkV47jk48URt7ypJ4+efrcCnp9veSE2bhk4UDSryIlE0bx40aLDrtcWLtbWrJKXMTLj4Yuuanzw5dTebKQwVeZGo2LEDxoyBxx+3RWzACv3770PdulCuXNh8InFSooTdiSpTBurXD50mWlTkRRLd11/bBOCVK3e93rUrvPIK7LdfmFwicfbFF7asw913p+Ze8LGgYbYiiWzqVDj1VCvwDRvaxtirV1v/5TvvqMBL0vr0U+jQAd58M6fjSvadWvIiiSQzE1atgkGDYORIu/cOcMEF8O67YbOJFJNx4+xHvl49+OQTmxMvhaMiL5II5s2Dhx6C55//8+eeeQauvrr4M4kEMGoUdO8OTZrAxx9rQcaiUpEXCWn7drj1VnjySXvsHDRqBNdcA5dfrilwknLS0+Hkk2H0aDjggNBpok9FXqQ4eQ9Llth99Ycfti75bL17w7BhwaKJhLRkic0A7dbNuuq1MGNs6J9RJN6++w4uusha6SVKQJ06cNJJOQX+rLPgjz9U4CVlPfssHHkkTJlij1XgY0cteZF4mjvX+h6zNWliW7q2amUj4zt2hJIlg8UTCe2JJ+D66+Gcc3b9VZHYUJEXiYePP4Z+/WwVOrD92nffx10kxT34oK1B361bzmI3Elsq8iKxNGeOfVxwgT0+5BCb237jjWFziSSYCROswP/lL/Dyy1BK1Sgu9M8qEguDB9tOcBkZOddOO80WsxGRP2nbFl5/3abL6Y5V/KjIixTW1q1QowasX59zrXNnm9N+6KFw3HHhsokkoMxMuOsuuOQSOOoo6NkzdKLkpyIvsq82boTWreH773OuXXwxDBwIp5wSLpdIAsvIsPe/zz9veyndeWfoRKlBRV6kILZvh2nT4Npr4aefcq5fcw089ZT6G0XykZ4OffvCiBFW3O+4I3Si1KEiL5KXNWtsC9fXX4cffrDHuT3xBAwYYHPfRWSPdu6EXr3g7bfhvvtU4IubirxIti1brHB/+KFtEpOtdGkbJdSqFZx5pnXJayiwSIGkp9sCj48+CjfcEDpN6tFfKhGw1nqPHvDLL/a4YUPrX+zd26bBicg+2brVCnzlyraTnN4Xh6F/dpHMTDj+eDs/9FBYsEAbw4gUwaZNcN55tlXDp5+qwIekFYIltU2fnjNo7qSTYPlyFXiRItiwATp0sCUirr5a69CHpn9+SU2DB9uguRNOyLk2YUK4PCJJYM0aaNPGJqKMHGkzSyUsFXlJPWPGQP/+dt69O4wda132++8fNpdIxPXuDTNn2sSUrl1DpxGI8z1551xH4AmgJPC89/7B3T5fC3gZqJL1nNu892PjmUmE7t3t+Nhjtv2ViMTEo4/CsmW2e7Ikhri15J1zJYHBQCfgaOBi59zRuz3tTmCk9/54oCfwdLzyiPDLL3b/fft22yFOBV6kyBYvhnvusUF2DRqowCeaeHbXnwzM994v9N7vBN4Azt/tOR6onHW+P7A8jnkkVWVm2mbVDRvaeY0aWlNTJAbmz4czzrBOsexdlSWxxLPI1wCW5nq8LOtabv8CLnHOLQPGAgPy+kbOuX7OuWnOuWmrV6+OR1ZJVps3w7nn2n13gBdegKVL4fDDw+YSibjZs6FlS5sPP2kS1KkTOpHkJZ5FPq/1Pv1ujy8GhnnvawJnA6845/6UyXs/1HvfzHvfrHr16nGIKknp2WehUiX46CN7vHQp/PWvWopWpIh++skWf8zMhMmTc5aZkMQTzyK/DMjdXKrJn7vjLwdGAnjvvwLKAdXimElSwfLlts3r1Vfb4//8x9bVrFkzbC6RJLFsmb1/njIFGjcOnUbyE88i/x1Q3zlX1zlXBhtY98Fuz1kCtAFwzjXCirz646VoXnoJfvzRzkeMgBtvhGp67yhSVGvX2vHss627vkGDsHlk7+JW5L336UB/YDwwGxtFP8s5d49zrnPW024CrnTO/Qi8DvTx3u/epS+yb0aNsuOyZbb9lYgU2WefQd26Ob9eZcoEjSMFFNd58llz3sfudu2uXOc/A6fFM4OkmC5d4LvvrLu+xu7jPEWkMMaPt1+tevWgefPQaWRfaMU7SR5vvJHTzLjpprBZRJLEqFHQuTMcdZS15rUpY7RobyBJDuPG5SyUPXUqnKYOIpGi+vlnuPBC2+Jh3Dg44IDQiWRfqSUv0ee9TY0Da82rwIvERKNGtpfThAkq8FGlIi/RtWEDXHml7WW5YoVd064YIkU2bJjNhXfOVoCuXHmvXyIJSkVeomfdOhgyBKpUgeeft2tlysBvv0Hp0mGziUTcU09B3762vIREn+7JS7QsXGhDfLMdc4zNidcqdiJF9tBDcOutcMEF8NxzodNILKglL9Hx4IM5Bb5uXVi/PqdPUUQKzXu4+24r8D17wptvah58slBLXhJbRoYNqvvhByvoYF31V10VNpdIEsnIgC+/hD597A5YyZKhE0msqMhL4tqyxVasy5773ry5NTc6dAibSyRJeG+/ZhUr2q9ZmTI2jlWSh4q8JJbMTGtSdOkCa9bkXF+xQqtwiMRQZiZccw1Mn247yZUvHzqRxIPes0lieeEFOOOMnAL/73/DokUq8CIxlJ5uXfNDh0L79lCuXOhEEi9qyUt4O3bALbfY/u87dti1d9+1tTR1c1AkptLS7C7YW2/BvffCnXeGTiTxpCIv4Y0aBU8+aeelS8Pw4TaHR0Ri7oYbrMA/8oi2eEgFKvISVloa9Ohh5/PmwZFHhs0jkuRuvtnWos9eCVqSm+7JSxibNll3fPZk3CpVVOBF4mTzZlvBLjMT6tRRgU8lKvISRqdOMHq0nT/8sC1JKyIxt2GDzTq99Vb47rvQaaS4qbteit8HH8AXX9h5WhqU0o+hSDysXWsF/ocfbBW75s1DJ5Lipr+uUrwuuADef9/O33pLBV4kTlatgnbtYM4ceO89OPfc0IkkBHXXS/F55RUr8McdByNGwIUXhk4kkrTmzIGlS2HMGBX4VKZmlBSPcePgssvs/K67NEVOJE62bbPV61q2hF9/1V7wqU4teYmvjAybmNupkz0eMkQFXiROFiyAxo2t0wxU4EUteYm3Z56Bxx+38wce0O5xInEyZw60aWOLRjZuHDqNJAoVeYmfjAwYMMDO166FAw4Im0ckSc2YAW3bgnPw2WfQpEnoRJIo1F0v8TFpki1Rm61KlXBZRJLYqlXQurX9uk2erAIvu1KRl9javBlatbJ+Q+/t2po11sQQkZg76CAbyzplCjRsGDqNJBoVeYmd2bOhUiVrTgC88Yato1m1athcIklo8mSYNs3OBw6EI44Im0cSk4q8xM6HH9qxY0dr0ffooRa8SBx8/LFNWLnhhpwOM5G8qMhL7Hz6qR0HD4YKFcJmEUlSY8bAeedBgwbwzjt6Hy35U5GX2Hj5ZRg7Fho1Ur+hSJy8/bYtM9G0qY1tPeig0Ikk0anIS9HNmwd9+th59t7wIhJT3sNrr9kmMxMmaKiLFIzmyUvRZGZavyHYanZa7EYk5nbuhDJl4PXXbePGihVDJ5KoUEteCm/WLChZ0s7r1VOBF4mDwYOt9b5uHZQtqwIv+0ZFXgpn1qycVTfKl4epU8PmEUlCjzwC/ftD7dqw336h00gUqchL4Zxzjh1vugm2boVDDgmbRySJeA/33gt//7sNc3nrLWvFi+wrFXnZd3feCYsX2/nDD4fNIpKEnnjCVrHr3RtefXXXFaJF9oUG3sm+mT8f7r/fzmfN0iRdkTi48EK7B//Pf0IJNcWkCPTjIwV3771Qv76d9+wJRx8dNo9IEsnMhJdess0ba9aEu+9WgZeiU0te8jdzJkyfDsOG2eobAHfcYR8iEhMZGXD55bamVOXK0K1b6ESSLFTkJW+ZmTBoEFx33a7Xp06F004Lk0kkCaWlwaWXwptvwj33QNeuoRNJMlFnkORt0qScAj9kiG1anZmpAi8SQzt2wEUXWYF/6CH4v//TMBeJLbXkJW99+9rx3XdtsWwRibnZs22J2qeesvnwIrGmIi+7GjvW+g7XrrXHXbqEzSOShNLToVQpOO44m7CiZSYkXtRdLzbq5z//gYsvtkVusgv8jBnqOxSJsQ0boFUruwsGKvASX2rJp7pNm2w4b25vvKHd5ETiYO1a6NjRJqxcf33oNJIKVORTXaNGOefbtkG5cuGyiCSx1auhXTu7D//uu3DeeaETSSpQkU9ld9wBv/1m55mZ6poXiZNt26yLftEiGD0a2rcPnUhShYp8qvr2W3jgATv/+msVeJE4Kl8errzSBtq1ahU6jaQSFflU9Prr8Je/2Hnr1rZZtYjE3MKFtsTEKafoHryEoSKfaryHMWPsfPTonC1jRSSm5s6FNm2gTBk7105yEoKKfCrZtAmOPNKaFgBt26qbXiQOZs60X6/MTFt6QgVeQtE8+VTyr39ZgS9b1v4KaSS9SMx9/73ddy9ZEqZMgWOPDZ1IUpla8qlixAh49FE7//13qFIlbB6RJPX001Chgm3/UK9e6DSS6lTkk92SJfbXJnst+jFjVOBF4iAz0/Z/f+YZmxN/2GGhE4mouz65bdhgTYnsAt+3rwbaicTBJ5/AySfb3bDSpVXgJXGoyCezrVttJ4zrroPly+HFF0MnEkk6H34I554LO3fa5BWRRKIin8xat7bj0UfDoYeGzSKShLJ3Ym7SBD79FA4+OHQikV2pyCejRYugYkWbnAvQuXPYPCJJ6IMP4KKLoFkzmDgRDjwwdCKRP1ORTybew/nnwxFHwJYtUKOGjQDSXpYiMde8OfTpA+PHw/77h04jkjcV+WTyxRfWvAB44gkbWV+tWthMIklm7FhIS7Ou+eefh0qVQicS2TMV+WQxdCiccYadjx0LAwfafB4RiZn//McmqAwaFDqJSMGoCiSD0aPhqqvs/O67oVOnsHlEktB998HNN0P37tC/f+g0IgWjxXCSwYgRdhw+HC69NGwWkSTjPdx5p+3MfOmlNhO1lP5ySkSoJR91o0bByJE2uE4FXiTmliyBp56y/eCHDVOBl2jRj2uUrV6dsy/8ww+HzSKSZLy3TRpr14b//tc2cNSmjRI1aslHVXo69Oxpq9qddBL06hU6kUjSyMiAyy+Hxx6zx/Xrq8BLNKnIR9W0abbxDNhEXf0FEomJtDS78/XSS7b9g0iUqbs+qpYssePo0XDAAWGziCSJnTutg+y99+DBB+HWW0MnEikaFfko2rABevSw86pVw2YRSRKZmdC1q20488QTttSESNSpyEdR79527NYNTjklbBaRJFGihC0x0bkz9OsXOo0tG0+bAAAgAElEQVRIbKjIR0lamk3YHTXKHj/8sFa1EymiTZvg559tLfprrw2dRiS2VCGi5PPP4aGH7Pyzz6Bu3aBxRKJu3Tpo1w46doT160OnEYk9teSjYuZMaNPGzidPhpYtw+YRibjVq6F9e2vFjxwJVaqETiQSeyryUbBiBRxzjJ0fcgicemrYPCIR9/vv9p554ULbuLFDh9CJROJD3fWJzns46yw7v/BCK/ilS4fNJBJxTz4Jixfbho0q8JLMnPc+dIZ90qxZMz9t2rTQMYqH99C0KcyYYY/T0rRwtkgMpKfD3LnQuHHoJCJ755z7r/e+WWG+Vi35RPbVVzkF/tdfVeBFimDePOsUW77cfpVU4CUVqGokqp9+gtNOs/NPPrFdMkSkUGbNgrZtbU36NWvgsMNCJxIpHgVqyTvnyjjnjtzXb+6c6+icm+ucm++cu20Pz7nIOfezc26Wc+61fX2NpDRihHXTgw20y74nLyL77IcfoFUr295h8uScMawiqWCvRd45dw4wA5iQ9fg459x7Bfi6ksBgoBNwNHCxc+7o3Z5TH/gHcJr3vjFw/T7/FySjyy6z48svW9+iNp8RKZTp06F1ayhfHqZMgUaNQicSKV4FacnfAzQH1gN4738ACtKqPxmY771f6L3fCbwBnL/bc64EBnvv12V971UFDZ60hg+3AXcHH2zFXgVepNBq1bIlJaZMsf3gRVJNQYp8mvd+97WgCjIkvwawNNfjZVnXcmsANHDOfeGc+9o51zGvb+Sc6+ecm+acm7Z69eoCvHSEvZZ1x+Kdd8LmEImwadNgxw448EBbBbpOndCJRMIoSJGf7Zy7CCjhnKvrnHsc+LoAX5dXE3T3NwelgPpAK+Bi4Hnn3J/WnfLeD/XeN/PeN6tevXoBXjqiTjvN9oZv0CBn0J2I7JOxY+H00+GOO0InEQmvIEW+P3AikAm8C2wHrivA1y0DDs/1uCawPI/njPLep3nvFwFzsaKfel5/Hb780s7vvjtsFpGIeu896NLFpsfdludQX5HUUpAi38F7f6v3/visj9uwwXR78x1QP6v1XwboCXyw23PeB1oDOOeqYd33CwseP4n87W92XLAAevYMm0Ukgt54A7p3hxNPhIkToVq10IlEwitIkb8zj2t77Qjz3qdjvQDjgdnASO/9LOfcPc65zllPGw+scc79DHwK/N17v6Zg0ZNM1ap2A/GII0InEYmcDRugf3+7y/Xxx9psRiTbHhfDcc51ADoCNZxzj+b6VGWs636vvPdjgbG7Xbsr17kHbsz6SF0//2w7ZVx8cegkIpG0//62+/IRR8B++4VOI5I48lvxbhUwE7sHPyvX9U2A7nbFUvv2djzppLA5RCLm8cdh61a4/XZo0iR0GpHEs8ci772fDkx3zr3qvd9ejJlSy4IF8Ntvdn691gISKagHHrAR9N26QWYmlNBOHCJ/UpC162s45+7HVq0rl33Re98gbqlSyb332vGZZ7TwjUgBeA933QX33Qe9esGwYSrwIntSkF+NYcBL2Lz3TsBIbPU6KarPPrOlawGuvDJoFJGouO02K/BXXGG/PtqcUWTPClLk9/Pejwfw3i/w3t9J1rQ3KaJvvrHjww9DyZJhs4hERMOGMGAAPPusfm1E9qYg74F3OOccsMA5dzXwG3BQfGOliLFZEw+uvTZsDpEEl5EBM2fa5ox//WvoNCLRUZCW/A1ARWAgcBq2qYx+zWJh5kw7likTNodIAktPt72aTjkFFi0KnUYkWvbakvfeZ/Upswm4FMA5VzOeoVJG2bJ2L159jiJ52rnTlo94910bTV+3buhEItGSb0veOXeSc65L1pKzOOcaO+eGU7ANakRECm37duja1Qr8Y4/BP/4ROpFI9OyxyDvn/g28CvQCxjnn7sCWnv0RW2NeimLePFixwuYDicifPPccfPghDBmiJSRECiu/7vrzgabe+23OuarYDnJNvfdziydakps+3Y4nnBA2h0iCuvZaG2jXsmXoJCLRlV93/Xbv/TYA7/1aYI4KfByceWboBCIJY/16uOgiWLzYFrhRgRcpmvxa8kc4597NOndAnVyP8d53jWuyZPf++6ETiCSUP/6wbRxmzoQ+faB27dCJRKIvvyLfbbfHg+IZJOX8+qsdDz88aAyRRLByJbRtC/Pnw6hR0KlT6EQiySG/DWomFmeQlOOc/VWrVCl0EpGgli+Hs86CpUttoN1ZZ4VOJJI8tK1DCEOGwJdf2tZZIiluv/3gsMPg449V4EViTVs7FLcNG+Caa+z8nHPCZhEJ6Ndf4eCDoUoVmDhRmzCKxEOBW/LOubLxDJIy0tPt+MgjcOONYbOIBPLzz9CiBfTrZ49V4EXiY69F3jl3snNuBjAv63FT59xTcU+W7LRevaSoH3+0maPe27axIhI/BWnJPwmcC6wB8N7/iLaaLbx27eyoTbAlBX33HbRuDeXKwZQp0Lhx6EQiya0gRb6E937xbtcy4hEm6T3+eM5Kdz16hM0iUszS022zmSpVrMDXrx86kUjyK0hzcqlz7mTAO+dKAgOAX+IbK0k984wdv/0WqlYNm0WkmJUqZZvNVK0KNbWPpUixKEhL/hrgRqAWsBI4Jeua7IuMDPjlF+jQAU46KXQakWIzbhzcfbedH3usCrxIcSpIkU/33vf03lfL+ujpvf8j7smSTXb3vPaOlxQyahR07myrOG/dGjqNSOopSJH/zjk31jnX2zmn5dkKKyNrGMNbb4XNIVJMRo6ECy+0jRYnTbJFb0SkeO21yHvv6wH3AScCM5xz7zvnesY9WTI69lj9pZOUMHy4DbI79VRbye6AA0InEklNBVoMx3v/pfd+IHACsBF4Na6pRCTSSpWyrRk++ggqVw6dRiR1FWQxnIrOuV7OudHAt8BqoEXckyWTGTPspqT3oZOIxNXChXb8y19swF2FCmHziKS6grTkZ2Ij6h/y3h/pvb/Je/9NnHMll+eft6NG1UsSe/BBOOoomyEKWqpWJBEUZJ78Ed57bZdWWPPnw4IFtqXsCy+ETiMSc97Dv/4F99xj9+FPOCF0IhHJtsci75z7j/f+JuAd59yf+pm9913jmiwZzJwJxxxj5w0bhs0iEgfew623wsMPQ9++8NxzmiUqkkjya8m/mXUcVBxBktI779jxttvgrrvCZhGJg/feswJ/zTUwaBCUKPC+liJSHJzfy2Aw51x/7/2gvV0rLs2aNfPTpk0L8dL7Zt26nKVrly7VMl+SlLy3pWq7dtU9eJF4cc7913vfrDBfW5D33X/N49rlhXmxlNK5sx1btFCBl6SSng433GDDTZyDbt1U4EUSVX735HsAPYG6zrl3c32qErA+3sEibeVKmDrVzj//PGwWkRjauRN69YK334Z69aB//9CJRCQ/+d2T/xbbQ74mMDjX9U3A9HiGiryXX7bjAw/oJqUkje3b4aKLYPRoePRRFXiRKNhjkffeLwIWAZ8UX5wksGMHvP66nd94Y9gsIjGydSt06QITJsDTT9tAOxFJfPl110/23p/pnFsH5B6d5wDvvdeG6Hn56CP44Qc7L1WQZQhEEl9mphX6F1+0qXIiEg35VaHWWcdqxREkaWR31X/1lSYMS+Rt2GA/xhUrwuTJ+pEWiZo93jDOtcrd4UBJ730GcCpwFaAVqfdkxQo7Hnts2BwiRbRmDbRpY9vFeq8CLxJFBRkV9j7gnXP1gOFAI+C1uKaKqj/+gG++gfbttaWsRNrKldC6tS3aOHCgpsiJRFVBinym9z4N6Ao87r0fANSIb6yI6tfPjgcdFDaHSBH89hu0amXz4MeMgbPPDp1IRAqrICPD0p1z3YFLgS5Z10rHL1KEzZ1rx+z78iIR471tMrNsGYwfD2ecETqRiBRFQYr8X4G/YVvNLnTO1QVej2+sCNq4EX7+GapU0dx4iSznYMgQ2LQJmjcPnUZEimqv1ch7PxMYCExzzh0FLPXe3x/3ZFGzY4cdNTdeImj2bLj3XmvJH320CrxIsthrS945dwbwCvAbNkf+EOfcpd77L+IdLlI++8yOVbV8gETLTz9B27bWAXXllXDIIaETiUisFKS7/jHgbO/9zwDOuUZY0S/UjjhJ66KL7Ni6df7PE0kg06ZBhw42GWTiRBV4kWRTkJvHZbILPID3fjZQJn6RIuj33+3YuLH1dYpEwJdf2jz4ypVhyhRo0CB0IhGJtYK05L93zj2Ltd4BeqENanaV3XrPnkInEgErV0KNGjaK/vDDQ6cRkXhw3vv8n+BcOWzg3enYPfkpwFPe++3xj/dnzZo189OmTQvx0ntWqxYsXWoLfGvVEElwq1dD9ep2npYGpTUhViShOef+670v1C3yfLvrnXPHAB2B97z3nb3353nvHw5V4BPSzJlW4M8+WwVeEt7o0VC3Lnz8sT1WgRdJbnss8s6527ElbXsBE5xzfy22VFFy2212/MtfwuYQ2Yu33oKuXW3oyEknhU4jIsUhv3vyvYBjvfdbnHPVgbHAi8UTKyI2b4YPP7Tz7NH1IgloxAjo3RtatLAf2cqVQycSkeKQX3f9Du/9FgDv/eq9PDf1zJ0LlSrZ+QUXqN9TEtZ338Fll9l69OPGqcCLpJL8WvJHOOfezTp3QL1cj/Hed41rskTXu7cdW7aEN98Mm0UkH82awdCh0KsXlC8fOo2IFKf8iny33R4PimeQyMneN37iRChVkJmIIsXrqadsJbtGjeCKK0KnEZEQ9lidvPcTizNI5DgHl16qAi8Jx3tbh/6f/4QBA+DJJ0MnEpFQVKEK4/PPYfFim2QskkC8h9tvhwcfhD594LHHQicSkZBU5PfV2rV2Hx6gR4+wWURy8R6uv95a7tdcA4MGaddjkVRX4D8Bzrmy8QwSGTffbMfTToPzzw+bRSSXHTtsR7kbboDBg1XgRaRgW82eDLwA7A/Ucs41Ba7w3g+Id7iE8/vv8NJLdj5pkla4k4SQng7bttmMznHjoEwZ/WiKiCnIe/0ngXOBNQDe+x+B1NxPNbvAN2tmf0lFAktLs6lxHTvCzp1QtqwKvIjkKEiRL+G9X7zbtYx4hEl42Zv5fPFF2BwiWPd89+4wcqStx6T3nSKyu4IMvFua1WXvnXMlgQHAL/GNJSL52brV1qEfP94G2F17behEIpKIClLkr8G67GsBK4FPsq6lnvnzQycQAeCqq2wnueefh8svD51GRBLVXveTTzRB95MvXdpGOaWnQ8mSYTKIYO83v/9e+yKJpIKi7CdfkNH1zwF/eifgve9XmBeMpPR025szPd32jVeBlwDWroUXXrBZnEceaR8iIvkpSHf9J7nOywEXAEvjEydB/fCDfUDO/vEixWjVKmjXDubMgU6doEmT0IlEJAr2WuS997tsseacewWYELdEieiFF+z40Udwxhlhs0jKWb4c2rSxlZTHjFGBF5GCK8yytnWB2rEOkrCWLYMhQ+y8RYuwWSTlLFkCZ50FK1fae8wzzwydSESipCD35NeRc0++BLAWSJ0+68MPt2PHjlC5ctgsknLmzIFNm2DCBDjllNBpRCRq8i3yzjkHNAV+y7qU6aM2HL8osu/DN2hgzSiRYrJlC1SoAO3bw8KFdi4isq/yXfEuq6C/573PyPpInQLvPRx/vJ3/v/8XNouklBkzoH59eOste6wCLyKFVZBlbb91zp0Q9ySJ5rvv7Fi2LHTpEjaLpIzvv4dWrWz9+WOOCZ1GRKJuj931zrlS3vt04HTgSufcAmAL4LBGfnIX/o0b7ZjdnBKJs6++sulxVarAxIlQr17oRCISdfndk/8WOAFI7WbsAQeETiApYMkSu/9+yCFW4GvVCp1IRJJBfkXeAXjvFxRTlsQyZUroBJJCDj8c7rvPlqk99NDQaUQkWeRX5Ks7527c0ye994/u7Zs75zoCTwAlgee99w/u4XkXAm8BJ3nvAy1Mn8vGjXDvvXZep07QKJLcPvwQataEpk3huutCpxGRZJPfwLuSQEWg0h4+8pW1Le1goBNwNHCxc+7oPJ5XCRgIfLOv4ePmuOPs2Lev/QUWiYO337YxnbffHjqJiCSr/FryK7z39xThe58MzPfeLwRwzr0BnA/8vNvz7gUeAm4uwmvFzjvvwKJFdp7dmheJsVdfhcsuswVuXnstdBoRSVb5teRdEb93DXbdyGZZ1rWcF3DueOBw7/2YIr5W7CxZYsc5c6BGjfyfK1IIL7wAl15qS9SOHw/77x86kYgkq/yKfJsifu+83iT8bzEd51wJ4DHgpr1+I+f6OeemOeemrV69uoixCuiQQ4rndSSleG+dRR062P34ihVDJxKRZLbH7nrv/doifu9lwOG5HtcElud6XAloAnxmq+dyCPCBc67z7oPvvPdDgaEAzZo1i++qey++GNdvL6lr+3YoV86KfIkSts6SiEg8FWTFu8L6DqjvnKvrnCsD9AQ+yP6k936D976a976O974O8DXwpwJf7Navt2OlvY4tFCkQ7214x+mn22Yz5curwItI8Yhbkc9aLa8/MB6YDYz03s9yzt3jnOscr9ctspIloXdva2qJFJH3cMcdcNdd0LixFXgRkeJSmP3kC8x7PxYYu9u1u/bw3FbxzFIg6emweHHoFJIkvIcbb4THH4d+/eCZZ/TeUUSKl/7k5DZxoh137gybQ5LCPfdYgR84EIYMUYEXkeIX15Z85GzfbscbbgibQ5JCnz420O6WW2xXORGR4qa2RbbMTHjqKTsvpfc+UjhpafDss/bjVLs23HqrCryIhKMin23EiJzuei2CI4WwY4dtMHP11fDJJ6HTiIiouz7H88/bccYMOOigsFkkcrZtg27d4KOPrEOoffvQiUREVOTN66/D559DhQrQpEnoNBIxmzdD587w2Wfw3HNwxRWhE4mIGBX5r76Cv/zFzrNb8yL7YOZM+PZbGD4cLrkkdBoRkRypXeS9z/mrPHgw9OwZNo9ESloalC5tO8ktWgTVq4dOJCKyq9QeeDdrFixcaOfqY5V9sHo1NG8OL71kj1XgRSQRpXZL/uuv7fjqq1CmTNgsEhkrVkDbttZ610QMEUlkqVvkx46FK6+088aNw2aRyFiyBNq0sUL/0Ue2J7yISKJK3SJ/3312HDQImjYNm0UiYeNGaNkS1q2Djz+GFi1CJxIRyV/qFvmvvrLjtdeGzSGRUbkyDBhgrfdmzUKnERHZu9Qs8qtW2XHgwLA5JBJmzrTFbk46CW66KXQaEZGCS80inz1V7ogjwuaQhDd9OrRrB4ccAj/9pJ3kRCRaUvNP1vLldvzb38LmkIT29dfQurUthPj++yrwIhI9qfdnKy0N5s6F7t1tJRORPEyZYi34atXs/MgjQycSEdl3qVfkp061Y3p62ByS0IYMgZo1YfJk2zJWRCSKUu+efFqaHTWCSvKQkQElS9pKdhs3aiU7EYm21GrJp6dDhw527lzYLJJw3n3XlqpdswbKllWBF5HoS60iP3Rozvmxx4bLIQnntdfgootsdeNSqde/JSJJKrWK/M8/23HBAqhYMWwWSRgvvWSbEZ5xhq1kt//+oROJiMRGahV5gAMP1Px4+Z9XX4W//tVG0n/4od77iUhySb0iL5JLq1a2svEHH8B++4VOIyISWyrykpLee89G0teoYXsUlS0bOpGISOypyEtK8R7uvBO6drV78SIiySy1xhEPGaKbrinMe7j5Znj0UbjySrsXLyKSzFKnyGdk2IfmR6WkzEzo3x+eeca2i33iCS2VICLJL3W66++/347aXjYlzZsHL78Mt9yiAi8iqSN1mrWDBtnx/PPD5pBi5b0V9IYNbV/4OnVU4EUkdaROS37zZujVC5o2DZ1EisnOnbbZ4NNP2+O6dVXgRSS1pEaRnzoVtm0LnUKK0fbtNoL+nXe04aCIpK7U6K5fvdqOl1wSNocUiy1boEsXmDgRnn0W+vULnUhEJIzUKPJPPGHHQw8Nm0PiLj0dOnWCL76AYcPgsstCJxIRCSf5u+vnzYPJk+28Ro2wWSTuSpWybvrXXlOBFxFJ/pb85s12fPllqFYtbBaJmz/+gIUL4eST4frrQ6cREUkMyV/kn3zSjgceGDaHxM3vv0PbtjmFXhvNiIiY5C/y2dq0CZ1A4mDZMvtf+9tvMHq0CryISG7JX+RXrLB78eXKhU4iMbZokRX4P/6A8ePhtNNCJxIRSSzJXeS3b7e//lWqhE4icfD447B+vU2VO+mk0GlERBJPco+uz95LtFevsDkkpry34yOPwDffqMCLiOxJchf57EVw/vnPsDkkZn74AVq2hJUroXRpqF8/dCIRkcSV3EU+m0bWJ4Vvv4XWrWHx4pyZkSIismepUeQl8qZOtWlyVavClClQr17oRCIiiU9FXhLe1KnQoQMcdpgV+Dp1QicSEYkGFXlJePXrw9ln2+rEWplYRKTgVOQlYX3xBaSlwcEHw1tv2VFERApORV4S0htvwJlnwv33h04iIhJdKvKScIYNs6UNTjsNbropdBoRkehSkZeEMmQI9O1ry9V+9BFUqhQ6kYhIdKnIS8JYvRpuvRXOPRc++ECbzYiIFFVyr10vkVK9ug22a9AAypQJnUZEJPrUkpegvIe77oL//MceN2miAi8iEivJXeSffDJ0AsmH93DLLXDvvTB7ds7GMyIiEhvJW+R/+AHWrIESJexDEkpmJgwYYDvJXXstDB0KzoVOJSKSXJK3+s2YYcfXXgubQ/7Ee7j6ahg8GG6+GZ56Su/DRETiIfn/tDZrFjqB7MY5OP54+L//g4ceUgteRCReNLpeis3OnTBrlhX4a64JnUZEJPklf0teEsL27dC1K5xxBqxYETqNiEhqSN6W/KZNoRNIlq1boUsXmDABnnkGDj00dCIRkdSQnEU+Lc2GbAOULx82S4rbtMlWsJs61dak7907dCIRkdSRnEV++HA7HnwwHHZY2CwpbtAgW8XutdegR4/QaUREUkvyFXnv4Yor7PzTT8NmEW65BVq3hlNOCZ1ERCT1JN/Au99/t2O9etCoUdgsKWrlSjj/fPjtNyhZUgVeRCSU5GzJgzUhpdj99pttE7t0KSxcCDVqhE4kIpK6kq/IZ2SETpCyfv3VCvzq1TB+PJx+euhEIiKpLfmK/DPP2FGj6ovVggV2733TJvjkEzj55NCJREQk+e7Jp6fbsXv3sDlSzAEH2D7wkyapwIuIJIrka8kPHWqjvcqVC50kJcydC3XqQNWq1oIXEZHEkVwt+cWLYcMGKJV8710S0XffwamnwnXXhU4iIiJ5SZ4in5lpTUqAZ58NGiUVfPEFtG0LVarAbbeFTiMiInlJjiLv/a7rpWrt1Lj69FPo0AEOOQSmTMl5byUiIoklOYr8woUwYoSdz5kTNkuS274dLrnECvvkyVCzZuhEIiKyJ8lx8/rVV+342mvQsGHYLEmuXDn48EMr7tWqhU4jIiL5iX5L3nv45z/tvG3bsFmS2MiR8MADdn7ccSrwIiJREP0inz0vvk4dqF49aJRkNXw4XHwxjBtnu/iKiEg0RL/IZ8veeU5iauhQG8d41lnw0UdQunToRCIiUlBxLfLOuY7OubnOufnOuT9NtHLO3eic+9k595NzbqJzrvY+v0j2hjQSc08+CVddBWefDaNHQ4UKoROJiMi+iFuRd86VBAYDnYCjgYudc0fv9rTpQDPv/bHA28BD+/xC2aPqS5YsQlrJS+XK0K0bvPeeFhAUEYmieLbkTwbme+8Xeu93Am8A5+d+gvf+U+/91qyHXwP7PiFr7Vo7XnppUbJKFu9h3jw779MH3noLypQJGklERAopnkW+BrA01+NlWdf25HLgo0K/2v77F/pLxXhvq9cdcwzMmGHXnAubSURECi+e8+TzKg953kB3zl0CNAPO3MPn+wH9AGrVqhWrfJJLZiZcfz089RRccw00bhw6kYiIFFU8W/LLgMNzPa4JLN/9Sc65tsAdQGfv/Y68vpH3fqj3vpn3vll1TZOLuYwMG2D31FNw440weDCUSJ55FyIiKSuef8q/A+o75+o658oAPYEPcj/BOXc88CxW4FfFMYvkY8QIeP55uPNOeOQRddGLiCSLuHXXe+/TnXP9gfFASeBF7/0s59w9wDTv/QfAw0BF4C1nlWWJ975zvDJJ3i691PaDP++80ElERCSW4rp2vfd+LDB2t2t35TrXOrSBbN9u9+Bvu80WC1SBFxFJPsmxQY3sk61b4YIL4OOPoUULbRUrIpKsVORTzObN1mqfPBlefBEuuyx0IhERiRcV+RSyYQN06gTffmu78158cehEIiIST9Ev8i+9FDpBpDhn28Z27Ro6iYiIxFv0i3z2srb77Rc2RwJbtQoqVrRFAT//XHPgRURSRfT/3K9cCZdfrsq1B7/9Bi1bwiWX2GP9M4mIpI5ot+Q//dQWXN+5M3SShLR4se0Dv2oVPPdc6DQiIlLcol3kP//cjn37hs2RgObPhzZtYONG+OQTaN48dCIRESlu0S7yH2StktuwYdgcCcZ76N4dtmyBSZPg+ONDJxIRkRCiXeTLl4dmzeCww0InSSjOwcsv2/33Jk1CpxERkVCiPQzLOahUKXSKhPHf/8J991lL/thjVeBFRFJdtIu8/M+XX9oguxdegPXrQ6cREZFEEN0iv26dDbzzPnSS4D77DNq3h4MOgilT4IADQicSEZFEEN0iv2iRHevVC5sjsI8/tqVqa9e2An/44aETiYhIoohukc/WObW3n1+3Do4+2lrzhx4aOo2IiCSS6Bf5FPX773bs0QO++QaqVw+bR0REEo+KfASNGAFHHGHd8wCloj0RUkRE4kRFPmKee872gD/1VDjxxNBpREQkkUW3yL/8sh2dC5ujGA0aBP36QceOMGYMVKgQOpGIiCSy6Bb57MngLVuGzVFMPv0UBgyALl3gvfdssT8REZH8RLfIA9SpY5ukp4BWreCll2DkSChbNnQaERGJgkzJQHcAABiMSURBVGgX+STnPTzwAMybZ3cl+vSB0qVDpxIRkahQkU9Q3sP118Mdd8Dw4aHTiIhIFGnyVQLKzIRrroGhQ63Q33NP6EQiIhJFasknmPR06NvXCvw//gGPPppSEwhERCSGVOQTzI4dMH8+3Huv3Y9XgRcRkcJSd32C2LED0tKgYkWbLlemTOhEIiISdSryCWDrVuja1Qr9J5+owIuISGyouz6wzZvhnHNsy9hLLoGSJUMnEhGRZKGWfEAbNsDZZ9sucq+8Ar16hU4kIiLJJLpF/ocfbK5ZhF12GXz7Lbz5JnTrFjqNiIgkm2h212/ZAj/9BH/8ETpJkTz4IIwapQIvIiLxEc0iv2OHHW++OWyOQlixAh56yFa0a9TIuutFRETiIZrd9c89Z8caNcLm2EdLlkCbNvD773DhhXDEEaETiYhIMotmS37bNjtecknYHPtgwQLbFXf1apgwQQVeRETiL5ot+c8/t+N++4XNUUBz5lgLfvt2mDQJTjghdCIREUkF0SzyU6eGTrBPsreK/ewzOOaY0GlERCRVRLO7vmxZuOqq0Cn2auNGO553nhV6FXgRESlO0SzyJUtaoU9gX31l991Hj7bH5cuHzSMiIqknmkU+wU2ZAu3bwwEHQNOmodOIiEiqUpGPsQkToGNHOPxwmDwZatUKnUhERFJV9Iq897B+fegUeZozB849F+rXt0F2hx0WOpGIiKSy6BX57AJfIvGiN2wIDz9s+8EfdFDoNCIikuoSr1LuTfamNP37h82Ry8iRMGuWTZMbOBCqVg2dSEREJIpFPluCtORffBF69oT77gudREREZFeJUSkjavBguPxyG0n/4ouh04iIiOxKRb6QHnnE7hh07mzbxWoevIiIJBoV+UJIT4ePPoLu3eHttxN+XR4REUlR0Vy7PhDvbZOZ8uVtJbsyZaCU/gVFRCRBqSVfQN7DTTfBWWfB1q22AZ4KvIiIJDIV+QLIzIS//Q0eewyaN9f9dxERiQYV+b3IyLAR9EOGwG23WaF3LnQqERGRvVOR34u//x2GDYO774YHHlCBFxGR6NBd5b249lqoV8+OIiIiUaKWfB62bYOnn7bBdirwIiISVdEr8unpcf32W7bYTnL9+8PXX8f1pUREROIqet31q1bZcb/9Yv6tN26Es8+Gr76C4cPh1FNj/hIiIiLFJnpFvmRJOOIIOPjgmH7btWuhY0eYPh3eeMNWsxMREYmy6BV576Fx45h/2xkzYM4cePddOO+8mH97ESmCtLQ0li1bxvbt20NHEYmbcuXKUbNmTUqXLh2z7xm9Ir99O+zYEbNvt3OnLU975pnw66/aC14kES1btoxKlSpRp04dnOaxShLy3rNmzRqWLVtG3bp1Y/Z9ozfwDmxkXAwsXQpNm8Lrr9tjFXiRxLR9+3YOPPBAFXhJWs45DjzwwJj3VkWvJQ9w9NFF/haLFtk69GvXQu3aMcgkInGlAi/JLh4/49FsyRfRL7/AGWfAhg0wcSK0aBE6kYgkuooVKxb5eyxfvpwLL7xwj59fv349Tz/9dIGfHwXTpk1j4MCBhf76bdu2ceaZZ5KRkfG/a4899hjlypVjw4YN/7s2bNgw+vfvv8vXtmrVimnTpgGwefNmrrrqKurVq0fjxo1p2bIl33zzTb6vvXbtWtq1a0f9+vVp164d69aty/N5t9xyC40bN6ZRo0YMHDgQ7z1bt27lnHPO4aijjqJx48bcdttt/3v+oEGDeOmll/b53+L/t3fv0VFV9wLHvz95BSgvibACCBilXmiYDGmAIJRXADVoFMorWB7XRiuaAvbCWtC6BBFbaG8jIKUp5EaQBQmCArZABXkJKQ/xIimPQAgGjCIQEApFHkn2/eOczM07k5BJMpPfZ61Za+Y89vnNJsxv9j579q6IWpfkL12Cvn2te/G7dkFoaHVHpJSqLdq0acO6detK3F84yZd1fGmy73FOEWMMubm591QGQGhoKIsWLarw+QkJCQwfPpw6deq4tiUmJtK9e3fWr1/vdjnR0dHcf//9pKWlcezYMZYvX05WVlap58ybN4/w8HDS0tIIDw9n3rx5RY75xz/+QXJyMikpKRw9epTPPvuM3bt3AzBt2jRSU1M5fPgwycnJbNmyBYDnn3/+nuqkPGpdkn/gAWvJ2N27weGo7miUUt7s7NmzhIeH43A4CA8P59y5cwCkp6cTFhZG9+7def311129ABkZGQQFBQFw7NgxevTogdPpxOFwkJaWxowZM0hPT8fpdDJ9+vQCx+fk5DBt2jS6du2Kw+HgnXfeKRJP//79+fWvf02/fv1YuHAhly5d4qc//Sndu3ene/fuJCcnA3Dp0iUGDx5MSEgIv/jFL+jQoQNZWVlkZGTQuXNnXn75ZUJCQvjqq6/YunUrvXr1IiQkhJEjR3Ljxg0AZsyYQZcuXXA4HEybNg2AtWvXEhQURHBwMH379gVg165dPGWPo7py5QrPPvssDoeDsLAwUlJSAJg9ezbPP/88/fv3JzAwsEACXLVqFc8884zrdXp6Ojdu3GDu3Lkk5g2oKkN6ejoHDhxg7ty53HeflfYCAwMZOnRoqedt3LiRCRMmADBhwgQ2bNhQ5BgR4datW9y5c4fbt29z9+5dWrduTaNGjRgwYAAA9evXJyQkhMzMTAAaNWpEx44dOXjwoFvx3wvvvCdfAQcOWKPou3WzFp1RSnmpqVPhiy8qt0ynExYsKPdpMTExjB8/ngkTJpCQkMDkyZPZsGEDU6ZMYcqUKURFRREXF1fsuXFxcUyZMoXnnnuOO3fukJOTw7x58zh69Chf2O8vIyPDdfzSpUv58ssvOXz4MHXr1uXKlSvFlnv16lVXS3Ls2LG8+uqr9OnTh3PnzvH4449z4sQJ3njjDQYOHMjMmTP5+9//ztKlS13nnzx5knfffZclS5aQlZXF3Llz+eSTT2jcuDHz588nNjaWmJgY1q9fT2pqKiLC1atXAZgzZw4ff/wxbdu2dW3Lb9asWXTr1o0NGzawY8cOxo8f73qvqamp7Ny5k+vXr/Poo48yadIkjDGcOXOGjh07uspITEwkKiqKn/zkJ5w8eZKLFy/SqlWrUv+djh07htPpLNAbkF9ERATx8fG0adOmwPYLFy4QEBAAQEBAABfzJmPLp1evXgwYMICAgACMMcTExNC5c+ci/yZ//etfmTJlimtbaGgoe/bsoUePHqXGfq9qRUt+zx4YNAgmTbJ+Zq+UUpVh3759jB07FoBx48axd+9e1/aR9oxaefsL69WrF7/97W+ZP38+Z8+epWHDhqVe65NPPuGll16ibl2rbXZ/CT8HGj16dIFzYmJicDqdREZG8q9//Yvr16+zd+9exowZA8ATTzxBixYtXOd06NCBsLAwAPbv38/x48fp3bs3TqeTFStWcPbsWZo2bYqfnx/R0dF8+OGHNLJnIO3duzcTJ05k2bJlBe6h59m7dy/jxo0DYODAgVy+fNl1X33o0KE0aNAAf39/WrVqxYULF8jKyqJ58+YFykhKSmLMmDHcd999DB8+nLVr1wIlD1pzZzDb5s2biyR4d50+fZoTJ06QmZnJ119/zY4dO/j0009d+7Ozs4mKimLy5MkEBga6trdq1YpvvvmmQtcsD59vyW/fDpGR0L49fPCBLhWrlNerQIu7qpRndPTYsWPp2bMnmzZt4vHHHyc+Pr5AEijMGONW+Y0bN3Y9z83NZd++fUW+QJhSWjv5zzfGMHjw4GK7xQ8ePMj27dtJSkpi8eLF7Nixg7i4OA4cOMCmTZtwOp2uVnpp1817Tw0aNHBtq1OnDtnZ2TRr1qzAT8pSUlJIS0tj8ODBANy5c4fAwEBeeeUVWrZsWWRg3JUrV/D396d58+YcOXKE3NxcV3e9O1q3bs358+cJCAjg/PnzxfYYrF+/nrCwMNctmSeffJL9+/e7ble8+OKLdOrUialTpxY479atW2V+sasM3tmSd3Pe+s2bYehQayW5XbugbVvPhqWUql0ee+wxkpKSAOvecZ8+fQAICwvjgw8+AHDtL+zMmTMEBgYyefJkIiMjSUlJoUmTJly/fr3Y44cMGUJcXJxrQF1J3fWFz1m8eLHrdV7S7dOnD++//z4AW7duLXHUeFhYGMnJyZw+fRqAmzdvcurUKW7cuMG1a9eIiIhgwYIFrnLT09Pp2bMnc+bMwd/fn6+++qpAeX379mXVqlWAda/e39+fpk2blhh/ixYtyMnJcSX6xMREZs+eTUZGBhkZGXzzzTd8/fXXnD171jXm4NtvvwWsUf23b9/mwQcf5OGHHyY0NJRZs2a5vmikpaWxcePGUusvMjKSFStWALBixYoCYwPytG/fnt27d5Odnc3du3fZvXu3q7v+tdde49q1aywo5ovpqVOnXOMtPMk7k3zPnm4dtnQpBAXBzp2VPtW9UqqWuXnzJu3atXM9YmNjWbRoEe+++y4Oh4OVK1eycOFCABYsWEBsbCw9evTg/PnzNGvWrEh5a9asISgoCKfTSWpqKuPHj6dly5b07t2boKAgphcaPBQdHU379u1xOBwEBwezevXqMmNetGgRhw4dwuFw0KVLF9f4gFmzZrF161ZCQkLYsmULAQEBNGnSpMj5DzzwAMuXLycqKso1WC41NZXr16/z1FNP4XA46NevH2+//TYA06dPp2vXrgQFBdG3b1+Cg4MLlDd79mxXPDNmzHAl0NIMGTLEdRskKSmJYcOGFdg/bNgwkpKSaN26NQsXLiQiIgKn08nUqVNJTEx0tdzj4+P59ttveeSRR+jatSsvvPCCq4s+IiKi2K7zGTNmsG3bNjp16sS2bdtcP4M7dOgQ0dHRAIwYMYKHH36Yrl27EhwcTHBwME8//TSZmZm89dZbHD9+nJCQEJxOJ/Hx8a6yk5OTGTRoUJnv/15Jad02NVFow4bm0Pffl3pMdjbUrWutC3/nDhTz/0sp5UVOnDhRZDBTTXbz5k0aNmyIiJCUlERiYmKZrcaqdPv2berUqUPdunXZt28fkyZNKtK1XlMcPnyY2NhYVq5cWd2hVJrS3lNxf+si8rkxpkI/+Pa5e/IJCRAXB1u3QvPmUAW3PJRSqoDPP/+cmJgYjDE0b96chISE6g6pgHPnzjFq1Chyc3OpX78+y5Ytq+6QStStWzcGDBhATk5OiaPjvU1WVhZvvvlmlVzLp1ryS5bAK6/AkCGwfr1HlpxXSlUDb2vJK1VRld2S98578sWIjbUS/NNPw8aNmuCVUkopn0jyf/6zNYvdyJGwbh34+VV3REqpyuZtvY5KlZcn/sZ9IslHRMC0abB6tTWrnVLKt/j5+XH58mVN9Mpn5a0n71fJrVSvvSdvDKxZA6NGQTnmNlBKeaG7d++SmZlZ6WttK1WT+Pn50a5dO+rVq1dge40dXS8iTwALgTpAvDFmXqH9DYD3gB8Dl4HRxpiMssrNzYVf/tIaaCcC+WZxVEr5oHr16vHQQw9VdxhKeR2PtYFFpA7wJ+BJoAsQJSJdCh32c+A7Y8wjwNvAfDdK5oUXrAQ/fbrVkldKKaVUUZ7s6O4BnDbGnDHG3AGSgMJzAj4D5E15tA4IlzImZ/7yblsSEmDWLJg/X+eiV0oppUriySTfFsg/cXGmva3YY4wx2cA1oGVphX6X05Tf/Q5mz9YEr5RSSpXGk/fki0vBhUf5uXMMIvIi8KL98vbMmXJ05sx7jE6Vxh/Iqu4gagGtZ8/TOvY8rWPPe7SiJ3oyyWcCD+Z73Q4ovAJA3jGZIlIXaAYUWVrJGLMUWAogIocqOspQuUfruGpoPXue1rHnaR17nogcqui5nuyu/wzoJCIPiUh9YAzwUaFjPgIm2M9HADuMt/2mTymllKqhPNaSN8Zki0gM8DHWT+gSjDHHRGQOcMgY8xHwP8BKETmN1YIf46l4lFJKqdrGo7+TN8ZsBjYX2vZ6vue3gJHlLHZpJYSmSqd1XDW0nj1P69jztI49r8J17HUz3imllFLKPTohrFJKKeWjamySF5EnROSkiJwWkRnF7G8gImvs/QdEpGPVR+nd3KjjX4nIcRFJEZHtItKhOuL0ZmXVcb7jRoiIEREdpVwB7tSziIyy/56Picjqqo7R27nxedFeRHaKyGH7MyOiOuL0ZiKSICIXReRoCftFRBbZ/wYpIhJSZqHGmBr3wBqolw4EAvWBI0CXQse8DMTZz8cAa6o7bm96uFnHA4BG9vNJWseVX8f2cU2AT4H9QGh1x+1tDzf/ljsBh4EW9utW1R23Nz3crOOlwCT7eRcgo7rj9rYH0BcIAY6WsD8C2II1x0wYcKCsMmtqS94jU+KqAsqsY2PMTmPMTfvlfqy5DpT73Pk7BngT+D2gS6xVjDv1/ALwJ2PMdwDGmItVHKO3c6eODdDUft6MovOiqDIYYz6lmLli8nkGeM9Y9gPNRSSgtDJrapL3yJS4qgB36ji/n2N9g1TuK7OORaQb8KAx5m9VGZiPcedv+YfAD0UkWUT22ytkKve5U8ezgZ+JSCbWr6p+WTWh1Srl/dz27E/o7kGlTYmrSuR2/YnIz4BQoJ9HI/I9pdaxiNyHtfrixKoKyEe587dcF6vLvj9Wj9QeEQkyxlz1cGy+wp06jgKWG2P+KCK9sOZACTLG5Ho+vFqj3HmvprbkyzMlLqVNiatK5E4dIyKDgN8AkcaY21UUm68oq46bAEHALhHJwLrH9pEOvis3dz8vNhpj7hpjvgROYiV95R536vjnwPsAxph9gB/WvPaq8rj1uZ1fTU3yOiWu55VZx3ZX8l+wErzewyy/UuvYGHPNGONvjOlojOmINe4h0hhT4Xmqayl3Pi82YA0kRUT8sbrvz1RplN7NnTo+B4QDiEhnrCR/qUqj9H0fAePtUfZhwDVjzPnSTqiR3fVGp8T1ODfr+A/AD4C19pjGc8aYyGoL2su4WcfqHrlZzx8DQ0TkOJADTDfGXK6+qL2Lm3X8X8AyEXkVqwt5oja8ykdEErFuKfnbYxtmAfUAjDFxWGMdIoDTwE3gP8ssU/8NlFJKKd9UU7vrlVJKKXWPNMkrpZRSPkqTvFJKKeWjNMkrpZRSPkqTvFJKKeWjNMkrVcVEJEdEvsj36FjKsR1LWpGqnNfcZa8gdsSe2vXRCpTxkoiMt59PFJE2+fbFi0iXSo7zMxFxunHOVBFpdK/XVsoXaZJXqup9b4xx5ntkVNF1nzPGBGMt7PSH8p5sjIkzxrxnv5wItMm3L9oYc7xSovz/OJfgXpxTAU3yShVDk7xSNYDdYt8jIv9rPx4r5pgfichBu/WfIiKd7O0/y7f9LyJSp4zLfQo8Yp8bbq///U97LesG9vZ59trrKSLy3/a22SIyTURGYK1lsMq+ZkO7BR4qIpNE5Pf5Yp4oIu9UMM595Ft8Q0T+LCKHxFoP/g1722SsLxs7RWSnvW2IiOyz63GtiPygjOso5bM0yStV9Rrm66pfb2+7CAw2xoQAo4FFxZz3ErDQGOPESrKZ9vSho4He9vYc4Lkyrv808E8R8QOWA6ONMV2xZsCcJCL3A8OAHxljHMDc/CcbY9YBh7Ba3E5jzPf5dq8Dhud7PRpYU8E4n8CajjbPb4wxoYAD6CciDmPMIqy5uwcYYwbYU9a+Bgyy6/IQ8KsyrqOUz6qR09oq5eO+txNdfvWAxfY96BysudUL2wf8RkTaAR8aY9JEJBz4MfCZPfVwQ6wvDMVZJSLfAxlYy4A+CnxpjDll718BvAIsxlrbPl5ENgFuL4NrjLkkImfsebXT7Gsk2+WWJ87GWNOnhuTbPkpEXsT63AoAugAphc4Ns7cn29epj1VvStVKmuSVqhleBS4AwVg9bLcKH2CMWS0iB4ChwMciEo219OQKY8xMN67xXP7Fb0SkZXEH2fOU98BabGQMEAMMLMd7WQOMAlKB9cYYI1bGdTtO4AgwD/gTMFxEHgKmAd2NMd+JyHKsBVAKE2CbMSaqHPEq5bO0u16pmqEZcN5ee3scViu2ABEJBM7YXdQfYXVbbwdGiEgr+5j7RaSDm9dMBTqKyCP263HAbvsedjNjzGasQW3FjXC/jrVUbnE+BJ7FWl98jb2tXHEaY+5idbuH2V39TYF/A9dEpDXwZAmx7Ad6570nEWkkIsX1iihVK2iSV6pmWAJMEJH9WF31/y7mmNHAURH5AvgP4D17RPtrwFYRSQG2YXVll8kYcwtrFau1IvJPIBeIw0qYf7PL243Vy1DYciAub+BdoXK/A44DHYwxB+1t5Y7Tvtf/R2CaMeYIcBg4BiRg3QLIsxTYIiI7jTGXsEb+J9rX2Y9VV0rVSroKnVJKKeWjtCWvlFJK+ShN8koppZSP0iSvlFJK+ShN8koppZSP0iSvlFJK+ShN8koppZSP0iSvlFJK+ShN8koppZSP+j9MUmTXp6Tja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087094" y="4904124"/>
            <a:ext cx="6903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sz="2000" dirty="0" smtClean="0">
                <a:latin typeface="+mj-ea"/>
                <a:ea typeface="+mj-ea"/>
              </a:rPr>
              <a:t>勝算</a:t>
            </a:r>
            <a:r>
              <a:rPr lang="zh-TW" altLang="en-US" sz="2000" dirty="0">
                <a:latin typeface="+mj-ea"/>
                <a:ea typeface="+mj-ea"/>
              </a:rPr>
              <a:t>比</a:t>
            </a:r>
            <a:r>
              <a:rPr lang="en-US" altLang="zh-TW" sz="2000" dirty="0">
                <a:latin typeface="+mj-ea"/>
                <a:ea typeface="+mj-ea"/>
              </a:rPr>
              <a:t>(Odds)</a:t>
            </a:r>
            <a:r>
              <a:rPr lang="zh-TW" altLang="en-US" sz="2000" dirty="0" smtClean="0">
                <a:latin typeface="+mj-ea"/>
                <a:ea typeface="+mj-ea"/>
              </a:rPr>
              <a:t>評估</a:t>
            </a:r>
            <a:r>
              <a:rPr lang="en-US" altLang="zh-TW" sz="2000" dirty="0">
                <a:latin typeface="+mj-ea"/>
                <a:ea typeface="+mj-ea"/>
              </a:rPr>
              <a:t>】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即事件成功與失敗的比值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en-US" altLang="zh-TW" sz="2000" dirty="0" smtClean="0">
                <a:latin typeface="+mj-ea"/>
                <a:ea typeface="+mj-ea"/>
              </a:rPr>
              <a:t>Odds</a:t>
            </a:r>
            <a:r>
              <a:rPr lang="zh-TW" altLang="en-US" sz="2000" dirty="0" smtClean="0">
                <a:latin typeface="+mj-ea"/>
                <a:ea typeface="+mj-ea"/>
              </a:rPr>
              <a:t>愈大，事件成功</a:t>
            </a:r>
            <a:r>
              <a:rPr lang="zh-TW" altLang="en-US" sz="2000" dirty="0">
                <a:latin typeface="+mj-ea"/>
                <a:ea typeface="+mj-ea"/>
              </a:rPr>
              <a:t>機率愈</a:t>
            </a:r>
            <a:r>
              <a:rPr lang="zh-TW" altLang="en-US" sz="2000" dirty="0" smtClean="0">
                <a:latin typeface="+mj-ea"/>
                <a:ea typeface="+mj-ea"/>
              </a:rPr>
              <a:t>大　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成功</a:t>
            </a:r>
            <a:r>
              <a:rPr lang="zh-TW" altLang="en-US" sz="2000" dirty="0" smtClean="0">
                <a:latin typeface="+mj-ea"/>
                <a:ea typeface="+mj-ea"/>
              </a:rPr>
              <a:t>申請定存機率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endParaRPr lang="zh-TW" altLang="en-US" sz="2000" dirty="0">
              <a:latin typeface="+mj-ea"/>
              <a:ea typeface="+mj-ea"/>
            </a:endParaRPr>
          </a:p>
        </p:txBody>
      </p:sp>
      <p:graphicFrame>
        <p:nvGraphicFramePr>
          <p:cNvPr id="13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700588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utoShape 2" descr="data:image/png;base64,iVBORw0KGgoAAAANSUhEUgAAAfkAAAHwCAYAAACluRYsAAAABHNCSVQICAgIfAhkiAAAAAlwSFlzAAALEgAACxIB0t1+/AAAADl0RVh0U29mdHdhcmUAbWF0cGxvdGxpYiB2ZXJzaW9uIDIuMS4yLCBodHRwOi8vbWF0cGxvdGxpYi5vcmcvNQv5yAAAIABJREFUeJzs3Xd4lFX6xvHvAelFRBClCSIogigsoKICCgg2RBB7QUVcV8CGyrou1nX5ua69V8SCYkFUREAQcFERbDRRinSl95qQ8/vjSUyISRiSzJwp9+e6cr3zzryZeUTInXPeU5z3HhEREUk+JUIXICIiItGhkBcREUlSCnkREZEkpZAXERFJUgp5ERGRJKWQFxERSVIKeRERkSSlkBeJc865Rc657c65Lc65351zQ5xzFXNd08Y5N8E5t9k5t9E595Fz7qhc11R2zj3qnFuS+V7zM8+r5fO5zjnX3zk3yzm31Tm3zDn3jnPu6MzXJzrneuf6nvbOuWU5zn3m925xzi13zj3snCuZ+dpzzrmheXxuM+fcTudcVefc3c65tMzvz/raUPg/TZHUopAXSQxne+8rAscCzYG/Z73gnDsBGAuMBGoC9YEfgSnOucMyrykNjAeaAF2AykAbYC3QOp/PfAy4AegPVAUaAR8AZ+5j7cdk1t4OuAC4KvP5IUB351yFXNdfDnzsvV+Xef62975ijq8q+/j5Iilrv9AFiEjkvPe/O+fGYGGf5UFgqPf+sRzP3emc+wtwNxaalwN1gVO891syr1kF3JfX5zjnGgLXAyd477/J8dIbRah9vnNuSlbt3vuvnHPLgR7A0MzPLQlcDPy1sJ8jItnUkhdJIM652sDpwPzM8/JYi/ydPC4fDnTKfNwR+DRHwO9NB2BZroAvEufckcDJZNaeaSj2C0iWjkApYHRxfa5IKlPIiySGD5xzm4GlWAv8rsznq2L/jn/L43t+A7Lutx+YzzX52dfrC/Kdc24r8BMwEXg6x2uvAe0yf3kBC/w3vfdpOa453zm3IcfX58VUl0jSU8iLJIZu3vtKQHvgSLLDez2QARySx/ccAqzJfLw2n2vyE8n16VirO6dSQFqu51oAFbH78ccBf9yD994vASYDl2YOJuwGvJrr+4d776vk+DplH/47RFKaQl4kgXjvJ2ED1h7KPN8KfAX0zOPy87HBdgCfAZ3zGOSWn/FAbedcywKuWQLUy/VcfWBxHnV77/3wzFoH5Xr5VawF3wP41Xv/XYQ1isheKORFEs+jQCfnXNbgu4HAFZnT3So55w5wzt0PnADck3nNa1hX/3vOuSOdcyWccwc65+5wzp2R+wO89/OwbvVhmdPiSjvnyjrnLnTODcy87G3gSudc68zpdo2Am4C3Cqh9MNDHOXdwjufeA+pk1pq7FS8iRaCQF0kw3vvV2IC1f2ae/w/oDHTH7qMvxqbZnZQZ1njvd2KD2uYC44BNwDdYt//UfD6qP/Ak8BSwAVgAnAt8lPmeY7BfMF4BNgKfYCH9fAG1zwQmAbfmeG4r2UGf1+j9C3LNk9/inDso/z8hEcnivPehaxAREZEoUEteREQkSSnkRUREkpRCXkREJEkp5EVERJKUQl5ERCRJJdwGNdWqVfP16tULXYaIiEhMfPvtt2u899UL871RC3nn3MvAWcAq733TPF532FaWZwDbgF6RrHRVr149pk+fXtzlioiIxCXn3J9WkYxUNLvrh2D7VufndKBh5lcf4Jko1iIiIpJyotaS995Pds7VK+CSc7A9sD3wtXOuinPuEO99ce18JSIikljmzLGvnTth1y7SZ80t0tuFvCdfC1tLO8uyzOf+FPLOuT5Ya5+6devGpDgRERG8h127YN06+PlnC9/Nm2HJEihXDtLTYfduO6anQ1oafP01HHSQPZ/f1+zZcMgh4BxkZNj3lClj759DUUM6ZMi7PJ7Lc41d7/3zZK6H3bJlS63DKyIikduyBX780UJ6yhQoWdLCOOtr1ix7LiPDznftgkWLiv659erZ++b1Va0aLFsGRxxh17ZrBxUrQtOm0LIlvx3cnF9XlqdNG6BmzUKXEDLkl2EbUmSpDawIVIuIiCQy762FPXMmrFgB06bBpk3w3HN5X1+nDpQqlf31++/Qtm32eYcOsHYtNGtmLeyyZe2refPsxwccAPvt9+evkiWthV5IS5bYx2/ZAgsXFvptgLAh/yHQ1zn3FnAcsFH340VEUsy2bbBxIyxfDgsWWMJ5b93W69dbYFesaK3rtDS79tdfoVIlWLXKWsOlS8P27fl/RpUqcPvtcMopcNhhUL1Qs9FiYuFCOPVU+0//9FO7I1AU0ZxCNwxoD1Rzzi0D7gJKAXjvn8W2pTwDmI9NobsyWrWIiEiMLVliLeudO2H1agvhGTPgl1+sW3zcOGuq7tix9/eqVMm6t7Na2enp9otAixbQpIl1Z9eoYe9Xuza0bAn160PdukVqUcfazz9bC377dpgwAf7yl6K/ZzRH11+0l9c9cH20Pl9ERIpo1y4L6uXLLYxXrrQgTU+38J4500J0+3YbOFaxol2zYMHe37t5c+sGb9jQwrpqVTs/6ihrbZcpU+Ru70Tz9NPWWTFxIhx9dPG8Z8LtJ9+yZUuvxXBERIrIe+vqXrvWur/BQv2jjyyox4+3ayJRo4bdo968GY47zkaP164NnTtbWJcpYy3wQw6BRo3svrX8wXv7XSY93X6fOvTQPV93zn3rvW9ZmPfWn7SISDJbtcqmay1eDHPnWqLMng2jRhX8fdWrWyv7/POte71RI7tBXKaMhXpWeB94oLW4pVC+/hr694eRI+13oNwBX1QKeRGRZJDVzztunLXIlyyBESP+fJ1z1q0OcO650LMnVK5swV2uHJQvb/ezJeomT4Yzz7Q/+l27ovMZCnkRkUSwcqUNtx4xwlrklSvbffFt22D+/D2v3X9/G3G+//427/rii22AWsOGRZpzLcXns8+ga1druY8fH73/LQp5EZFY270bvvvOwnr1amtdL15s97Szpo998YXdu961y87XrNnzPWrVslHkZcrAMcdAiRJ2H/yii6BVqzD/XRKRCRPgrLNsHZxx42xxvGhRyIuIREtamoXzihXZU8gefNACPT81a1q3eaVKtphL5842qK1MGUuFzp1tJTVJWM2a2VCHRx+1SQXRpJAXESmKnTvh1VdtcNqGDdZCnzPHRqxv25b395QsCffcAyedZP21VarY6POyZTWILYmNH2//y6tVg6FDY/OZCnkRkUgtXWrNrxkzbEmyn3+2eeO5Va5sgX3KKfZTvXJlux9evjw0bhz95pvEnZdfht694e67YdCg2H2uQl5EJEtGhgX59u22lvnXX9tN00qVbI5TTqVK2ej0detsUNuAATZqvUIFe00k09NPw/XXw2mn2V+TWFLIi4hs3mzzmc46K+/XS5aENm1stPoFF9jgttKlY1ujJKSHH4ZbbrGR9MOH29CKWFLIi0jqWbsWvvrKBsA9+KDNKc9Svjy8+KIdwbrcK1cOU6cktJUr4b77bCmCN94I08GjkBeR5Ld1q+0PPnKk3RDdvXvP12vWhO7d4YorbFqaSBFkLVNbo4bd8WnQINxKvgp5EUk+s2fbBih16+a9WcoBB8Add9j+4c2a2SA5kWLgPdx8swX8wIE26zEkhbyIJLbdu627fdo0a6l/8YUNngPbnPvKK23e+aGH2tZexx5ri4SLFLOMDBtg9+yz0K9fdos+JIW8iCSejRvhuutg2LC8Xz/kEBvtdMstsa1LUtbu3TZFbsgQuO02GDw4fMCDQl5E4pX3NjBu6lRb+e2bb2xAXG633WY/TRs1glNP1WpwEnPeQ69e8Prr2fPg4yHgQSEvIvFg+3brWp882TbVvv12ey4vVarA3/5my4b16GH33UUCcg7atbO7QbfdFrqaPSnkRSSMjAyYMsVuXv74459fb9oUTjzRBsf95S+2IUvWFqkicWD7dpg5E1q3tq76eKSQF5HY2LTJ1nVftszWeO/XL/u10qVttHurVtCiha0aV6lSuFpF9mLrVlvg5uuvrROqRo3QFeVNIS8ixW/2bFvXHeDLL+HDD2HevD9fV6sWvPIKdOoU2/pEimDTJjjzTPur/cor8RvwoJAXkaL67jtb333NGtv7/PHH876uenW49lrbsOWII6ylfuCBsa1VpIjWr4cuXeyv/Vtv2Wp28UwhLyL7Ji0N5s+Hjz+2/TJnzcp+rWJFC+61a21XjjZtrCv+yCPjZ7ixSBE88wz88AO8955118c7hbyI5M97+O03+OADePdda75s3Pjn64YNs81dNDBOktztt8MZZ9iaSolAIS8ie1q+3EL7/vvzDvRu3eDkk20+eufOtppciRIxL1MkVpYuhauvtmUa6tZNnIAHhbyI5PTRR3/ugxwwAA4/3OakV62qQJeU8uuvtsbSunWwYkXiLcugkBcRW1XuySdtyS6w/dLfeEP30SWl/fILdOhg0+XGj0/MDQoV8iKpaOFCm//z8svw+efZz++3n63J+c9/hqtNJA78/DO0b29r0n/+ORxzTOiKCkchL5IK/vc/C+7vvrNJvrlVrgzvv2/NFhGhRg1baPE//4HGjUNXU3gKeZFkNWMGDB8OTz1lK8xlad7cloo98UQ44QSoXTtcjSJxZuZMG4JSpYrNEk10CnmRZLNyJRx88J7P1agBb75pI4hEJE//+59Nj7vkEpsPnwwU8iKJbPt2mD4d3n7bRgfNm2ebvmT58EPo2NGmuYlIvsaPt4kldevCnXeGrqb4KORFEoX38NNPFurffQdjxsDcuXtec8QRULMmnHOOrTgnInv1ySfQvTs0amQrNMfzWvT7SiEvEu8WL4YGDWyYb26HHWbNj0svteG/++mftMi+2L4drrkGmjSBsWOTbzsF/UQQiQfr18OkSbBli+3g9uuvMGqUnef0j3/YCPgjjrD77lqYRqRIypWzTrHatW2wXbJRyIuEMHmy7Z/+1VeQkZH/dY0bQ7t2to7mtdfGrj6RJDdkiP0ufc890LRp6GqiRyEvEiu7d1tL/P/+b8/ne/a0nzIHHGBrwVesCIccotXmRKLkmWfgb3+DTp1sU8VSpUJXFD0KeZFYSEuzLVdzGjXK5uuISMw88gjcfLNtmvjOO8kd8KCQF4m+3butTzDLpk1QqVK4ekRS1L//bXfJevSwZSNy/96djBTyIsVtwwYYPdqmuc2ZY/NzskydqoAXCaRuXbjsMtuyIVUmoqTIf6ZIjPzwgy0bm1OpUtCqla0Nn0wTcEUSgPc2YaVpU1vJ7pJLQlcUW5p/I1JUv/xiq8y98kp2wF92GSxaBDt3wq5d9roCXiSmMjKgb1/baGb27NDVhKGWvEhhLVsGder8+fmjjoKhQ2Nfj4j8Yfdu6NPHuuZvvdX+WaYiteRF9tWXX0K3bnsG/Ntvwxdf2DKzs2aFq01ESE+Hyy+3gB80yGatpuqMVLXkRSKVkQGPPgq33JL93KBBcNddWnlOJI68/rqNnn/gAfj730NXE5ZCXqQgX30FP/5owb5tW/bzH38MZ54Zri4RydcVV9gytR07hq4kPDU/RPIzaBC0aQPXXZcd8F272hrzCniRuLJ1q3XRL1hgXfMKeKOWvEherrkGXnzRHo8aBS1a2IYwIhJ3Nm+237unTLFjgwahK4ofCnmRnHbtsoDPGh3/ww+2hauIxKUNG6BLF5g+3e7DX3BB6Irii0JeBGy+zdNPQ//+2c8984wCXiSOrV1rm8zMmgXvvmuTXmRPCnlJXUuWQO/eMG7cns/XqgU//wwVKoSpS0QiUro07L8/jBwJp58eupr4pJCX1OO9zWlv1y77uVNOsUF2V18N9euHq01E9mrFCgv3SpVgwoTUnQMfCYW8pJZVq/ZcXrZLF9tARj8lRBLCokVw6qlw7LG2HYT+6RZMU+gktXTubMcjj7ShuKNH66eESIKYNw/atrXBdqm+yE2k1JKX5Pfzz3DppTBzpm0YA7ZbhVapE0kYc+ZAhw62ZO3nn2tMbKT0U06S2wsvWKt9+nQL+C5dbJ93BbxIwsjIgIsusk63SZMU8PtCLXlJXj/9ZNtQgU2Pu/ZahbtIAipRwubAly4NDRuGriax6CeeJJ+vvrJf+bP2lrzoIluaVgEvklCmTLHVpb2HJk0U8IWhn3qSPL7/Hi6+2KbCAdSsCe+8Y1tSiUhC+fxzGyf79tuwaVPoahKXuusl8S1YAJddZi34LI88AjfcoJHzIgno00/h3HNtDfrPPrM58VI4CnlJXDt22G4UEyZkP/fmm3DhhQp3kQQ1ciT07AlNm8LYsVCtWuiKEptCXhLTmjVQvXr2+b33wp13KtxFElx6OrRuDR99BAccELqaxKeQl8Sxbp0tR7t0qXXFZ9mxA8qUCVeXiBTZkiVQty706GFd9RonWzz0xyjxbfdueOklaN8eDjzQtpnq188mzh51lL2ugBdJaM89B4cfDpMn27kCvvioJS/xad06ePBB+L//y36ualXo3t02kWnQYM/uehFJSI89BjfeaMNrWrcOXU3yUchL/Fm7ds/RNg0a2DJXtWqFq0lEit3gwbYGfY8e2YvdSPFSp4jEl3HjsgO+fn3YsgXmz1fAiySZceMs4C++GN56SwEfLQp5iR/eQ9eu9vjuu23+e4UKQUsSkejo2BGGDYOhQ2E/9SlHjUJe4sOYMTbaZscOmwZ3112aDieSZDIybKbr3Ln2z/vCC6FkydBVJTeFvIQ1bZr9a+/SJfu5devC1SMiUbF7t+0R9a9/wbvvhq4mdSjkJfYWLbJ/7c7tOZx2wgTrsq9SJVhpIlL80tOhVy948UVryf/jH6ErSh26EyKxtWWLDagDKFsWKlWCDz+E448PW5eIRMWuXXDJJdZ6v/9+BXysKeQldjIy4Pzz7XGzZvDjj2HrEZGoS0+H1avh4YfhpptCV5N6FPISXd7DJ5/AWWft+fzHH4epR0RiYts2C/jKlW0nOY2gD0P35KX4eQ+jRkGNGjZiPmfAP/wwrFoFdeqEq09EomrzZjjjDDj7bOvAU8CHoz96KV7p6VCq1J7PdesGDzwAjRuHqUlEYmbjRjj9dPjmG3jtNa1DH5r++KX43HbbngE/Y4a16keMUMCLpIC1a6FDB5g+HYYPh4suCl2RqCUvhbd4Mbz8su3lnlPDhvDdd1CxYpi6RCSIK66AWbPggw+su17Ci2pL3jnXxTn3s3NuvnNuYB6v13XOfe6c+945N8M5p78WiaJvX6hXLzvgW7eGW26BlSvhl18U8CIp6OGHbZytAj5+RC3knXMlgaeA04GjgIucc0fluuxOYLj3vjlwIfB0tOqRYnTzzfDUU/b47rth/XqYOhUeeggOOihoaSISW4sX2+/63kOjRnDqqaErkpyi2V3fGpjvvV8I4Jx7CzgHmJPjGg9Uzny8P7AiivVIUW3dCv37Wxc9wBdfwEknha1JRIKZP99CffNmuPxy69yT+BLNkK8FLM1xvgw4Ltc1dwNjnXP9gApAx7zeyDnXB+gDULdu3WIvVCLw9tu2m0SWUaMU8CIp7KefbJDdrl22IrUCPj5F8558XluI+VznFwFDvPe1gTOA15xzf6rJe/+8976l975l9erVo1CqFOjbb7MDfsCA7EmwIpKSZsyAdu1sDvykSdC8eeiKJD/RbMkvA3KueFKbP3fHXw10AfDef+WcKwtUA1ZFsS7Zm61bbaHpbdsgLQ1uuMGeHzgQ/v3vsLWJSHDLltm2E6NH2314iV/RDPlpQEPnXH1gOTaw7uJc1ywBOgBDnHONgbLA6ijWJJE48cQ/ryvfqZMCXiTFrVsHVataR17HjlC6dOiKZG+i1l3vvU8H+gJjgJ+wUfSznXP3Oue6Zl52C3CNc+5HYBjQy3ufu0tfYuX3323716yA/+03WLMGNm2CsWPD1iYiQU2caBtIjhxp5wr4xBDVxXC8958An+R6blCOx3OAE6NZg0To99/hkEOyzydPhoMPDlePiMSNMWNsdeoGDeC43MOnJa5pWVuxZWezAr52bZvwevLJYWsSkbgwciR07QpHHmmtef3un1gU8qnuiy+ge3d73Ls3LF1a8PUikjLmzIHzzoNjj7VpctWqha5I9pVCPtVNm2bHf/8bXnghbC0iElcaN7bFLceNgwMOCF2NFIZCPhUtWmShXqECDB5sz11/fdCSRCR+DBlic+Gdgz59oHLlvX6LxCmFfKrYudPWlnfOhsjecYfNg1+zxoK+UqXQFYpIHHjiCbjySvjvf0NXIsVBW82mgunToVWr7PPjj7e93zt3hvLlw9UlInHlwQfh9tvh3HN19y5ZKOST3bp12QF/wQXWgm/WLGxNIhJXvLed5O6+21awHjoUSpUKXZUUB3XXJyvvbVmqAw+08969YdgwBbyI/Mnu3fDll9CrF7z+ugI+magln4wmTLDtobJccQU8/7zdjxcRyeS9bVVRsaLNhy9dGkqo6ZdU9L8z2dx+e3bAn3aaLUk7ZIgCXkT2kJEBf/2r7Qe/fTuULauAT0b6X5pM5s61kTNg61COGaNR8yLyJ+np1jX//PPWFihbNnRFEi3qrk8mJ5xgx/vus3+5IiK5pKXBJZfAO+/Yj4o77wxdkUSTQj5Z/P47bNhg0+P+/vfQ1YhInLrpJgv4hx6CW24JXY1Em7rrE93SpXDjjdkbzPTsCSVLhq1JROLWgAHw0ksK+FShkE9kEydC3brw2GN2fsUVcPPNQUsSkfizZYutYJeRAfXqwVVXha5IYkUhn6hWrYJTTrHHN9+cPYpeRCSHjRttccvbb8/ej0pSh+7JJ6I1a6BGDXvcpo0WmRaRPK1bZwH/ww/w9ttw3HGhK5JYU8gnmp07oXp1e1y6tC18IyKSy6pV0KmTzawdMQLOOit0RRKCQj7RZM132X9/G00vIpKHuXNtXO7HH1vYS2pSyCeaL7+047x5YesQkbi0fTuUKwdt28KiRdoLPtVp4F0iueYaC/kTTsjushcRybRgATRpAq+9ZucKeFFLPlH89hu8+KI9fumlsLWISNyZO9e2rdi504JeBBTyiWP0aDveey80bhy2FhGJKzNnQseOtg/VxInQtGnoiiReqLs+UQwbZsdevYKWISLxJWvJjFKlYNIkBbzsSSGfCIYMgc8+s8e6Fy8iORx0EAwaBJMnwxFHhK5G4o266xNBVlf9qFHaE1JEAGu1V6gALVtC//6hq5F4pZZ8IihRAho1gjPOCF2JiMSBsWPh9NNtRznvQ1cj8UwhH89277atot56K3QlIhInPv4Yzj7bfu9/7z0bbCeSH3XXx6tt22yHubVr7fz++8PWIyLBvfsuXHQRNG8On34KVauGrkjinUI+Hn37rd1oyzJ3rkbUiKQ47+HNN22TmVGjbGVrkb1Rd328+eCD7IDv2RO2blXAi6S4XbusW37YMGvBK+AlUgr5ePLpp3Duufa4dWsYPhzKlw9bk4gE9dRT1npfvx7KlIGKFUNXJIlEIR9PbrzRjsOGwddfh61FRIJ76CHo2xcOPVS/70vhKOTjxdKl8PPP9vjCCzVkViSFeQ/33Qe33goXXADvvGOteJF9pZCPF088Ycfnnw9bh4gE99hjtordFVfAG2/YkrUihaHR9fHi7bfteMEFYesQkeDOO8/uwd91l62FJVJY+usTD776CpYssX3itQG0SErKyIBXXrE1sGrXhnvuUcBL0emvUEhpafDhh9CmjZ137Rq2HhEJYvduuOoq+/rgg9DVSDJRd30oaWlw0knwzTd23qMHDBwYtiYRibm0NLjsMrtjd++90L176IokmSjkQ3n66eyA/+EHaNYsbD0iEnM7d9pkmg8+gAcftNH0IsVJIR/C999nz4n/8ks45piw9YhIED/9BOPG2eSavn1DVyPJSCEfaytXQosW9vjVV22wnYiklPR02G8/OPZYmD8fDj44dEWSrDTwLpZWrsz+19yoEVx+edh6RCTmNm6E9u3h2WftXAEv0aSQj5XVq7P/NV9wge0sJyIpZd066NQJpk6FatVCVyOpQN31sbBjBxx0UPb5a69p2VqRFLN6tQX8Tz/B++/D2WeHrkhSgUI+Fq64wo5VqtgyViKSUrZvty76X3+Fjz6C004LXZGkCoV8tPXoYb+2g02VE5GUU64cXHONDbRr3z50NZJKFPLRtGxZdsD/+qvtFykiKWPhQli1Co4/PnvWrEgsKeSjZds2OPpoe/zoo1CvXtByRCS2fv4ZOnSA0qXtsXaSkxAU8tGwcydUqJB9fs014WoRkZibNQs6drRNZz75RAEv4WgKXTRk3Xs/7DDYsgXKlw9bj4jEzHff2X33kiVh8mStWC1hqSVfnLy3FeymTrXzO+/cs0UvIknv6aftn/2ECdCgQehqJNUp5IvT/PnZAf/++3DOOWHrEZGYyciw/d+fecbmxNesGboiEXXXF6/p0+345ptw7rn2L15Ekt5nn0Hr1jaSvlQpBbzED6VQcdm8OXsbqcaNw9YiIjEzahScdRbs2mV37ETiiUK+OKSlQatWtjB18+a24oWIJL3337dOu6ZN4fPPoUaN0BWJ7EkhXxy6d7eJsABffx22FhGJiQ8/hPPPh5YtYfx4OPDA0BWJ/JlCvqj+9S/4+GN7vGqVrXwhIknvuOOgVy8YMwb23z90NSJ5U8gXxbx5Nk0OYMoUqF49bD0iEnWffGJ36GrUgBdfhEqVQlckkj+FfGH99BM0amSPr7sO2rQJW4+IRN1//wtnnglPPhm6EpHIKOQL6x//sOMFF9jqFyKS1O6/HwYMgJ49syfSiMQ7hXxhlShhk2Hfeit0JSISRd7b7/T//Cdcdpktg6G16CVRKOQLY/FieO89DbITSQFLlsATT9g+U0OGwH5aJ1QSiP667qtffoEjjrDH550XthYRiRrvwTk49FD49ls4/HA7F0kkasnvqwcftGOPHvCf/4StRUSiYvduuPpqeOQRO2/YUAEviUkhvy9eesm+wObOiEjSSUuze++vvAIbN4auRqRo1F0fqU2boHdve/z++1ClSth6RKTY7doFF14II0bA4MFw++2hKxIpGoV8pLJa7j172mLVIpJUMjJshepRo+Cxx6B//9Bh+4oxAAAgAElEQVQViRSdQj4SDzyQPS9+yJCgpYhIdJQoAaefDl27Qp8+oasRKR4K+b1ZsyY74AcNgvLlw9YjIsVq82aYM8fWor/++tDViBQvDbzbm//+14533w333BO0FBEpXuvXQ6dO0KULbNgQuhqR4qeW/N5s327HW24JW4eIFKvVq+G006wVP3y4xtJKclLI782sWdZFX7Fi6EpEpJj8/jt06AALF9q+8J07h65IJDoU8gVZuhTGjw9dhYgUs8cft9WpP/kETjkldDUi0aN78gW54AI7/vvfYesQkWJ1770wdaoCXpKfQr4gWctd3Xpr2DpEpMjmzYNTT4UVK2yTmSZNQlckEn3qri+Ic7ZGfcmSoSsRkSKYPRs6drQ16deutV2iRVJBRC1551xp59zh+/rmzrkuzrmfnXPznXMD87nmfOfcHOfcbOfcm/v6GVGzYIH9ZEhLC12JiBTBDz9A+/b2O/ukSXD00aErEomdvYa8c+5MYCYwLvP8WOfciAi+ryTwFHA6cBRwkXPuqFzXNAT+DpzovW8C3LjP/wXRsnChHdu3D1qGiBTe99/bffdy5WDyZGjcOHRFIrEVSUv+XuA4YAOA9/4HIJJWfWtgvvd+ofd+F/AWcE6ua64BnvLer89871WRFh51999vxxNOCFuHiBRa3brQtq0F/OH73BcpkvgiCfk0733utaB8BN9XC1ia43xZ5nM5NQIaOeemOOe+ds51yeuNnHN9nHPTnXPTV69eHcFHF9Err9hPBYDWraP/eSJSrKZPh5074cADYeRIqFcvdEUiYUQS8j85584HSjjn6jvnHgW+juD7XB7P5f7lYD+gIdAeuAh40Tn3p3WnvPfPe+9beu9bVq9ePYKPLqI5c+w4dartWiEiCeOTT+Ckk7K3nBBJZZEkWF/gL0AG8D6wA7ghgu9bBtTJcV4bWJHHNSO992ne+1+Bn7HQD+uhh+yoVrxIQhkxArp1s+lxA/Mc6iuSWiIJ+c7e+9u9980zvwZig+n2ZhrQMLP1Xxq4EPgw1zUfAKcAOOeqYd33CyMvP0rKl4fmzUNXISL74K23oGdP+MtfbKHKatVCVyQSXiQhf2cez+21I8x7n471AowBfgKGe+9nO+fudc51zbxsDLDWOTcH+By41Xu/NrLSo6hUKRutIyIJYeNG6NsXTjwRxo7VZjMiWfJdDMc51xnoAtRyzj2c46XKWNf9XnnvPwE+yfXcoByPPXBz5peISKHsvz9MnAiHHWYdcSJiClrxbhUwC7sHPzvH85uB5L3btWZN9nK2IhLXHn0Utm2DO+6Apk1DVyMSf/INee/998D3zrk3vPc7YlhTWCNH2jEWo/hFpNAeeMBG0PfoARkZmggjkpdI1q6v5Zz7F7ZqXdmsJ733jaJWVSg7d0Lv3vb4iivC1iIiefIeBg2y9aouuQSGDFHAi+Qnkn8aQ4BXsHnvpwPDsdXrks/MmXY8+GCoXTtsLSKSp4EDLeB794ZXX7Ud5UQkb5GEfHnv/RgA7/0C7/2dZE57SzrDhtnxxRfD1iEi+TriCOjXD557ThtEiuxNJL8D73TOOWCBc+6vwHLgoOiWFcjjj9uxTZuwdYjIHnbvhlmz4Jhj4KqrQlcjkjgiacnfBFQE+gMnYpvKJN8/s++/h/R0OOggOOCA0NWISKb0dLj8cjj+ePj119DViCSWvbbkvfdTMx9uBi4DcM4l3w3rCy+046uvhq1DRP6waxdcdBG8/76Npq9fP3RFIomlwJa8c66Vc65b5pKzOOeaOOeGEtkGNYll0yY7du4ctg4RAWDHDuje3QL+kUfg738PXZFI4sk35J1z/wbeAC4BPnXO/QNbevZHbI355FKyJFx9Nbi8Ns8TkVh74QUYNQqefRZuvDF0NSKJqaDu+nOAY7z3251zVbEd5I7x3v8cm9JEJJVdf70NtNM2EiKFV1B3/Q7v/XYA7/06YG7SBvzGjbB8eegqRFLehg1w/vmweLEtcKOAFymaglryhznn3s987IB6Oc7x3nePamWxlNUXuP/+YesQSWFr1sBpp9lUuV694NBDQ1ckkvgKCvkeuc6fjGYhwaSn27qYAHfdFbQUkVS1ciV07Ajz59v2EaefHroikeRQ0AY142NZSDADBtixZUuoXDlsLSIpaMUKOPVUWLrUBtqdemroikSSR2pv67BtGzz2mD2ePDlsLSIpqnx5qFkTxo5VwIsUt9Te2uHNN+148MFQrlzYWkRSzKJFUKMGVKkC48dr9qpINETcknfOlYlmITG1dCmccYZNwAWYMSNsPSIpZs4c2yKiTx87V8CLRMdeW/LOudbAS8D+QF3n3DFAb+99v2gXFzWtWtlIH+egSxetVS8SQz/+aIPs9tvPto0VkeiJpLv+ceAs4AMA7/2PzrnE3Wp2+nQLeICMjLC1iKSYadNs5egKFWDCBGjYMHRFIsktku76Et77xbme2x2NYmJi1iw7jhwZtg6RFJOebpvNVKli41wV8CLRF0lLfmlml713zpUE+gG/RLesGGjWLHQFIillv/1ss5mqVaF28u1jKRKXImnJXwfcDNQFVgLHZz6XeHbuhCuvDF2FSEr59FO45x573KyZAl4kliIJ+XTv/YXe+2qZXxd679dEvbJo+Otfsx/XqROuDpEUMXIkdO0KH3xgy1KISGxFEvLTnHOfOOeucM5VinpF0eJ99vK127fb1rIiEjXDh8N550GLFjbIrnz50BWJpJ69hrz3vgFwP/AXYKZz7gPn3IVRr6y4bdxox8aNoWzZsLWIJLmhQ22Q3Qkn2Ep2mqUqEkZEi+F477/03vcHWgCbgDeiWlU0Za2+ISJRs99+Nhd+9GhtCSES0l5D3jlX0Tl3iXPuI+AbYDXQJuqViUjCWbjQjhdfbAPuKlQIW49IqoukJT8LG1H/oPf+cO/9Ld77qVGuq/hNmxa6ApGkNngwHHkkfPONnWupWpHwIpknf5j3PvGXhvv6azueeGLYOkSSjPdw991w7712H75Fi9AViUiWfEPeOfdf7/0twHvOOZ/7de9996hWVtyymhXNm4etQySJeA+33w7/+Y8tQfHCC5q4IhJPCmrJv515fDIWhUSduutFit2IERbw110HTz4JJSLe11JEYiHfkPfeZ95Zo7H3fo+gd871BcZHs7BiN2GCHfVTSKTYnHsuvPsudO+ue/Ai8SiSxLsqj+euLu5Coq5sWbjkEoW8SBGlp8NNN8H8+RbsPXoo4EXiVUH35C8ALgTqO+fez/FSJWBDtAsrdiVLQsWKoasQSWi7dtnvyu++Cw0aQN++oSsSkYIUdE/+G2AtUBt4Ksfzm4Hvo1mUiMSfHTvg/PPho4/g4YcV8CKJoKB78r8CvwKfxa4cEYlH27ZBt24wbhw8/bQNtBOR+FdQd/0k730759x6IOcUOgd4733VqFdXXDIyYOXK0FWIJKyMDAv6l1/Wbs0iiaSg7vpTMo/VYlFIVI0bZ8e0tLB1iCSYjRuzh7NMmqQ58CKJJt+h5jlWuasDlPTe7wZOAK4FEmtF6s2b7XjNNWHrEEkga9dChw62Xaz3CniRRBTJfLIPAO+cawAMBRoDb0a1quKW1VWv0fUiEVm5Ek45BWbNgv79NUVOJFFFEvIZ3vs0oDvwqPe+H1ArumUVI++zhwFrz0uRvVq+HNq3t3nwH38MZ5wRuiIRKaxINqhJd871BC4DumU+Vyp6JRWzBQvsWKkS1K0bthaROOe9bTKzbBmMGQMnnxy6IhEpikhC/irgb9hWswudc/WBYdEtqxjt2GHHZ54JW4dIAnAOnn3WhrEcd1zoakSkqPbaXe+9nwX0B6Y7544Elnrv/xX1yopbmTKhKxCJWz/9BPfdZy35o45SwIski7225J1zJwOvAcuxOfIHO+cu895PiXZxIhJ9M2ZAx462rcM118DBB4euSESKSyTd9Y8AZ3jv5wA45xpjod8ymoWJSPRNnw6dO0P58jB+vAJeJNlEMrq+dFbAA3jvfwJKR68kEYmFL7+0efCVK8PkydCoUeiKRKS4RdKS/8459xzWege4hETaoOaqvHbKFZGVK6FWLRtFX6dO6GpEJBoiacn/FVgA3AbcDizEVr2Lf+PGwbRp9vj448PWIhInVq+247nnwo8/KuBFklmBIe+cOxroAozw3nf13p/tvf+P935HbMorotmz7ThtGtSuHbYWkTjw0UdQvz6MHWvnpRJnxQsRKYR8Q945dwe2pO0lwDjnXOL1e2etWX/44WHrEIkD77wD3btDkybQqlXoakQkFgq6J38J0Mx7v9U5Vx34BHg5NmUVg+XLYdAge6zmiqS411+HK66ANm1g1Cit8CySKgrqrt/pvd8K4L1fvZdr48/MmXY8+2yokFib5okUp2nT4PLLbT36Tz9VwIukkoJa8oc5597PfOyABjnO8d53j2plRfXjj3a8446wdYgE1rIlPP88XHIJlCsXuhoRiaWCQr5HrvMno1lIscvqqj/kkLB1iATyxBO2kl3jxtC7d+hqRCSEfEPeez8+loUUqxUrYNcumxt06KGhqxGJKe9tHfq77oJ+/eDxx0NXJCKhRLIYTuJZt86O//xn2DpEYsx7u0M1eDD06gWPPBK6IhEJKTlDPmvhm4oVw9YhEkPew403Wsv9uuvgySdt0xkRSV0R/whwziXGXq2//w5bt9qKH926ha5GJGZ27rQd5W66CZ56SgEvIpFtNdsaeAnYH6jrnDsG6O297xft4grluuvseNNNGkosKSE9HbZvh0qVbIpc6dLgXOiqRCQeRPK7/uPAWcBaAO/9j8Ap0SyqSObNs+M114StQyQG0tJsalyXLjbWtEwZBbyIZIsk5Et47xfnem53NIopFiVLWjd92bKhKxGJqp07oWdPGD7cNpsprQ2gRSSXSAbeLc3ssvfOuZJAP+CX6JYlIgXZts3WoR8zxgbYXX996IpEJB5FEvLXYV32dYGVwGeZz4lIINdeazvJvfgiXH116GpEJF7tNeS996uAC2NQi4hE6K67bFuG888PXYmIxLNIRte/APjcz3vv+0SlIhHJ07p18NJLMGCA7Z6sHZRFZG8i6a7/LMfjssC5wNLolCMieVm1Cjp1grlz4fTToWnT0BWJSCKIpLv+7ZznzrnXgHFRq0hE9rBiBXToAIsXw8cfK+BFJHKFWda2PqBdX0RiYMkSOPVUWLkSRo+Gdu1CVyQiiSSSe/Lryb4nXwJYBwyMZlEiYubOhc2bYdy47C0ZREQiVWDIO+cccAywPPOpDO/9nwbhiUjx2roVKlSA006DhQvtsYjIvipwxbvMQB/hvd+d+aWAF4mymTOhYUN45x07V8CLSGFFsqztN865FlGvRET47jto397Wnz/66NDViEiiy7e73jm3n/c+HTgJuMY5twDYCjiska/gFylGX31l0+OqVIHx46FBg9AViUiiK+ie/DdACyCxNmX//Xc47LDQVYjskyVL7P77wQdbwNetG7oiEUkGBYW8A/DeL4hRLUU3e7atGrJ1a+hKRPZJnTpw//22TO0hh4SuRkSSRUEhX905d3N+L3rvH97bmzvnugCPASWBF733g/O57jzgHaCV93763t43XxMn2vGyywr9FiKxNGoU1K4NxxwDN9wQuhoRSTYFDbwrCVQEKuXzVaDMbWmfAk4HjgIucs4dlcd1lYD+wNR9Lf5Pxo+343HHFfmtRKLt3XehWze4447QlYhIsiqoJf+b9/7eIrx3a2C+934hgHPuLeAcYE6u6+4DHgQGFOGzwHsYMQIaNbIvkTj2xhtw+eW2wM2bb4auRkSSVUEteVfE967FnhvZLMt8LvsDnGsO1PHef1zEz4K1a+2YkVHktxKJppdesjtK7drBmDGw//6hKxKRZFVQyHco4nvn9UvCH4vpOOdKAI8At+z1jZzr45yb7pybvnr16rwvylqn58YbC1GqSGx4D++9B5072/34ihVDVyQiySzf7nrv/boivvcyoE6O89rAihznlYCmwERbPZeDgQ+dc11zD77z3j8PPA/QsmVLrbonCWnHDihb1kK+RAkoUyZ0RSKS7CJZ8a6wpgENnXP1nXOlgQuBD7Ne9N5v9N5X897X897XA74G/hTwEbv4Yju6ot5lECle3sN998FJJ9lmM+XKKeBFJDaiFvKZq+X1BcYAPwHDvfeznXP3Oue6FvsHTs/83aBbYq3dI8nNe/jHP2DQIGjSxAJeRCRWCrOffMS8958An+R6blA+17Yv0oeVKAF9+0LNmkV6G5Hi4j3cfDM8+ij06QPPPGN/TUVEYiU5fuSsW2dfInHk3nst4Pv3h2efVcCLSOxFtSUfM+PG2fHAA8PWIZJDr1420O622zRURETCSI62Rdbc+IsuCluHpLy0NHjuOfsreeihcPvtCngRCSc5Qv6FF0JXIMLOnbbBzF//Cp99FroaEZFk6K7ftQs+/9weawNuCWT7dujRA0aPhieesG1jRURCS/yQn5O5FP6ZZ8J+if+fI4lnyxbo2tU2QXzhBejdO3RFIiIm8VMxaznba64JW4ekrFmz4JtvYOhQuPTS0NWIiGRL/JAXCSQtDUqVsp3kfv0VqlcPXZGIyJ6SY+CdSIytXg3HHQevvGLnCngRiUdqyYvso99+g44drfVeq9berxcRCUUhL7IPliyBDh0s6EePtj3hRUTilUJeJEKbNkHbtrB+PYwdC23ahK5IRKRgiR/yY8aErkBSROXK0K+ftd5btgxdjYjI3iV+yP/yix1btAhbhyStWbNssZtWreCWW0JXIyISucQPeeegdm2oUyd0JZKEvv8eOnWCgw+GGTO0k5yIJBb9yBLJx9dfwymnQIUK8MEHCngRSTz6sSWSh8mTrQVfrZo9Pvzw0BWJiOw7hbxIHp591u4CTZpkW8aKiCSixL8nL1KMdu+GkiVtJbtNm7SSnYgkNrXkRTK9/74tVbt2LZQpo4AXkcSnkBcB3nwTzj8fSpfWjsUikjwU8pLyXnnFtog9+WRbyW7//UNXJCJSPBTyktLeeAOuuspG0o8aBRUrhq5IRKT4KOQlpbVvD9dfDx9+COXLh65GRKR4KeQlJY0YYSPpa9WCJ5+0gXYiIslGIS8pxXu4807o3t3uxYuIJDONI5aU4T0MGAAPPwzXXGP34kVEkplCXlJCRgb07QvPPGPbxT72mO1tJCKSzNRdLylh3jx49VW47TYFvIikDrXkJal5b4F+xBG2L3y9egp4EUkdaslL0tq1C3r2hKeftvP69RXwIpJaFPKSlHbssBH0770H6emhqxERCSPxu+tHjrQFx0Uybd0K3brB+PHw3HPQp0/oikREwkjskN+xw7YM01Jlkik9HU4/HaZMgSFD4PLLQ1ckIhJOYnfXe2/HQYPC1iFxY7/9rJv+zTcV8CIiid2SF8m0Zg0sXAitW8ONN4auRkQkPijkJeH9/jt07Jgd9Lp7IyJiFPKS0JYtgw4dYPly+OgjBbyISE4KeUlYv/5qAb9mDYwZAyeeGLoiEZH4opCXhPXoo7Bhg02Va9UqdDUiIvEnsUfXS0rKmlTx0EMwdaoCXkQkPwp5SSg//ABt28LKlVCqFDRsGLoiEZH4ldgh/9lndsxq2klS++YbOOUUWLwYtmwJXY2ISPxL7JCfO9eOZ50Vtg6Juv/9z6bJVa0KkydDgwahKxIRiX+JHfJZ6tcPXYFE0f/+B507Q82aFvD16oWuSEQkMSRHyEtSa9gQzjgDJk2CWrVCVyMikjgSO+SffDJ0BRJFU6ZAWhrUqAHvvGNHERGJXGKH/O7ddtQyZ0nnrbegXTv4179CVyIikrgSO+RLloRevcC50JVIMRoyBC65xFawu+WW0NWIiCSuxA55STrPPgtXXmnL1Y4eDZUqha5IRCRxKeQlbqxeDbffbjMiP/xQd2FERIpKa9dL3Khe3QbbNWoEpUuHrkZEJPGpJS9BeQ+DBsF//2vnTZsq4EVEiotCXoLxHm67De67D376SasTi4gUN4W8BJGRAf362U5y118Pzz+vSRIiIsVNIS8x5z389a/w1FMwYAA88QSU0N9EEZFipx+tEnPOQfPm8M9/woMPqgUvIhItGl0vMbNrF8yebQF/3XWhqxERSX6J25LPyIAlS0JXIRHasQO6d4eTT4bffgtdjYhIakjclvzkyXbcsSNsHbJX27ZBt24wbhw88wwcckjoikREUkPihvzmzXZUv29c27zZVrD73/9sTforrghdkYhI6kjckM9SoULoCqQATz5pq9i9+SZccEHoakREUkvih7zEtdtug1NOgeOPD12JiEjqSdyBdxK3Vq6Ec86B5cttN2AFvIhIGGrJS7Favty2iV26FBYuhFq1QlckIpK6FPJSbBYtsoBfvRrGjIGTTgpdkYhIalPIS7FYsMDuvW/eDJ99Bq1bh65IRER0T16KxQEH2D7wEyYo4EVE4oVa8lIkP/8M9epB1arWghcRkfihlrwU2rRpcMIJcMMNoSsREZG8KOSlUKZMgY4doUoVGDgwdDUiIpIXhbzss88/h86d4eCDbQuBevVCVyQiInlRyMs+2bEDLr3Ugn3SJKhdO3RFIiKSHw28k31StiyMGmXhXq1a6GpERKQgaslLRIYPhwcesMfHHquAFxFJBAp52auhQ+Gii+DTTyEtLXQ1IiISKYW8FOj5520P+FNPhdGjoVSp0BWJiEikohryzrkuzrmfnXPznXN/mmjlnLvZOTfHOTfDOTfeOXdoNOuRffP443DttXDGGfDRR1ChQuiKRERkX0Qt5J1zJYGngNOBo4CLnHNH5brse6Cl974Z8C7wYLTqkX1XuTL06AEjRtiAOxERSSzRbMm3BuZ77xd673cBbwHn5LzAe/+5935b5unXQOQTsqZPL646JQfvYd48e9yrF7zzDpQuHbQkEREppGiGfC1gaY7zZZnP5edqYHRE77x6Ndx7rz3WMO9i472tXnf00TBzpj3nXNiaRESk8KI5Tz6vePB5XujcpUBLoF0+r/cB+gDUrVsXNmywF/r2hUN1G784ZGTAjTfCE0/AdddBkyahKxIRkaKKZkt+GVAnx3ltYEXui5xzHYF/AF299zvzeiPv/fPe+5be+5bVq1fPfuH444u14FS1e7cNsHviCbj5ZnjqKSiheRciIgkvmj/KpwENnXP1nXOlgQuBD3Ne4JxrDjyHBfyqKNYiBXj9dXjxRbjzTnjoIXXRi4gki6h113vv051zfYExQEngZe/9bOfcvcB07/2HwH+AisA7zpJlife+a7RqkrxddpntB3/22aErERGR4hTVteu9958An+R6blCOxx2j+fmSvx077B78wIG22YwCXkQk+WiDmhS0bRucey6MHQtt2mirWBGRZKWQTzFbtlirfdIkePlluPzy0BWJiEi0KORTyMaNcPrp8M038MYbtumMiIgkL4V8inHOto3t3j10JSIiEm0K+RSwahVUrAj77w9ffKE58CIiqUI/7pPc8uXQti1ceqmdK+BFRFKHWvJJbPFi2wd+1Sp44YXQ1YiISKwp5JPU/PnQoQNs2gSffQbHHRe6IhERibXEDPklS0JXENe8h549YetWmDABmjcPXZGIiISQmCH//vt2rFOn4OtSlHPw6qt2/71p09DViIhIKIk5DGvtWihd2kaUyR++/Rbuv99a8s2aKeBFRFJdYob8229DWlroKuLKl1/aILuXXoING0JXIyIi8SDxQn79ejuee27YOuLIxIlw2mlw0EEweTIccEDoikREJB4kXsinp9tx8OCwdcSJsWNtqdpDD7WA1zAFERHJknghn6Vy5dAVxIX16+Goo6w1f8ghoasREZF4krghn+J+/92OF1wAU6dC9eph6xERkfijkE9Ar78Ohx1m3fMA+yXmREgREYkyhXyCeeEF2wP+hBPgL38JXY2IiMQzhXwCefJJ6NMHunSBjz+GChVCVyQiIvFMIZ8gPv8c+vWDbt1gxAgoVy50RSIiEu8SL+Sz5smnmPbt4ZVXYPhwKFMmdDUiIpIIEi/ks1a6q1o1bB0x4D088ADMm2fr0ffqBaVKha5KREQSReKFPMB55yV92nkPN94I//gHDB0auhoREUlEmnwVhzIy4Lrr4PnnLejvvTd0RSIikogSsyWfxNLT4corLeD//nd4+GHrqhcREdlXiRfyO3Yk9Q50O3fC/Plw3312P14BLyIihZWY3fWnnhq6gmK3c6f97lKxok2XK106dEUiIpLoEjPkjzkmdAXFats26N7dgv6zzxTwIiJSPBKvuz7JbNkCZ55pW8ZeeimULBm6IhERSRaJ2ZJPEhs3whln2C5yr70Gl1wSuiIREUkmCvmALr8cvvkG3n4bevQIXY2IiCQbddcHNHgwjBypgBcRkehQyMfYb7/Bgw/ainaNG1t3vYiISDSouz6GliyBDh3g999tZd7DDgtdkYiIJDO15GNkwQJo2xZWr4Zx4xTwIiISfWrJx8DcudaC37EDJkyAFi1CVyQiIqlAIR8DWVvFTpwIRx8duhoREUkV6q6Pok2b7Hj22Rb0CngREYmlxAz5Bg1CV7BXX31l990/+sjOy5ULW4+IiKSexAv5smWhdu3QVRRo8mQ47TQ44ICkW2ZfREQSSOKFfJwbNw66dIE6dWDSJKhbN3RFIiKSqhTyxWjuXDjrLGjY0AbZ1awZuiIREUllCvlidMQR8J//2H7wBx0UuhoREUl1CvliMHw4zJ5t0+T694eqVUNXJCIiopAvspdfhgsvhPvvD12JiIjInhTyRfDUU3D11TaS/uWXQ1cjIiKyJ4V8IT30EPTtC1272naxmgcvIiLxRiFfCOnpMHo09OwJ774LZcqErkhEROTPtHb9PvDeNpkpV85WsitdGvbTn6CIiMQpteQj5D3ccguceips2wblyyvgRUQkvinkI5CRAX/7GzzyCBx3nO6/i4hIYlDI78Xu3U9Y+LsAABV9SURBVDaC/tlnYeBAC3rnQlclIiKydwr5vbj1VhgyBO65Bx54QAEvIiKJQ3eV9+L6621n2+uvD12JiIjIvlFLPg/bt8PTT9tgOwW8iIgkKoV8Llu32k5yffvC11+HrkZERKTw1F2fw6ZNcMYZ8NVXMHQonHBC6IpEREQKTyGfad066NIFvv8e3nrLVrMTERFJZAr5TDNnwty58P77cPbZoasRkZzS0tJYtmwZO3bsCF2KSNSULVuW2rVrU6pUqWJ7z5QP+V27bHnadu1g0SLtBS8Sj5YtW0alSpWoV68eTvNYJQl571m7di3Lli2jfv36xfa+KT3wbulSOOYYGDbMzhXwIvFpx44dHHjggQp4SVrOOQ488MBi761K2Zb8r7/aOvTr1sGhh4auRkT2RgEvyS4af8dTsiX/yy9w8smwcSOMHw9t2oSuSETiXcWKFYv8HitWrOC8887L9/UNGzbw9NNPR3x9Ipg+fTr9+/cv9Pdv376ddu3asXv37j+ee+SRRyhbtiwbN27847khQ4bQt2/fPb63ffv2TJ8+HYAtW7Zw7bXX0qBBA5o0aULbtm2ZOnVqgZ+9bt06OnXqRMOGDenUqRPr16/P87rbbruNJk2a0LhxY/r374/3HoBhw4Zx9NFH06xZM7p06cKaNWsAGDBgABMmTNj3P4xCSLmQX70a2ra1e/ETJ0LLlqErEpFUUbNmTd599918X88d8nu7viDp6emF+r4s3nsyMjKK9B4ALVu25PHHHy/097/88st0796dkiVL/vHcsGHDaNWqFSNGjIj4fXr37k3VqlWZN28es2fPZsiQIX+Ebn4GDx5Mhw4dmDdvHh06dGDw4MF/uubLL79kypQpzJgxg1mzZjFt2jQmTZpEeno6N9xwA59//jkzZsygWbNmPPnkkwD069cvz/eKhpQL+erVbcvYSZOgWbPQ1YhIIlu8eDEdOnSgWbNmdOjQgSVLlgCwYMECjj/+eFq1asWgQYP+6AVYtGgRTZs2BWD27Nm0bt2aY489lmbNmjFv3jwGDhzIggULOPbYY7n11lv3uH737t0MGDDgj5bhE0888ad62rdvzx133EG7du147LHHWL16NT169KBVq1a0atWKKVOmALB69Wo6depEixYtuPbaazn00ENZs2YNixYtonHjxvztb3+jRYsWLF26lLFjx3LCCSfQokULevbsyZYtWwAYOHAgRx11FM2aNWPAgAEAvPPOOzRt2pRjjjmGtm3bAjBx4kTOOusswFrG3bp1o1mzZhx//PHMmDEDgLvvvpurrrqK9u3bc9hhh+3xS8Ebb7zx/+3de3BUVZ7A8e9PQIIML4lQAQQMMC5MXjCsBmFwQUEMGhdFXspjS7RkjYCjVIFObRAphZmdCKxCJrARpCTBV8AaUEFAFCpBozxECBAwIIIgKBhFICS//ePe9HZCHp2QTtLN71PVVd333nPvL4emf33OPX0O9913n+f1wYMH+eWXX5g9ezZpxQOqKnHw4EG2bdvG7NmzueYaJ+2Fh4czdOjQCsutXr2a8ePHAzB+/HhWrVp12TEiwvnz57l48SIXLlygoKCAtm3boqqoKr/++iuqys8//0y7du0A6NSpE6dPn+b777/3Kf4rcdXck9+2zRlF37Ons+iMMSZATZ0KO3bU7DljYmDevCoXS0hIYNy4cYwfP57U1FQmT57MqlWrmDJlClOmTGH06NEkJyeXWTY5OZkpU6bw0EMPcfHiRQoLC5kzZw67d+9mh/v35eXleY5PSUnhm2++Yfv27TRs2JAff/yxzPOeOXOGzZs3AzBmzBieeuop+vXrx5EjR7jrrrvYu3cvzz//PAMHDmTGjBl88MEHpKSkeMrv27eP1157jYULF3Lq1Clmz57NRx99RNOmTZk7dy5JSUkkJCSQkZFBTk4OIsKZM2cAmDVrFh9++CHt27f3bPOWmJhIz549WbVqFRs3bmTcuHGevzUnJ4dNmzaRn5/PzTffzKRJk1BVDh06ROfOnT3nSEtLY/To0fzpT39i3759nDx5kjZt2lT47/T1118TExNTojfAW1xcHEuWLPEk4WInTpwgLCwMgLCwME6ePHlZ2T59+jBgwADCwsJQVRISEujevTsAixYtIjIykqZNm9KtWzdeffVVT7levXqxdetWHnjggQpjv1JXRUv+00/hzjth0iRnPnpjjKkJmZmZjBkzBoCxY8eyZcsWz/YH3Rm1iveX1qdPH1588UXmzp3L4cOHadKkSYXX+uijj3j88cdp2NBpm11fzs+BRo4cWaJMQkICMTExxMfH8/PPP5Ofn8+WLVsYNWoUAEOGDKFVq1aeMp06dSI2NhaArKws9uzZQ9++fYmJiWHZsmUcPnyY5s2bExISwsSJE3n33Xe57rrrAOjbty8TJkxg8eLFJe6hF9uyZQtjx44FYODAgZw+fdpzX33o0KE0btyY0NBQ2rRpw4kTJzh16hQtW7YscY709HRGjRrFNddcw/33389bb70FlD9ozZfBbGvXrr0swfsqNzeXvXv3cvToUb777js2btzIJ598QkFBAYsWLWL79u0cO3aMqKgoXnrpJU+5Nm3acOzYsWpdsyqCviW/YQPEx0PHjvDOO7ZUrDEBrxot7tpSldHRY8aM4dZbb2XNmjXcddddLFmyhPDw8HKPV1Wfzt+0aVPP86KiIjIzMy/7AqEVtHa8y6sqgwYNKrNb/LPPPmPDhg2kp6fzyiuvsHHjRpKTk9m2bRtr1qwhJibG00qv6LrFf1Pjxo092xo0aMClS5do0aJFiZ+U7dq1iwMHDjBo0CAALl68SHh4OE888QStW7e+bGDcjz/+SGhoKC1btmTnzp0UFRV5uut90bZtW44fP05YWBjHjx8vs8cgIyOD2NhYzy2Zu+++m6ysLE+dd+nSBYARI0aUuA9//vz5Sr/Y1YSgbsmvXQtDhzoryX38MbRvX9cRGWOCyW233UZ6ejrg3Dvu168fALGxsbzzzjsAnv2lHTp0iPDwcCZPnkx8fDy7du2iWbNm5Ofnl3n84MGDSU5O9gyoK6+7vnSZ4sFegCfp9uvXjzfffBOAdevWlTtqPDY2lq1bt5KbmwvAuXPn2L9/P7/88gtnz54lLi6OefPmec578OBBbr31VmbNmkVoaCjffvttifP179+fN954A3Du1YeGhtK8efNy42/VqhWFhYWeRJ+WlsbMmTPJy8sjLy+PY8eO8d1333H48GHPmIPi+9zZ2dlcuHCBG2+8kS5dutC7d28SExM9XzQOHDjA6tWrK6y/+Ph4li1bBsCyZctKjA0o1rFjR89Au4KCAjZv3kz37t1p3749e/bs4YcffgBg/fr1nm58gP3793vGW/hTUCf5lBSIiIBNm6Bt27qOxhgTyM6dO0eHDh08j6SkJBYsWMBrr71GVFQUy5cvZ/78+QDMmzePpKQkbrnlFo4fP06LFi0uO9/KlSuJiIggJiaGnJwcxo0bR+vWrenbty8RERFMKzV4aOLEiXTs2JGoqCiio6NZsWJFpTEvWLCA7OxsoqKi6NGjh2d8QGJiIuvWraNXr168//77hIWF0axZs8vK33DDDSxdupTRo0d7Bsvl5OSQn5/PPffcQ1RUFLfffjsvv/wyANOmTSMyMpKIiAj69+9PdHR0ifPNnDnTE8/06dM9CbQigwcP9twGSU9PZ9iwYSX2Dxs2jPT0dNq2bcv8+fOJi4sjJiaGqVOnkpaW5mm5L1myhO+//56uXbsSGRnJo48+6umij4uLK7PrfPr06axfv55u3bqxfv16pk+fDjhfICZOnAjA8OHD6dKlC5GRkURHRxMdHc29995Lu3btSExMpH///kRFRbFjxw6effZZwJmmOTc3l9618PMuqajbpj7q3aSJZv/2W4XHXLoEDRs668JfvAhl/P8yxgSQvXv3lmgF1Xfnzp2jSZMmiAjp6emkpaVV2mqsTRcuXKBBgwY0bNiQzMxMJk2adFnXen2xfft2kpKSWL58eV2HUmMyMjL48ssveeGFFy7bV9Z7XUS+UNVqfSMIunvyqamQnAzr1kHLllALtzyMMaaEL774goSEBFSVli1bkpqaWtchlXDkyBFGjBhBUVER1157LYsXL67rkMrVs2dPBgwYQGFhYbmj4wPNpUuXePrpp2vlWkHVkl+4EJ54AgYPhowMcAd8GmMCXKC15I2prppuyQfNPfmkJCfB33svrF5tCd4YY4wJiiS/aJEzi92DD8Lbb0NISF1HZIypaYHW62hMVfnjPR4UST4uDp55BlascGa1M8YEl5CQEE6fPm2J3gSt4vXkQ2q4lRqw9+RVYeVKGDECqjC3gTEmABUUFHD06NEaX2vbmPokJCSEDh060KhRoxLb6+3oehEZAswHGgBLVHVOqf2NgdeBPwKngZGqmlfZeYuK4MknnYF2IuA1i6MxJgg1atSIm266qa7DMCbg+K0NLCINgFeBu4EewGgR6VHqsEeAn1S1K/AyMNeHM/Poo06CnzbNackbY4wx5nL+7Oi+BchV1UOqehFIB0rPCXgfUDzl0dvAHVLJ5MzfFLQnNRUSE2HuXJuL3hhjjCmPP5N8e8B74uKj7rYyj1HVS8BZoHVFJ/2psDkvvQQzZ1qCN8YYYyriz3vyZaXg0qP8fDkGEXkMeMx9eWHGDNk9Y8YVRmcqEgqcqusgrgJWz/5ndex/Vsf+d3N1C/ozyR8FbvR63QEovQJA8TFHRaQh0AK4bGklVU0BUgBEJLu6owyNb6yOa4fVs/9ZHfuf1bH/iUh2dcv6s7v+c6CbiNwkItcCo4D3Sh3zHjDefT4c2KiB9ps+Y4wxpp7yW0teVS+JSALwIc5P6FJV9WsRmQVkq+p7wP8Cy0UkF6cFP8pf8RhjjDFXG7/+Tl5V1wJrS237L6/n54EHq3jalBoIzVTM6rh2WD37n9Wx/1kd+1+16zjgZrwzxhhjjG9sQlhjjDEmSNXbJC8iQ0Rkn4jkisj0MvY3FpGV7v5tItK59qMMbD7U8Z9FZI+I7BKRDSLSqS7iDGSV1bHXccNFREXERilXgy/1LCIj3Pfz1yKyorZjDHQ+fF50FJFNIrLd/cyIq4s4A5mIpIrISRHZXc5+EZEF7r/BLhHpVelJVbXePXAG6h0EwoFrgZ1Aj1LH/CeQ7D4fBays67gD6eFjHQ8ArnOfT7I6rvk6do9rBnwCZAG96zruQHv4+F7uBmwHWrmv29R13IH08LGOU4BJ7vMeQF5dxx1oD6A/0AvYXc7+OOB9nDlmYoFtlZ2zvrbk/TIlrimh0jpW1U2qes59mYUz14HxnS/vY4AXgL8CtsRa9fhSz48Cr6rqTwCqerKWYwx0vtSxAs3d5y24fF4UUwlV/YQy5orxch/wujqygJYiElbROetrkvfLlLimBF/q2NsjON8gje8qrWMR6QncqKr/rM3Agowv7+XfA78Xka0ikuWukGl850sdzwQeFpGjOL+qerJ2QruqVPVz278/obsCNTYlrimXz/UnIg8DvYHb/RpR8KmwjkXkGpzVFyfUVkBBypf3ckOcLvt/w+mR+lREIlT1jJ9jCxa+1PFoYKmq/l1E+uDMgRKhqkX+D++qUeW8V19b8lWZEpeKpsQ15fKljhGRO4HngHhVvVBLsQWLyuq4GRABfCwieTj32N6zwXdV5uvnxWpVLVDVb4B9OEnf+MaXOn4EeBNAVTOBEJx57U3N8elz21t9TfI2Ja7/VVrHblfyP3ASvN3DrLoK61hVz6pqqKp2VtXOOOMe4lW12vNUX6V8+bxYhTOQFBEJxem+P1SrUQY2X+r4CHAHgIh0x0nyP9RqlMHvPWCcO8o+FjirqscrKlAvu+vVpsT1Ox/r+G/A74C33DGNR1Q1vs6CDjA+1rG5Qj7W84fAYBHZAxQC01T1dN1FHVh8rOOngcUi8hROF/IEa3hVjYik4dxSCnXHNiQCjQBUNRlnrEMckAucA/6j0nPav4ExxhgTnOprd70xxhhjrpAleWOMMSZIWZI3xhhjgpQleWOMMSZIWZI3xhhjgpQleWNqmYgUisgOr0fnCo7tXN6KVFW85sfuCmI73aldb67GOR4XkXHu8wki0s5r3xIR6VHDcX4uIjE+lJkqItdd6bWNCUaW5I2pfb+paozXI6+WrvuQqkbjLOz0t6oWVtVkVX3dfTkBaOe1b6Kq7qmRKP8/zoX4FudUwJK8MWWwJG9MPeC22D8VkS/dx21lHPMHEfnMbf3vEpFu7vaHvbb/Q0QaVHK5T4Cubtk73PW/v3LXsm7sbp/jrr2+S0T+2902U0SeEZHhOGsZvOFes4nbAu8tIpNE5K9eMU8Qkf+pZpyZeC2+ISKLRCRbnPXgn3e3Tcb5srFJRDa52waLSKZbj2+JyO8quY4xQcuSvDG1r4lXV32Gu+0kMEhVewEjgQVllHscmK+qMThJ9qg7fehIoK+7vRB4qJLr3wt8JSIhwFJgpKpG4syAOUlErgeGAX9Q1ShgtndhVX0byMZpcceo6m9eu98G7vd6PRJYWc04h+BMR1vsOVXtDUQBt4tIlKouwJm7e4CqDnCnrP0LcKdbl9nAnyu5jjFBq15Oa2tMkPvNTXTeGgGvuPegC3HmVi8tE3hORDoA76rqARG5A/gj8Lk79XATnC8MZXlDRH4D8nCWAb0Z+EZV97v7lwFPAK/grG2/RETWAD4vg6uqP4jIIXde7QPuNba6561KnE1xpk/t5bV9hIg8hvO5FQb0AHaVKhvrbt/qXudanHoz5qpkSd6Y+uEp4AQQjdPDdr70Aaq6QkS2AUOBD0VkIs7Sk8tUdYYP13jIe/EbEWld1kHuPOW34Cw2MgpIAAZW4W9ZCYwAcoAMVVVxMq7PcQI7gTnAq8D9InIT8Azwr6r6k4gsxVkApTQB1qvq6CrEa0zQsu56Y+qHFsBxd+3tsTit2BJEJBw45HZRv4fTbb0BGC4ibdxjrheRTj5eMwfoLCJd3ddjgc3uPewWqroWZ1BbWSPc83GWyi3Lu8C/46wvvtLdVqU4VbUAp9s91u3qbw78CpwVkbbA3eXEkgX0Lf6bROQ6ESmrV8SYq4IleWPqh4XAeBHJwumq/7WMY0YCu0VkB/AvwOvuiPa/AOtEZBewHqcru1Kqeh5nFau3ROQroAhIxkmY/3TPtxmnl6G0pUBy8cC7Uuf9CdgDdFLVz9xtVY7Tvdf/d+AZVd0JbAe+BlJxbgEUSwHeF5FNqvoDzsj/NPc6WTh1ZcxVyVahM8YYY4KUteSNMcaYIGVJ3hhjjAlSluSNMcaYIGVJ3hhjjAlSluSNMcaYIGVJ3hhjjAlSluSNMcaYIGVJ3hhjjAlS/wdYrmjk14rQM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094" y="2487255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有房信貸</a:t>
            </a:r>
            <a:r>
              <a:rPr lang="zh-TW" altLang="en-US" dirty="0" smtClean="0">
                <a:latin typeface="+mj-ea"/>
                <a:ea typeface="+mj-ea"/>
              </a:rPr>
              <a:t>對於申請定存產品機率提升較高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來行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時間過久</a:t>
            </a:r>
            <a:r>
              <a:rPr lang="zh-TW" altLang="en-US" dirty="0" smtClean="0">
                <a:latin typeface="+mj-ea"/>
                <a:ea typeface="+mj-ea"/>
              </a:rPr>
              <a:t>以及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前次行銷成功的人</a:t>
            </a:r>
            <a:r>
              <a:rPr lang="zh-TW" altLang="en-US" dirty="0" smtClean="0">
                <a:latin typeface="+mj-ea"/>
                <a:ea typeface="+mj-ea"/>
              </a:rPr>
              <a:t>，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   </a:t>
            </a:r>
            <a:r>
              <a:rPr lang="zh-TW" altLang="en-US" dirty="0" smtClean="0">
                <a:latin typeface="+mj-ea"/>
                <a:ea typeface="+mj-ea"/>
              </a:rPr>
              <a:t>對於申請定存產品機率降低愈多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87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模型成效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529857"/>
              </p:ext>
            </p:extLst>
          </p:nvPr>
        </p:nvGraphicFramePr>
        <p:xfrm>
          <a:off x="420235" y="2061642"/>
          <a:ext cx="4882881" cy="1467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3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68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29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30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混淆矩陣</a:t>
                      </a:r>
                      <a:endParaRPr lang="zh-TW" sz="16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無申辦</a:t>
                      </a:r>
                      <a:endParaRPr lang="en-US" altLang="zh-TW" sz="1600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TW" altLang="en-US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預測</a:t>
                      </a:r>
                      <a:r>
                        <a:rPr lang="en-US" altLang="zh-TW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有申辦</a:t>
                      </a:r>
                      <a:endParaRPr lang="en-US" altLang="zh-TW" sz="1600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TW" altLang="en-US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預測</a:t>
                      </a:r>
                      <a:r>
                        <a:rPr lang="en-US" altLang="zh-TW" sz="16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無申辦</a:t>
                      </a:r>
                      <a:r>
                        <a:rPr lang="en-US" altLang="zh-TW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實際</a:t>
                      </a:r>
                      <a:r>
                        <a:rPr lang="en-US" altLang="zh-TW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)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287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769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有申辦</a:t>
                      </a:r>
                      <a:r>
                        <a:rPr kumimoji="0" lang="en-US" altLang="zh-TW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TW" altLang="en-US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實際</a:t>
                      </a:r>
                      <a:r>
                        <a:rPr kumimoji="0" lang="en-US" altLang="zh-TW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145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7842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413519" y="6379443"/>
            <a:ext cx="3456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※Accuracy=0.8992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8" y="2179412"/>
            <a:ext cx="4677901" cy="461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773138" y="1810811"/>
            <a:ext cx="2850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※</a:t>
            </a:r>
            <a:r>
              <a:rPr lang="en-US" altLang="zh-TW" sz="2000" dirty="0" smtClean="0">
                <a:latin typeface="+mj-ea"/>
                <a:ea typeface="+mj-ea"/>
              </a:rPr>
              <a:t>ROC</a:t>
            </a:r>
            <a:r>
              <a:rPr lang="zh-TW" altLang="en-US" sz="2000" dirty="0" smtClean="0">
                <a:latin typeface="+mj-ea"/>
                <a:ea typeface="+mj-ea"/>
              </a:rPr>
              <a:t>曲線</a:t>
            </a:r>
            <a:r>
              <a:rPr lang="en-US" altLang="zh-TW" sz="2000" dirty="0" smtClean="0">
                <a:latin typeface="+mj-ea"/>
                <a:ea typeface="+mj-ea"/>
              </a:rPr>
              <a:t>(AUC=0.88)</a:t>
            </a:r>
            <a:endParaRPr lang="zh-TW" altLang="en-US" dirty="0">
              <a:latin typeface="+mj-ea"/>
              <a:ea typeface="+mj-ea"/>
            </a:endParaRPr>
          </a:p>
        </p:txBody>
      </p:sp>
      <p:graphicFrame>
        <p:nvGraphicFramePr>
          <p:cNvPr id="1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766093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0608" y="3933850"/>
                <a:ext cx="4449295" cy="437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𝑒𝑐𝑎𝑙𝑙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7842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145+7842</m:t>
                        </m:r>
                      </m:den>
                    </m:f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7842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7987</m:t>
                        </m:r>
                      </m:den>
                    </m:f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+mn-ea"/>
                  </a:rPr>
                  <a:t>0.98</a:t>
                </a:r>
                <a:endParaRPr lang="zh-TW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8" y="3933850"/>
                <a:ext cx="4449295" cy="437556"/>
              </a:xfrm>
              <a:prstGeom prst="rect">
                <a:avLst/>
              </a:prstGeom>
              <a:blipFill rotWithShape="0">
                <a:blip r:embed="rId9"/>
                <a:stretch>
                  <a:fillRect t="-4167" r="-2466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圓角矩形 17"/>
          <p:cNvSpPr/>
          <p:nvPr/>
        </p:nvSpPr>
        <p:spPr>
          <a:xfrm>
            <a:off x="118543" y="3822119"/>
            <a:ext cx="5184574" cy="66505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39421" y="4581922"/>
            <a:ext cx="467607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6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真正有申請的</a:t>
            </a:r>
            <a:r>
              <a:rPr lang="zh-TW" altLang="en-US" dirty="0" smtClean="0"/>
              <a:t>人，有</a:t>
            </a:r>
            <a:r>
              <a:rPr lang="zh-TW" altLang="en-US" dirty="0"/>
              <a:t>多少</a:t>
            </a:r>
            <a:r>
              <a:rPr lang="zh-TW" altLang="en-US" dirty="0" smtClean="0"/>
              <a:t>人預測正確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104" y="5229855"/>
                <a:ext cx="5410030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8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7842</m:t>
                          </m:r>
                        </m:num>
                        <m:den>
                          <m:r>
                            <a:rPr lang="en-US" altLang="zh-TW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769+7842</m:t>
                          </m:r>
                        </m:den>
                      </m:f>
                      <m:r>
                        <a:rPr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8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7842</m:t>
                          </m:r>
                        </m:num>
                        <m:den>
                          <m:r>
                            <a:rPr lang="en-US" altLang="zh-TW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8611</m:t>
                          </m:r>
                        </m:den>
                      </m:f>
                      <m:r>
                        <a:rPr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latin typeface="Cambria Math"/>
                          <a:ea typeface="Cambria Math" panose="02040503050406030204" pitchFamily="18" charset="0"/>
                        </a:rPr>
                        <m:t>0.91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" y="5229855"/>
                <a:ext cx="5410030" cy="5250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圓角矩形 20"/>
          <p:cNvSpPr/>
          <p:nvPr/>
        </p:nvSpPr>
        <p:spPr>
          <a:xfrm>
            <a:off x="118542" y="5131174"/>
            <a:ext cx="5184575" cy="66505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39421" y="5986573"/>
            <a:ext cx="467607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+mj-ea"/>
                <a:ea typeface="+mj-ea"/>
              </a:rPr>
              <a:t>預測為有申請的人，實際上真正有多少人有申請</a:t>
            </a:r>
            <a:endParaRPr lang="en-US" altLang="zh-TW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89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Picture 2" descr="ãCUSTOMER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2133650"/>
            <a:ext cx="1980323" cy="19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350418" y="2115036"/>
            <a:ext cx="792936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針對有房、信貸的顧客行銷，並以有理財型房貸顧客行銷為主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把握顧客關鍵的</a:t>
            </a:r>
            <a:r>
              <a:rPr lang="zh-TW" altLang="en-US" dirty="0">
                <a:latin typeface="+mj-ea"/>
                <a:ea typeface="+mj-ea"/>
              </a:rPr>
              <a:t>聯絡</a:t>
            </a:r>
            <a:r>
              <a:rPr lang="zh-TW" altLang="en-US" dirty="0" smtClean="0">
                <a:latin typeface="+mj-ea"/>
                <a:ea typeface="+mj-ea"/>
              </a:rPr>
              <a:t>時間</a:t>
            </a:r>
            <a:r>
              <a:rPr lang="en-US" altLang="zh-TW" dirty="0" smtClean="0">
                <a:latin typeface="+mj-ea"/>
                <a:ea typeface="+mj-ea"/>
              </a:rPr>
              <a:t>KYC</a:t>
            </a:r>
            <a:r>
              <a:rPr lang="zh-TW" altLang="en-US" dirty="0" smtClean="0">
                <a:latin typeface="+mj-ea"/>
                <a:ea typeface="+mj-ea"/>
              </a:rPr>
              <a:t>與行銷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3.</a:t>
            </a:r>
            <a:r>
              <a:rPr lang="zh-TW" altLang="en-US" dirty="0" smtClean="0">
                <a:latin typeface="+mj-ea"/>
                <a:ea typeface="+mj-ea"/>
              </a:rPr>
              <a:t>針對新戶，把握適當的聯絡方式行銷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4.</a:t>
            </a:r>
            <a:r>
              <a:rPr lang="zh-TW" altLang="en-US" dirty="0"/>
              <a:t>給予顧客行銷分數，依據顧客分數推薦適合的</a:t>
            </a:r>
            <a:r>
              <a:rPr lang="zh-TW" altLang="en-US" dirty="0" smtClean="0"/>
              <a:t>產品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757" y="159359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2400" b="1" dirty="0" smtClean="0"/>
              <a:t>顧客精準行銷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6757" y="460308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+mj-ea"/>
                <a:ea typeface="+mj-ea"/>
              </a:rPr>
              <a:t>※</a:t>
            </a:r>
            <a:r>
              <a:rPr lang="zh-TW" altLang="en-US" sz="2400" b="1" dirty="0" smtClean="0">
                <a:latin typeface="+mj-ea"/>
                <a:ea typeface="+mj-ea"/>
              </a:rPr>
              <a:t>顧客行銷方式</a:t>
            </a:r>
            <a:endParaRPr lang="zh-TW" altLang="en-US" sz="2400" b="1" dirty="0">
              <a:latin typeface="+mj-ea"/>
              <a:ea typeface="+mj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221" y="4933236"/>
            <a:ext cx="1774754" cy="177475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350418" y="4687545"/>
            <a:ext cx="7137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搭配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特匯</a:t>
            </a:r>
            <a:r>
              <a:rPr lang="zh-TW" altLang="en-US" dirty="0" smtClean="0">
                <a:latin typeface="+mj-ea"/>
                <a:ea typeface="+mj-ea"/>
              </a:rPr>
              <a:t>日以簡訊</a:t>
            </a:r>
            <a:r>
              <a:rPr lang="en-US" altLang="zh-TW" dirty="0" smtClean="0">
                <a:latin typeface="+mj-ea"/>
                <a:ea typeface="+mj-ea"/>
              </a:rPr>
              <a:t>/EDM</a:t>
            </a:r>
            <a:r>
              <a:rPr lang="zh-TW" altLang="en-US" dirty="0" smtClean="0">
                <a:latin typeface="+mj-ea"/>
                <a:ea typeface="+mj-ea"/>
              </a:rPr>
              <a:t>方式，推撥行銷分數高的顧客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透過行銷分數，讓電銷同仁了解顧客屬性，以利行銷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j-ea"/>
              </a:rPr>
              <a:t>3</a:t>
            </a:r>
            <a:r>
              <a:rPr lang="en-US" altLang="zh-TW" dirty="0" smtClean="0">
                <a:latin typeface="+mj-ea"/>
              </a:rPr>
              <a:t>.</a:t>
            </a:r>
            <a:r>
              <a:rPr lang="zh-TW" altLang="en-US" dirty="0">
                <a:latin typeface="+mj-ea"/>
              </a:rPr>
              <a:t>將行銷分數導引至前台系統，顧客至臨櫃時，可以即時提醒分行人員適合推薦產品，搭配行銷</a:t>
            </a:r>
            <a:endParaRPr lang="en-US" altLang="zh-TW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+mj-ea"/>
              <a:ea typeface="+mj-ea"/>
            </a:endParaRPr>
          </a:p>
        </p:txBody>
      </p:sp>
      <p:graphicFrame>
        <p:nvGraphicFramePr>
          <p:cNvPr id="13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83508"/>
              </p:ext>
            </p:extLst>
          </p:nvPr>
        </p:nvGraphicFramePr>
        <p:xfrm>
          <a:off x="741327" y="1146643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588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附錄：羅吉斯迴歸模型介紹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16758" y="1600571"/>
                <a:ext cx="10869785" cy="492556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TW" altLang="en-US" dirty="0" smtClean="0"/>
                  <a:t>羅吉斯迴歸是</a:t>
                </a:r>
                <a:r>
                  <a:rPr lang="zh-TW" altLang="en-US" dirty="0"/>
                  <a:t>一種分類算</a:t>
                </a:r>
                <a:r>
                  <a:rPr lang="zh-TW" altLang="en-US" dirty="0" smtClean="0"/>
                  <a:t>法，可以用於判斷成功</a:t>
                </a:r>
                <a:r>
                  <a:rPr lang="en-US" altLang="zh-TW" dirty="0" smtClean="0"/>
                  <a:t>/</a:t>
                </a:r>
                <a:r>
                  <a:rPr lang="zh-TW" altLang="en-US" dirty="0" smtClean="0"/>
                  <a:t>失敗影響的因素，例如：顧客是否會點擊一個廣告。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應變數</a:t>
                </a:r>
                <a:r>
                  <a:rPr lang="en-US" altLang="zh-TW" dirty="0" smtClean="0"/>
                  <a:t>(Y)</a:t>
                </a:r>
                <a:r>
                  <a:rPr lang="zh-TW" altLang="en-US" dirty="0" smtClean="0"/>
                  <a:t>為二元變數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成功</a:t>
                </a:r>
                <a:r>
                  <a:rPr lang="en-US" altLang="zh-TW" dirty="0" smtClean="0"/>
                  <a:t>/</a:t>
                </a:r>
                <a:r>
                  <a:rPr lang="zh-TW" altLang="en-US" dirty="0" smtClean="0"/>
                  <a:t>失敗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130393" indent="0">
                  <a:buNone/>
                </a:pPr>
                <a:r>
                  <a:rPr lang="zh-TW" altLang="en-US" dirty="0" smtClean="0"/>
                  <a:t>成功的機率</a:t>
                </a:r>
                <a:r>
                  <a:rPr lang="en-US" altLang="zh-TW" dirty="0" smtClean="0"/>
                  <a:t>(P)=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marL="130393" indent="0">
                  <a:buNone/>
                </a:pPr>
                <a:r>
                  <a:rPr lang="zh-TW" altLang="en-US" dirty="0" smtClean="0"/>
                  <a:t>失敗的機率</a:t>
                </a:r>
                <a:r>
                  <a:rPr lang="en-US" altLang="zh-TW" dirty="0" smtClean="0"/>
                  <a:t>(1-P)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marL="130393" indent="0">
                  <a:buNone/>
                </a:pPr>
                <a:endParaRPr lang="en-US" altLang="zh-TW" dirty="0"/>
              </a:p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r>
                  <a:rPr lang="zh-TW" altLang="en-US" dirty="0" smtClean="0"/>
                  <a:t>模型成效評估：</a:t>
                </a:r>
                <a:endParaRPr lang="en-US" altLang="zh-TW" dirty="0" smtClean="0"/>
              </a:p>
              <a:p>
                <a:pPr marL="130393" indent="0">
                  <a:buNone/>
                </a:pPr>
                <a:r>
                  <a:rPr lang="zh-TW" altLang="en-US" dirty="0" smtClean="0"/>
                  <a:t>以勝算比</a:t>
                </a:r>
                <a:r>
                  <a:rPr lang="en-US" altLang="zh-TW" dirty="0" smtClean="0"/>
                  <a:t>(Odds)</a:t>
                </a:r>
                <a:r>
                  <a:rPr lang="zh-TW" altLang="en-US" dirty="0" smtClean="0"/>
                  <a:t>評估，</a:t>
                </a:r>
                <a:r>
                  <a:rPr lang="en-US" altLang="zh-TW" dirty="0" smtClean="0"/>
                  <a:t>Odds=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，即事件成功與失敗的比值，</a:t>
                </a:r>
                <a:r>
                  <a:rPr lang="en-US" altLang="zh-TW" dirty="0" smtClean="0"/>
                  <a:t>Odds</a:t>
                </a:r>
                <a:r>
                  <a:rPr lang="zh-TW" altLang="en-US" dirty="0" smtClean="0"/>
                  <a:t>愈大，代表事件成功機率愈大。</a:t>
                </a:r>
                <a:endParaRPr lang="en-US" altLang="zh-TW" dirty="0" smtClean="0"/>
              </a:p>
              <a:p>
                <a:pPr marL="130393" indent="0">
                  <a:buNone/>
                </a:pPr>
                <a:endParaRPr lang="en-US" altLang="zh-TW" dirty="0" smtClean="0"/>
              </a:p>
              <a:p>
                <a:pPr marL="130393" indent="0">
                  <a:buNone/>
                </a:pPr>
                <a:endParaRPr lang="en-US" altLang="zh-TW" dirty="0"/>
              </a:p>
              <a:p>
                <a:pPr marL="130393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758" y="1600571"/>
                <a:ext cx="10869785" cy="4925567"/>
              </a:xfrm>
              <a:blipFill>
                <a:blip r:embed="rId2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507B0BA8-EC8E-426F-B6E3-A539AA9720EE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90" y="2453368"/>
            <a:ext cx="3936488" cy="28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附錄：</a:t>
            </a:r>
            <a:r>
              <a:rPr lang="zh-TW" altLang="en-US" dirty="0"/>
              <a:t>羅吉斯迴歸模型介紹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羅吉斯迴歸式：</a:t>
                </a:r>
                <a:endParaRPr lang="en-US" altLang="zh-TW" dirty="0" smtClean="0"/>
              </a:p>
              <a:p>
                <a:pPr marL="130393" indent="0">
                  <a:buNone/>
                </a:pPr>
                <a:r>
                  <a:rPr lang="zh-TW" altLang="en-US" dirty="0" smtClean="0"/>
                  <a:t>對勝算值</a:t>
                </a:r>
                <a:r>
                  <a:rPr lang="en-US" altLang="zh-TW" dirty="0" smtClean="0"/>
                  <a:t>(Odds)</a:t>
                </a:r>
                <a:r>
                  <a:rPr lang="zh-TW" altLang="en-US" dirty="0" smtClean="0"/>
                  <a:t>取自然對數</a:t>
                </a:r>
                <a:r>
                  <a:rPr lang="en-US" altLang="zh-TW" dirty="0" smtClean="0"/>
                  <a:t>(Ln)</a:t>
                </a:r>
                <a:endParaRPr lang="en-US" altLang="zh-TW" dirty="0"/>
              </a:p>
              <a:p>
                <a:pPr marL="13039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𝑳𝒏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𝑩𝒌𝑿𝒌</m:t>
                      </m:r>
                    </m:oMath>
                  </m:oMathPara>
                </a14:m>
                <a:endParaRPr lang="en-US" altLang="zh-TW" dirty="0" smtClean="0"/>
              </a:p>
              <a:p>
                <a:pPr marL="130393" indent="0">
                  <a:buNone/>
                </a:pPr>
                <a:endParaRPr lang="en-US" altLang="zh-TW" dirty="0"/>
              </a:p>
              <a:p>
                <a:pPr marL="130393" indent="0">
                  <a:buNone/>
                </a:pPr>
                <a:r>
                  <a:rPr lang="zh-TW" altLang="en-US" dirty="0" smtClean="0"/>
                  <a:t>當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𝒐𝒅𝒅𝒔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表示當</a:t>
                </a:r>
                <a:r>
                  <a:rPr lang="en-US" altLang="zh-TW" dirty="0" smtClean="0"/>
                  <a:t>Xi</a:t>
                </a:r>
                <a:r>
                  <a:rPr lang="zh-TW" altLang="en-US" dirty="0" smtClean="0"/>
                  <a:t>增加時，事件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發生的勝算會提高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𝒐𝒅𝒅𝒔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表示當</a:t>
                </a:r>
                <a:r>
                  <a:rPr lang="en-US" altLang="zh-TW" dirty="0"/>
                  <a:t>Xi</a:t>
                </a:r>
                <a:r>
                  <a:rPr lang="zh-TW" altLang="en-US" dirty="0"/>
                  <a:t>增加時，事件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發生的勝算</a:t>
                </a:r>
                <a:r>
                  <a:rPr lang="zh-TW" altLang="en-US" dirty="0" smtClean="0"/>
                  <a:t>會降</a:t>
                </a:r>
                <a:r>
                  <a:rPr lang="zh-TW" altLang="en-US" dirty="0"/>
                  <a:t>低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507B0BA8-EC8E-426F-B6E3-A539AA9720EE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0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混淆矩陣的概念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70" y="1655595"/>
            <a:ext cx="5731172" cy="46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+mj-ea"/>
                <a:ea typeface="+mj-ea"/>
              </a:rPr>
              <a:t>母體：</a:t>
            </a:r>
            <a:r>
              <a:rPr lang="en-US" altLang="zh-TW" sz="2800" dirty="0" smtClean="0">
                <a:latin typeface="+mj-ea"/>
                <a:ea typeface="+mj-ea"/>
              </a:rPr>
              <a:t>Bank Marketing</a:t>
            </a:r>
            <a:r>
              <a:rPr lang="zh-TW" altLang="en-US" sz="2800" dirty="0" smtClean="0">
                <a:latin typeface="+mj-ea"/>
                <a:ea typeface="+mj-ea"/>
              </a:rPr>
              <a:t>資料</a:t>
            </a:r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zh-TW" altLang="en-US" sz="2800" dirty="0" smtClean="0">
                <a:latin typeface="+mj-ea"/>
                <a:ea typeface="+mj-ea"/>
              </a:rPr>
              <a:t>葡萄牙銀行資料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目標：預測顧客是否會申請</a:t>
            </a:r>
            <a:r>
              <a:rPr lang="zh-TW" altLang="en-US" sz="2800" dirty="0">
                <a:latin typeface="+mj-ea"/>
                <a:ea typeface="+mj-ea"/>
              </a:rPr>
              <a:t>定存</a:t>
            </a:r>
            <a:r>
              <a:rPr lang="en-US" altLang="zh-TW" sz="2800" dirty="0" smtClean="0">
                <a:latin typeface="+mj-ea"/>
                <a:ea typeface="+mj-ea"/>
              </a:rPr>
              <a:t>(outcome)</a:t>
            </a:r>
          </a:p>
          <a:p>
            <a:r>
              <a:rPr lang="zh-TW" altLang="en-US" sz="2800" dirty="0">
                <a:latin typeface="+mj-ea"/>
                <a:ea typeface="+mj-ea"/>
              </a:rPr>
              <a:t>母體</a:t>
            </a:r>
            <a:r>
              <a:rPr lang="zh-TW" altLang="en-US" sz="2800" dirty="0" smtClean="0">
                <a:latin typeface="+mj-ea"/>
                <a:ea typeface="+mj-ea"/>
              </a:rPr>
              <a:t>數量：</a:t>
            </a:r>
            <a:r>
              <a:rPr lang="en-US" altLang="zh-TW" sz="2800" dirty="0" smtClean="0">
                <a:latin typeface="+mj-ea"/>
                <a:ea typeface="+mj-ea"/>
              </a:rPr>
              <a:t>45,211</a:t>
            </a:r>
            <a:r>
              <a:rPr lang="zh-TW" altLang="en-US" sz="2800" dirty="0" smtClean="0">
                <a:latin typeface="+mj-ea"/>
                <a:ea typeface="+mj-ea"/>
              </a:rPr>
              <a:t>筆</a:t>
            </a:r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zh-TW" altLang="en-US" sz="2800" dirty="0" smtClean="0">
                <a:latin typeface="+mj-ea"/>
                <a:ea typeface="+mj-ea"/>
              </a:rPr>
              <a:t>共</a:t>
            </a:r>
            <a:r>
              <a:rPr lang="en-US" altLang="zh-TW" sz="2800" dirty="0" smtClean="0">
                <a:latin typeface="+mj-ea"/>
                <a:ea typeface="+mj-ea"/>
              </a:rPr>
              <a:t>39,922</a:t>
            </a:r>
            <a:r>
              <a:rPr lang="zh-TW" altLang="en-US" sz="2800" dirty="0" smtClean="0">
                <a:latin typeface="+mj-ea"/>
                <a:ea typeface="+mj-ea"/>
              </a:rPr>
              <a:t>人申請存款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6758" y="3293759"/>
            <a:ext cx="9407821" cy="33415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樣態因子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(X)</a:t>
            </a: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：</a:t>
            </a:r>
            <a:endParaRPr lang="en-US" altLang="zh-TW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年齡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(age)				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職業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(job)</a:t>
            </a:r>
            <a:endParaRPr lang="en-US" altLang="zh-TW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婚姻</a:t>
            </a: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狀態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(marital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教育程度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(education)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是否有信用違約紀錄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(default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帳戶餘額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(balance)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有</a:t>
            </a: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無房貸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(housing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有無個人信貸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(loan)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聯絡方式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(contact)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31223" y="3604098"/>
            <a:ext cx="5154966" cy="301840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前一次</a:t>
            </a: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往來</a:t>
            </a: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日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day)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最後的聯絡月數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+mj-ea"/>
                <a:ea typeface="+mj-ea"/>
                <a:cs typeface="Arial" panose="020B0604020202020204" pitchFamily="34" charset="0"/>
              </a:rPr>
              <a:t>mon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zh-TW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聯</a:t>
            </a: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絡</a:t>
            </a: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時間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秒數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)(duration)</a:t>
            </a:r>
          </a:p>
          <a:p>
            <a:pPr marL="408188" indent="-408188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行銷次數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_</a:t>
            </a:r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含本次行銷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(campaign)</a:t>
            </a:r>
          </a:p>
          <a:p>
            <a:pPr marL="340157" indent="-340157">
              <a:buFont typeface="Arial" pitchFamily="34" charset="0"/>
              <a:buChar char="•"/>
            </a:pPr>
            <a:r>
              <a:rPr lang="zh-TW" altLang="en-US" kern="100" dirty="0" smtClean="0">
                <a:latin typeface="+mj-ea"/>
                <a:ea typeface="+mj-ea"/>
                <a:cs typeface="Times New Roman"/>
              </a:rPr>
              <a:t> 前</a:t>
            </a:r>
            <a:r>
              <a:rPr lang="zh-TW" altLang="en-US" kern="100" dirty="0">
                <a:latin typeface="+mj-ea"/>
                <a:ea typeface="+mj-ea"/>
                <a:cs typeface="Times New Roman"/>
              </a:rPr>
              <a:t>次接觸距今天</a:t>
            </a:r>
            <a:r>
              <a:rPr lang="zh-TW" altLang="en-US" kern="100" dirty="0" smtClean="0">
                <a:latin typeface="+mj-ea"/>
                <a:ea typeface="+mj-ea"/>
                <a:cs typeface="Times New Roman"/>
              </a:rPr>
              <a:t>數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en-US" altLang="zh-TW" dirty="0" err="1" smtClean="0">
                <a:latin typeface="+mj-ea"/>
                <a:ea typeface="+mj-ea"/>
              </a:rPr>
              <a:t>pdays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marL="340157" indent="-340157"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 行銷次數</a:t>
            </a:r>
            <a:r>
              <a:rPr lang="en-US" altLang="zh-TW" dirty="0" smtClean="0">
                <a:latin typeface="+mj-ea"/>
                <a:ea typeface="+mj-ea"/>
              </a:rPr>
              <a:t>_</a:t>
            </a:r>
            <a:r>
              <a:rPr lang="zh-TW" altLang="en-US" dirty="0" smtClean="0">
                <a:latin typeface="+mj-ea"/>
                <a:ea typeface="+mj-ea"/>
              </a:rPr>
              <a:t>不含本次行銷</a:t>
            </a:r>
            <a:r>
              <a:rPr lang="en-US" altLang="zh-TW" dirty="0" smtClean="0">
                <a:latin typeface="+mj-ea"/>
                <a:ea typeface="+mj-ea"/>
              </a:rPr>
              <a:t>(previous)</a:t>
            </a:r>
            <a:endParaRPr lang="en-US" altLang="zh-TW" dirty="0">
              <a:latin typeface="+mj-ea"/>
              <a:ea typeface="+mj-ea"/>
            </a:endParaRPr>
          </a:p>
          <a:p>
            <a:pPr marL="340157" indent="-340157"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 前</a:t>
            </a:r>
            <a:r>
              <a:rPr lang="zh-TW" altLang="en-US" dirty="0">
                <a:latin typeface="+mj-ea"/>
                <a:ea typeface="+mj-ea"/>
              </a:rPr>
              <a:t>次行銷結果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en-US" altLang="zh-TW" dirty="0" err="1">
                <a:latin typeface="+mj-ea"/>
                <a:ea typeface="+mj-ea"/>
              </a:rPr>
              <a:t>poutcome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99855" y="6064035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※7</a:t>
            </a:r>
            <a:r>
              <a:rPr lang="zh-TW" altLang="en-US" dirty="0" smtClean="0">
                <a:latin typeface="+mj-ea"/>
                <a:ea typeface="+mj-ea"/>
              </a:rPr>
              <a:t>個數值變數，</a:t>
            </a:r>
            <a:r>
              <a:rPr lang="en-US" altLang="zh-TW" dirty="0" smtClean="0">
                <a:latin typeface="+mj-ea"/>
                <a:ea typeface="+mj-ea"/>
              </a:rPr>
              <a:t>9</a:t>
            </a:r>
            <a:r>
              <a:rPr lang="zh-TW" altLang="en-US" dirty="0" smtClean="0">
                <a:latin typeface="+mj-ea"/>
                <a:ea typeface="+mj-ea"/>
              </a:rPr>
              <a:t>個類別變數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3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13" y="1629177"/>
            <a:ext cx="10971372" cy="4790305"/>
          </a:xfrm>
        </p:spPr>
        <p:txBody>
          <a:bodyPr/>
          <a:lstStyle/>
          <a:p>
            <a:r>
              <a:rPr lang="zh-TW" altLang="en-US" dirty="0" smtClean="0"/>
              <a:t>分析程序：</a:t>
            </a:r>
            <a:endParaRPr lang="en-US" altLang="zh-TW" dirty="0" smtClean="0"/>
          </a:p>
        </p:txBody>
      </p:sp>
      <p:pic>
        <p:nvPicPr>
          <p:cNvPr id="3074" name="Picture 2" descr="C:\Users\Owen\Pictures\data-cleansin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6367" y1="30469" x2="37305" y2="13867"/>
                        <a14:backgroundMark x1="57813" y1="27539" x2="57617" y2="439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40" y="2112305"/>
            <a:ext cx="3294496" cy="32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507B0BA8-EC8E-426F-B6E3-A539AA9720EE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135240" y="3644010"/>
            <a:ext cx="479991" cy="648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 descr="ãFACTORY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17" y="3012661"/>
            <a:ext cx="3036478" cy="14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391350" y="496607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建</a:t>
            </a:r>
            <a:r>
              <a:rPr lang="zh-TW" altLang="en-US" sz="2400" dirty="0" smtClean="0">
                <a:latin typeface="+mj-ea"/>
                <a:ea typeface="+mj-ea"/>
              </a:rPr>
              <a:t>模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6174196" y="3671290"/>
            <a:ext cx="511080" cy="55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82638" y="4989155"/>
            <a:ext cx="21526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顧客樣貌分</a:t>
            </a:r>
            <a:r>
              <a:rPr lang="zh-TW" altLang="en-US" dirty="0">
                <a:latin typeface="+mj-ea"/>
                <a:ea typeface="+mj-ea"/>
              </a:rPr>
              <a:t>析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3118750"/>
            <a:ext cx="2099782" cy="1659513"/>
          </a:xfrm>
          <a:prstGeom prst="rect">
            <a:avLst/>
          </a:prstGeom>
        </p:spPr>
      </p:pic>
      <p:sp>
        <p:nvSpPr>
          <p:cNvPr id="23" name="向右箭號 22"/>
          <p:cNvSpPr/>
          <p:nvPr/>
        </p:nvSpPr>
        <p:spPr>
          <a:xfrm>
            <a:off x="9119542" y="3732894"/>
            <a:ext cx="389292" cy="517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467270" y="4991303"/>
            <a:ext cx="2630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資料清理與特徵工程</a:t>
            </a:r>
          </a:p>
        </p:txBody>
      </p:sp>
      <p:sp>
        <p:nvSpPr>
          <p:cNvPr id="13" name="AutoShape 4" descr="Boar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Picture 6" descr="C:\Users\Owen\Pictures\boa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2764401"/>
            <a:ext cx="1936986" cy="19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9650270" y="4989155"/>
            <a:ext cx="21526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+mj-ea"/>
                <a:ea typeface="+mj-ea"/>
              </a:rPr>
              <a:t>結論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4606" y="6157823"/>
            <a:ext cx="4464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以上程序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進行為主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02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顧客樣</a:t>
            </a:r>
            <a:r>
              <a:rPr lang="zh-TW" altLang="en-US" dirty="0"/>
              <a:t>貌</a:t>
            </a:r>
            <a:r>
              <a:rPr lang="zh-TW" altLang="en-US" dirty="0" smtClean="0"/>
              <a:t>分析流程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98" y="2243503"/>
            <a:ext cx="2875342" cy="28753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2224"/>
            <a:ext cx="2741015" cy="274101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741015" y="2205658"/>
            <a:ext cx="3888432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+mj-ea"/>
                <a:ea typeface="+mj-ea"/>
              </a:rPr>
              <a:t>※</a:t>
            </a:r>
            <a:r>
              <a:rPr lang="zh-TW" altLang="en-US" sz="2400" b="1" dirty="0" smtClean="0">
                <a:latin typeface="+mj-ea"/>
                <a:ea typeface="+mj-ea"/>
              </a:rPr>
              <a:t>以敘述統計方法檢視</a:t>
            </a:r>
            <a:endParaRPr lang="en-US" altLang="zh-TW" sz="2400" b="1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1.</a:t>
            </a:r>
            <a:r>
              <a:rPr lang="zh-TW" altLang="en-US" sz="2400" dirty="0" smtClean="0">
                <a:latin typeface="+mj-ea"/>
                <a:ea typeface="+mj-ea"/>
              </a:rPr>
              <a:t>年齡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2.</a:t>
            </a:r>
            <a:r>
              <a:rPr lang="zh-TW" altLang="en-US" sz="2400" kern="0" dirty="0">
                <a:latin typeface="+mj-ea"/>
                <a:ea typeface="+mj-ea"/>
              </a:rPr>
              <a:t>帳戶</a:t>
            </a:r>
            <a:r>
              <a:rPr lang="zh-TW" altLang="en-US" sz="2400" kern="0" dirty="0" smtClean="0">
                <a:latin typeface="+mj-ea"/>
                <a:ea typeface="+mj-ea"/>
              </a:rPr>
              <a:t>餘額</a:t>
            </a:r>
            <a:endParaRPr lang="en-US" altLang="zh-TW" sz="2400" kern="0" dirty="0" smtClean="0">
              <a:latin typeface="+mj-ea"/>
              <a:ea typeface="+mj-ea"/>
            </a:endParaRPr>
          </a:p>
          <a:p>
            <a:r>
              <a:rPr lang="en-US" altLang="zh-TW" sz="2400" kern="0" dirty="0" smtClean="0">
                <a:latin typeface="+mj-ea"/>
                <a:ea typeface="+mj-ea"/>
                <a:cs typeface="Times New Roman"/>
              </a:rPr>
              <a:t>3.</a:t>
            </a:r>
            <a:r>
              <a:rPr lang="zh-TW" altLang="en-US" sz="2400" dirty="0">
                <a:latin typeface="+mj-ea"/>
                <a:ea typeface="+mj-ea"/>
                <a:cs typeface="Arial" panose="020B0604020202020204" pitchFamily="34" charset="0"/>
              </a:rPr>
              <a:t>前一次往來</a:t>
            </a:r>
            <a:r>
              <a:rPr lang="zh-TW" altLang="en-US" sz="2400" dirty="0" smtClean="0">
                <a:latin typeface="+mj-ea"/>
                <a:ea typeface="+mj-ea"/>
                <a:cs typeface="Arial" panose="020B0604020202020204" pitchFamily="34" charset="0"/>
              </a:rPr>
              <a:t>日</a:t>
            </a:r>
            <a:endParaRPr lang="en-US" altLang="zh-TW" sz="2400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TW" sz="2400" kern="100" dirty="0" smtClean="0">
                <a:latin typeface="+mj-ea"/>
                <a:ea typeface="+mj-ea"/>
                <a:cs typeface="Arial" panose="020B0604020202020204" pitchFamily="34" charset="0"/>
              </a:rPr>
              <a:t>4.</a:t>
            </a:r>
            <a:r>
              <a:rPr lang="zh-TW" altLang="en-US" sz="2400" dirty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聯絡</a:t>
            </a:r>
            <a:r>
              <a:rPr lang="zh-TW" altLang="en-US" sz="24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時間</a:t>
            </a:r>
            <a:r>
              <a:rPr lang="en-US" altLang="zh-TW" sz="2400" dirty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2400" dirty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秒</a:t>
            </a:r>
            <a:r>
              <a:rPr lang="en-US" altLang="zh-TW" sz="24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zh-TW" sz="2400" kern="1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5.</a:t>
            </a:r>
            <a:r>
              <a:rPr lang="zh-TW" altLang="en-US" sz="2400" dirty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行銷次數</a:t>
            </a:r>
            <a:r>
              <a:rPr lang="en-US" altLang="zh-TW" sz="24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_</a:t>
            </a:r>
            <a:r>
              <a:rPr lang="zh-TW" altLang="en-US" sz="24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含</a:t>
            </a:r>
            <a:r>
              <a:rPr lang="zh-TW" altLang="en-US" sz="2400" dirty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本次</a:t>
            </a:r>
            <a:r>
              <a:rPr lang="zh-TW" altLang="en-US" sz="24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行銷</a:t>
            </a:r>
            <a:endParaRPr lang="en-US" altLang="zh-TW" sz="2400" dirty="0" smtClean="0">
              <a:solidFill>
                <a:schemeClr val="dk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TW" sz="2400" kern="100" dirty="0" smtClean="0">
                <a:solidFill>
                  <a:schemeClr val="dk1"/>
                </a:solidFill>
                <a:latin typeface="+mj-ea"/>
                <a:ea typeface="+mj-ea"/>
                <a:cs typeface="Arial" panose="020B0604020202020204" pitchFamily="34" charset="0"/>
              </a:rPr>
              <a:t>6.</a:t>
            </a:r>
            <a:r>
              <a:rPr lang="zh-TW" altLang="en-US" sz="2400" kern="100" dirty="0">
                <a:latin typeface="+mj-ea"/>
                <a:ea typeface="+mj-ea"/>
                <a:cs typeface="Times New Roman"/>
              </a:rPr>
              <a:t>前次接觸距今天</a:t>
            </a:r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數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r>
              <a:rPr lang="en-US" altLang="zh-TW" sz="2400" kern="100" dirty="0" smtClean="0">
                <a:latin typeface="+mj-ea"/>
                <a:ea typeface="+mj-ea"/>
                <a:cs typeface="Times New Roman"/>
              </a:rPr>
              <a:t>7.</a:t>
            </a:r>
            <a:r>
              <a:rPr lang="zh-TW" altLang="en-US" sz="2400" dirty="0">
                <a:latin typeface="+mj-ea"/>
                <a:ea typeface="+mj-ea"/>
              </a:rPr>
              <a:t>行銷次數</a:t>
            </a:r>
            <a:r>
              <a:rPr lang="en-US" altLang="zh-TW" sz="2400" dirty="0">
                <a:latin typeface="+mj-ea"/>
                <a:ea typeface="+mj-ea"/>
              </a:rPr>
              <a:t>_</a:t>
            </a:r>
            <a:r>
              <a:rPr lang="zh-TW" altLang="en-US" sz="2400" dirty="0">
                <a:latin typeface="+mj-ea"/>
                <a:ea typeface="+mj-ea"/>
              </a:rPr>
              <a:t>不含本次</a:t>
            </a:r>
            <a:r>
              <a:rPr lang="zh-TW" altLang="en-US" sz="2400" dirty="0" smtClean="0">
                <a:latin typeface="+mj-ea"/>
                <a:ea typeface="+mj-ea"/>
              </a:rPr>
              <a:t>行銷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2400" dirty="0" smtClean="0">
                <a:latin typeface="+mj-ea"/>
                <a:ea typeface="+mj-ea"/>
              </a:rPr>
              <a:t>目的：檢視</a:t>
            </a:r>
            <a:r>
              <a:rPr lang="zh-TW" altLang="en-US" sz="2400" dirty="0">
                <a:latin typeface="+mj-ea"/>
                <a:ea typeface="+mj-ea"/>
              </a:rPr>
              <a:t>數值</a:t>
            </a:r>
            <a:r>
              <a:rPr lang="zh-TW" altLang="en-US" sz="2400" dirty="0" smtClean="0">
                <a:latin typeface="+mj-ea"/>
                <a:ea typeface="+mj-ea"/>
              </a:rPr>
              <a:t>變數樣貌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kern="100" dirty="0">
              <a:latin typeface="+mj-ea"/>
              <a:ea typeface="+mj-ea"/>
              <a:cs typeface="Times New Roman"/>
            </a:endParaRPr>
          </a:p>
          <a:p>
            <a:endParaRPr lang="zh-TW" altLang="zh-TW" sz="2400" kern="100" dirty="0" smtClean="0">
              <a:latin typeface="+mj-ea"/>
              <a:ea typeface="+mj-ea"/>
              <a:cs typeface="Times New Roman"/>
            </a:endParaRPr>
          </a:p>
          <a:p>
            <a:endParaRPr lang="zh-TW" altLang="zh-TW" sz="2400" kern="100" dirty="0">
              <a:latin typeface="+mj-ea"/>
              <a:cs typeface="Times New Roman"/>
            </a:endParaRPr>
          </a:p>
          <a:p>
            <a:endParaRPr lang="zh-TW" altLang="zh-TW" sz="2400" kern="100" dirty="0">
              <a:latin typeface="+mj-ea"/>
              <a:cs typeface="Times New Roman"/>
            </a:endParaRPr>
          </a:p>
          <a:p>
            <a:endParaRPr lang="zh-TW" altLang="zh-TW" sz="2400" kern="100" dirty="0">
              <a:latin typeface="+mj-ea"/>
              <a:cs typeface="Times New Roman"/>
            </a:endParaRPr>
          </a:p>
          <a:p>
            <a:endParaRPr lang="zh-TW" altLang="zh-TW" sz="2400" kern="100" dirty="0">
              <a:latin typeface="+mj-ea"/>
              <a:ea typeface="+mj-ea"/>
              <a:cs typeface="Times New Roman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87494" y="2205658"/>
            <a:ext cx="38884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+mj-ea"/>
                <a:ea typeface="+mj-ea"/>
              </a:rPr>
              <a:t>※</a:t>
            </a:r>
            <a:r>
              <a:rPr lang="zh-TW" altLang="en-US" sz="2400" b="1" dirty="0" smtClean="0">
                <a:latin typeface="+mj-ea"/>
                <a:ea typeface="+mj-ea"/>
              </a:rPr>
              <a:t>視覺化分析</a:t>
            </a:r>
            <a:endParaRPr lang="en-US" altLang="zh-TW" sz="2400" b="1" dirty="0" smtClean="0">
              <a:latin typeface="+mj-ea"/>
              <a:ea typeface="+mj-ea"/>
            </a:endParaRPr>
          </a:p>
          <a:p>
            <a:r>
              <a:rPr lang="en-US" altLang="zh-TW" sz="2400" kern="100" dirty="0" smtClean="0">
                <a:latin typeface="+mj-ea"/>
                <a:ea typeface="+mj-ea"/>
                <a:cs typeface="Times New Roman"/>
              </a:rPr>
              <a:t>1.</a:t>
            </a:r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長條圖：檢視各項變數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人數分佈情況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r>
              <a:rPr lang="en-US" altLang="zh-TW" sz="2400" kern="100" dirty="0" smtClean="0">
                <a:latin typeface="+mj-ea"/>
                <a:ea typeface="+mj-ea"/>
                <a:cs typeface="Times New Roman"/>
              </a:rPr>
              <a:t>2.</a:t>
            </a:r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折線圖：檢視每組類別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中，有申請定存的比率。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endParaRPr lang="en-US" altLang="zh-TW" sz="2400" kern="100" dirty="0">
              <a:latin typeface="+mj-ea"/>
              <a:ea typeface="+mj-ea"/>
              <a:cs typeface="Times New Roman"/>
            </a:endParaRPr>
          </a:p>
          <a:p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endParaRPr lang="en-US" altLang="zh-TW" sz="2400" kern="100" dirty="0">
              <a:latin typeface="+mj-ea"/>
              <a:ea typeface="+mj-ea"/>
              <a:cs typeface="Times New Roman"/>
            </a:endParaRPr>
          </a:p>
          <a:p>
            <a:r>
              <a:rPr lang="en-US" altLang="zh-TW" sz="2400" kern="1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※</a:t>
            </a:r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目的：檢視變數分佈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樣貌，以及顧客申請產</a:t>
            </a:r>
            <a:endParaRPr lang="en-US" altLang="zh-TW" sz="2400" kern="100" dirty="0" smtClean="0">
              <a:latin typeface="+mj-ea"/>
              <a:ea typeface="+mj-ea"/>
              <a:cs typeface="Times New Roman"/>
            </a:endParaRPr>
          </a:p>
          <a:p>
            <a:r>
              <a:rPr lang="zh-TW" altLang="en-US" sz="2400" kern="100" dirty="0" smtClean="0">
                <a:latin typeface="+mj-ea"/>
                <a:ea typeface="+mj-ea"/>
                <a:cs typeface="Times New Roman"/>
              </a:rPr>
              <a:t>品狀況</a:t>
            </a:r>
            <a:endParaRPr lang="zh-TW" altLang="zh-TW" sz="2400" kern="100" dirty="0" smtClean="0">
              <a:latin typeface="+mj-ea"/>
              <a:ea typeface="+mj-ea"/>
              <a:cs typeface="Times New Roman"/>
            </a:endParaRPr>
          </a:p>
          <a:p>
            <a:endParaRPr lang="zh-TW" altLang="zh-TW" sz="2400" kern="100" dirty="0">
              <a:latin typeface="+mj-ea"/>
              <a:cs typeface="Times New Roman"/>
            </a:endParaRPr>
          </a:p>
          <a:p>
            <a:endParaRPr lang="zh-TW" altLang="zh-TW" sz="2400" kern="100" dirty="0">
              <a:latin typeface="+mj-ea"/>
              <a:cs typeface="Times New Roman"/>
            </a:endParaRPr>
          </a:p>
          <a:p>
            <a:endParaRPr lang="zh-TW" altLang="zh-TW" sz="2400" kern="100" dirty="0">
              <a:latin typeface="+mj-ea"/>
              <a:cs typeface="Times New Roman"/>
            </a:endParaRPr>
          </a:p>
          <a:p>
            <a:endParaRPr lang="zh-TW" altLang="zh-TW" sz="2400" kern="100" dirty="0">
              <a:latin typeface="+mj-ea"/>
              <a:ea typeface="+mj-ea"/>
              <a:cs typeface="Times New Roman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graphicFrame>
        <p:nvGraphicFramePr>
          <p:cNvPr id="12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502856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83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敘述統計</a:t>
            </a:r>
            <a:endParaRPr lang="zh-TW" altLang="en-US" dirty="0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41393"/>
              </p:ext>
            </p:extLst>
          </p:nvPr>
        </p:nvGraphicFramePr>
        <p:xfrm>
          <a:off x="816757" y="2421682"/>
          <a:ext cx="9094873" cy="35627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05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6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26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3172"/>
                <a:gridCol w="94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431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9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+mj-ea"/>
                          <a:ea typeface="+mj-ea"/>
                        </a:rPr>
                        <a:t>變數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+mj-ea"/>
                          <a:ea typeface="+mj-ea"/>
                        </a:rPr>
                        <a:t>樣本數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+mj-ea"/>
                          <a:ea typeface="+mj-ea"/>
                        </a:rPr>
                        <a:t>平均值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>
                          <a:effectLst/>
                          <a:latin typeface="+mj-ea"/>
                          <a:ea typeface="+mj-ea"/>
                        </a:rPr>
                        <a:t>標準差</a:t>
                      </a:r>
                      <a:endParaRPr lang="zh-TW" sz="2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Q1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中位數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Q3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年齡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40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10.61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39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帳戶餘額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alt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1362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3044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72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448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1428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latin typeface="+mj-ea"/>
                          <a:cs typeface="Arial" panose="020B0604020202020204" pitchFamily="34" charset="0"/>
                        </a:rPr>
                        <a:t>前一次往來日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alt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8.32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16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聯絡時間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秒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alt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258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257.53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103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180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319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行銷次數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_</a:t>
                      </a:r>
                      <a:b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</a:br>
                      <a:r>
                        <a:rPr lang="zh-TW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含本次行銷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alt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2.8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3.1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4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前次接觸距今天數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alt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40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100.13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-1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-1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-1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latin typeface="+mj-ea"/>
                          <a:ea typeface="+mj-ea"/>
                        </a:rPr>
                        <a:t>行銷次數</a:t>
                      </a:r>
                      <a:r>
                        <a:rPr lang="en-US" altLang="zh-TW" sz="2000" dirty="0" smtClean="0">
                          <a:latin typeface="+mj-ea"/>
                          <a:ea typeface="+mj-ea"/>
                        </a:rPr>
                        <a:t>_</a:t>
                      </a:r>
                      <a:r>
                        <a:rPr lang="zh-TW" altLang="en-US" sz="2000" dirty="0" smtClean="0">
                          <a:latin typeface="+mj-ea"/>
                          <a:ea typeface="+mj-ea"/>
                        </a:rPr>
                        <a:t>不含本次行銷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45,211</a:t>
                      </a:r>
                      <a:endParaRPr lang="zh-TW" alt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0.58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2.3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23704" marR="23704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329938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198662" y="6238106"/>
            <a:ext cx="8784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※</a:t>
            </a:r>
            <a:r>
              <a:rPr lang="zh-TW" altLang="en-US" dirty="0" smtClean="0">
                <a:latin typeface="+mj-ea"/>
                <a:ea typeface="+mj-ea"/>
              </a:rPr>
              <a:t>資料中並無遺漏值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49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視覺化</a:t>
            </a:r>
            <a:r>
              <a:rPr lang="zh-TW" altLang="en-US" dirty="0"/>
              <a:t>分析</a:t>
            </a:r>
            <a:r>
              <a:rPr lang="zh-TW" altLang="en-US" dirty="0" smtClean="0"/>
              <a:t>：年齡與申請比率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91150" y="18115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+mj-ea"/>
                <a:ea typeface="+mj-ea"/>
              </a:rPr>
              <a:t>年齡</a:t>
            </a:r>
          </a:p>
        </p:txBody>
      </p:sp>
      <p:graphicFrame>
        <p:nvGraphicFramePr>
          <p:cNvPr id="14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77246"/>
              </p:ext>
            </p:extLst>
          </p:nvPr>
        </p:nvGraphicFramePr>
        <p:xfrm>
          <a:off x="23677" y="2056055"/>
          <a:ext cx="11635336" cy="447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513257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5" name="直線接點 4"/>
          <p:cNvCxnSpPr/>
          <p:nvPr/>
        </p:nvCxnSpPr>
        <p:spPr>
          <a:xfrm>
            <a:off x="1342678" y="2630260"/>
            <a:ext cx="9505056" cy="79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950768" y="2208734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8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750" y="228653"/>
            <a:ext cx="10869785" cy="990829"/>
          </a:xfrm>
        </p:spPr>
        <p:txBody>
          <a:bodyPr>
            <a:normAutofit/>
          </a:bodyPr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職業類別與申請比率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207774" y="6526138"/>
            <a:ext cx="711107" cy="244533"/>
          </a:xfrm>
        </p:spPr>
        <p:txBody>
          <a:bodyPr>
            <a:normAutofit fontScale="55000" lnSpcReduction="20000"/>
          </a:bodyPr>
          <a:lstStyle/>
          <a:p>
            <a:fld id="{C20FB573-3808-440A-A858-C950566C4C02}" type="slidenum">
              <a:rPr lang="zh-TW" altLang="en-US" sz="2000" smtClean="0"/>
              <a:pPr/>
              <a:t>8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24843" y="185795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職業類別</a:t>
            </a:r>
            <a:endParaRPr lang="zh-TW" altLang="en-US" sz="2400" b="1" dirty="0"/>
          </a:p>
        </p:txBody>
      </p:sp>
      <p:graphicFrame>
        <p:nvGraphicFramePr>
          <p:cNvPr id="2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83746"/>
              </p:ext>
            </p:extLst>
          </p:nvPr>
        </p:nvGraphicFramePr>
        <p:xfrm>
          <a:off x="694606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41843"/>
              </p:ext>
            </p:extLst>
          </p:nvPr>
        </p:nvGraphicFramePr>
        <p:xfrm>
          <a:off x="-241498" y="2133650"/>
          <a:ext cx="11521280" cy="472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1270670" y="2744255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067746" y="2312207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平均線：</a:t>
            </a:r>
            <a:r>
              <a:rPr lang="en-US" altLang="zh-TW" sz="2000" dirty="0" smtClean="0">
                <a:latin typeface="+mj-ea"/>
                <a:ea typeface="+mj-ea"/>
              </a:rPr>
              <a:t>88.3%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8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視覺化分析：</a:t>
            </a:r>
            <a:r>
              <a:rPr lang="zh-TW" altLang="en-US" dirty="0" smtClean="0"/>
              <a:t>往來日與申請比率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C20FB573-3808-440A-A858-C950566C4C0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1110" y="182068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往來</a:t>
            </a:r>
            <a:r>
              <a:rPr lang="zh-TW" altLang="en-US" sz="2400" b="1" dirty="0"/>
              <a:t>日</a:t>
            </a:r>
          </a:p>
        </p:txBody>
      </p:sp>
      <p:graphicFrame>
        <p:nvGraphicFramePr>
          <p:cNvPr id="2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605499"/>
              </p:ext>
            </p:extLst>
          </p:nvPr>
        </p:nvGraphicFramePr>
        <p:xfrm>
          <a:off x="766614" y="1197546"/>
          <a:ext cx="10945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410718"/>
              </p:ext>
            </p:extLst>
          </p:nvPr>
        </p:nvGraphicFramePr>
        <p:xfrm>
          <a:off x="-205494" y="2239504"/>
          <a:ext cx="11449272" cy="48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1270670" y="2853730"/>
            <a:ext cx="8784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895406" y="2294216"/>
            <a:ext cx="2020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平均線：</a:t>
            </a:r>
            <a:r>
              <a:rPr lang="en-US" altLang="zh-TW" dirty="0" smtClean="0">
                <a:latin typeface="+mj-ea"/>
                <a:ea typeface="+mj-ea"/>
              </a:rPr>
              <a:t>88.3%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7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38138</TotalTime>
  <Words>1659</Words>
  <Application>Microsoft Office PowerPoint</Application>
  <PresentationFormat>自訂</PresentationFormat>
  <Paragraphs>502</Paragraphs>
  <Slides>27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中庸</vt:lpstr>
      <vt:lpstr>Bank marketing 資料探勘</vt:lpstr>
      <vt:lpstr>大綱</vt:lpstr>
      <vt:lpstr>資料說明</vt:lpstr>
      <vt:lpstr>分析架構</vt:lpstr>
      <vt:lpstr>顧客樣貌分析流程</vt:lpstr>
      <vt:lpstr>敘述統計</vt:lpstr>
      <vt:lpstr>視覺化分析：年齡與申請比率</vt:lpstr>
      <vt:lpstr>視覺化分析：職業類別與申請比率</vt:lpstr>
      <vt:lpstr>視覺化分析：往來日與申請比率</vt:lpstr>
      <vt:lpstr>視覺化分析：婚姻類別與申請比率</vt:lpstr>
      <vt:lpstr>視覺化分析：教育程度與申請比率</vt:lpstr>
      <vt:lpstr>視覺化分析：帳戶餘額與申請比率</vt:lpstr>
      <vt:lpstr>視覺化分析：聯絡時間與申請比率</vt:lpstr>
      <vt:lpstr>視覺化分析：行銷次數與申請比率</vt:lpstr>
      <vt:lpstr>視覺化分析：有無房信貸與申請比率</vt:lpstr>
      <vt:lpstr>視覺化分析：違約與否與申請比率</vt:lpstr>
      <vt:lpstr>視覺化分析：前次行銷成功與否與申請比率</vt:lpstr>
      <vt:lpstr>視覺化分析：聯絡方式、月份與申請比率</vt:lpstr>
      <vt:lpstr>相關矩陣</vt:lpstr>
      <vt:lpstr>資料清理與特徵工程</vt:lpstr>
      <vt:lpstr>模型建置：羅吉斯迴歸</vt:lpstr>
      <vt:lpstr>樣態因子勝算比(Odds)</vt:lpstr>
      <vt:lpstr>模型成效</vt:lpstr>
      <vt:lpstr>結論</vt:lpstr>
      <vt:lpstr>附錄：羅吉斯迴歸模型介紹-1</vt:lpstr>
      <vt:lpstr>附錄：羅吉斯迴歸模型介紹-2</vt:lpstr>
      <vt:lpstr>混淆矩陣的概念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我國金控經營績效與風險之研究 －以子公司組合與市佔率為例</dc:title>
  <dc:creator>Owen</dc:creator>
  <cp:lastModifiedBy>Owen</cp:lastModifiedBy>
  <cp:revision>376</cp:revision>
  <dcterms:created xsi:type="dcterms:W3CDTF">2017-07-02T02:51:34Z</dcterms:created>
  <dcterms:modified xsi:type="dcterms:W3CDTF">2020-02-23T00:37:58Z</dcterms:modified>
</cp:coreProperties>
</file>