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94" r:id="rId2"/>
    <p:sldId id="366" r:id="rId3"/>
    <p:sldId id="367" r:id="rId4"/>
    <p:sldId id="368" r:id="rId5"/>
    <p:sldId id="371" r:id="rId6"/>
    <p:sldId id="372" r:id="rId7"/>
    <p:sldId id="369" r:id="rId8"/>
    <p:sldId id="370" r:id="rId9"/>
    <p:sldId id="373" r:id="rId10"/>
    <p:sldId id="393" r:id="rId11"/>
    <p:sldId id="375" r:id="rId12"/>
    <p:sldId id="376" r:id="rId13"/>
    <p:sldId id="379" r:id="rId14"/>
    <p:sldId id="377" r:id="rId15"/>
    <p:sldId id="391" r:id="rId16"/>
    <p:sldId id="392"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期末報告" id="{458409EB-AD7B-441B-B0A5-766DF6722FF0}">
          <p14:sldIdLst>
            <p14:sldId id="294"/>
            <p14:sldId id="366"/>
            <p14:sldId id="367"/>
            <p14:sldId id="368"/>
            <p14:sldId id="371"/>
            <p14:sldId id="372"/>
            <p14:sldId id="369"/>
            <p14:sldId id="370"/>
            <p14:sldId id="373"/>
            <p14:sldId id="393"/>
            <p14:sldId id="375"/>
            <p14:sldId id="376"/>
            <p14:sldId id="379"/>
            <p14:sldId id="377"/>
            <p14:sldId id="391"/>
            <p14:sldId id="3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00"/>
    <a:srgbClr val="E9E9E9"/>
    <a:srgbClr val="DD8A51"/>
    <a:srgbClr val="DE8D56"/>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1" autoAdjust="0"/>
    <p:restoredTop sz="89566" autoAdjust="0"/>
  </p:normalViewPr>
  <p:slideViewPr>
    <p:cSldViewPr snapToGrid="0">
      <p:cViewPr varScale="1">
        <p:scale>
          <a:sx n="111" d="100"/>
          <a:sy n="111" d="100"/>
        </p:scale>
        <p:origin x="71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BC55A-B926-4135-8B07-D0222DC13AD9}" type="datetimeFigureOut">
              <a:rPr lang="zh-CN" altLang="en-US" smtClean="0"/>
              <a:t>2022/6/7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2B186-E0E0-4D76-B02B-DC2D40E6BEC3}" type="slidenum">
              <a:rPr lang="zh-CN" altLang="en-US" smtClean="0"/>
              <a:t>‹#›</a:t>
            </a:fld>
            <a:endParaRPr lang="zh-CN" altLang="en-US"/>
          </a:p>
        </p:txBody>
      </p:sp>
    </p:spTree>
    <p:extLst>
      <p:ext uri="{BB962C8B-B14F-4D97-AF65-F5344CB8AC3E}">
        <p14:creationId xmlns:p14="http://schemas.microsoft.com/office/powerpoint/2010/main" val="97068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812B186-E0E0-4D76-B02B-DC2D40E6BEC3}" type="slidenum">
              <a:rPr lang="zh-CN" altLang="en-US" smtClean="0"/>
              <a:t>1</a:t>
            </a:fld>
            <a:endParaRPr lang="zh-CN" altLang="en-US"/>
          </a:p>
        </p:txBody>
      </p:sp>
    </p:spTree>
    <p:extLst>
      <p:ext uri="{BB962C8B-B14F-4D97-AF65-F5344CB8AC3E}">
        <p14:creationId xmlns:p14="http://schemas.microsoft.com/office/powerpoint/2010/main" val="409859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dirty="0">
                <a:latin typeface="微軟正黑體" panose="020B0604030504040204" pitchFamily="34" charset="-120"/>
                <a:ea typeface="微軟正黑體" panose="020B0604030504040204" pitchFamily="34" charset="-120"/>
                <a:cs typeface="+mn-ea"/>
                <a:sym typeface="+mn-lt"/>
              </a:rPr>
              <a:t>前面提到的隨機分割驗證集，最一開始我們用的就是這種，抓</a:t>
            </a:r>
            <a:r>
              <a:rPr lang="en-US" altLang="zh-TW" sz="1200" dirty="0">
                <a:latin typeface="微軟正黑體" panose="020B0604030504040204" pitchFamily="34" charset="-120"/>
                <a:ea typeface="微軟正黑體" panose="020B0604030504040204" pitchFamily="34" charset="-120"/>
                <a:cs typeface="+mn-ea"/>
                <a:sym typeface="+mn-lt"/>
              </a:rPr>
              <a:t>dataset</a:t>
            </a:r>
            <a:r>
              <a:rPr lang="zh-TW" altLang="en-US" sz="1200" dirty="0">
                <a:latin typeface="微軟正黑體" panose="020B0604030504040204" pitchFamily="34" charset="-120"/>
                <a:ea typeface="微軟正黑體" panose="020B0604030504040204" pitchFamily="34" charset="-120"/>
                <a:cs typeface="+mn-ea"/>
                <a:sym typeface="+mn-lt"/>
              </a:rPr>
              <a:t>中的</a:t>
            </a:r>
            <a:r>
              <a:rPr lang="en-US" altLang="zh-TW" sz="1200" dirty="0">
                <a:latin typeface="微軟正黑體" panose="020B0604030504040204" pitchFamily="34" charset="-120"/>
                <a:ea typeface="微軟正黑體" panose="020B0604030504040204" pitchFamily="34" charset="-120"/>
                <a:cs typeface="+mn-ea"/>
                <a:sym typeface="+mn-lt"/>
              </a:rPr>
              <a:t>20%</a:t>
            </a:r>
            <a:r>
              <a:rPr lang="zh-TW" altLang="en-US" sz="1200" dirty="0">
                <a:latin typeface="微軟正黑體" panose="020B0604030504040204" pitchFamily="34" charset="-120"/>
                <a:ea typeface="微軟正黑體" panose="020B0604030504040204" pitchFamily="34" charset="-120"/>
                <a:cs typeface="+mn-ea"/>
                <a:sym typeface="+mn-lt"/>
              </a:rPr>
              <a:t>直接變成驗證集，然後全部訓練都是用同樣的驗證集圖片。</a:t>
            </a:r>
            <a:endParaRPr lang="en-US" altLang="zh-TW" sz="1200" dirty="0">
              <a:latin typeface="微軟正黑體" panose="020B0604030504040204" pitchFamily="34" charset="-120"/>
              <a:ea typeface="微軟正黑體" panose="020B0604030504040204" pitchFamily="34" charset="-120"/>
              <a:cs typeface="+mn-ea"/>
              <a:sym typeface="+mn-lt"/>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10</a:t>
            </a:fld>
            <a:endParaRPr lang="zh-CN" altLang="en-US"/>
          </a:p>
        </p:txBody>
      </p:sp>
    </p:spTree>
    <p:extLst>
      <p:ext uri="{BB962C8B-B14F-4D97-AF65-F5344CB8AC3E}">
        <p14:creationId xmlns:p14="http://schemas.microsoft.com/office/powerpoint/2010/main" val="3319240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b="0" i="0" dirty="0">
                <a:solidFill>
                  <a:srgbClr val="303233"/>
                </a:solidFill>
                <a:effectLst/>
                <a:latin typeface="Lato" panose="020F0502020204030203" pitchFamily="34" charset="0"/>
              </a:rPr>
              <a:t>後來我在想，如果只是切固定的一小部分來去評估模型的好壞，是否模型會對我們所切的驗證集過度擬和</a:t>
            </a:r>
            <a:r>
              <a:rPr lang="en-US" altLang="zh-TW" b="0" i="0" dirty="0">
                <a:solidFill>
                  <a:srgbClr val="303233"/>
                </a:solidFill>
                <a:effectLst/>
                <a:latin typeface="Lato" panose="020F0502020204030203" pitchFamily="34" charset="0"/>
              </a:rPr>
              <a:t>?</a:t>
            </a:r>
          </a:p>
          <a:p>
            <a:endParaRPr lang="en-US" altLang="zh-TW" b="0" i="0" dirty="0">
              <a:solidFill>
                <a:srgbClr val="303233"/>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說不定訓練出來的模型在這一份驗證集恰好表現得不錯，但隨機抽到另一份資料來當驗證集結果就變得很糟糕。這就表示模型泛化能力不足。</a:t>
            </a:r>
            <a:endParaRPr lang="en-US" altLang="zh-TW" b="0" i="0" dirty="0">
              <a:solidFill>
                <a:srgbClr val="303233"/>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i="0" dirty="0">
              <a:solidFill>
                <a:srgbClr val="303233"/>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為了避免這種情況發生並且有效的切割驗證集來評估模型，我想採用</a:t>
            </a:r>
            <a:r>
              <a:rPr lang="en-US" altLang="zh-TW" b="0" i="0" dirty="0">
                <a:solidFill>
                  <a:srgbClr val="303233"/>
                </a:solidFill>
                <a:effectLst/>
                <a:latin typeface="Lato" panose="020F0502020204030203" pitchFamily="34" charset="0"/>
              </a:rPr>
              <a:t>Cross-Validation </a:t>
            </a:r>
            <a:r>
              <a:rPr lang="zh-TW" altLang="en-US" b="0" i="0" dirty="0">
                <a:solidFill>
                  <a:srgbClr val="303233"/>
                </a:solidFill>
                <a:effectLst/>
                <a:latin typeface="Lato" panose="020F0502020204030203" pitchFamily="34" charset="0"/>
              </a:rPr>
              <a:t>的技巧來獲得最佳的驗證。那這個</a:t>
            </a:r>
            <a:r>
              <a:rPr lang="en-US" altLang="zh-TW" b="0" i="0" dirty="0">
                <a:solidFill>
                  <a:srgbClr val="303233"/>
                </a:solidFill>
                <a:effectLst/>
                <a:latin typeface="Lato" panose="020F0502020204030203" pitchFamily="34" charset="0"/>
              </a:rPr>
              <a:t>K-fold</a:t>
            </a:r>
            <a:r>
              <a:rPr lang="zh-TW" altLang="en-US" b="0" i="0" dirty="0">
                <a:solidFill>
                  <a:srgbClr val="303233"/>
                </a:solidFill>
                <a:effectLst/>
                <a:latin typeface="Lato" panose="020F0502020204030203" pitchFamily="34" charset="0"/>
              </a:rPr>
              <a:t>交叉驗證的方法，就是可以設定要分幾個</a:t>
            </a:r>
            <a:r>
              <a:rPr lang="en-US" altLang="zh-TW" b="0" i="0" dirty="0">
                <a:solidFill>
                  <a:srgbClr val="303233"/>
                </a:solidFill>
                <a:effectLst/>
                <a:latin typeface="Lato" panose="020F0502020204030203" pitchFamily="34" charset="0"/>
              </a:rPr>
              <a:t>fold</a:t>
            </a:r>
            <a:r>
              <a:rPr lang="zh-TW" altLang="en-US" b="0" i="0" dirty="0">
                <a:solidFill>
                  <a:srgbClr val="303233"/>
                </a:solidFill>
                <a:effectLst/>
                <a:latin typeface="Lato" panose="020F0502020204030203" pitchFamily="34" charset="0"/>
              </a:rPr>
              <a:t>，在每次的迭代中會選擇其中一個</a:t>
            </a:r>
            <a:r>
              <a:rPr lang="en-US" altLang="zh-TW" b="0" i="0" dirty="0">
                <a:solidFill>
                  <a:srgbClr val="303233"/>
                </a:solidFill>
                <a:effectLst/>
                <a:latin typeface="Lato" panose="020F0502020204030203" pitchFamily="34" charset="0"/>
              </a:rPr>
              <a:t>fold</a:t>
            </a:r>
            <a:r>
              <a:rPr lang="zh-TW" altLang="en-US" b="0" i="0" dirty="0">
                <a:solidFill>
                  <a:srgbClr val="303233"/>
                </a:solidFill>
                <a:effectLst/>
                <a:latin typeface="Lato" panose="020F0502020204030203" pitchFamily="34" charset="0"/>
              </a:rPr>
              <a:t>作為驗證集，其餘 </a:t>
            </a:r>
            <a:r>
              <a:rPr lang="en-US" altLang="zh-TW" b="0" i="0" dirty="0">
                <a:solidFill>
                  <a:srgbClr val="303233"/>
                </a:solidFill>
                <a:effectLst/>
                <a:latin typeface="Lato" panose="020F0502020204030203" pitchFamily="34" charset="0"/>
              </a:rPr>
              <a:t>(k-1) </a:t>
            </a:r>
            <a:r>
              <a:rPr lang="zh-TW" altLang="en-US" b="0" i="0" dirty="0">
                <a:solidFill>
                  <a:srgbClr val="303233"/>
                </a:solidFill>
                <a:effectLst/>
                <a:latin typeface="Lato" panose="020F0502020204030203" pitchFamily="34" charset="0"/>
              </a:rPr>
              <a:t>組作為訓練集這樣。</a:t>
            </a:r>
            <a:endParaRPr lang="en-US" altLang="zh-TW" b="0" i="0" dirty="0">
              <a:solidFill>
                <a:srgbClr val="303233"/>
              </a:solidFill>
              <a:effectLst/>
              <a:latin typeface="Lato" panose="020F0502020204030203" pitchFamily="34" charset="0"/>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11</a:t>
            </a:fld>
            <a:endParaRPr lang="zh-CN" altLang="en-US"/>
          </a:p>
        </p:txBody>
      </p:sp>
    </p:spTree>
    <p:extLst>
      <p:ext uri="{BB962C8B-B14F-4D97-AF65-F5344CB8AC3E}">
        <p14:creationId xmlns:p14="http://schemas.microsoft.com/office/powerpoint/2010/main" val="372249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TW" altLang="en-US" b="0" i="0" dirty="0">
                <a:solidFill>
                  <a:srgbClr val="303233"/>
                </a:solidFill>
                <a:effectLst/>
                <a:latin typeface="微軟正黑體" panose="020B0604030504040204" pitchFamily="34" charset="-120"/>
                <a:ea typeface="微軟正黑體" panose="020B0604030504040204" pitchFamily="34" charset="-120"/>
              </a:rPr>
              <a:t>以圖片為例</a:t>
            </a:r>
            <a:r>
              <a:rPr lang="en-US" altLang="zh-TW" b="0" i="0" dirty="0">
                <a:solidFill>
                  <a:srgbClr val="303233"/>
                </a:solidFill>
                <a:effectLst/>
                <a:latin typeface="微軟正黑體" panose="020B0604030504040204" pitchFamily="34" charset="-120"/>
                <a:ea typeface="微軟正黑體" panose="020B0604030504040204" pitchFamily="34" charset="-120"/>
              </a:rPr>
              <a:t>…</a:t>
            </a:r>
          </a:p>
          <a:p>
            <a:pPr algn="l"/>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algn="l"/>
            <a:r>
              <a:rPr lang="zh-TW" altLang="en-US" b="0" i="0" dirty="0">
                <a:solidFill>
                  <a:srgbClr val="303233"/>
                </a:solidFill>
                <a:effectLst/>
                <a:latin typeface="微軟正黑體" panose="020B0604030504040204" pitchFamily="34" charset="-120"/>
                <a:ea typeface="微軟正黑體" panose="020B0604030504040204" pitchFamily="34" charset="-120"/>
              </a:rPr>
              <a:t>這樣子訓練的好處就是</a:t>
            </a:r>
            <a:r>
              <a:rPr lang="en-US" altLang="zh-TW" b="0" i="0" dirty="0">
                <a:solidFill>
                  <a:srgbClr val="303233"/>
                </a:solidFill>
                <a:effectLst/>
                <a:latin typeface="微軟正黑體" panose="020B0604030504040204" pitchFamily="34" charset="-120"/>
                <a:ea typeface="微軟正黑體" panose="020B0604030504040204" pitchFamily="34" charset="-120"/>
              </a:rPr>
              <a:t>:</a:t>
            </a:r>
          </a:p>
          <a:p>
            <a:pPr algn="l">
              <a:buFont typeface="+mj-lt"/>
              <a:buAutoNum type="arabicPeriod"/>
            </a:pPr>
            <a:r>
              <a:rPr lang="zh-TW" altLang="en-US" b="0" i="0" dirty="0">
                <a:solidFill>
                  <a:srgbClr val="303233"/>
                </a:solidFill>
                <a:effectLst/>
                <a:latin typeface="微軟正黑體" panose="020B0604030504040204" pitchFamily="34" charset="-120"/>
                <a:ea typeface="微軟正黑體" panose="020B0604030504040204" pitchFamily="34" charset="-120"/>
              </a:rPr>
              <a:t>能降低訓練時模型對於資料集的偏差。</a:t>
            </a:r>
          </a:p>
          <a:p>
            <a:pPr algn="l">
              <a:buFont typeface="+mj-lt"/>
              <a:buAutoNum type="arabicPeriod"/>
            </a:pPr>
            <a:r>
              <a:rPr lang="zh-TW" altLang="en-US" b="0" i="0" dirty="0">
                <a:solidFill>
                  <a:srgbClr val="303233"/>
                </a:solidFill>
                <a:effectLst/>
                <a:latin typeface="微軟正黑體" panose="020B0604030504040204" pitchFamily="34" charset="-120"/>
                <a:ea typeface="微軟正黑體" panose="020B0604030504040204" pitchFamily="34" charset="-120"/>
              </a:rPr>
              <a:t>還有讓訓練集與驗證集可被充分的利用與學習。</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algn="l">
              <a:buFont typeface="+mj-lt"/>
              <a:buAutoNum type="arabicPeriod"/>
            </a:pP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algn="l">
              <a:buFont typeface="+mj-lt"/>
              <a:buNone/>
            </a:pPr>
            <a:r>
              <a:rPr lang="zh-TW" altLang="en-US" b="0" i="0" dirty="0">
                <a:solidFill>
                  <a:srgbClr val="303233"/>
                </a:solidFill>
                <a:effectLst/>
                <a:latin typeface="微軟正黑體" panose="020B0604030504040204" pitchFamily="34" charset="-120"/>
                <a:ea typeface="微軟正黑體" panose="020B0604030504040204" pitchFamily="34" charset="-120"/>
              </a:rPr>
              <a:t>缺點</a:t>
            </a:r>
            <a:r>
              <a:rPr lang="en-US" altLang="zh-TW" b="0" i="0" dirty="0">
                <a:solidFill>
                  <a:srgbClr val="303233"/>
                </a:solidFill>
                <a:effectLst/>
                <a:latin typeface="微軟正黑體" panose="020B0604030504040204" pitchFamily="34" charset="-120"/>
                <a:ea typeface="微軟正黑體" panose="020B0604030504040204" pitchFamily="34" charset="-120"/>
              </a:rPr>
              <a:t>:</a:t>
            </a:r>
          </a:p>
          <a:p>
            <a:pPr algn="l">
              <a:buFont typeface="+mj-lt"/>
              <a:buNone/>
            </a:pPr>
            <a:r>
              <a:rPr lang="zh-TW" altLang="en-US" b="0" i="0" dirty="0">
                <a:solidFill>
                  <a:srgbClr val="303233"/>
                </a:solidFill>
                <a:effectLst/>
                <a:latin typeface="微軟正黑體" panose="020B0604030504040204" pitchFamily="34" charset="-120"/>
                <a:ea typeface="微軟正黑體" panose="020B0604030504040204" pitchFamily="34" charset="-120"/>
              </a:rPr>
              <a:t>訓練會很花時間，假設</a:t>
            </a:r>
            <a:r>
              <a:rPr lang="en-US" altLang="zh-TW" b="0" i="0" dirty="0">
                <a:solidFill>
                  <a:srgbClr val="303233"/>
                </a:solidFill>
                <a:effectLst/>
                <a:latin typeface="微軟正黑體" panose="020B0604030504040204" pitchFamily="34" charset="-120"/>
                <a:ea typeface="微軟正黑體" panose="020B0604030504040204" pitchFamily="34" charset="-120"/>
              </a:rPr>
              <a:t>1</a:t>
            </a:r>
            <a:r>
              <a:rPr lang="zh-TW" altLang="en-US" b="0" i="0" dirty="0">
                <a:solidFill>
                  <a:srgbClr val="303233"/>
                </a:solidFill>
                <a:effectLst/>
                <a:latin typeface="微軟正黑體" panose="020B0604030504040204" pitchFamily="34" charset="-120"/>
                <a:ea typeface="微軟正黑體" panose="020B0604030504040204" pitchFamily="34" charset="-120"/>
              </a:rPr>
              <a:t>個</a:t>
            </a:r>
            <a:r>
              <a:rPr lang="en-US" altLang="zh-TW" b="0" i="0" dirty="0">
                <a:solidFill>
                  <a:srgbClr val="303233"/>
                </a:solidFill>
                <a:effectLst/>
                <a:latin typeface="微軟正黑體" panose="020B0604030504040204" pitchFamily="34" charset="-120"/>
                <a:ea typeface="微軟正黑體" panose="020B0604030504040204" pitchFamily="34" charset="-120"/>
              </a:rPr>
              <a:t>fold</a:t>
            </a:r>
            <a:r>
              <a:rPr lang="zh-TW" altLang="en-US" b="0" i="0" dirty="0">
                <a:solidFill>
                  <a:srgbClr val="303233"/>
                </a:solidFill>
                <a:effectLst/>
                <a:latin typeface="微軟正黑體" panose="020B0604030504040204" pitchFamily="34" charset="-120"/>
                <a:ea typeface="微軟正黑體" panose="020B0604030504040204" pitchFamily="34" charset="-120"/>
              </a:rPr>
              <a:t>跑</a:t>
            </a:r>
            <a:r>
              <a:rPr lang="en-US" altLang="zh-TW" b="0" i="0" dirty="0">
                <a:solidFill>
                  <a:srgbClr val="303233"/>
                </a:solidFill>
                <a:effectLst/>
                <a:latin typeface="微軟正黑體" panose="020B0604030504040204" pitchFamily="34" charset="-120"/>
                <a:ea typeface="微軟正黑體" panose="020B0604030504040204" pitchFamily="34" charset="-120"/>
              </a:rPr>
              <a:t>30epoch</a:t>
            </a: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en-US" altLang="zh-TW" b="0" i="0" dirty="0">
                <a:solidFill>
                  <a:srgbClr val="303233"/>
                </a:solidFill>
                <a:effectLst/>
                <a:latin typeface="微軟正黑體" panose="020B0604030504040204" pitchFamily="34" charset="-120"/>
                <a:ea typeface="微軟正黑體" panose="020B0604030504040204" pitchFamily="34" charset="-120"/>
              </a:rPr>
              <a:t>5</a:t>
            </a:r>
            <a:r>
              <a:rPr lang="zh-TW" altLang="en-US" b="0" i="0" dirty="0">
                <a:solidFill>
                  <a:srgbClr val="303233"/>
                </a:solidFill>
                <a:effectLst/>
                <a:latin typeface="微軟正黑體" panose="020B0604030504040204" pitchFamily="34" charset="-120"/>
                <a:ea typeface="微軟正黑體" panose="020B0604030504040204" pitchFamily="34" charset="-120"/>
              </a:rPr>
              <a:t>個</a:t>
            </a:r>
            <a:r>
              <a:rPr lang="en-US" altLang="zh-TW" b="0" i="0" dirty="0">
                <a:solidFill>
                  <a:srgbClr val="303233"/>
                </a:solidFill>
                <a:effectLst/>
                <a:latin typeface="微軟正黑體" panose="020B0604030504040204" pitchFamily="34" charset="-120"/>
                <a:ea typeface="微軟正黑體" panose="020B0604030504040204" pitchFamily="34" charset="-120"/>
              </a:rPr>
              <a:t>fold</a:t>
            </a:r>
            <a:r>
              <a:rPr lang="zh-TW" altLang="en-US" b="0" i="0" dirty="0">
                <a:solidFill>
                  <a:srgbClr val="303233"/>
                </a:solidFill>
                <a:effectLst/>
                <a:latin typeface="微軟正黑體" panose="020B0604030504040204" pitchFamily="34" charset="-120"/>
                <a:ea typeface="微軟正黑體" panose="020B0604030504040204" pitchFamily="34" charset="-120"/>
              </a:rPr>
              <a:t>就要跑</a:t>
            </a:r>
            <a:r>
              <a:rPr lang="en-US" altLang="zh-TW" b="0" i="0" dirty="0">
                <a:solidFill>
                  <a:srgbClr val="303233"/>
                </a:solidFill>
                <a:effectLst/>
                <a:latin typeface="微軟正黑體" panose="020B0604030504040204" pitchFamily="34" charset="-120"/>
                <a:ea typeface="微軟正黑體" panose="020B0604030504040204" pitchFamily="34" charset="-120"/>
              </a:rPr>
              <a:t>150epoch</a:t>
            </a:r>
            <a:r>
              <a:rPr lang="zh-TW" altLang="en-US" b="0" i="0" dirty="0">
                <a:solidFill>
                  <a:srgbClr val="303233"/>
                </a:solidFill>
                <a:effectLst/>
                <a:latin typeface="微軟正黑體" panose="020B0604030504040204" pitchFamily="34" charset="-120"/>
                <a:ea typeface="微軟正黑體" panose="020B0604030504040204" pitchFamily="34" charset="-120"/>
              </a:rPr>
              <a:t>，相當於花</a:t>
            </a:r>
            <a:r>
              <a:rPr lang="en-US" altLang="zh-TW" b="0" i="0" dirty="0">
                <a:solidFill>
                  <a:srgbClr val="303233"/>
                </a:solidFill>
                <a:effectLst/>
                <a:latin typeface="微軟正黑體" panose="020B0604030504040204" pitchFamily="34" charset="-120"/>
                <a:ea typeface="微軟正黑體" panose="020B0604030504040204" pitchFamily="34" charset="-120"/>
              </a:rPr>
              <a:t>5</a:t>
            </a:r>
            <a:r>
              <a:rPr lang="zh-TW" altLang="en-US" b="0" i="0" dirty="0">
                <a:solidFill>
                  <a:srgbClr val="303233"/>
                </a:solidFill>
                <a:effectLst/>
                <a:latin typeface="微軟正黑體" panose="020B0604030504040204" pitchFamily="34" charset="-120"/>
                <a:ea typeface="微軟正黑體" panose="020B0604030504040204" pitchFamily="34" charset="-120"/>
              </a:rPr>
              <a:t>倍時間跑訓練，這個是他的缺點。</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algn="l">
              <a:buFont typeface="+mj-lt"/>
              <a:buNone/>
            </a:pP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zh-TW" altLang="en-US" b="0" i="0" dirty="0">
                <a:solidFill>
                  <a:srgbClr val="303233"/>
                </a:solidFill>
                <a:effectLst/>
                <a:latin typeface="Lato" panose="020F0502020204030203" pitchFamily="34" charset="0"/>
              </a:rPr>
              <a:t>那透過這種學習方式算出每個</a:t>
            </a:r>
            <a:r>
              <a:rPr lang="en-US" altLang="zh-TW" b="0" i="0" dirty="0">
                <a:solidFill>
                  <a:srgbClr val="303233"/>
                </a:solidFill>
                <a:effectLst/>
                <a:latin typeface="Lato" panose="020F0502020204030203" pitchFamily="34" charset="0"/>
              </a:rPr>
              <a:t>fold</a:t>
            </a:r>
            <a:r>
              <a:rPr lang="zh-TW" altLang="en-US" b="0" i="0" dirty="0">
                <a:solidFill>
                  <a:srgbClr val="303233"/>
                </a:solidFill>
                <a:effectLst/>
                <a:latin typeface="Lato" panose="020F0502020204030203" pitchFamily="34" charset="0"/>
              </a:rPr>
              <a:t>的</a:t>
            </a:r>
            <a:r>
              <a:rPr lang="en-US" altLang="zh-TW" b="0" i="0" dirty="0">
                <a:solidFill>
                  <a:srgbClr val="303233"/>
                </a:solidFill>
                <a:effectLst/>
                <a:latin typeface="Lato" panose="020F0502020204030203" pitchFamily="34" charset="0"/>
              </a:rPr>
              <a:t>acc</a:t>
            </a:r>
            <a:r>
              <a:rPr lang="zh-TW" altLang="en-US" b="0" i="0" dirty="0">
                <a:solidFill>
                  <a:srgbClr val="303233"/>
                </a:solidFill>
                <a:effectLst/>
                <a:latin typeface="Lato" panose="020F0502020204030203" pitchFamily="34" charset="0"/>
              </a:rPr>
              <a:t>後，再去把不同分組訓練的結果進行平均來減少偏差，就能讓模型的性能對數據的劃分較不會那麼敏感，也可以看出模型對於我們自製資料集的適應能力好不好。</a:t>
            </a:r>
            <a:endParaRPr lang="zh-TW" altLang="en-US" sz="1200" dirty="0">
              <a:latin typeface="微軟正黑體" panose="020B0604030504040204" pitchFamily="34" charset="-120"/>
              <a:ea typeface="微軟正黑體" panose="020B0604030504040204" pitchFamily="34" charset="-120"/>
              <a:cs typeface="+mn-ea"/>
              <a:sym typeface="+mn-lt"/>
            </a:endParaRPr>
          </a:p>
          <a:p>
            <a:pPr algn="l">
              <a:buFont typeface="+mj-lt"/>
              <a:buNone/>
            </a:pPr>
            <a:endParaRPr lang="en-US" altLang="zh-TW" b="0" i="0" dirty="0">
              <a:solidFill>
                <a:srgbClr val="303233"/>
              </a:solidFill>
              <a:effectLst/>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12</a:t>
            </a:fld>
            <a:endParaRPr lang="zh-CN" altLang="en-US"/>
          </a:p>
        </p:txBody>
      </p:sp>
    </p:spTree>
    <p:extLst>
      <p:ext uri="{BB962C8B-B14F-4D97-AF65-F5344CB8AC3E}">
        <p14:creationId xmlns:p14="http://schemas.microsoft.com/office/powerpoint/2010/main" val="1524716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TW" altLang="en-US" b="0" i="0" dirty="0">
                <a:solidFill>
                  <a:srgbClr val="303233"/>
                </a:solidFill>
                <a:effectLst/>
                <a:latin typeface="微軟正黑體" panose="020B0604030504040204" pitchFamily="34" charset="-120"/>
                <a:ea typeface="微軟正黑體" panose="020B0604030504040204" pitchFamily="34" charset="-120"/>
              </a:rPr>
              <a:t>接下來再嘗試一點就是，在每一個分割的子區塊裡面，再利用</a:t>
            </a:r>
            <a:r>
              <a:rPr lang="en-US" altLang="zh-TW" b="0" i="0" dirty="0" err="1">
                <a:solidFill>
                  <a:srgbClr val="303233"/>
                </a:solidFill>
                <a:effectLst/>
                <a:latin typeface="微軟正黑體" panose="020B0604030504040204" pitchFamily="34" charset="-120"/>
                <a:ea typeface="微軟正黑體" panose="020B0604030504040204" pitchFamily="34" charset="-120"/>
              </a:rPr>
              <a:t>SubsetRandomSampler</a:t>
            </a:r>
            <a:r>
              <a:rPr lang="zh-TW" altLang="en-US" b="0" i="0" dirty="0">
                <a:solidFill>
                  <a:srgbClr val="303233"/>
                </a:solidFill>
                <a:effectLst/>
                <a:latin typeface="微軟正黑體" panose="020B0604030504040204" pitchFamily="34" charset="-120"/>
                <a:ea typeface="微軟正黑體" panose="020B0604030504040204" pitchFamily="34" charset="-120"/>
              </a:rPr>
              <a:t>來做隨機抽樣</a:t>
            </a:r>
            <a:r>
              <a:rPr lang="en-US" altLang="zh-TW" b="0" i="0" dirty="0">
                <a:solidFill>
                  <a:srgbClr val="303233"/>
                </a:solidFill>
                <a:effectLst/>
                <a:latin typeface="微軟正黑體" panose="020B0604030504040204" pitchFamily="34" charset="-120"/>
                <a:ea typeface="微軟正黑體" panose="020B0604030504040204" pitchFamily="34" charset="-120"/>
              </a:rPr>
              <a:t>data</a:t>
            </a:r>
            <a:r>
              <a:rPr lang="zh-TW" altLang="en-US" b="0" i="0" dirty="0">
                <a:solidFill>
                  <a:srgbClr val="303233"/>
                </a:solidFill>
                <a:effectLst/>
                <a:latin typeface="微軟正黑體" panose="020B0604030504040204" pitchFamily="34" charset="-120"/>
                <a:ea typeface="微軟正黑體" panose="020B0604030504040204" pitchFamily="34" charset="-120"/>
              </a:rPr>
              <a:t>，這樣內部就不會保持固定的順序。</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algn="l"/>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algn="l"/>
            <a:r>
              <a:rPr lang="zh-TW" altLang="en-US" b="0" i="0" dirty="0">
                <a:solidFill>
                  <a:srgbClr val="303233"/>
                </a:solidFill>
                <a:effectLst/>
                <a:latin typeface="微軟正黑體" panose="020B0604030504040204" pitchFamily="34" charset="-120"/>
                <a:ea typeface="微軟正黑體" panose="020B0604030504040204" pitchFamily="34" charset="-120"/>
              </a:rPr>
              <a:t>那為了方便研究，我這邊是先固定</a:t>
            </a:r>
            <a:r>
              <a:rPr lang="zh-TW" altLang="en-US" b="0" i="0" dirty="0">
                <a:solidFill>
                  <a:srgbClr val="F1ECEC"/>
                </a:solidFill>
                <a:effectLst/>
                <a:latin typeface="charter"/>
              </a:rPr>
              <a:t>隨機數產生的</a:t>
            </a:r>
            <a:r>
              <a:rPr lang="en-US" altLang="zh-TW" b="0" i="0" dirty="0">
                <a:solidFill>
                  <a:srgbClr val="F1ECEC"/>
                </a:solidFill>
                <a:effectLst/>
                <a:latin typeface="charter"/>
              </a:rPr>
              <a:t>Seed</a:t>
            </a:r>
            <a:r>
              <a:rPr lang="zh-TW" altLang="en-US" b="0" i="0" dirty="0">
                <a:solidFill>
                  <a:srgbClr val="F1ECEC"/>
                </a:solidFill>
                <a:effectLst/>
                <a:latin typeface="charter"/>
              </a:rPr>
              <a:t>，這樣每次訓練就都能保持一樣的亂數，而不會變成我的操作便因，在比較準確率差異的時候蠻方便的。</a:t>
            </a:r>
            <a:endParaRPr lang="zh-TW" altLang="en-US" b="0" i="0" dirty="0">
              <a:solidFill>
                <a:srgbClr val="303233"/>
              </a:solidFill>
              <a:effectLst/>
              <a:latin typeface="微軟正黑體" panose="020B0604030504040204" pitchFamily="34" charset="-120"/>
              <a:ea typeface="微軟正黑體" panose="020B0604030504040204" pitchFamily="34" charset="-120"/>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13</a:t>
            </a:fld>
            <a:endParaRPr lang="zh-CN" altLang="en-US"/>
          </a:p>
        </p:txBody>
      </p:sp>
    </p:spTree>
    <p:extLst>
      <p:ext uri="{BB962C8B-B14F-4D97-AF65-F5344CB8AC3E}">
        <p14:creationId xmlns:p14="http://schemas.microsoft.com/office/powerpoint/2010/main" val="1478790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cs typeface="+mn-ea"/>
                <a:sym typeface="+mn-lt"/>
              </a:rPr>
              <a:t>都做完之後，這是</a:t>
            </a:r>
            <a:r>
              <a:rPr lang="en-US" altLang="zh-TW" sz="1200" dirty="0">
                <a:latin typeface="微軟正黑體" panose="020B0604030504040204" pitchFamily="34" charset="-120"/>
                <a:ea typeface="微軟正黑體" panose="020B0604030504040204" pitchFamily="34" charset="-120"/>
                <a:cs typeface="+mn-ea"/>
                <a:sym typeface="+mn-lt"/>
              </a:rPr>
              <a:t>NIN</a:t>
            </a:r>
            <a:r>
              <a:rPr lang="zh-TW" altLang="en-US" sz="1200" dirty="0">
                <a:latin typeface="微軟正黑體" panose="020B0604030504040204" pitchFamily="34" charset="-120"/>
                <a:ea typeface="微軟正黑體" panose="020B0604030504040204" pitchFamily="34" charset="-120"/>
                <a:cs typeface="+mn-ea"/>
                <a:sym typeface="+mn-lt"/>
              </a:rPr>
              <a:t>的結果，在某些回合準確率很慘只有</a:t>
            </a:r>
            <a:r>
              <a:rPr lang="en-US" altLang="zh-TW" sz="1200" dirty="0">
                <a:latin typeface="微軟正黑體" panose="020B0604030504040204" pitchFamily="34" charset="-120"/>
                <a:ea typeface="微軟正黑體" panose="020B0604030504040204" pitchFamily="34" charset="-120"/>
                <a:cs typeface="+mn-ea"/>
                <a:sym typeface="+mn-lt"/>
              </a:rPr>
              <a:t>10</a:t>
            </a:r>
            <a:r>
              <a:rPr lang="zh-TW" altLang="en-US" sz="1200" dirty="0">
                <a:latin typeface="微軟正黑體" panose="020B0604030504040204" pitchFamily="34" charset="-120"/>
                <a:ea typeface="微軟正黑體" panose="020B0604030504040204" pitchFamily="34" charset="-120"/>
                <a:cs typeface="+mn-ea"/>
                <a:sym typeface="+mn-lt"/>
              </a:rPr>
              <a:t>幾趴，</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可以看出，在辨識不同材質口罩上</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也就是有布口罩的加入下</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NIN</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模型的適應能力不是到很好，所以他不是一個很穩定的模型。</a:t>
            </a:r>
            <a:endPar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那我們再去看說，</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NIN</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的後面延伸，也就是</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Inception</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。年代的差距上</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NIN</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是在</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13</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年，</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Inception</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是在</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2015~16</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年，接下來我們去比較一下這兩個模型，在</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K-fold</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交叉驗證下的評估能力。</a:t>
            </a:r>
            <a:endParaRPr lang="zh-TW" altLang="en-US" sz="1200" dirty="0">
              <a:latin typeface="微軟正黑體" panose="020B0604030504040204" pitchFamily="34" charset="-120"/>
              <a:ea typeface="微軟正黑體" panose="020B0604030504040204" pitchFamily="34" charset="-120"/>
              <a:cs typeface="+mn-ea"/>
              <a:sym typeface="+mn-lt"/>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14</a:t>
            </a:fld>
            <a:endParaRPr lang="zh-CN" altLang="en-US"/>
          </a:p>
        </p:txBody>
      </p:sp>
    </p:spTree>
    <p:extLst>
      <p:ext uri="{BB962C8B-B14F-4D97-AF65-F5344CB8AC3E}">
        <p14:creationId xmlns:p14="http://schemas.microsoft.com/office/powerpoint/2010/main" val="1441519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dirty="0">
                <a:latin typeface="微軟正黑體" panose="020B0604030504040204" pitchFamily="34" charset="-120"/>
                <a:ea typeface="微軟正黑體" panose="020B0604030504040204" pitchFamily="34" charset="-120"/>
                <a:cs typeface="+mn-ea"/>
                <a:sym typeface="+mn-lt"/>
              </a:rPr>
              <a:t>那可以看到在</a:t>
            </a:r>
            <a:r>
              <a:rPr lang="en-US" altLang="zh-TW" sz="1200" dirty="0">
                <a:latin typeface="微軟正黑體" panose="020B0604030504040204" pitchFamily="34" charset="-120"/>
                <a:ea typeface="微軟正黑體" panose="020B0604030504040204" pitchFamily="34" charset="-120"/>
                <a:cs typeface="+mn-ea"/>
                <a:sym typeface="+mn-lt"/>
              </a:rPr>
              <a:t>Inception</a:t>
            </a:r>
            <a:r>
              <a:rPr lang="zh-TW" altLang="en-US" sz="1200" dirty="0">
                <a:latin typeface="微軟正黑體" panose="020B0604030504040204" pitchFamily="34" charset="-120"/>
                <a:ea typeface="微軟正黑體" panose="020B0604030504040204" pitchFamily="34" charset="-120"/>
                <a:cs typeface="+mn-ea"/>
                <a:sym typeface="+mn-lt"/>
              </a:rPr>
              <a:t>的話就非常穩定，每一個</a:t>
            </a:r>
            <a:r>
              <a:rPr lang="en-US" altLang="zh-TW" sz="1200" dirty="0">
                <a:latin typeface="微軟正黑體" panose="020B0604030504040204" pitchFamily="34" charset="-120"/>
                <a:ea typeface="微軟正黑體" panose="020B0604030504040204" pitchFamily="34" charset="-120"/>
                <a:cs typeface="+mn-ea"/>
                <a:sym typeface="+mn-lt"/>
              </a:rPr>
              <a:t>fold</a:t>
            </a:r>
            <a:r>
              <a:rPr lang="zh-TW" altLang="en-US" sz="1200" dirty="0">
                <a:latin typeface="微軟正黑體" panose="020B0604030504040204" pitchFamily="34" charset="-120"/>
                <a:ea typeface="微軟正黑體" panose="020B0604030504040204" pitchFamily="34" charset="-120"/>
                <a:cs typeface="+mn-ea"/>
                <a:sym typeface="+mn-lt"/>
              </a:rPr>
              <a:t>都有保持在</a:t>
            </a:r>
            <a:r>
              <a:rPr lang="en-US" altLang="zh-TW" sz="1200" dirty="0">
                <a:latin typeface="微軟正黑體" panose="020B0604030504040204" pitchFamily="34" charset="-120"/>
                <a:ea typeface="微軟正黑體" panose="020B0604030504040204" pitchFamily="34" charset="-120"/>
                <a:cs typeface="+mn-ea"/>
                <a:sym typeface="+mn-lt"/>
              </a:rPr>
              <a:t>67</a:t>
            </a:r>
            <a:r>
              <a:rPr lang="zh-TW" altLang="en-US" sz="1200" dirty="0">
                <a:latin typeface="微軟正黑體" panose="020B0604030504040204" pitchFamily="34" charset="-120"/>
                <a:ea typeface="微軟正黑體" panose="020B0604030504040204" pitchFamily="34" charset="-120"/>
                <a:cs typeface="+mn-ea"/>
                <a:sym typeface="+mn-lt"/>
              </a:rPr>
              <a:t>、</a:t>
            </a:r>
            <a:r>
              <a:rPr lang="en-US" altLang="zh-TW" sz="1200" dirty="0">
                <a:latin typeface="微軟正黑體" panose="020B0604030504040204" pitchFamily="34" charset="-120"/>
                <a:ea typeface="微軟正黑體" panose="020B0604030504040204" pitchFamily="34" charset="-120"/>
                <a:cs typeface="+mn-ea"/>
                <a:sym typeface="+mn-lt"/>
              </a:rPr>
              <a:t>68</a:t>
            </a:r>
            <a:r>
              <a:rPr lang="zh-TW" altLang="en-US" sz="1200" dirty="0">
                <a:latin typeface="微軟正黑體" panose="020B0604030504040204" pitchFamily="34" charset="-120"/>
                <a:ea typeface="微軟正黑體" panose="020B0604030504040204" pitchFamily="34" charset="-120"/>
                <a:cs typeface="+mn-ea"/>
                <a:sym typeface="+mn-lt"/>
              </a:rPr>
              <a:t>甚至</a:t>
            </a:r>
            <a:r>
              <a:rPr lang="en-US" altLang="zh-TW" sz="1200" dirty="0">
                <a:latin typeface="微軟正黑體" panose="020B0604030504040204" pitchFamily="34" charset="-120"/>
                <a:ea typeface="微軟正黑體" panose="020B0604030504040204" pitchFamily="34" charset="-120"/>
                <a:cs typeface="+mn-ea"/>
                <a:sym typeface="+mn-lt"/>
              </a:rPr>
              <a:t>69</a:t>
            </a:r>
            <a:r>
              <a:rPr lang="zh-TW" altLang="en-US" sz="1200" dirty="0">
                <a:latin typeface="微軟正黑體" panose="020B0604030504040204" pitchFamily="34" charset="-120"/>
                <a:ea typeface="微軟正黑體" panose="020B0604030504040204" pitchFamily="34" charset="-120"/>
                <a:cs typeface="+mn-ea"/>
                <a:sym typeface="+mn-lt"/>
              </a:rPr>
              <a:t>的準確率，</a:t>
            </a:r>
            <a:r>
              <a:rPr lang="en-US" altLang="zh-TW" sz="1200" dirty="0">
                <a:latin typeface="微軟正黑體" panose="020B0604030504040204" pitchFamily="34" charset="-120"/>
                <a:ea typeface="微軟正黑體" panose="020B0604030504040204" pitchFamily="34" charset="-120"/>
                <a:cs typeface="+mn-ea"/>
                <a:sym typeface="+mn-lt"/>
              </a:rPr>
              <a:t>NIN</a:t>
            </a:r>
            <a:r>
              <a:rPr lang="zh-TW" altLang="en-US" sz="1200" dirty="0">
                <a:latin typeface="微軟正黑體" panose="020B0604030504040204" pitchFamily="34" charset="-120"/>
                <a:ea typeface="微軟正黑體" panose="020B0604030504040204" pitchFamily="34" charset="-120"/>
                <a:cs typeface="+mn-ea"/>
                <a:sym typeface="+mn-lt"/>
              </a:rPr>
              <a:t>的話平均下來就只有接近</a:t>
            </a:r>
            <a:r>
              <a:rPr lang="en-US" altLang="zh-TW" sz="1200" dirty="0">
                <a:latin typeface="微軟正黑體" panose="020B0604030504040204" pitchFamily="34" charset="-120"/>
                <a:ea typeface="微軟正黑體" panose="020B0604030504040204" pitchFamily="34" charset="-120"/>
                <a:cs typeface="+mn-ea"/>
                <a:sym typeface="+mn-lt"/>
              </a:rPr>
              <a:t>40%</a:t>
            </a:r>
            <a:r>
              <a:rPr lang="zh-TW" altLang="en-US" sz="1200" dirty="0">
                <a:latin typeface="微軟正黑體" panose="020B0604030504040204" pitchFamily="34" charset="-120"/>
                <a:ea typeface="微軟正黑體" panose="020B0604030504040204" pitchFamily="34" charset="-120"/>
                <a:cs typeface="+mn-ea"/>
                <a:sym typeface="+mn-lt"/>
              </a:rPr>
              <a:t>而已。</a:t>
            </a:r>
          </a:p>
        </p:txBody>
      </p:sp>
      <p:sp>
        <p:nvSpPr>
          <p:cNvPr id="4" name="灯片编号占位符 3"/>
          <p:cNvSpPr>
            <a:spLocks noGrp="1"/>
          </p:cNvSpPr>
          <p:nvPr>
            <p:ph type="sldNum" sz="quarter" idx="10"/>
          </p:nvPr>
        </p:nvSpPr>
        <p:spPr/>
        <p:txBody>
          <a:bodyPr/>
          <a:lstStyle/>
          <a:p>
            <a:fld id="{F812B186-E0E0-4D76-B02B-DC2D40E6BEC3}" type="slidenum">
              <a:rPr lang="zh-CN" altLang="en-US" smtClean="0"/>
              <a:t>15</a:t>
            </a:fld>
            <a:endParaRPr lang="zh-CN" altLang="en-US"/>
          </a:p>
        </p:txBody>
      </p:sp>
    </p:spTree>
    <p:extLst>
      <p:ext uri="{BB962C8B-B14F-4D97-AF65-F5344CB8AC3E}">
        <p14:creationId xmlns:p14="http://schemas.microsoft.com/office/powerpoint/2010/main" val="361613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dirty="0">
                <a:latin typeface="微軟正黑體" panose="020B0604030504040204" pitchFamily="34" charset="-120"/>
                <a:ea typeface="微軟正黑體" panose="020B0604030504040204" pitchFamily="34" charset="-120"/>
                <a:cs typeface="+mn-ea"/>
                <a:sym typeface="+mn-lt"/>
              </a:rPr>
              <a:t>整個總結歸納的話，可以看到原始圖片處理後的用途就是可以在訓練時減少我們訓練的時間，訓練時間減少了，我們就可以做更多次的嘗試，從而加快我們的研究速度。</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zh-TW" altLang="en-US" sz="1200" dirty="0">
                <a:latin typeface="微軟正黑體" panose="020B0604030504040204" pitchFamily="34" charset="-120"/>
                <a:ea typeface="微軟正黑體" panose="020B0604030504040204" pitchFamily="34" charset="-120"/>
                <a:cs typeface="+mn-ea"/>
                <a:sym typeface="+mn-lt"/>
              </a:rPr>
              <a:t>以及接在後面做著</a:t>
            </a:r>
            <a:r>
              <a:rPr lang="en-US" altLang="zh-TW" sz="1200" dirty="0">
                <a:latin typeface="微軟正黑體" panose="020B0604030504040204" pitchFamily="34" charset="-120"/>
                <a:ea typeface="微軟正黑體" panose="020B0604030504040204" pitchFamily="34" charset="-120"/>
                <a:cs typeface="+mn-ea"/>
                <a:sym typeface="+mn-lt"/>
              </a:rPr>
              <a:t>NIN</a:t>
            </a:r>
            <a:r>
              <a:rPr lang="zh-TW" altLang="en-US" sz="1200" dirty="0">
                <a:latin typeface="微軟正黑體" panose="020B0604030504040204" pitchFamily="34" charset="-120"/>
                <a:ea typeface="微軟正黑體" panose="020B0604030504040204" pitchFamily="34" charset="-120"/>
                <a:cs typeface="+mn-ea"/>
                <a:sym typeface="+mn-lt"/>
              </a:rPr>
              <a:t>的改良，不斷嘗試與調整超參數後，發現</a:t>
            </a:r>
            <a:r>
              <a:rPr lang="en-US" altLang="zh-TW" sz="1200" dirty="0">
                <a:latin typeface="微軟正黑體" panose="020B0604030504040204" pitchFamily="34" charset="-120"/>
                <a:ea typeface="微軟正黑體" panose="020B0604030504040204" pitchFamily="34" charset="-120"/>
                <a:cs typeface="+mn-ea"/>
                <a:sym typeface="+mn-lt"/>
              </a:rPr>
              <a:t>NIN</a:t>
            </a:r>
            <a:r>
              <a:rPr lang="zh-TW" altLang="en-US" sz="1200" dirty="0">
                <a:latin typeface="微軟正黑體" panose="020B0604030504040204" pitchFamily="34" charset="-120"/>
                <a:ea typeface="微軟正黑體" panose="020B0604030504040204" pitchFamily="34" charset="-120"/>
                <a:cs typeface="+mn-ea"/>
                <a:sym typeface="+mn-lt"/>
              </a:rPr>
              <a:t>的問題就是在不同驗證集的情況下，得到的準確率不是到很穩定，與一般正常訓練的平均準確率有一段落差，在模型的適應能力上還有待欠缺。</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zh-TW" altLang="en-US" sz="1200" dirty="0">
                <a:latin typeface="微軟正黑體" panose="020B0604030504040204" pitchFamily="34" charset="-120"/>
                <a:ea typeface="微軟正黑體" panose="020B0604030504040204" pitchFamily="34" charset="-120"/>
                <a:cs typeface="+mn-ea"/>
                <a:sym typeface="+mn-lt"/>
              </a:rPr>
              <a:t>反而後續的</a:t>
            </a:r>
            <a:r>
              <a:rPr lang="en-US" altLang="zh-TW" sz="1200" dirty="0">
                <a:latin typeface="微軟正黑體" panose="020B0604030504040204" pitchFamily="34" charset="-120"/>
                <a:ea typeface="微軟正黑體" panose="020B0604030504040204" pitchFamily="34" charset="-120"/>
                <a:cs typeface="+mn-ea"/>
                <a:sym typeface="+mn-lt"/>
              </a:rPr>
              <a:t>Inception</a:t>
            </a:r>
            <a:r>
              <a:rPr lang="zh-TW" altLang="en-US" sz="1200" dirty="0">
                <a:latin typeface="微軟正黑體" panose="020B0604030504040204" pitchFamily="34" charset="-120"/>
                <a:ea typeface="微軟正黑體" panose="020B0604030504040204" pitchFamily="34" charset="-120"/>
                <a:cs typeface="+mn-ea"/>
                <a:sym typeface="+mn-lt"/>
              </a:rPr>
              <a:t>得到非常好的效果，與原本的</a:t>
            </a:r>
            <a:r>
              <a:rPr lang="en-US" altLang="zh-TW" sz="1200" dirty="0">
                <a:latin typeface="微軟正黑體" panose="020B0604030504040204" pitchFamily="34" charset="-120"/>
                <a:ea typeface="微軟正黑體" panose="020B0604030504040204" pitchFamily="34" charset="-120"/>
                <a:cs typeface="+mn-ea"/>
                <a:sym typeface="+mn-lt"/>
              </a:rPr>
              <a:t>accuracy</a:t>
            </a:r>
            <a:r>
              <a:rPr lang="zh-TW" altLang="en-US" sz="1200" dirty="0">
                <a:latin typeface="微軟正黑體" panose="020B0604030504040204" pitchFamily="34" charset="-120"/>
                <a:ea typeface="微軟正黑體" panose="020B0604030504040204" pitchFamily="34" charset="-120"/>
                <a:cs typeface="+mn-ea"/>
                <a:sym typeface="+mn-lt"/>
              </a:rPr>
              <a:t>數值差不多，適應能力良好，不像</a:t>
            </a:r>
            <a:r>
              <a:rPr lang="en-US" altLang="zh-TW" sz="1200" dirty="0">
                <a:latin typeface="微軟正黑體" panose="020B0604030504040204" pitchFamily="34" charset="-120"/>
                <a:ea typeface="微軟正黑體" panose="020B0604030504040204" pitchFamily="34" charset="-120"/>
                <a:cs typeface="+mn-ea"/>
                <a:sym typeface="+mn-lt"/>
              </a:rPr>
              <a:t>NIN</a:t>
            </a:r>
            <a:r>
              <a:rPr lang="zh-TW" altLang="en-US" sz="1200" dirty="0">
                <a:latin typeface="微軟正黑體" panose="020B0604030504040204" pitchFamily="34" charset="-120"/>
                <a:ea typeface="微軟正黑體" panose="020B0604030504040204" pitchFamily="34" charset="-120"/>
                <a:cs typeface="+mn-ea"/>
                <a:sym typeface="+mn-lt"/>
              </a:rPr>
              <a:t>訓練時有很多的跌宕，準確率可以穩定的慢慢上升。</a:t>
            </a:r>
            <a:endParaRPr lang="en-US" altLang="zh-TW" sz="1200" dirty="0">
              <a:latin typeface="微軟正黑體" panose="020B0604030504040204" pitchFamily="34" charset="-120"/>
              <a:ea typeface="微軟正黑體" panose="020B0604030504040204" pitchFamily="34" charset="-120"/>
              <a:cs typeface="+mn-ea"/>
              <a:sym typeface="+mn-lt"/>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16</a:t>
            </a:fld>
            <a:endParaRPr lang="zh-CN" altLang="en-US"/>
          </a:p>
        </p:txBody>
      </p:sp>
    </p:spTree>
    <p:extLst>
      <p:ext uri="{BB962C8B-B14F-4D97-AF65-F5344CB8AC3E}">
        <p14:creationId xmlns:p14="http://schemas.microsoft.com/office/powerpoint/2010/main" val="403893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12B186-E0E0-4D76-B02B-DC2D40E6BEC3}" type="slidenum">
              <a:rPr lang="zh-CN" altLang="en-US" smtClean="0"/>
              <a:t>2</a:t>
            </a:fld>
            <a:endParaRPr lang="zh-CN" altLang="en-US"/>
          </a:p>
        </p:txBody>
      </p:sp>
    </p:spTree>
    <p:extLst>
      <p:ext uri="{BB962C8B-B14F-4D97-AF65-F5344CB8AC3E}">
        <p14:creationId xmlns:p14="http://schemas.microsoft.com/office/powerpoint/2010/main" val="3404518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sz="1200" dirty="0">
              <a:latin typeface="微軟正黑體" panose="020B0604030504040204" pitchFamily="34" charset="-120"/>
              <a:ea typeface="微軟正黑體" panose="020B0604030504040204" pitchFamily="34" charset="-120"/>
              <a:cs typeface="+mn-ea"/>
              <a:sym typeface="+mn-lt"/>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3</a:t>
            </a:fld>
            <a:endParaRPr lang="zh-CN" altLang="en-US"/>
          </a:p>
        </p:txBody>
      </p:sp>
    </p:spTree>
    <p:extLst>
      <p:ext uri="{BB962C8B-B14F-4D97-AF65-F5344CB8AC3E}">
        <p14:creationId xmlns:p14="http://schemas.microsoft.com/office/powerpoint/2010/main" val="414143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sz="1200" dirty="0">
              <a:latin typeface="微軟正黑體" panose="020B0604030504040204" pitchFamily="34" charset="-120"/>
              <a:ea typeface="微軟正黑體" panose="020B0604030504040204" pitchFamily="34" charset="-120"/>
              <a:cs typeface="+mn-ea"/>
              <a:sym typeface="+mn-lt"/>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4</a:t>
            </a:fld>
            <a:endParaRPr lang="zh-CN" altLang="en-US"/>
          </a:p>
        </p:txBody>
      </p:sp>
    </p:spTree>
    <p:extLst>
      <p:ext uri="{BB962C8B-B14F-4D97-AF65-F5344CB8AC3E}">
        <p14:creationId xmlns:p14="http://schemas.microsoft.com/office/powerpoint/2010/main" val="1632738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dirty="0">
                <a:latin typeface="微軟正黑體" panose="020B0604030504040204" pitchFamily="34" charset="-120"/>
                <a:ea typeface="微軟正黑體" panose="020B0604030504040204" pitchFamily="34" charset="-120"/>
                <a:cs typeface="+mn-ea"/>
                <a:sym typeface="+mn-lt"/>
              </a:rPr>
              <a:t>那接下來的報告都是以加入布口罩的種類做判斷。</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zh-TW" altLang="en-US" sz="1200" dirty="0">
                <a:latin typeface="微軟正黑體" panose="020B0604030504040204" pitchFamily="34" charset="-120"/>
                <a:ea typeface="微軟正黑體" panose="020B0604030504040204" pitchFamily="34" charset="-120"/>
                <a:cs typeface="+mn-ea"/>
                <a:sym typeface="+mn-lt"/>
              </a:rPr>
              <a:t>由於我們自己收集來的資料集圖片大小不等，有的解析度</a:t>
            </a:r>
            <a:r>
              <a:rPr lang="en-US" altLang="zh-TW" sz="1200" dirty="0">
                <a:latin typeface="微軟正黑體" panose="020B0604030504040204" pitchFamily="34" charset="-120"/>
                <a:ea typeface="微軟正黑體" panose="020B0604030504040204" pitchFamily="34" charset="-120"/>
                <a:cs typeface="+mn-ea"/>
                <a:sym typeface="+mn-lt"/>
              </a:rPr>
              <a:t>3000</a:t>
            </a:r>
            <a:r>
              <a:rPr lang="zh-TW" altLang="en-US" sz="1200" dirty="0">
                <a:latin typeface="微軟正黑體" panose="020B0604030504040204" pitchFamily="34" charset="-120"/>
                <a:ea typeface="微軟正黑體" panose="020B0604030504040204" pitchFamily="34" charset="-120"/>
                <a:cs typeface="+mn-ea"/>
                <a:sym typeface="+mn-lt"/>
              </a:rPr>
              <a:t>多，有的</a:t>
            </a:r>
            <a:r>
              <a:rPr lang="en-US" altLang="zh-TW" sz="1200" dirty="0">
                <a:latin typeface="微軟正黑體" panose="020B0604030504040204" pitchFamily="34" charset="-120"/>
                <a:ea typeface="微軟正黑體" panose="020B0604030504040204" pitchFamily="34" charset="-120"/>
                <a:cs typeface="+mn-ea"/>
                <a:sym typeface="+mn-lt"/>
              </a:rPr>
              <a:t>600</a:t>
            </a:r>
            <a:r>
              <a:rPr lang="zh-TW" altLang="en-US" sz="1200" dirty="0">
                <a:latin typeface="微軟正黑體" panose="020B0604030504040204" pitchFamily="34" charset="-120"/>
                <a:ea typeface="微軟正黑體" panose="020B0604030504040204" pitchFamily="34" charset="-120"/>
                <a:cs typeface="+mn-ea"/>
                <a:sym typeface="+mn-lt"/>
              </a:rPr>
              <a:t>多，雖然進到</a:t>
            </a:r>
            <a:r>
              <a:rPr lang="en-US" altLang="zh-TW" sz="1200" dirty="0">
                <a:latin typeface="微軟正黑體" panose="020B0604030504040204" pitchFamily="34" charset="-120"/>
                <a:ea typeface="微軟正黑體" panose="020B0604030504040204" pitchFamily="34" charset="-120"/>
                <a:cs typeface="+mn-ea"/>
                <a:sym typeface="+mn-lt"/>
              </a:rPr>
              <a:t>transformer</a:t>
            </a:r>
            <a:r>
              <a:rPr lang="zh-TW" altLang="en-US" sz="1200" dirty="0">
                <a:latin typeface="微軟正黑體" panose="020B0604030504040204" pitchFamily="34" charset="-120"/>
                <a:ea typeface="微軟正黑體" panose="020B0604030504040204" pitchFamily="34" charset="-120"/>
                <a:cs typeface="+mn-ea"/>
                <a:sym typeface="+mn-lt"/>
              </a:rPr>
              <a:t>一樣會有</a:t>
            </a:r>
            <a:r>
              <a:rPr lang="en-US" altLang="zh-TW" sz="1200" dirty="0">
                <a:latin typeface="微軟正黑體" panose="020B0604030504040204" pitchFamily="34" charset="-120"/>
                <a:ea typeface="微軟正黑體" panose="020B0604030504040204" pitchFamily="34" charset="-120"/>
                <a:cs typeface="+mn-ea"/>
                <a:sym typeface="+mn-lt"/>
              </a:rPr>
              <a:t>resize</a:t>
            </a:r>
            <a:r>
              <a:rPr lang="zh-TW" altLang="en-US" sz="1200" dirty="0">
                <a:latin typeface="微軟正黑體" panose="020B0604030504040204" pitchFamily="34" charset="-120"/>
                <a:ea typeface="微軟正黑體" panose="020B0604030504040204" pitchFamily="34" charset="-120"/>
                <a:cs typeface="+mn-ea"/>
                <a:sym typeface="+mn-lt"/>
              </a:rPr>
              <a:t>，但經過實驗後我發現，如果原始圖，透過寫</a:t>
            </a:r>
            <a:r>
              <a:rPr lang="en-US" altLang="zh-TW" sz="1200" dirty="0">
                <a:latin typeface="微軟正黑體" panose="020B0604030504040204" pitchFamily="34" charset="-120"/>
                <a:ea typeface="微軟正黑體" panose="020B0604030504040204" pitchFamily="34" charset="-120"/>
                <a:cs typeface="+mn-ea"/>
                <a:sym typeface="+mn-lt"/>
              </a:rPr>
              <a:t>code</a:t>
            </a:r>
            <a:r>
              <a:rPr lang="zh-TW" altLang="en-US" sz="1200" dirty="0">
                <a:latin typeface="微軟正黑體" panose="020B0604030504040204" pitchFamily="34" charset="-120"/>
                <a:ea typeface="微軟正黑體" panose="020B0604030504040204" pitchFamily="34" charset="-120"/>
                <a:cs typeface="+mn-ea"/>
                <a:sym typeface="+mn-lt"/>
              </a:rPr>
              <a:t>去批量處理解析度統一化後，再把資料餵給</a:t>
            </a:r>
            <a:r>
              <a:rPr lang="en-US" altLang="zh-TW" sz="1200" dirty="0">
                <a:latin typeface="微軟正黑體" panose="020B0604030504040204" pitchFamily="34" charset="-120"/>
                <a:ea typeface="微軟正黑體" panose="020B0604030504040204" pitchFamily="34" charset="-120"/>
                <a:cs typeface="+mn-ea"/>
                <a:sym typeface="+mn-lt"/>
              </a:rPr>
              <a:t>transformer</a:t>
            </a:r>
            <a:r>
              <a:rPr lang="zh-TW" altLang="en-US" sz="1200" dirty="0">
                <a:latin typeface="微軟正黑體" panose="020B0604030504040204" pitchFamily="34" charset="-120"/>
                <a:ea typeface="微軟正黑體" panose="020B0604030504040204" pitchFamily="34" charset="-120"/>
                <a:cs typeface="+mn-ea"/>
                <a:sym typeface="+mn-lt"/>
              </a:rPr>
              <a:t>，不僅可以縮短</a:t>
            </a:r>
            <a:r>
              <a:rPr lang="en-US" altLang="zh-TW" sz="1200" dirty="0">
                <a:latin typeface="微軟正黑體" panose="020B0604030504040204" pitchFamily="34" charset="-120"/>
                <a:ea typeface="微軟正黑體" panose="020B0604030504040204" pitchFamily="34" charset="-120"/>
                <a:cs typeface="+mn-ea"/>
                <a:sym typeface="+mn-lt"/>
              </a:rPr>
              <a:t>training</a:t>
            </a:r>
            <a:r>
              <a:rPr lang="zh-TW" altLang="en-US" sz="1200" dirty="0">
                <a:latin typeface="微軟正黑體" panose="020B0604030504040204" pitchFamily="34" charset="-120"/>
                <a:ea typeface="微軟正黑體" panose="020B0604030504040204" pitchFamily="34" charset="-120"/>
                <a:cs typeface="+mn-ea"/>
                <a:sym typeface="+mn-lt"/>
              </a:rPr>
              <a:t>的時間，也可以保持一樣的準確率。</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zh-TW" altLang="en-US" sz="1200" dirty="0">
                <a:latin typeface="微軟正黑體" panose="020B0604030504040204" pitchFamily="34" charset="-120"/>
                <a:ea typeface="微軟正黑體" panose="020B0604030504040204" pitchFamily="34" charset="-120"/>
                <a:cs typeface="+mn-ea"/>
                <a:sym typeface="+mn-lt"/>
              </a:rPr>
              <a:t>那我測試下來，原本</a:t>
            </a:r>
            <a:r>
              <a:rPr lang="en-US" altLang="zh-TW" sz="1200" dirty="0">
                <a:latin typeface="微軟正黑體" panose="020B0604030504040204" pitchFamily="34" charset="-120"/>
                <a:ea typeface="微軟正黑體" panose="020B0604030504040204" pitchFamily="34" charset="-120"/>
                <a:cs typeface="+mn-ea"/>
                <a:sym typeface="+mn-lt"/>
              </a:rPr>
              <a:t>dataset</a:t>
            </a:r>
            <a:r>
              <a:rPr lang="zh-TW" altLang="en-US" sz="1200" dirty="0">
                <a:latin typeface="微軟正黑體" panose="020B0604030504040204" pitchFamily="34" charset="-120"/>
                <a:ea typeface="微軟正黑體" panose="020B0604030504040204" pitchFamily="34" charset="-120"/>
                <a:cs typeface="+mn-ea"/>
                <a:sym typeface="+mn-lt"/>
              </a:rPr>
              <a:t>是</a:t>
            </a:r>
            <a:r>
              <a:rPr lang="en-US" altLang="zh-TW" sz="1200" dirty="0">
                <a:latin typeface="微軟正黑體" panose="020B0604030504040204" pitchFamily="34" charset="-120"/>
                <a:ea typeface="微軟正黑體" panose="020B0604030504040204" pitchFamily="34" charset="-120"/>
                <a:cs typeface="+mn-ea"/>
                <a:sym typeface="+mn-lt"/>
              </a:rPr>
              <a:t>2.38GB</a:t>
            </a:r>
            <a:r>
              <a:rPr lang="zh-TW" altLang="en-US" sz="1200" dirty="0">
                <a:latin typeface="微軟正黑體" panose="020B0604030504040204" pitchFamily="34" charset="-120"/>
                <a:ea typeface="微軟正黑體" panose="020B0604030504040204" pitchFamily="34" charset="-120"/>
                <a:cs typeface="+mn-ea"/>
                <a:sym typeface="+mn-lt"/>
              </a:rPr>
              <a:t>轉換後來到</a:t>
            </a:r>
            <a:r>
              <a:rPr lang="en-US" altLang="zh-TW" sz="1200" dirty="0">
                <a:latin typeface="微軟正黑體" panose="020B0604030504040204" pitchFamily="34" charset="-120"/>
                <a:ea typeface="微軟正黑體" panose="020B0604030504040204" pitchFamily="34" charset="-120"/>
                <a:cs typeface="+mn-ea"/>
                <a:sym typeface="+mn-lt"/>
              </a:rPr>
              <a:t>664MB</a:t>
            </a:r>
            <a:r>
              <a:rPr lang="zh-TW" altLang="en-US" sz="1200" dirty="0">
                <a:latin typeface="微軟正黑體" panose="020B0604030504040204" pitchFamily="34" charset="-120"/>
                <a:ea typeface="微軟正黑體" panose="020B0604030504040204" pitchFamily="34" charset="-120"/>
                <a:cs typeface="+mn-ea"/>
                <a:sym typeface="+mn-lt"/>
              </a:rPr>
              <a:t>，一回合</a:t>
            </a:r>
            <a:r>
              <a:rPr lang="en-US" altLang="zh-TW" sz="1200" dirty="0">
                <a:latin typeface="微軟正黑體" panose="020B0604030504040204" pitchFamily="34" charset="-120"/>
                <a:ea typeface="微軟正黑體" panose="020B0604030504040204" pitchFamily="34" charset="-120"/>
                <a:cs typeface="+mn-ea"/>
                <a:sym typeface="+mn-lt"/>
              </a:rPr>
              <a:t>(</a:t>
            </a:r>
            <a:r>
              <a:rPr lang="zh-TW" altLang="en-US" sz="1200" dirty="0">
                <a:latin typeface="微軟正黑體" panose="020B0604030504040204" pitchFamily="34" charset="-120"/>
                <a:ea typeface="微軟正黑體" panose="020B0604030504040204" pitchFamily="34" charset="-120"/>
                <a:cs typeface="+mn-ea"/>
                <a:sym typeface="+mn-lt"/>
              </a:rPr>
              <a:t>也就是一個</a:t>
            </a:r>
            <a:r>
              <a:rPr lang="en-US" altLang="zh-TW" sz="1200" dirty="0">
                <a:latin typeface="微軟正黑體" panose="020B0604030504040204" pitchFamily="34" charset="-120"/>
                <a:ea typeface="微軟正黑體" panose="020B0604030504040204" pitchFamily="34" charset="-120"/>
                <a:cs typeface="+mn-ea"/>
                <a:sym typeface="+mn-lt"/>
              </a:rPr>
              <a:t>epoch)</a:t>
            </a:r>
            <a:r>
              <a:rPr lang="zh-TW" altLang="en-US" sz="1200" dirty="0">
                <a:latin typeface="微軟正黑體" panose="020B0604030504040204" pitchFamily="34" charset="-120"/>
                <a:ea typeface="微軟正黑體" panose="020B0604030504040204" pitchFamily="34" charset="-120"/>
                <a:cs typeface="+mn-ea"/>
                <a:sym typeface="+mn-lt"/>
              </a:rPr>
              <a:t>，可以縮短</a:t>
            </a:r>
            <a:r>
              <a:rPr lang="en-US" altLang="zh-TW" sz="1200" dirty="0">
                <a:latin typeface="微軟正黑體" panose="020B0604030504040204" pitchFamily="34" charset="-120"/>
                <a:ea typeface="微軟正黑體" panose="020B0604030504040204" pitchFamily="34" charset="-120"/>
                <a:cs typeface="+mn-ea"/>
                <a:sym typeface="+mn-lt"/>
              </a:rPr>
              <a:t>2</a:t>
            </a:r>
            <a:r>
              <a:rPr lang="zh-TW" altLang="en-US" sz="1200" dirty="0">
                <a:latin typeface="微軟正黑體" panose="020B0604030504040204" pitchFamily="34" charset="-120"/>
                <a:ea typeface="微軟正黑體" panose="020B0604030504040204" pitchFamily="34" charset="-120"/>
                <a:cs typeface="+mn-ea"/>
                <a:sym typeface="+mn-lt"/>
              </a:rPr>
              <a:t>倍多的</a:t>
            </a:r>
            <a:r>
              <a:rPr lang="en-US" altLang="zh-TW" sz="1200" dirty="0">
                <a:latin typeface="微軟正黑體" panose="020B0604030504040204" pitchFamily="34" charset="-120"/>
                <a:ea typeface="微軟正黑體" panose="020B0604030504040204" pitchFamily="34" charset="-120"/>
                <a:cs typeface="+mn-ea"/>
                <a:sym typeface="+mn-lt"/>
              </a:rPr>
              <a:t>training</a:t>
            </a:r>
            <a:r>
              <a:rPr lang="zh-TW" altLang="en-US" sz="1200" dirty="0">
                <a:latin typeface="微軟正黑體" panose="020B0604030504040204" pitchFamily="34" charset="-120"/>
                <a:ea typeface="微軟正黑體" panose="020B0604030504040204" pitchFamily="34" charset="-120"/>
                <a:cs typeface="+mn-ea"/>
                <a:sym typeface="+mn-lt"/>
              </a:rPr>
              <a:t>時間。</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5</a:t>
            </a:fld>
            <a:endParaRPr lang="zh-CN" altLang="en-US"/>
          </a:p>
        </p:txBody>
      </p:sp>
    </p:spTree>
    <p:extLst>
      <p:ext uri="{BB962C8B-B14F-4D97-AF65-F5344CB8AC3E}">
        <p14:creationId xmlns:p14="http://schemas.microsoft.com/office/powerpoint/2010/main" val="341626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dirty="0">
                <a:latin typeface="微軟正黑體" panose="020B0604030504040204" pitchFamily="34" charset="-120"/>
                <a:ea typeface="微軟正黑體" panose="020B0604030504040204" pitchFamily="34" charset="-120"/>
                <a:cs typeface="+mn-ea"/>
                <a:sym typeface="+mn-lt"/>
              </a:rPr>
              <a:t>再來就是分割方式，我們採用</a:t>
            </a:r>
            <a:r>
              <a:rPr lang="en-US" altLang="zh-TW" sz="1200" dirty="0">
                <a:latin typeface="微軟正黑體" panose="020B0604030504040204" pitchFamily="34" charset="-120"/>
                <a:ea typeface="微軟正黑體" panose="020B0604030504040204" pitchFamily="34" charset="-120"/>
                <a:cs typeface="+mn-ea"/>
                <a:sym typeface="+mn-lt"/>
              </a:rPr>
              <a:t>random</a:t>
            </a:r>
            <a:r>
              <a:rPr lang="zh-TW" altLang="en-US" sz="1200" dirty="0">
                <a:latin typeface="微軟正黑體" panose="020B0604030504040204" pitchFamily="34" charset="-120"/>
                <a:ea typeface="微軟正黑體" panose="020B0604030504040204" pitchFamily="34" charset="-120"/>
                <a:cs typeface="+mn-ea"/>
                <a:sym typeface="+mn-lt"/>
              </a:rPr>
              <a:t>的方式隨機分割</a:t>
            </a:r>
            <a:r>
              <a:rPr lang="en-US" altLang="zh-TW" sz="1200" dirty="0">
                <a:latin typeface="微軟正黑體" panose="020B0604030504040204" pitchFamily="34" charset="-120"/>
                <a:ea typeface="微軟正黑體" panose="020B0604030504040204" pitchFamily="34" charset="-120"/>
                <a:cs typeface="+mn-ea"/>
                <a:sym typeface="+mn-lt"/>
              </a:rPr>
              <a:t>20%</a:t>
            </a:r>
            <a:r>
              <a:rPr lang="zh-TW" altLang="en-US" sz="1200" dirty="0">
                <a:latin typeface="微軟正黑體" panose="020B0604030504040204" pitchFamily="34" charset="-120"/>
                <a:ea typeface="微軟正黑體" panose="020B0604030504040204" pitchFamily="34" charset="-120"/>
                <a:cs typeface="+mn-ea"/>
                <a:sym typeface="+mn-lt"/>
              </a:rPr>
              <a:t>給驗證集，透過程式批量處理，後面再做</a:t>
            </a:r>
            <a:r>
              <a:rPr lang="en-US" altLang="zh-TW" sz="1200" dirty="0">
                <a:latin typeface="微軟正黑體" panose="020B0604030504040204" pitchFamily="34" charset="-120"/>
                <a:ea typeface="微軟正黑體" panose="020B0604030504040204" pitchFamily="34" charset="-120"/>
                <a:cs typeface="+mn-ea"/>
                <a:sym typeface="+mn-lt"/>
              </a:rPr>
              <a:t>transforms</a:t>
            </a:r>
            <a:r>
              <a:rPr lang="zh-TW" altLang="en-US" sz="1200" dirty="0">
                <a:latin typeface="微軟正黑體" panose="020B0604030504040204" pitchFamily="34" charset="-120"/>
                <a:ea typeface="微軟正黑體" panose="020B0604030504040204" pitchFamily="34" charset="-120"/>
                <a:cs typeface="+mn-ea"/>
                <a:sym typeface="+mn-lt"/>
              </a:rPr>
              <a:t>，</a:t>
            </a:r>
            <a:r>
              <a:rPr lang="en-US" altLang="zh-TW" sz="1200" dirty="0">
                <a:latin typeface="微軟正黑體" panose="020B0604030504040204" pitchFamily="34" charset="-120"/>
                <a:ea typeface="微軟正黑體" panose="020B0604030504040204" pitchFamily="34" charset="-120"/>
                <a:cs typeface="+mn-ea"/>
                <a:sym typeface="+mn-lt"/>
              </a:rPr>
              <a:t>transforms</a:t>
            </a:r>
            <a:r>
              <a:rPr lang="zh-TW" altLang="en-US" sz="1200" dirty="0">
                <a:latin typeface="微軟正黑體" panose="020B0604030504040204" pitchFamily="34" charset="-120"/>
                <a:ea typeface="微軟正黑體" panose="020B0604030504040204" pitchFamily="34" charset="-120"/>
                <a:cs typeface="+mn-ea"/>
                <a:sym typeface="+mn-lt"/>
              </a:rPr>
              <a:t>的部分期中有報過這裡就不重複。</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zh-TW" altLang="en-US" sz="1200" dirty="0">
                <a:latin typeface="微軟正黑體" panose="020B0604030504040204" pitchFamily="34" charset="-120"/>
                <a:ea typeface="微軟正黑體" panose="020B0604030504040204" pitchFamily="34" charset="-120"/>
                <a:cs typeface="+mn-ea"/>
                <a:sym typeface="+mn-lt"/>
              </a:rPr>
              <a:t>後面等等會介紹到，嘗試使用另一種方式來做交叉驗證。</a:t>
            </a:r>
          </a:p>
        </p:txBody>
      </p:sp>
      <p:sp>
        <p:nvSpPr>
          <p:cNvPr id="4" name="灯片编号占位符 3"/>
          <p:cNvSpPr>
            <a:spLocks noGrp="1"/>
          </p:cNvSpPr>
          <p:nvPr>
            <p:ph type="sldNum" sz="quarter" idx="10"/>
          </p:nvPr>
        </p:nvSpPr>
        <p:spPr/>
        <p:txBody>
          <a:bodyPr/>
          <a:lstStyle/>
          <a:p>
            <a:fld id="{F812B186-E0E0-4D76-B02B-DC2D40E6BEC3}" type="slidenum">
              <a:rPr lang="zh-CN" altLang="en-US" smtClean="0"/>
              <a:t>6</a:t>
            </a:fld>
            <a:endParaRPr lang="zh-CN" altLang="en-US"/>
          </a:p>
        </p:txBody>
      </p:sp>
    </p:spTree>
    <p:extLst>
      <p:ext uri="{BB962C8B-B14F-4D97-AF65-F5344CB8AC3E}">
        <p14:creationId xmlns:p14="http://schemas.microsoft.com/office/powerpoint/2010/main" val="1680378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dirty="0">
                <a:latin typeface="微軟正黑體" panose="020B0604030504040204" pitchFamily="34" charset="-120"/>
                <a:ea typeface="微軟正黑體" panose="020B0604030504040204" pitchFamily="34" charset="-120"/>
                <a:cs typeface="+mn-ea"/>
                <a:sym typeface="+mn-lt"/>
              </a:rPr>
              <a:t>在</a:t>
            </a:r>
            <a:r>
              <a:rPr lang="en-US" altLang="zh-TW" sz="1200" dirty="0">
                <a:latin typeface="微軟正黑體" panose="020B0604030504040204" pitchFamily="34" charset="-120"/>
                <a:ea typeface="微軟正黑體" panose="020B0604030504040204" pitchFamily="34" charset="-120"/>
                <a:cs typeface="+mn-ea"/>
                <a:sym typeface="+mn-lt"/>
              </a:rPr>
              <a:t>NIN</a:t>
            </a:r>
            <a:r>
              <a:rPr lang="zh-TW" altLang="en-US" sz="1200" dirty="0">
                <a:latin typeface="微軟正黑體" panose="020B0604030504040204" pitchFamily="34" charset="-120"/>
                <a:ea typeface="微軟正黑體" panose="020B0604030504040204" pitchFamily="34" charset="-120"/>
                <a:cs typeface="+mn-ea"/>
                <a:sym typeface="+mn-lt"/>
              </a:rPr>
              <a:t>的架構參數調整上，我是朝輕量化做實驗。</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zh-TW" altLang="en-US" sz="1200" dirty="0">
                <a:latin typeface="微軟正黑體" panose="020B0604030504040204" pitchFamily="34" charset="-120"/>
                <a:ea typeface="微軟正黑體" panose="020B0604030504040204" pitchFamily="34" charset="-120"/>
                <a:cs typeface="+mn-ea"/>
                <a:sym typeface="+mn-lt"/>
              </a:rPr>
              <a:t>左邊</a:t>
            </a:r>
            <a:r>
              <a:rPr lang="en-US" altLang="zh-TW" sz="1200" dirty="0">
                <a:latin typeface="微軟正黑體" panose="020B0604030504040204" pitchFamily="34" charset="-120"/>
                <a:ea typeface="微軟正黑體" panose="020B0604030504040204" pitchFamily="34" charset="-120"/>
                <a:cs typeface="+mn-ea"/>
                <a:sym typeface="+mn-lt"/>
              </a:rPr>
              <a:t>v1</a:t>
            </a:r>
            <a:r>
              <a:rPr lang="zh-TW" altLang="en-US" sz="1200" dirty="0">
                <a:latin typeface="微軟正黑體" panose="020B0604030504040204" pitchFamily="34" charset="-120"/>
                <a:ea typeface="微軟正黑體" panose="020B0604030504040204" pitchFamily="34" charset="-120"/>
                <a:cs typeface="+mn-ea"/>
                <a:sym typeface="+mn-lt"/>
              </a:rPr>
              <a:t>是原本網路上找到</a:t>
            </a:r>
            <a:r>
              <a:rPr lang="en-US" altLang="zh-TW" sz="1200" dirty="0">
                <a:latin typeface="微軟正黑體" panose="020B0604030504040204" pitchFamily="34" charset="-120"/>
                <a:ea typeface="微軟正黑體" panose="020B0604030504040204" pitchFamily="34" charset="-120"/>
                <a:cs typeface="+mn-ea"/>
                <a:sym typeface="+mn-lt"/>
              </a:rPr>
              <a:t>NIN</a:t>
            </a:r>
            <a:r>
              <a:rPr lang="zh-TW" altLang="en-US" sz="1200" dirty="0">
                <a:latin typeface="微軟正黑體" panose="020B0604030504040204" pitchFamily="34" charset="-120"/>
                <a:ea typeface="微軟正黑體" panose="020B0604030504040204" pitchFamily="34" charset="-120"/>
                <a:cs typeface="+mn-ea"/>
                <a:sym typeface="+mn-lt"/>
              </a:rPr>
              <a:t>的架構超參數，右邊</a:t>
            </a:r>
            <a:r>
              <a:rPr lang="en-US" altLang="zh-TW" sz="1200" dirty="0">
                <a:latin typeface="微軟正黑體" panose="020B0604030504040204" pitchFamily="34" charset="-120"/>
                <a:ea typeface="微軟正黑體" panose="020B0604030504040204" pitchFamily="34" charset="-120"/>
                <a:cs typeface="+mn-ea"/>
                <a:sym typeface="+mn-lt"/>
              </a:rPr>
              <a:t>v2</a:t>
            </a:r>
            <a:r>
              <a:rPr lang="zh-TW" altLang="en-US" sz="1200" dirty="0">
                <a:latin typeface="微軟正黑體" panose="020B0604030504040204" pitchFamily="34" charset="-120"/>
                <a:ea typeface="微軟正黑體" panose="020B0604030504040204" pitchFamily="34" charset="-120"/>
                <a:cs typeface="+mn-ea"/>
                <a:sym typeface="+mn-lt"/>
              </a:rPr>
              <a:t>是調整超參數後的</a:t>
            </a:r>
            <a:r>
              <a:rPr lang="en-US" altLang="zh-TW" sz="1200" dirty="0">
                <a:latin typeface="微軟正黑體" panose="020B0604030504040204" pitchFamily="34" charset="-120"/>
                <a:ea typeface="微軟正黑體" panose="020B0604030504040204" pitchFamily="34" charset="-120"/>
                <a:cs typeface="+mn-ea"/>
                <a:sym typeface="+mn-lt"/>
              </a:rPr>
              <a:t>model</a:t>
            </a:r>
            <a:r>
              <a:rPr lang="zh-TW" altLang="en-US" sz="1200" dirty="0">
                <a:latin typeface="微軟正黑體" panose="020B0604030504040204" pitchFamily="34" charset="-120"/>
                <a:ea typeface="微軟正黑體" panose="020B0604030504040204" pitchFamily="34" charset="-120"/>
                <a:cs typeface="+mn-ea"/>
                <a:sym typeface="+mn-lt"/>
              </a:rPr>
              <a:t>，主要針對</a:t>
            </a:r>
            <a:r>
              <a:rPr lang="en-US" altLang="zh-TW" sz="1200" dirty="0">
                <a:latin typeface="微軟正黑體" panose="020B0604030504040204" pitchFamily="34" charset="-120"/>
                <a:ea typeface="微軟正黑體" panose="020B0604030504040204" pitchFamily="34" charset="-120"/>
                <a:cs typeface="+mn-ea"/>
                <a:sym typeface="+mn-lt"/>
              </a:rPr>
              <a:t>channel</a:t>
            </a:r>
            <a:r>
              <a:rPr lang="zh-TW" altLang="en-US" sz="1200" dirty="0">
                <a:latin typeface="微軟正黑體" panose="020B0604030504040204" pitchFamily="34" charset="-120"/>
                <a:ea typeface="微軟正黑體" panose="020B0604030504040204" pitchFamily="34" charset="-120"/>
                <a:cs typeface="+mn-ea"/>
                <a:sym typeface="+mn-lt"/>
              </a:rPr>
              <a:t>數量、</a:t>
            </a:r>
            <a:r>
              <a:rPr lang="en-US" altLang="zh-TW" sz="1200" dirty="0" err="1">
                <a:latin typeface="微軟正黑體" panose="020B0604030504040204" pitchFamily="34" charset="-120"/>
                <a:ea typeface="微軟正黑體" panose="020B0604030504040204" pitchFamily="34" charset="-120"/>
                <a:cs typeface="+mn-ea"/>
                <a:sym typeface="+mn-lt"/>
              </a:rPr>
              <a:t>kernel_size</a:t>
            </a:r>
            <a:r>
              <a:rPr lang="zh-TW" altLang="en-US" sz="1200" dirty="0">
                <a:latin typeface="微軟正黑體" panose="020B0604030504040204" pitchFamily="34" charset="-120"/>
                <a:ea typeface="微軟正黑體" panose="020B0604030504040204" pitchFamily="34" charset="-120"/>
                <a:cs typeface="+mn-ea"/>
                <a:sym typeface="+mn-lt"/>
              </a:rPr>
              <a:t>、以及步階做調整。</a:t>
            </a:r>
          </a:p>
        </p:txBody>
      </p:sp>
      <p:sp>
        <p:nvSpPr>
          <p:cNvPr id="4" name="灯片编号占位符 3"/>
          <p:cNvSpPr>
            <a:spLocks noGrp="1"/>
          </p:cNvSpPr>
          <p:nvPr>
            <p:ph type="sldNum" sz="quarter" idx="10"/>
          </p:nvPr>
        </p:nvSpPr>
        <p:spPr/>
        <p:txBody>
          <a:bodyPr/>
          <a:lstStyle/>
          <a:p>
            <a:fld id="{F812B186-E0E0-4D76-B02B-DC2D40E6BEC3}" type="slidenum">
              <a:rPr lang="zh-CN" altLang="en-US" smtClean="0"/>
              <a:t>7</a:t>
            </a:fld>
            <a:endParaRPr lang="zh-CN" altLang="en-US"/>
          </a:p>
        </p:txBody>
      </p:sp>
    </p:spTree>
    <p:extLst>
      <p:ext uri="{BB962C8B-B14F-4D97-AF65-F5344CB8AC3E}">
        <p14:creationId xmlns:p14="http://schemas.microsoft.com/office/powerpoint/2010/main" val="54530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dirty="0">
                <a:latin typeface="微軟正黑體" panose="020B0604030504040204" pitchFamily="34" charset="-120"/>
                <a:ea typeface="微軟正黑體" panose="020B0604030504040204" pitchFamily="34" charset="-120"/>
                <a:cs typeface="+mn-ea"/>
                <a:sym typeface="+mn-lt"/>
              </a:rPr>
              <a:t>可以看到</a:t>
            </a:r>
            <a:r>
              <a:rPr lang="en-US" altLang="zh-TW" sz="1200" dirty="0">
                <a:latin typeface="微軟正黑體" panose="020B0604030504040204" pitchFamily="34" charset="-120"/>
                <a:ea typeface="微軟正黑體" panose="020B0604030504040204" pitchFamily="34" charset="-120"/>
                <a:cs typeface="+mn-ea"/>
                <a:sym typeface="+mn-lt"/>
              </a:rPr>
              <a:t>v2</a:t>
            </a:r>
            <a:r>
              <a:rPr lang="zh-TW" altLang="en-US" sz="1200" dirty="0">
                <a:latin typeface="微軟正黑體" panose="020B0604030504040204" pitchFamily="34" charset="-120"/>
                <a:ea typeface="微軟正黑體" panose="020B0604030504040204" pitchFamily="34" charset="-120"/>
                <a:cs typeface="+mn-ea"/>
                <a:sym typeface="+mn-lt"/>
              </a:rPr>
              <a:t>的參數量相比</a:t>
            </a:r>
            <a:r>
              <a:rPr lang="en-US" altLang="zh-TW" sz="1200" dirty="0">
                <a:latin typeface="微軟正黑體" panose="020B0604030504040204" pitchFamily="34" charset="-120"/>
                <a:ea typeface="微軟正黑體" panose="020B0604030504040204" pitchFamily="34" charset="-120"/>
                <a:cs typeface="+mn-ea"/>
                <a:sym typeface="+mn-lt"/>
              </a:rPr>
              <a:t>v1</a:t>
            </a:r>
            <a:r>
              <a:rPr lang="zh-TW" altLang="en-US" sz="1200" dirty="0">
                <a:latin typeface="微軟正黑體" panose="020B0604030504040204" pitchFamily="34" charset="-120"/>
                <a:ea typeface="微軟正黑體" panose="020B0604030504040204" pitchFamily="34" charset="-120"/>
                <a:cs typeface="+mn-ea"/>
                <a:sym typeface="+mn-lt"/>
              </a:rPr>
              <a:t>增加了</a:t>
            </a:r>
            <a:r>
              <a:rPr lang="en-US" altLang="zh-TW" sz="1200" dirty="0">
                <a:latin typeface="微軟正黑體" panose="020B0604030504040204" pitchFamily="34" charset="-120"/>
                <a:ea typeface="微軟正黑體" panose="020B0604030504040204" pitchFamily="34" charset="-120"/>
                <a:cs typeface="+mn-ea"/>
                <a:sym typeface="+mn-lt"/>
              </a:rPr>
              <a:t>3</a:t>
            </a:r>
            <a:r>
              <a:rPr lang="zh-TW" altLang="en-US" sz="1200" dirty="0">
                <a:latin typeface="微軟正黑體" panose="020B0604030504040204" pitchFamily="34" charset="-120"/>
                <a:ea typeface="微軟正黑體" panose="020B0604030504040204" pitchFamily="34" charset="-120"/>
                <a:cs typeface="+mn-ea"/>
                <a:sym typeface="+mn-lt"/>
              </a:rPr>
              <a:t>倍，但是相乘和相加的次數減少了將近</a:t>
            </a:r>
            <a:r>
              <a:rPr lang="en-US" altLang="zh-TW" sz="1200" dirty="0">
                <a:latin typeface="微軟正黑體" panose="020B0604030504040204" pitchFamily="34" charset="-120"/>
                <a:ea typeface="微軟正黑體" panose="020B0604030504040204" pitchFamily="34" charset="-120"/>
                <a:cs typeface="+mn-ea"/>
                <a:sym typeface="+mn-lt"/>
              </a:rPr>
              <a:t>3</a:t>
            </a:r>
            <a:r>
              <a:rPr lang="zh-TW" altLang="en-US" sz="1200" dirty="0">
                <a:latin typeface="微軟正黑體" panose="020B0604030504040204" pitchFamily="34" charset="-120"/>
                <a:ea typeface="微軟正黑體" panose="020B0604030504040204" pitchFamily="34" charset="-120"/>
                <a:cs typeface="+mn-ea"/>
                <a:sym typeface="+mn-lt"/>
              </a:rPr>
              <a:t>倍。</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en-US" altLang="zh-TW" sz="1200" dirty="0">
                <a:latin typeface="微軟正黑體" panose="020B0604030504040204" pitchFamily="34" charset="-120"/>
                <a:ea typeface="微軟正黑體" panose="020B0604030504040204" pitchFamily="34" charset="-120"/>
                <a:cs typeface="+mn-ea"/>
                <a:sym typeface="+mn-lt"/>
              </a:rPr>
              <a:t>V1</a:t>
            </a:r>
            <a:r>
              <a:rPr lang="zh-TW" altLang="en-US" sz="1200" dirty="0">
                <a:latin typeface="微軟正黑體" panose="020B0604030504040204" pitchFamily="34" charset="-120"/>
                <a:ea typeface="微軟正黑體" panose="020B0604030504040204" pitchFamily="34" charset="-120"/>
                <a:cs typeface="+mn-ea"/>
                <a:sym typeface="+mn-lt"/>
              </a:rPr>
              <a:t>的</a:t>
            </a:r>
            <a:r>
              <a:rPr lang="en-US" altLang="zh-TW" sz="1200" dirty="0">
                <a:latin typeface="微軟正黑體" panose="020B0604030504040204" pitchFamily="34" charset="-120"/>
                <a:ea typeface="微軟正黑體" panose="020B0604030504040204" pitchFamily="34" charset="-120"/>
                <a:cs typeface="+mn-ea"/>
                <a:sym typeface="+mn-lt"/>
              </a:rPr>
              <a:t>forward</a:t>
            </a:r>
            <a:r>
              <a:rPr lang="zh-TW" altLang="en-US" sz="1200" dirty="0">
                <a:latin typeface="微軟正黑體" panose="020B0604030504040204" pitchFamily="34" charset="-120"/>
                <a:ea typeface="微軟正黑體" panose="020B0604030504040204" pitchFamily="34" charset="-120"/>
                <a:cs typeface="+mn-ea"/>
                <a:sym typeface="+mn-lt"/>
              </a:rPr>
              <a:t>和</a:t>
            </a:r>
            <a:r>
              <a:rPr lang="en-US" altLang="zh-TW" sz="1200" dirty="0">
                <a:latin typeface="微軟正黑體" panose="020B0604030504040204" pitchFamily="34" charset="-120"/>
                <a:ea typeface="微軟正黑體" panose="020B0604030504040204" pitchFamily="34" charset="-120"/>
                <a:cs typeface="+mn-ea"/>
                <a:sym typeface="+mn-lt"/>
              </a:rPr>
              <a:t>backward</a:t>
            </a:r>
            <a:r>
              <a:rPr lang="zh-TW" altLang="en-US" sz="1200" dirty="0">
                <a:latin typeface="微軟正黑體" panose="020B0604030504040204" pitchFamily="34" charset="-120"/>
                <a:ea typeface="微軟正黑體" panose="020B0604030504040204" pitchFamily="34" charset="-120"/>
                <a:cs typeface="+mn-ea"/>
                <a:sym typeface="+mn-lt"/>
              </a:rPr>
              <a:t>一次需要的內存大小有將近</a:t>
            </a:r>
            <a:r>
              <a:rPr lang="en-US" altLang="zh-TW" sz="1200" dirty="0">
                <a:latin typeface="微軟正黑體" panose="020B0604030504040204" pitchFamily="34" charset="-120"/>
                <a:ea typeface="微軟正黑體" panose="020B0604030504040204" pitchFamily="34" charset="-120"/>
                <a:cs typeface="+mn-ea"/>
                <a:sym typeface="+mn-lt"/>
              </a:rPr>
              <a:t>8G</a:t>
            </a:r>
            <a:r>
              <a:rPr lang="zh-TW" altLang="en-US" sz="1200" dirty="0">
                <a:latin typeface="微軟正黑體" panose="020B0604030504040204" pitchFamily="34" charset="-120"/>
                <a:ea typeface="微軟正黑體" panose="020B0604030504040204" pitchFamily="34" charset="-120"/>
                <a:cs typeface="+mn-ea"/>
                <a:sym typeface="+mn-lt"/>
              </a:rPr>
              <a:t>，這也是為什麼</a:t>
            </a:r>
            <a:r>
              <a:rPr lang="en-US" altLang="zh-TW" sz="1200" dirty="0" err="1">
                <a:latin typeface="微軟正黑體" panose="020B0604030504040204" pitchFamily="34" charset="-120"/>
                <a:ea typeface="微軟正黑體" panose="020B0604030504040204" pitchFamily="34" charset="-120"/>
                <a:cs typeface="+mn-ea"/>
                <a:sym typeface="+mn-lt"/>
              </a:rPr>
              <a:t>batch_size</a:t>
            </a:r>
            <a:r>
              <a:rPr lang="zh-TW" altLang="en-US" sz="1200" dirty="0">
                <a:latin typeface="微軟正黑體" panose="020B0604030504040204" pitchFamily="34" charset="-120"/>
                <a:ea typeface="微軟正黑體" panose="020B0604030504040204" pitchFamily="34" charset="-120"/>
                <a:cs typeface="+mn-ea"/>
                <a:sym typeface="+mn-lt"/>
              </a:rPr>
              <a:t>設</a:t>
            </a:r>
            <a:r>
              <a:rPr lang="en-US" altLang="zh-TW" sz="1200" dirty="0">
                <a:latin typeface="微軟正黑體" panose="020B0604030504040204" pitchFamily="34" charset="-120"/>
                <a:ea typeface="微軟正黑體" panose="020B0604030504040204" pitchFamily="34" charset="-120"/>
                <a:cs typeface="+mn-ea"/>
                <a:sym typeface="+mn-lt"/>
              </a:rPr>
              <a:t>32</a:t>
            </a:r>
            <a:r>
              <a:rPr lang="zh-TW" altLang="en-US" sz="1200" dirty="0">
                <a:latin typeface="微軟正黑體" panose="020B0604030504040204" pitchFamily="34" charset="-120"/>
                <a:ea typeface="微軟正黑體" panose="020B0604030504040204" pitchFamily="34" charset="-120"/>
                <a:cs typeface="+mn-ea"/>
                <a:sym typeface="+mn-lt"/>
              </a:rPr>
              <a:t>我會</a:t>
            </a:r>
            <a:r>
              <a:rPr lang="en-US" altLang="zh-TW" sz="1200" dirty="0">
                <a:latin typeface="微軟正黑體" panose="020B0604030504040204" pitchFamily="34" charset="-120"/>
                <a:ea typeface="微軟正黑體" panose="020B0604030504040204" pitchFamily="34" charset="-120"/>
                <a:cs typeface="+mn-ea"/>
                <a:sym typeface="+mn-lt"/>
              </a:rPr>
              <a:t>OOM</a:t>
            </a:r>
            <a:r>
              <a:rPr lang="zh-TW" altLang="en-US" sz="1200" dirty="0">
                <a:latin typeface="微軟正黑體" panose="020B0604030504040204" pitchFamily="34" charset="-120"/>
                <a:ea typeface="微軟正黑體" panose="020B0604030504040204" pitchFamily="34" charset="-120"/>
                <a:cs typeface="+mn-ea"/>
                <a:sym typeface="+mn-lt"/>
              </a:rPr>
              <a:t>的原因，調整後則減少了</a:t>
            </a:r>
            <a:r>
              <a:rPr lang="en-US" altLang="zh-TW" sz="1200" dirty="0">
                <a:latin typeface="微軟正黑體" panose="020B0604030504040204" pitchFamily="34" charset="-120"/>
                <a:ea typeface="微軟正黑體" panose="020B0604030504040204" pitchFamily="34" charset="-120"/>
                <a:cs typeface="+mn-ea"/>
                <a:sym typeface="+mn-lt"/>
              </a:rPr>
              <a:t>19</a:t>
            </a:r>
            <a:r>
              <a:rPr lang="zh-TW" altLang="en-US" sz="1200" dirty="0">
                <a:latin typeface="微軟正黑體" panose="020B0604030504040204" pitchFamily="34" charset="-120"/>
                <a:ea typeface="微軟正黑體" panose="020B0604030504040204" pitchFamily="34" charset="-120"/>
                <a:cs typeface="+mn-ea"/>
                <a:sym typeface="+mn-lt"/>
              </a:rPr>
              <a:t>倍。實驗時我發現我們要算出筆電能承受的最佳 </a:t>
            </a:r>
            <a:r>
              <a:rPr lang="en-US" altLang="zh-TW" sz="1200" dirty="0" err="1">
                <a:latin typeface="微軟正黑體" panose="020B0604030504040204" pitchFamily="34" charset="-120"/>
                <a:ea typeface="微軟正黑體" panose="020B0604030504040204" pitchFamily="34" charset="-120"/>
                <a:cs typeface="+mn-ea"/>
                <a:sym typeface="+mn-lt"/>
              </a:rPr>
              <a:t>batch_size</a:t>
            </a:r>
            <a:r>
              <a:rPr lang="zh-TW" altLang="en-US" sz="1200" dirty="0">
                <a:latin typeface="微軟正黑體" panose="020B0604030504040204" pitchFamily="34" charset="-120"/>
                <a:ea typeface="微軟正黑體" panose="020B0604030504040204" pitchFamily="34" charset="-120"/>
                <a:cs typeface="+mn-ea"/>
                <a:sym typeface="+mn-lt"/>
              </a:rPr>
              <a:t>就根據這個來做調整，比方說我這個</a:t>
            </a:r>
            <a:r>
              <a:rPr lang="en-US" altLang="zh-TW" sz="1200" dirty="0">
                <a:latin typeface="微軟正黑體" panose="020B0604030504040204" pitchFamily="34" charset="-120"/>
                <a:ea typeface="微軟正黑體" panose="020B0604030504040204" pitchFamily="34" charset="-120"/>
                <a:cs typeface="+mn-ea"/>
                <a:sym typeface="+mn-lt"/>
              </a:rPr>
              <a:t>NIN_v2</a:t>
            </a:r>
            <a:r>
              <a:rPr lang="zh-TW" altLang="en-US" sz="1200" dirty="0">
                <a:latin typeface="微軟正黑體" panose="020B0604030504040204" pitchFamily="34" charset="-120"/>
                <a:ea typeface="微軟正黑體" panose="020B0604030504040204" pitchFamily="34" charset="-120"/>
                <a:cs typeface="+mn-ea"/>
                <a:sym typeface="+mn-lt"/>
              </a:rPr>
              <a:t> </a:t>
            </a:r>
            <a:r>
              <a:rPr lang="en-US" altLang="zh-TW" sz="1200" dirty="0">
                <a:latin typeface="微軟正黑體" panose="020B0604030504040204" pitchFamily="34" charset="-120"/>
                <a:ea typeface="微軟正黑體" panose="020B0604030504040204" pitchFamily="34" charset="-120"/>
                <a:cs typeface="+mn-ea"/>
                <a:sym typeface="+mn-lt"/>
              </a:rPr>
              <a:t>batch_size32</a:t>
            </a:r>
            <a:r>
              <a:rPr lang="zh-TW" altLang="en-US" sz="1200" dirty="0">
                <a:latin typeface="微軟正黑體" panose="020B0604030504040204" pitchFamily="34" charset="-120"/>
                <a:ea typeface="微軟正黑體" panose="020B0604030504040204" pitchFamily="34" charset="-120"/>
                <a:cs typeface="+mn-ea"/>
                <a:sym typeface="+mn-lt"/>
              </a:rPr>
              <a:t>時需要</a:t>
            </a:r>
            <a:r>
              <a:rPr lang="en-US" altLang="zh-TW" sz="1200" dirty="0">
                <a:latin typeface="微軟正黑體" panose="020B0604030504040204" pitchFamily="34" charset="-120"/>
                <a:ea typeface="微軟正黑體" panose="020B0604030504040204" pitchFamily="34" charset="-120"/>
                <a:cs typeface="+mn-ea"/>
                <a:sym typeface="+mn-lt"/>
              </a:rPr>
              <a:t>416M</a:t>
            </a:r>
            <a:r>
              <a:rPr lang="zh-TW" altLang="en-US" sz="1200" dirty="0">
                <a:latin typeface="微軟正黑體" panose="020B0604030504040204" pitchFamily="34" charset="-120"/>
                <a:ea typeface="微軟正黑體" panose="020B0604030504040204" pitchFamily="34" charset="-120"/>
                <a:cs typeface="+mn-ea"/>
                <a:sym typeface="+mn-lt"/>
              </a:rPr>
              <a:t>內存，</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zh-TW" altLang="en-US" sz="1200" dirty="0">
                <a:latin typeface="微軟正黑體" panose="020B0604030504040204" pitchFamily="34" charset="-120"/>
                <a:ea typeface="微軟正黑體" panose="020B0604030504040204" pitchFamily="34" charset="-120"/>
                <a:cs typeface="+mn-ea"/>
                <a:sym typeface="+mn-lt"/>
              </a:rPr>
              <a:t>我的筆電顯卡記憶體是</a:t>
            </a:r>
            <a:r>
              <a:rPr lang="en-US" altLang="zh-TW" sz="1200" dirty="0">
                <a:latin typeface="微軟正黑體" panose="020B0604030504040204" pitchFamily="34" charset="-120"/>
                <a:ea typeface="微軟正黑體" panose="020B0604030504040204" pitchFamily="34" charset="-120"/>
                <a:cs typeface="+mn-ea"/>
                <a:sym typeface="+mn-lt"/>
              </a:rPr>
              <a:t>6G</a:t>
            </a:r>
            <a:r>
              <a:rPr lang="zh-TW" altLang="en-US" sz="1200" dirty="0">
                <a:latin typeface="微軟正黑體" panose="020B0604030504040204" pitchFamily="34" charset="-120"/>
                <a:ea typeface="微軟正黑體" panose="020B0604030504040204" pitchFamily="34" charset="-120"/>
                <a:cs typeface="+mn-ea"/>
                <a:sym typeface="+mn-lt"/>
              </a:rPr>
              <a:t>，所以換算後能設定的最高</a:t>
            </a:r>
            <a:r>
              <a:rPr lang="en-US" altLang="zh-TW" sz="1200" dirty="0" err="1">
                <a:latin typeface="微軟正黑體" panose="020B0604030504040204" pitchFamily="34" charset="-120"/>
                <a:ea typeface="微軟正黑體" panose="020B0604030504040204" pitchFamily="34" charset="-120"/>
                <a:cs typeface="+mn-ea"/>
                <a:sym typeface="+mn-lt"/>
              </a:rPr>
              <a:t>batch_size</a:t>
            </a:r>
            <a:r>
              <a:rPr lang="zh-TW" altLang="en-US" sz="1200" dirty="0">
                <a:latin typeface="微軟正黑體" panose="020B0604030504040204" pitchFamily="34" charset="-120"/>
                <a:ea typeface="微軟正黑體" panose="020B0604030504040204" pitchFamily="34" charset="-120"/>
                <a:cs typeface="+mn-ea"/>
                <a:sym typeface="+mn-lt"/>
              </a:rPr>
              <a:t>是</a:t>
            </a:r>
            <a:r>
              <a:rPr lang="en-US" altLang="zh-TW" sz="1200" dirty="0">
                <a:latin typeface="微軟正黑體" panose="020B0604030504040204" pitchFamily="34" charset="-120"/>
                <a:ea typeface="微軟正黑體" panose="020B0604030504040204" pitchFamily="34" charset="-120"/>
                <a:cs typeface="+mn-ea"/>
                <a:sym typeface="+mn-lt"/>
              </a:rPr>
              <a:t>448</a:t>
            </a:r>
            <a:r>
              <a:rPr lang="zh-TW" altLang="en-US" sz="1200" dirty="0">
                <a:latin typeface="微軟正黑體" panose="020B0604030504040204" pitchFamily="34" charset="-120"/>
                <a:ea typeface="微軟正黑體" panose="020B0604030504040204" pitchFamily="34" charset="-120"/>
                <a:cs typeface="+mn-ea"/>
                <a:sym typeface="+mn-lt"/>
              </a:rPr>
              <a:t>，算法在這下面，而</a:t>
            </a:r>
            <a:r>
              <a:rPr lang="en-US" altLang="zh-TW" sz="1200" dirty="0">
                <a:latin typeface="微軟正黑體" panose="020B0604030504040204" pitchFamily="34" charset="-120"/>
                <a:ea typeface="微軟正黑體" panose="020B0604030504040204" pitchFamily="34" charset="-120"/>
                <a:cs typeface="+mn-ea"/>
                <a:sym typeface="+mn-lt"/>
              </a:rPr>
              <a:t>v1</a:t>
            </a:r>
            <a:r>
              <a:rPr lang="zh-TW" altLang="en-US" sz="1200" dirty="0">
                <a:latin typeface="微軟正黑體" panose="020B0604030504040204" pitchFamily="34" charset="-120"/>
                <a:ea typeface="微軟正黑體" panose="020B0604030504040204" pitchFamily="34" charset="-120"/>
                <a:cs typeface="+mn-ea"/>
                <a:sym typeface="+mn-lt"/>
              </a:rPr>
              <a:t>的話算下來最高只能到</a:t>
            </a:r>
            <a:r>
              <a:rPr lang="en-US" altLang="zh-TW" sz="1200" dirty="0">
                <a:latin typeface="微軟正黑體" panose="020B0604030504040204" pitchFamily="34" charset="-120"/>
                <a:ea typeface="微軟正黑體" panose="020B0604030504040204" pitchFamily="34" charset="-120"/>
                <a:cs typeface="+mn-ea"/>
                <a:sym typeface="+mn-lt"/>
              </a:rPr>
              <a:t>24</a:t>
            </a:r>
            <a:r>
              <a:rPr lang="zh-TW" altLang="en-US" sz="1200" dirty="0">
                <a:latin typeface="微軟正黑體" panose="020B0604030504040204" pitchFamily="34" charset="-120"/>
                <a:ea typeface="微軟正黑體" panose="020B0604030504040204" pitchFamily="34" charset="-120"/>
                <a:cs typeface="+mn-ea"/>
                <a:sym typeface="+mn-lt"/>
              </a:rPr>
              <a:t>。</a:t>
            </a:r>
            <a:endParaRPr lang="en-US" altLang="zh-TW" sz="1200" dirty="0">
              <a:latin typeface="微軟正黑體" panose="020B0604030504040204" pitchFamily="34" charset="-120"/>
              <a:ea typeface="微軟正黑體" panose="020B0604030504040204" pitchFamily="34" charset="-120"/>
              <a:cs typeface="+mn-ea"/>
              <a:sym typeface="+mn-lt"/>
            </a:endParaRPr>
          </a:p>
          <a:p>
            <a:endParaRPr lang="en-US" altLang="zh-TW" sz="1200" dirty="0">
              <a:latin typeface="微軟正黑體" panose="020B0604030504040204" pitchFamily="34" charset="-120"/>
              <a:ea typeface="微軟正黑體" panose="020B0604030504040204" pitchFamily="34" charset="-120"/>
              <a:cs typeface="+mn-ea"/>
              <a:sym typeface="+mn-lt"/>
            </a:endParaRPr>
          </a:p>
          <a:p>
            <a:r>
              <a:rPr lang="zh-TW" altLang="en-US" sz="1200" dirty="0">
                <a:latin typeface="微軟正黑體" panose="020B0604030504040204" pitchFamily="34" charset="-120"/>
                <a:ea typeface="微軟正黑體" panose="020B0604030504040204" pitchFamily="34" charset="-120"/>
                <a:cs typeface="+mn-ea"/>
                <a:sym typeface="+mn-lt"/>
              </a:rPr>
              <a:t>從訓練時間方面來看，</a:t>
            </a:r>
            <a:r>
              <a:rPr lang="en-US" altLang="zh-TW" sz="1200" dirty="0">
                <a:latin typeface="微軟正黑體" panose="020B0604030504040204" pitchFamily="34" charset="-120"/>
                <a:ea typeface="微軟正黑體" panose="020B0604030504040204" pitchFamily="34" charset="-120"/>
                <a:cs typeface="+mn-ea"/>
                <a:sym typeface="+mn-lt"/>
              </a:rPr>
              <a:t>v1</a:t>
            </a:r>
            <a:r>
              <a:rPr lang="zh-TW" altLang="en-US" sz="1200" dirty="0">
                <a:latin typeface="微軟正黑體" panose="020B0604030504040204" pitchFamily="34" charset="-120"/>
                <a:ea typeface="微軟正黑體" panose="020B0604030504040204" pitchFamily="34" charset="-120"/>
                <a:cs typeface="+mn-ea"/>
                <a:sym typeface="+mn-lt"/>
              </a:rPr>
              <a:t>一回合要</a:t>
            </a:r>
            <a:r>
              <a:rPr lang="en-US" altLang="zh-TW" sz="1200" dirty="0">
                <a:latin typeface="微軟正黑體" panose="020B0604030504040204" pitchFamily="34" charset="-120"/>
                <a:ea typeface="微軟正黑體" panose="020B0604030504040204" pitchFamily="34" charset="-120"/>
                <a:cs typeface="+mn-ea"/>
                <a:sym typeface="+mn-lt"/>
              </a:rPr>
              <a:t>1m41s</a:t>
            </a:r>
            <a:r>
              <a:rPr lang="zh-TW" altLang="en-US" sz="1200" dirty="0">
                <a:latin typeface="微軟正黑體" panose="020B0604030504040204" pitchFamily="34" charset="-120"/>
                <a:ea typeface="微軟正黑體" panose="020B0604030504040204" pitchFamily="34" charset="-120"/>
                <a:cs typeface="+mn-ea"/>
                <a:sym typeface="+mn-lt"/>
              </a:rPr>
              <a:t>，經過調整後，</a:t>
            </a:r>
            <a:r>
              <a:rPr lang="en-US" altLang="zh-TW" sz="1200" dirty="0">
                <a:latin typeface="微軟正黑體" panose="020B0604030504040204" pitchFamily="34" charset="-120"/>
                <a:ea typeface="微軟正黑體" panose="020B0604030504040204" pitchFamily="34" charset="-120"/>
                <a:cs typeface="+mn-ea"/>
                <a:sym typeface="+mn-lt"/>
              </a:rPr>
              <a:t>v2</a:t>
            </a:r>
            <a:r>
              <a:rPr lang="zh-TW" altLang="en-US" sz="1200" dirty="0">
                <a:latin typeface="微軟正黑體" panose="020B0604030504040204" pitchFamily="34" charset="-120"/>
                <a:ea typeface="微軟正黑體" panose="020B0604030504040204" pitchFamily="34" charset="-120"/>
                <a:cs typeface="+mn-ea"/>
                <a:sym typeface="+mn-lt"/>
              </a:rPr>
              <a:t>一回合變只需要</a:t>
            </a:r>
            <a:r>
              <a:rPr lang="en-US" altLang="zh-TW" sz="1200" dirty="0">
                <a:latin typeface="微軟正黑體" panose="020B0604030504040204" pitchFamily="34" charset="-120"/>
                <a:ea typeface="微軟正黑體" panose="020B0604030504040204" pitchFamily="34" charset="-120"/>
                <a:cs typeface="+mn-ea"/>
                <a:sym typeface="+mn-lt"/>
              </a:rPr>
              <a:t>36</a:t>
            </a:r>
            <a:r>
              <a:rPr lang="zh-TW" altLang="en-US" sz="1200" dirty="0">
                <a:latin typeface="微軟正黑體" panose="020B0604030504040204" pitchFamily="34" charset="-120"/>
                <a:ea typeface="微軟正黑體" panose="020B0604030504040204" pitchFamily="34" charset="-120"/>
                <a:cs typeface="+mn-ea"/>
                <a:sym typeface="+mn-lt"/>
              </a:rPr>
              <a:t>秒，並在準確度上沒有降低。</a:t>
            </a:r>
            <a:endParaRPr lang="en-US" altLang="zh-TW" sz="1200" dirty="0">
              <a:latin typeface="微軟正黑體" panose="020B0604030504040204" pitchFamily="34" charset="-120"/>
              <a:ea typeface="微軟正黑體" panose="020B0604030504040204" pitchFamily="34" charset="-120"/>
              <a:cs typeface="+mn-ea"/>
              <a:sym typeface="+mn-lt"/>
            </a:endParaRPr>
          </a:p>
        </p:txBody>
      </p:sp>
      <p:sp>
        <p:nvSpPr>
          <p:cNvPr id="4" name="灯片编号占位符 3"/>
          <p:cNvSpPr>
            <a:spLocks noGrp="1"/>
          </p:cNvSpPr>
          <p:nvPr>
            <p:ph type="sldNum" sz="quarter" idx="10"/>
          </p:nvPr>
        </p:nvSpPr>
        <p:spPr/>
        <p:txBody>
          <a:bodyPr/>
          <a:lstStyle/>
          <a:p>
            <a:fld id="{F812B186-E0E0-4D76-B02B-DC2D40E6BEC3}" type="slidenum">
              <a:rPr lang="zh-CN" altLang="en-US" smtClean="0"/>
              <a:t>8</a:t>
            </a:fld>
            <a:endParaRPr lang="zh-CN" altLang="en-US"/>
          </a:p>
        </p:txBody>
      </p:sp>
    </p:spTree>
    <p:extLst>
      <p:ext uri="{BB962C8B-B14F-4D97-AF65-F5344CB8AC3E}">
        <p14:creationId xmlns:p14="http://schemas.microsoft.com/office/powerpoint/2010/main" val="4176942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dirty="0">
                <a:latin typeface="微軟正黑體" panose="020B0604030504040204" pitchFamily="34" charset="-120"/>
                <a:ea typeface="微軟正黑體" panose="020B0604030504040204" pitchFamily="34" charset="-120"/>
                <a:cs typeface="+mn-ea"/>
                <a:sym typeface="+mn-lt"/>
              </a:rPr>
              <a:t>其中比較注意的是，加入布的口罩資料集後，</a:t>
            </a:r>
            <a:r>
              <a:rPr lang="en-US" altLang="zh-TW" sz="1200" dirty="0">
                <a:latin typeface="微軟正黑體" panose="020B0604030504040204" pitchFamily="34" charset="-120"/>
                <a:ea typeface="微軟正黑體" panose="020B0604030504040204" pitchFamily="34" charset="-120"/>
                <a:cs typeface="+mn-ea"/>
                <a:sym typeface="+mn-lt"/>
              </a:rPr>
              <a:t>inception</a:t>
            </a:r>
            <a:r>
              <a:rPr lang="zh-TW" altLang="en-US" sz="1200" dirty="0">
                <a:latin typeface="微軟正黑體" panose="020B0604030504040204" pitchFamily="34" charset="-120"/>
                <a:ea typeface="微軟正黑體" panose="020B0604030504040204" pitchFamily="34" charset="-120"/>
                <a:cs typeface="+mn-ea"/>
                <a:sym typeface="+mn-lt"/>
              </a:rPr>
              <a:t>隨便</a:t>
            </a:r>
            <a:r>
              <a:rPr lang="en-US" altLang="zh-TW" sz="1200" dirty="0">
                <a:latin typeface="微軟正黑體" panose="020B0604030504040204" pitchFamily="34" charset="-120"/>
                <a:ea typeface="微軟正黑體" panose="020B0604030504040204" pitchFamily="34" charset="-120"/>
                <a:cs typeface="+mn-ea"/>
                <a:sym typeface="+mn-lt"/>
              </a:rPr>
              <a:t>train</a:t>
            </a:r>
            <a:r>
              <a:rPr lang="zh-TW" altLang="en-US" sz="1200" dirty="0">
                <a:latin typeface="微軟正黑體" panose="020B0604030504040204" pitchFamily="34" charset="-120"/>
                <a:ea typeface="微軟正黑體" panose="020B0604030504040204" pitchFamily="34" charset="-120"/>
                <a:cs typeface="+mn-ea"/>
                <a:sym typeface="+mn-lt"/>
              </a:rPr>
              <a:t>還是都有</a:t>
            </a:r>
            <a:r>
              <a:rPr lang="en-US" altLang="zh-TW" sz="1200" dirty="0">
                <a:latin typeface="微軟正黑體" panose="020B0604030504040204" pitchFamily="34" charset="-120"/>
                <a:ea typeface="微軟正黑體" panose="020B0604030504040204" pitchFamily="34" charset="-120"/>
                <a:cs typeface="+mn-ea"/>
                <a:sym typeface="+mn-lt"/>
              </a:rPr>
              <a:t>65</a:t>
            </a:r>
            <a:r>
              <a:rPr lang="zh-TW" altLang="en-US" sz="1200" dirty="0">
                <a:latin typeface="微軟正黑體" panose="020B0604030504040204" pitchFamily="34" charset="-120"/>
                <a:ea typeface="微軟正黑體" panose="020B0604030504040204" pitchFamily="34" charset="-120"/>
                <a:cs typeface="+mn-ea"/>
                <a:sym typeface="+mn-lt"/>
              </a:rPr>
              <a:t>以上，這是</a:t>
            </a:r>
            <a:r>
              <a:rPr lang="en-US" altLang="zh-TW" sz="1200" dirty="0">
                <a:latin typeface="微軟正黑體" panose="020B0604030504040204" pitchFamily="34" charset="-120"/>
                <a:ea typeface="微軟正黑體" panose="020B0604030504040204" pitchFamily="34" charset="-120"/>
                <a:cs typeface="+mn-ea"/>
                <a:sym typeface="+mn-lt"/>
              </a:rPr>
              <a:t>NIN</a:t>
            </a:r>
            <a:r>
              <a:rPr lang="zh-TW" altLang="en-US" sz="1200" dirty="0">
                <a:latin typeface="微軟正黑體" panose="020B0604030504040204" pitchFamily="34" charset="-120"/>
                <a:ea typeface="微軟正黑體" panose="020B0604030504040204" pitchFamily="34" charset="-120"/>
                <a:cs typeface="+mn-ea"/>
                <a:sym typeface="+mn-lt"/>
              </a:rPr>
              <a:t> </a:t>
            </a:r>
            <a:r>
              <a:rPr lang="en-US" altLang="zh-TW" sz="1200" dirty="0">
                <a:latin typeface="微軟正黑體" panose="020B0604030504040204" pitchFamily="34" charset="-120"/>
                <a:ea typeface="微軟正黑體" panose="020B0604030504040204" pitchFamily="34" charset="-120"/>
                <a:cs typeface="+mn-ea"/>
                <a:sym typeface="+mn-lt"/>
              </a:rPr>
              <a:t>backbone</a:t>
            </a:r>
            <a:r>
              <a:rPr lang="zh-TW" altLang="en-US" sz="1200" dirty="0">
                <a:latin typeface="微軟正黑體" panose="020B0604030504040204" pitchFamily="34" charset="-120"/>
                <a:ea typeface="微軟正黑體" panose="020B0604030504040204" pitchFamily="34" charset="-120"/>
                <a:cs typeface="+mn-ea"/>
                <a:sym typeface="+mn-lt"/>
              </a:rPr>
              <a:t>不管如何調整優化都</a:t>
            </a:r>
            <a:r>
              <a:rPr lang="en-US" altLang="zh-TW" sz="1200" dirty="0">
                <a:latin typeface="微軟正黑體" panose="020B0604030504040204" pitchFamily="34" charset="-120"/>
                <a:ea typeface="微軟正黑體" panose="020B0604030504040204" pitchFamily="34" charset="-120"/>
                <a:cs typeface="+mn-ea"/>
                <a:sym typeface="+mn-lt"/>
              </a:rPr>
              <a:t>train</a:t>
            </a:r>
            <a:r>
              <a:rPr lang="zh-TW" altLang="en-US" sz="1200" dirty="0">
                <a:latin typeface="微軟正黑體" panose="020B0604030504040204" pitchFamily="34" charset="-120"/>
                <a:ea typeface="微軟正黑體" panose="020B0604030504040204" pitchFamily="34" charset="-120"/>
                <a:cs typeface="+mn-ea"/>
                <a:sym typeface="+mn-lt"/>
              </a:rPr>
              <a:t>不到的準確率。</a:t>
            </a:r>
          </a:p>
        </p:txBody>
      </p:sp>
      <p:sp>
        <p:nvSpPr>
          <p:cNvPr id="4" name="灯片编号占位符 3"/>
          <p:cNvSpPr>
            <a:spLocks noGrp="1"/>
          </p:cNvSpPr>
          <p:nvPr>
            <p:ph type="sldNum" sz="quarter" idx="10"/>
          </p:nvPr>
        </p:nvSpPr>
        <p:spPr/>
        <p:txBody>
          <a:bodyPr/>
          <a:lstStyle/>
          <a:p>
            <a:fld id="{F812B186-E0E0-4D76-B02B-DC2D40E6BEC3}" type="slidenum">
              <a:rPr lang="zh-CN" altLang="en-US" smtClean="0"/>
              <a:t>9</a:t>
            </a:fld>
            <a:endParaRPr lang="zh-CN" altLang="en-US"/>
          </a:p>
        </p:txBody>
      </p:sp>
    </p:spTree>
    <p:extLst>
      <p:ext uri="{BB962C8B-B14F-4D97-AF65-F5344CB8AC3E}">
        <p14:creationId xmlns:p14="http://schemas.microsoft.com/office/powerpoint/2010/main" val="2406101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61" y="-16042"/>
            <a:ext cx="11875792" cy="6849574"/>
          </a:xfrm>
          <a:prstGeom prst="rect">
            <a:avLst/>
          </a:prstGeom>
        </p:spPr>
      </p:pic>
    </p:spTree>
    <p:extLst>
      <p:ext uri="{BB962C8B-B14F-4D97-AF65-F5344CB8AC3E}">
        <p14:creationId xmlns:p14="http://schemas.microsoft.com/office/powerpoint/2010/main" val="134872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086545-1775-4BB8-88B7-FED5408436D2}" type="datetimeFigureOut">
              <a:rPr lang="zh-CN" altLang="en-US" smtClean="0"/>
              <a:t>2022/6/7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68BD7-AB45-4D3C-BBEC-0D73AF5C0899}" type="slidenum">
              <a:rPr lang="zh-CN" altLang="en-US" smtClean="0"/>
              <a:t>‹#›</a:t>
            </a:fld>
            <a:endParaRPr lang="zh-CN" altLang="en-US"/>
          </a:p>
        </p:txBody>
      </p:sp>
    </p:spTree>
    <p:extLst>
      <p:ext uri="{BB962C8B-B14F-4D97-AF65-F5344CB8AC3E}">
        <p14:creationId xmlns:p14="http://schemas.microsoft.com/office/powerpoint/2010/main" val="116212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086545-1775-4BB8-88B7-FED5408436D2}" type="datetimeFigureOut">
              <a:rPr lang="zh-CN" altLang="en-US" smtClean="0"/>
              <a:t>2022/6/7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68BD7-AB45-4D3C-BBEC-0D73AF5C0899}" type="slidenum">
              <a:rPr lang="zh-CN" altLang="en-US" smtClean="0"/>
              <a:t>‹#›</a:t>
            </a:fld>
            <a:endParaRPr lang="zh-CN" altLang="en-US"/>
          </a:p>
        </p:txBody>
      </p:sp>
    </p:spTree>
    <p:extLst>
      <p:ext uri="{BB962C8B-B14F-4D97-AF65-F5344CB8AC3E}">
        <p14:creationId xmlns:p14="http://schemas.microsoft.com/office/powerpoint/2010/main" val="2381464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1829800426"/>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E9E9E9"/>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162" y="109768"/>
            <a:ext cx="11490781" cy="6627512"/>
          </a:xfrm>
          <a:prstGeom prst="rect">
            <a:avLst/>
          </a:prstGeom>
        </p:spPr>
      </p:pic>
    </p:spTree>
    <p:extLst>
      <p:ext uri="{BB962C8B-B14F-4D97-AF65-F5344CB8AC3E}">
        <p14:creationId xmlns:p14="http://schemas.microsoft.com/office/powerpoint/2010/main" val="314035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93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086545-1775-4BB8-88B7-FED5408436D2}" type="datetimeFigureOut">
              <a:rPr lang="zh-CN" altLang="en-US" smtClean="0"/>
              <a:t>2022/6/7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68BD7-AB45-4D3C-BBEC-0D73AF5C0899}" type="slidenum">
              <a:rPr lang="zh-CN" altLang="en-US" smtClean="0"/>
              <a:t>‹#›</a:t>
            </a:fld>
            <a:endParaRPr lang="zh-CN" altLang="en-US"/>
          </a:p>
        </p:txBody>
      </p:sp>
    </p:spTree>
    <p:extLst>
      <p:ext uri="{BB962C8B-B14F-4D97-AF65-F5344CB8AC3E}">
        <p14:creationId xmlns:p14="http://schemas.microsoft.com/office/powerpoint/2010/main" val="239113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086545-1775-4BB8-88B7-FED5408436D2}" type="datetimeFigureOut">
              <a:rPr lang="zh-CN" altLang="en-US" smtClean="0"/>
              <a:t>2022/6/7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468BD7-AB45-4D3C-BBEC-0D73AF5C0899}" type="slidenum">
              <a:rPr lang="zh-CN" altLang="en-US" smtClean="0"/>
              <a:t>‹#›</a:t>
            </a:fld>
            <a:endParaRPr lang="zh-CN" altLang="en-US"/>
          </a:p>
        </p:txBody>
      </p:sp>
    </p:spTree>
    <p:extLst>
      <p:ext uri="{BB962C8B-B14F-4D97-AF65-F5344CB8AC3E}">
        <p14:creationId xmlns:p14="http://schemas.microsoft.com/office/powerpoint/2010/main" val="403945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086545-1775-4BB8-88B7-FED5408436D2}" type="datetimeFigureOut">
              <a:rPr lang="zh-CN" altLang="en-US" smtClean="0"/>
              <a:t>2022/6/7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468BD7-AB45-4D3C-BBEC-0D73AF5C0899}" type="slidenum">
              <a:rPr lang="zh-CN" altLang="en-US" smtClean="0"/>
              <a:t>‹#›</a:t>
            </a:fld>
            <a:endParaRPr lang="zh-CN" altLang="en-US"/>
          </a:p>
        </p:txBody>
      </p:sp>
    </p:spTree>
    <p:extLst>
      <p:ext uri="{BB962C8B-B14F-4D97-AF65-F5344CB8AC3E}">
        <p14:creationId xmlns:p14="http://schemas.microsoft.com/office/powerpoint/2010/main" val="92752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22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086545-1775-4BB8-88B7-FED5408436D2}" type="datetimeFigureOut">
              <a:rPr lang="zh-CN" altLang="en-US" smtClean="0"/>
              <a:t>2022/6/7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68BD7-AB45-4D3C-BBEC-0D73AF5C0899}" type="slidenum">
              <a:rPr lang="zh-CN" altLang="en-US" smtClean="0"/>
              <a:t>‹#›</a:t>
            </a:fld>
            <a:endParaRPr lang="zh-CN" altLang="en-US"/>
          </a:p>
        </p:txBody>
      </p:sp>
    </p:spTree>
    <p:extLst>
      <p:ext uri="{BB962C8B-B14F-4D97-AF65-F5344CB8AC3E}">
        <p14:creationId xmlns:p14="http://schemas.microsoft.com/office/powerpoint/2010/main" val="296081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086545-1775-4BB8-88B7-FED5408436D2}" type="datetimeFigureOut">
              <a:rPr lang="zh-CN" altLang="en-US" smtClean="0"/>
              <a:t>2022/6/7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68BD7-AB45-4D3C-BBEC-0D73AF5C0899}" type="slidenum">
              <a:rPr lang="zh-CN" altLang="en-US" smtClean="0"/>
              <a:t>‹#›</a:t>
            </a:fld>
            <a:endParaRPr lang="zh-CN" altLang="en-US"/>
          </a:p>
        </p:txBody>
      </p:sp>
    </p:spTree>
    <p:extLst>
      <p:ext uri="{BB962C8B-B14F-4D97-AF65-F5344CB8AC3E}">
        <p14:creationId xmlns:p14="http://schemas.microsoft.com/office/powerpoint/2010/main" val="52368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fld id="{06086545-1775-4BB8-88B7-FED5408436D2}" type="datetimeFigureOut">
              <a:rPr lang="zh-CN" altLang="en-US" smtClean="0"/>
              <a:pPr/>
              <a:t>2022/6/7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fld id="{26468BD7-AB45-4D3C-BBEC-0D73AF5C0899}" type="slidenum">
              <a:rPr lang="zh-CN" altLang="en-US" smtClean="0"/>
              <a:pPr/>
              <a:t>‹#›</a:t>
            </a:fld>
            <a:endParaRPr lang="zh-CN" altLang="en-US" dirty="0"/>
          </a:p>
        </p:txBody>
      </p:sp>
    </p:spTree>
    <p:extLst>
      <p:ext uri="{BB962C8B-B14F-4D97-AF65-F5344CB8AC3E}">
        <p14:creationId xmlns:p14="http://schemas.microsoft.com/office/powerpoint/2010/main" val="379179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jpeg"/><Relationship Id="rId5" Type="http://schemas.microsoft.com/office/2007/relationships/hdphoto" Target="../media/hdphoto4.wdp"/><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2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3852" y="590251"/>
            <a:ext cx="4272861" cy="4396798"/>
          </a:xfrm>
          <a:prstGeom prst="rect">
            <a:avLst/>
          </a:prstGeom>
        </p:spPr>
      </p:pic>
      <p:sp>
        <p:nvSpPr>
          <p:cNvPr id="2" name="矩形: 圆角 58"/>
          <p:cNvSpPr/>
          <p:nvPr/>
        </p:nvSpPr>
        <p:spPr>
          <a:xfrm>
            <a:off x="9223279" y="4293002"/>
            <a:ext cx="1366162" cy="350983"/>
          </a:xfrm>
          <a:prstGeom prst="roundRect">
            <a:avLst>
              <a:gd name="adj" fmla="val 50000"/>
            </a:avLst>
          </a:prstGeom>
          <a:solidFill>
            <a:srgbClr val="FFD8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1467" i="1" dirty="0">
                <a:solidFill>
                  <a:schemeClr val="tx1"/>
                </a:solidFill>
                <a:latin typeface="方正少儿简体" panose="03000509000000000000" pitchFamily="65" charset="-122"/>
                <a:ea typeface="方正少儿简体" panose="03000509000000000000" pitchFamily="65" charset="-122"/>
              </a:rPr>
              <a:t>李長青</a:t>
            </a:r>
            <a:endParaRPr lang="zh-CN" altLang="en-US" sz="1467" i="1" dirty="0">
              <a:solidFill>
                <a:schemeClr val="tx1"/>
              </a:solidFill>
              <a:latin typeface="方正少儿简体" panose="03000509000000000000" pitchFamily="65" charset="-122"/>
              <a:ea typeface="方正少儿简体" panose="03000509000000000000" pitchFamily="65" charset="-122"/>
            </a:endParaRPr>
          </a:p>
        </p:txBody>
      </p:sp>
      <p:grpSp>
        <p:nvGrpSpPr>
          <p:cNvPr id="7" name="PA_组合 14"/>
          <p:cNvGrpSpPr/>
          <p:nvPr>
            <p:custDataLst>
              <p:tags r:id="rId1"/>
            </p:custDataLst>
          </p:nvPr>
        </p:nvGrpSpPr>
        <p:grpSpPr>
          <a:xfrm>
            <a:off x="1152696" y="2188521"/>
            <a:ext cx="5660396" cy="785481"/>
            <a:chOff x="-3617412" y="1582729"/>
            <a:chExt cx="5660396" cy="785481"/>
          </a:xfrm>
        </p:grpSpPr>
        <p:sp>
          <p:nvSpPr>
            <p:cNvPr id="8" name="矩形 7"/>
            <p:cNvSpPr/>
            <p:nvPr/>
          </p:nvSpPr>
          <p:spPr>
            <a:xfrm>
              <a:off x="-3617412" y="1582729"/>
              <a:ext cx="5660396" cy="769441"/>
            </a:xfrm>
            <a:prstGeom prst="rect">
              <a:avLst/>
            </a:prstGeom>
          </p:spPr>
          <p:txBody>
            <a:bodyPr wrap="none">
              <a:spAutoFit/>
            </a:bodyPr>
            <a:lstStyle/>
            <a:p>
              <a:r>
                <a:rPr lang="en-US" altLang="zh-TW" sz="4400" dirty="0">
                  <a:ln w="76200">
                    <a:solidFill>
                      <a:schemeClr val="tx1"/>
                    </a:solidFill>
                  </a:ln>
                  <a:latin typeface="方正少儿简体" panose="03000509000000000000" pitchFamily="65" charset="-122"/>
                  <a:ea typeface="方正少儿简体" panose="03000509000000000000" pitchFamily="65" charset="-122"/>
                </a:rPr>
                <a:t>Network In Network</a:t>
              </a:r>
              <a:endParaRPr lang="zh-CN" altLang="en-US" sz="4400" dirty="0">
                <a:ln w="76200">
                  <a:solidFill>
                    <a:schemeClr val="tx1"/>
                  </a:solidFill>
                </a:ln>
                <a:latin typeface="方正黑体简体" panose="02010601030101010101" pitchFamily="2" charset="-122"/>
                <a:ea typeface="方正黑体简体" panose="02010601030101010101" pitchFamily="2" charset="-122"/>
              </a:endParaRPr>
            </a:p>
          </p:txBody>
        </p:sp>
        <p:sp>
          <p:nvSpPr>
            <p:cNvPr id="9" name="矩形 8"/>
            <p:cNvSpPr/>
            <p:nvPr/>
          </p:nvSpPr>
          <p:spPr>
            <a:xfrm>
              <a:off x="-3617412" y="1598769"/>
              <a:ext cx="5660396" cy="769441"/>
            </a:xfrm>
            <a:prstGeom prst="rect">
              <a:avLst/>
            </a:prstGeom>
          </p:spPr>
          <p:txBody>
            <a:bodyPr wrap="none">
              <a:spAutoFit/>
            </a:bodyPr>
            <a:lstStyle/>
            <a:p>
              <a:r>
                <a:rPr lang="en-US" altLang="zh-TW" sz="4400" dirty="0">
                  <a:solidFill>
                    <a:schemeClr val="bg1"/>
                  </a:solidFill>
                  <a:latin typeface="方正少儿简体" panose="03000509000000000000" pitchFamily="65" charset="-122"/>
                  <a:ea typeface="方正少儿简体" panose="03000509000000000000" pitchFamily="65" charset="-122"/>
                </a:rPr>
                <a:t>Network In Network</a:t>
              </a:r>
              <a:endParaRPr lang="zh-CN" altLang="en-US" sz="4400" dirty="0">
                <a:latin typeface="方正黑体简体" panose="02010601030101010101" pitchFamily="2" charset="-122"/>
                <a:ea typeface="方正黑体简体" panose="02010601030101010101" pitchFamily="2" charset="-122"/>
              </a:endParaRPr>
            </a:p>
          </p:txBody>
        </p:sp>
      </p:grpSp>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19268"/>
          <a:stretch/>
        </p:blipFill>
        <p:spPr>
          <a:xfrm rot="16200000" flipH="1">
            <a:off x="3574729" y="550971"/>
            <a:ext cx="637639" cy="4846063"/>
          </a:xfrm>
          <a:prstGeom prst="rect">
            <a:avLst/>
          </a:prstGeom>
        </p:spPr>
      </p:pic>
      <p:sp>
        <p:nvSpPr>
          <p:cNvPr id="12" name="文字方塊 11">
            <a:extLst>
              <a:ext uri="{FF2B5EF4-FFF2-40B4-BE49-F238E27FC236}">
                <a16:creationId xmlns:a16="http://schemas.microsoft.com/office/drawing/2014/main" id="{6E4BF29F-3BA2-FCB9-2C1B-8EF8A8DE8F65}"/>
              </a:ext>
            </a:extLst>
          </p:cNvPr>
          <p:cNvSpPr txBox="1"/>
          <p:nvPr/>
        </p:nvSpPr>
        <p:spPr>
          <a:xfrm>
            <a:off x="1320141" y="3492779"/>
            <a:ext cx="6096000" cy="646331"/>
          </a:xfrm>
          <a:prstGeom prst="rect">
            <a:avLst/>
          </a:prstGeom>
          <a:noFill/>
        </p:spPr>
        <p:txBody>
          <a:bodyPr wrap="square">
            <a:spAutoFit/>
          </a:bodyPr>
          <a:lstStyle/>
          <a:p>
            <a:r>
              <a:rPr lang="en-US" altLang="zh-TW" b="0" i="0" dirty="0">
                <a:solidFill>
                  <a:srgbClr val="222222"/>
                </a:solidFill>
                <a:effectLst/>
                <a:latin typeface="Arial" panose="020B0604020202020204" pitchFamily="34" charset="0"/>
              </a:rPr>
              <a:t>Lin, Min, </a:t>
            </a:r>
            <a:r>
              <a:rPr lang="en-US" altLang="zh-TW" b="0" i="0" dirty="0" err="1">
                <a:solidFill>
                  <a:srgbClr val="222222"/>
                </a:solidFill>
                <a:effectLst/>
                <a:latin typeface="Arial" panose="020B0604020202020204" pitchFamily="34" charset="0"/>
              </a:rPr>
              <a:t>Qiang</a:t>
            </a:r>
            <a:r>
              <a:rPr lang="en-US" altLang="zh-TW" b="0" i="0" dirty="0">
                <a:solidFill>
                  <a:srgbClr val="222222"/>
                </a:solidFill>
                <a:effectLst/>
                <a:latin typeface="Arial" panose="020B0604020202020204" pitchFamily="34" charset="0"/>
              </a:rPr>
              <a:t> Chen, and </a:t>
            </a:r>
            <a:r>
              <a:rPr lang="en-US" altLang="zh-TW" b="0" i="0" dirty="0" err="1">
                <a:solidFill>
                  <a:srgbClr val="222222"/>
                </a:solidFill>
                <a:effectLst/>
                <a:latin typeface="Arial" panose="020B0604020202020204" pitchFamily="34" charset="0"/>
              </a:rPr>
              <a:t>Shuicheng</a:t>
            </a:r>
            <a:r>
              <a:rPr lang="en-US" altLang="zh-TW" b="0" i="0" dirty="0">
                <a:solidFill>
                  <a:srgbClr val="222222"/>
                </a:solidFill>
                <a:effectLst/>
                <a:latin typeface="Arial" panose="020B0604020202020204" pitchFamily="34" charset="0"/>
              </a:rPr>
              <a:t> Yan. "Network in network." </a:t>
            </a:r>
            <a:r>
              <a:rPr lang="en-US" altLang="zh-TW" b="0" i="1" dirty="0">
                <a:solidFill>
                  <a:srgbClr val="222222"/>
                </a:solidFill>
                <a:effectLst/>
                <a:latin typeface="Arial" panose="020B0604020202020204" pitchFamily="34" charset="0"/>
              </a:rPr>
              <a:t>arXiv:1312.4400</a:t>
            </a:r>
            <a:r>
              <a:rPr lang="en-US" altLang="zh-TW" b="0" i="0" dirty="0">
                <a:solidFill>
                  <a:srgbClr val="222222"/>
                </a:solidFill>
                <a:effectLst/>
                <a:latin typeface="Arial" panose="020B0604020202020204" pitchFamily="34" charset="0"/>
              </a:rPr>
              <a:t> (2013)</a:t>
            </a:r>
            <a:endParaRPr lang="zh-TW" altLang="en-US" dirty="0"/>
          </a:p>
        </p:txBody>
      </p:sp>
    </p:spTree>
    <p:extLst>
      <p:ext uri="{BB962C8B-B14F-4D97-AF65-F5344CB8AC3E}">
        <p14:creationId xmlns:p14="http://schemas.microsoft.com/office/powerpoint/2010/main" val="24211454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10" name="標題 1">
            <a:extLst>
              <a:ext uri="{FF2B5EF4-FFF2-40B4-BE49-F238E27FC236}">
                <a16:creationId xmlns:a16="http://schemas.microsoft.com/office/drawing/2014/main" id="{C7A4AD7B-CEB1-2366-F391-E54B6CF961C0}"/>
              </a:ext>
            </a:extLst>
          </p:cNvPr>
          <p:cNvSpPr txBox="1">
            <a:spLocks/>
          </p:cNvSpPr>
          <p:nvPr/>
        </p:nvSpPr>
        <p:spPr>
          <a:xfrm>
            <a:off x="1015953" y="953954"/>
            <a:ext cx="4075811" cy="5539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800" b="1" dirty="0">
                <a:latin typeface="微軟正黑體" panose="020B0604030504040204" pitchFamily="34" charset="-120"/>
                <a:ea typeface="微軟正黑體" panose="020B0604030504040204" pitchFamily="34" charset="-120"/>
              </a:rPr>
              <a:t>Simple hold-out split</a:t>
            </a:r>
            <a:endParaRPr lang="zh-TW" altLang="en-US" sz="2800" b="1" dirty="0">
              <a:latin typeface="微軟正黑體" panose="020B0604030504040204" pitchFamily="34" charset="-120"/>
              <a:ea typeface="微軟正黑體" panose="020B0604030504040204" pitchFamily="34" charset="-120"/>
            </a:endParaRPr>
          </a:p>
        </p:txBody>
      </p:sp>
      <p:sp>
        <p:nvSpPr>
          <p:cNvPr id="2" name="矩形 1">
            <a:extLst>
              <a:ext uri="{FF2B5EF4-FFF2-40B4-BE49-F238E27FC236}">
                <a16:creationId xmlns:a16="http://schemas.microsoft.com/office/drawing/2014/main" id="{EFB4D209-6C84-986A-A836-F7E7F0E3F737}"/>
              </a:ext>
            </a:extLst>
          </p:cNvPr>
          <p:cNvSpPr/>
          <p:nvPr/>
        </p:nvSpPr>
        <p:spPr>
          <a:xfrm>
            <a:off x="2743200" y="2069238"/>
            <a:ext cx="5419022" cy="62564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Dataset: 5000</a:t>
            </a:r>
            <a:endParaRPr lang="zh-TW"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E8D88F70-ECBB-0B2D-9B6A-FC1A15370F03}"/>
              </a:ext>
            </a:extLst>
          </p:cNvPr>
          <p:cNvSpPr/>
          <p:nvPr/>
        </p:nvSpPr>
        <p:spPr>
          <a:xfrm>
            <a:off x="2743201" y="3722570"/>
            <a:ext cx="4042610" cy="62564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Training set: 4000</a:t>
            </a:r>
            <a:endParaRPr lang="zh-TW" altLang="en-US"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FBF80DDC-8AE1-4A3B-DAD2-3B41593125DA}"/>
              </a:ext>
            </a:extLst>
          </p:cNvPr>
          <p:cNvSpPr/>
          <p:nvPr/>
        </p:nvSpPr>
        <p:spPr>
          <a:xfrm>
            <a:off x="6785811" y="3722570"/>
            <a:ext cx="1376411" cy="625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Val set:</a:t>
            </a:r>
          </a:p>
          <a:p>
            <a:pPr algn="ctr"/>
            <a:r>
              <a:rPr lang="en-US" altLang="zh-TW" dirty="0">
                <a:solidFill>
                  <a:schemeClr val="tx1"/>
                </a:solidFill>
                <a:latin typeface="Arial" panose="020B0604020202020204" pitchFamily="34" charset="0"/>
                <a:cs typeface="Arial" panose="020B0604020202020204" pitchFamily="34" charset="0"/>
              </a:rPr>
              <a:t>1000</a:t>
            </a:r>
            <a:endParaRPr lang="zh-TW" altLang="en-US" dirty="0">
              <a:solidFill>
                <a:schemeClr val="tx1"/>
              </a:solidFill>
              <a:latin typeface="Arial" panose="020B0604020202020204" pitchFamily="34" charset="0"/>
              <a:cs typeface="Arial" panose="020B0604020202020204" pitchFamily="34" charset="0"/>
            </a:endParaRPr>
          </a:p>
        </p:txBody>
      </p:sp>
      <p:cxnSp>
        <p:nvCxnSpPr>
          <p:cNvPr id="4" name="接點: 肘形 3">
            <a:extLst>
              <a:ext uri="{FF2B5EF4-FFF2-40B4-BE49-F238E27FC236}">
                <a16:creationId xmlns:a16="http://schemas.microsoft.com/office/drawing/2014/main" id="{C27DACBA-8C45-B046-99F3-DCC0E70416D0}"/>
              </a:ext>
            </a:extLst>
          </p:cNvPr>
          <p:cNvCxnSpPr>
            <a:cxnSpLocks/>
          </p:cNvCxnSpPr>
          <p:nvPr/>
        </p:nvCxnSpPr>
        <p:spPr>
          <a:xfrm rot="16200000" flipH="1">
            <a:off x="5771452" y="2708211"/>
            <a:ext cx="1027690" cy="1001028"/>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93708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7" name="內容版面配置區 8">
            <a:extLst>
              <a:ext uri="{FF2B5EF4-FFF2-40B4-BE49-F238E27FC236}">
                <a16:creationId xmlns:a16="http://schemas.microsoft.com/office/drawing/2014/main" id="{95C38ED5-EBF4-4935-B0B8-AB15817BA58C}"/>
              </a:ext>
            </a:extLst>
          </p:cNvPr>
          <p:cNvSpPr txBox="1">
            <a:spLocks/>
          </p:cNvSpPr>
          <p:nvPr/>
        </p:nvSpPr>
        <p:spPr>
          <a:xfrm>
            <a:off x="1832899" y="1507952"/>
            <a:ext cx="8312128" cy="1912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僅切一小份資料是否就能有效的評估訓練時模型的好壞</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endParaRPr>
          </a:p>
          <a:p>
            <a:pPr marL="266700" indent="-266700">
              <a:lnSpc>
                <a:spcPct val="150000"/>
              </a:lnSpc>
              <a:tabLst>
                <a:tab pos="266700" algn="l"/>
              </a:tabLst>
            </a:pP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模型對我們所切的驗證集是否會過度擬和</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a:t>
            </a:r>
          </a:p>
          <a:p>
            <a:pPr marL="266700" indent="-266700">
              <a:lnSpc>
                <a:spcPct val="150000"/>
              </a:lnSpc>
              <a:tabLst>
                <a:tab pos="266700" algn="l"/>
              </a:tabLst>
            </a:pP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目的</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 得到可靠穩定的模型</a:t>
            </a:r>
            <a:endPar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endParaRPr>
          </a:p>
          <a:p>
            <a:pPr marL="266700" indent="-266700">
              <a:lnSpc>
                <a:spcPct val="150000"/>
              </a:lnSpc>
              <a:tabLst>
                <a:tab pos="266700" algn="l"/>
              </a:tabLst>
            </a:pP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方法</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 在每次的迭代中會選擇一組作為驗證集，其餘 </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(k-1) </a:t>
            </a: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組作為訓練集。</a:t>
            </a:r>
            <a:endPar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0" name="標題 1">
            <a:extLst>
              <a:ext uri="{FF2B5EF4-FFF2-40B4-BE49-F238E27FC236}">
                <a16:creationId xmlns:a16="http://schemas.microsoft.com/office/drawing/2014/main" id="{C7A4AD7B-CEB1-2366-F391-E54B6CF961C0}"/>
              </a:ext>
            </a:extLst>
          </p:cNvPr>
          <p:cNvSpPr txBox="1">
            <a:spLocks/>
          </p:cNvSpPr>
          <p:nvPr/>
        </p:nvSpPr>
        <p:spPr>
          <a:xfrm>
            <a:off x="1015953" y="953954"/>
            <a:ext cx="4075811" cy="5539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800" b="1" dirty="0">
                <a:latin typeface="微軟正黑體" panose="020B0604030504040204" pitchFamily="34" charset="-120"/>
                <a:ea typeface="微軟正黑體" panose="020B0604030504040204" pitchFamily="34" charset="-120"/>
              </a:rPr>
              <a:t>K-fold</a:t>
            </a:r>
            <a:r>
              <a:rPr lang="zh-TW" altLang="en-US" sz="2800" b="1" dirty="0">
                <a:latin typeface="微軟正黑體" panose="020B0604030504040204" pitchFamily="34" charset="-120"/>
                <a:ea typeface="微軟正黑體" panose="020B0604030504040204" pitchFamily="34" charset="-120"/>
              </a:rPr>
              <a:t>交叉驗證</a:t>
            </a:r>
          </a:p>
        </p:txBody>
      </p:sp>
    </p:spTree>
    <p:extLst>
      <p:ext uri="{BB962C8B-B14F-4D97-AF65-F5344CB8AC3E}">
        <p14:creationId xmlns:p14="http://schemas.microsoft.com/office/powerpoint/2010/main" val="135790614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10" name="標題 1">
            <a:extLst>
              <a:ext uri="{FF2B5EF4-FFF2-40B4-BE49-F238E27FC236}">
                <a16:creationId xmlns:a16="http://schemas.microsoft.com/office/drawing/2014/main" id="{C7A4AD7B-CEB1-2366-F391-E54B6CF961C0}"/>
              </a:ext>
            </a:extLst>
          </p:cNvPr>
          <p:cNvSpPr txBox="1">
            <a:spLocks/>
          </p:cNvSpPr>
          <p:nvPr/>
        </p:nvSpPr>
        <p:spPr>
          <a:xfrm>
            <a:off x="1015953" y="953954"/>
            <a:ext cx="4075811" cy="5539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800" b="1" dirty="0">
                <a:latin typeface="微軟正黑體" panose="020B0604030504040204" pitchFamily="34" charset="-120"/>
                <a:ea typeface="微軟正黑體" panose="020B0604030504040204" pitchFamily="34" charset="-120"/>
              </a:rPr>
              <a:t>K-fold</a:t>
            </a:r>
            <a:r>
              <a:rPr lang="zh-TW" altLang="en-US" sz="2800" b="1" dirty="0">
                <a:latin typeface="微軟正黑體" panose="020B0604030504040204" pitchFamily="34" charset="-120"/>
                <a:ea typeface="微軟正黑體" panose="020B0604030504040204" pitchFamily="34" charset="-120"/>
              </a:rPr>
              <a:t>交叉驗證</a:t>
            </a:r>
          </a:p>
        </p:txBody>
      </p:sp>
      <p:graphicFrame>
        <p:nvGraphicFramePr>
          <p:cNvPr id="2" name="表格 2">
            <a:extLst>
              <a:ext uri="{FF2B5EF4-FFF2-40B4-BE49-F238E27FC236}">
                <a16:creationId xmlns:a16="http://schemas.microsoft.com/office/drawing/2014/main" id="{E90BD72B-6CFC-DC88-9D2A-B7C8FD1E2D58}"/>
              </a:ext>
            </a:extLst>
          </p:cNvPr>
          <p:cNvGraphicFramePr>
            <a:graphicFrameLocks noGrp="1"/>
          </p:cNvGraphicFramePr>
          <p:nvPr/>
        </p:nvGraphicFramePr>
        <p:xfrm>
          <a:off x="1897199" y="1725750"/>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264866">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76308816"/>
                  </a:ext>
                </a:extLst>
              </a:tr>
            </a:tbl>
          </a:graphicData>
        </a:graphic>
      </p:graphicFrame>
      <p:graphicFrame>
        <p:nvGraphicFramePr>
          <p:cNvPr id="9" name="表格 2">
            <a:extLst>
              <a:ext uri="{FF2B5EF4-FFF2-40B4-BE49-F238E27FC236}">
                <a16:creationId xmlns:a16="http://schemas.microsoft.com/office/drawing/2014/main" id="{8A093EC6-47DE-BF5C-B256-7A3586521F63}"/>
              </a:ext>
            </a:extLst>
          </p:cNvPr>
          <p:cNvGraphicFramePr>
            <a:graphicFrameLocks noGrp="1"/>
          </p:cNvGraphicFramePr>
          <p:nvPr/>
        </p:nvGraphicFramePr>
        <p:xfrm>
          <a:off x="1897199" y="2495771"/>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158988">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76308816"/>
                  </a:ext>
                </a:extLst>
              </a:tr>
            </a:tbl>
          </a:graphicData>
        </a:graphic>
      </p:graphicFrame>
      <p:graphicFrame>
        <p:nvGraphicFramePr>
          <p:cNvPr id="11" name="表格 2">
            <a:extLst>
              <a:ext uri="{FF2B5EF4-FFF2-40B4-BE49-F238E27FC236}">
                <a16:creationId xmlns:a16="http://schemas.microsoft.com/office/drawing/2014/main" id="{D58AA8E0-F43C-8D92-1FA9-0457A4527A25}"/>
              </a:ext>
            </a:extLst>
          </p:cNvPr>
          <p:cNvGraphicFramePr>
            <a:graphicFrameLocks noGrp="1"/>
          </p:cNvGraphicFramePr>
          <p:nvPr/>
        </p:nvGraphicFramePr>
        <p:xfrm>
          <a:off x="1897199" y="3148054"/>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158988">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76308816"/>
                  </a:ext>
                </a:extLst>
              </a:tr>
            </a:tbl>
          </a:graphicData>
        </a:graphic>
      </p:graphicFrame>
      <p:graphicFrame>
        <p:nvGraphicFramePr>
          <p:cNvPr id="12" name="表格 2">
            <a:extLst>
              <a:ext uri="{FF2B5EF4-FFF2-40B4-BE49-F238E27FC236}">
                <a16:creationId xmlns:a16="http://schemas.microsoft.com/office/drawing/2014/main" id="{576474B9-85E4-AC80-7FF7-EC95B19E1B32}"/>
              </a:ext>
            </a:extLst>
          </p:cNvPr>
          <p:cNvGraphicFramePr>
            <a:graphicFrameLocks noGrp="1"/>
          </p:cNvGraphicFramePr>
          <p:nvPr/>
        </p:nvGraphicFramePr>
        <p:xfrm>
          <a:off x="1897199" y="3853292"/>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158988">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76308816"/>
                  </a:ext>
                </a:extLst>
              </a:tr>
            </a:tbl>
          </a:graphicData>
        </a:graphic>
      </p:graphicFrame>
      <p:graphicFrame>
        <p:nvGraphicFramePr>
          <p:cNvPr id="13" name="表格 2">
            <a:extLst>
              <a:ext uri="{FF2B5EF4-FFF2-40B4-BE49-F238E27FC236}">
                <a16:creationId xmlns:a16="http://schemas.microsoft.com/office/drawing/2014/main" id="{A0E51E09-C592-44EB-ACAD-88686ED61D1A}"/>
              </a:ext>
            </a:extLst>
          </p:cNvPr>
          <p:cNvGraphicFramePr>
            <a:graphicFrameLocks noGrp="1"/>
          </p:cNvGraphicFramePr>
          <p:nvPr/>
        </p:nvGraphicFramePr>
        <p:xfrm>
          <a:off x="1897199" y="4520206"/>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158988">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676308816"/>
                  </a:ext>
                </a:extLst>
              </a:tr>
            </a:tbl>
          </a:graphicData>
        </a:graphic>
      </p:graphicFrame>
      <p:sp>
        <p:nvSpPr>
          <p:cNvPr id="3" name="文字方塊 2">
            <a:extLst>
              <a:ext uri="{FF2B5EF4-FFF2-40B4-BE49-F238E27FC236}">
                <a16:creationId xmlns:a16="http://schemas.microsoft.com/office/drawing/2014/main" id="{8DBB3655-16BB-F838-48EF-3E5A02B8808E}"/>
              </a:ext>
            </a:extLst>
          </p:cNvPr>
          <p:cNvSpPr txBox="1"/>
          <p:nvPr/>
        </p:nvSpPr>
        <p:spPr>
          <a:xfrm>
            <a:off x="1015953" y="172217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1</a:t>
            </a:r>
            <a:endParaRPr lang="zh-TW" altLang="en-US" dirty="0">
              <a:latin typeface="Arial" panose="020B0604020202020204" pitchFamily="34" charset="0"/>
              <a:cs typeface="Arial" panose="020B0604020202020204" pitchFamily="34" charset="0"/>
            </a:endParaRPr>
          </a:p>
        </p:txBody>
      </p:sp>
      <p:sp>
        <p:nvSpPr>
          <p:cNvPr id="14" name="文字方塊 13">
            <a:extLst>
              <a:ext uri="{FF2B5EF4-FFF2-40B4-BE49-F238E27FC236}">
                <a16:creationId xmlns:a16="http://schemas.microsoft.com/office/drawing/2014/main" id="{E2130FE2-C991-E5DB-5A53-AC72EFABEA1B}"/>
              </a:ext>
            </a:extLst>
          </p:cNvPr>
          <p:cNvSpPr txBox="1"/>
          <p:nvPr/>
        </p:nvSpPr>
        <p:spPr>
          <a:xfrm>
            <a:off x="1015953" y="246076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2</a:t>
            </a:r>
            <a:endParaRPr lang="zh-TW" altLang="en-US" dirty="0">
              <a:latin typeface="Arial" panose="020B0604020202020204" pitchFamily="34" charset="0"/>
              <a:cs typeface="Arial" panose="020B0604020202020204" pitchFamily="34" charset="0"/>
            </a:endParaRPr>
          </a:p>
        </p:txBody>
      </p:sp>
      <p:sp>
        <p:nvSpPr>
          <p:cNvPr id="15" name="文字方塊 14">
            <a:extLst>
              <a:ext uri="{FF2B5EF4-FFF2-40B4-BE49-F238E27FC236}">
                <a16:creationId xmlns:a16="http://schemas.microsoft.com/office/drawing/2014/main" id="{D4624CCA-B615-53A0-4C2B-1915C479ED20}"/>
              </a:ext>
            </a:extLst>
          </p:cNvPr>
          <p:cNvSpPr txBox="1"/>
          <p:nvPr/>
        </p:nvSpPr>
        <p:spPr>
          <a:xfrm>
            <a:off x="1015953" y="3124926"/>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3</a:t>
            </a:r>
            <a:endParaRPr lang="zh-TW" altLang="en-US" dirty="0">
              <a:latin typeface="Arial" panose="020B0604020202020204" pitchFamily="34" charset="0"/>
              <a:cs typeface="Arial" panose="020B0604020202020204" pitchFamily="34" charset="0"/>
            </a:endParaRPr>
          </a:p>
        </p:txBody>
      </p:sp>
      <p:sp>
        <p:nvSpPr>
          <p:cNvPr id="16" name="文字方塊 15">
            <a:extLst>
              <a:ext uri="{FF2B5EF4-FFF2-40B4-BE49-F238E27FC236}">
                <a16:creationId xmlns:a16="http://schemas.microsoft.com/office/drawing/2014/main" id="{46E2A55A-E1F8-E576-C128-F5C8396C0DA4}"/>
              </a:ext>
            </a:extLst>
          </p:cNvPr>
          <p:cNvSpPr txBox="1"/>
          <p:nvPr/>
        </p:nvSpPr>
        <p:spPr>
          <a:xfrm>
            <a:off x="1015953" y="385707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4</a:t>
            </a:r>
            <a:endParaRPr lang="zh-TW" altLang="en-US" dirty="0">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56723D52-3AE9-6D5E-0EF0-EB1DCB19569D}"/>
              </a:ext>
            </a:extLst>
          </p:cNvPr>
          <p:cNvSpPr txBox="1"/>
          <p:nvPr/>
        </p:nvSpPr>
        <p:spPr>
          <a:xfrm>
            <a:off x="1015953" y="4512793"/>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5</a:t>
            </a:r>
            <a:endParaRPr lang="zh-TW" altLang="en-US" dirty="0">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BC761299-6DD4-C8E2-2C05-18D0E1393C14}"/>
              </a:ext>
            </a:extLst>
          </p:cNvPr>
          <p:cNvSpPr txBox="1"/>
          <p:nvPr/>
        </p:nvSpPr>
        <p:spPr>
          <a:xfrm>
            <a:off x="9339336" y="172217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1</a:t>
            </a:r>
            <a:endParaRPr lang="zh-TW" altLang="en-US" dirty="0">
              <a:latin typeface="Arial" panose="020B0604020202020204" pitchFamily="34" charset="0"/>
              <a:cs typeface="Arial" panose="020B0604020202020204" pitchFamily="34" charset="0"/>
            </a:endParaRPr>
          </a:p>
        </p:txBody>
      </p:sp>
      <p:sp>
        <p:nvSpPr>
          <p:cNvPr id="19" name="文字方塊 18">
            <a:extLst>
              <a:ext uri="{FF2B5EF4-FFF2-40B4-BE49-F238E27FC236}">
                <a16:creationId xmlns:a16="http://schemas.microsoft.com/office/drawing/2014/main" id="{19D2AE17-6B3B-3040-7414-78076004086E}"/>
              </a:ext>
            </a:extLst>
          </p:cNvPr>
          <p:cNvSpPr txBox="1"/>
          <p:nvPr/>
        </p:nvSpPr>
        <p:spPr>
          <a:xfrm>
            <a:off x="9339336" y="246076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2</a:t>
            </a:r>
            <a:endParaRPr lang="zh-TW" altLang="en-US" dirty="0">
              <a:latin typeface="Arial" panose="020B0604020202020204" pitchFamily="34" charset="0"/>
              <a:cs typeface="Arial" panose="020B0604020202020204" pitchFamily="34" charset="0"/>
            </a:endParaRPr>
          </a:p>
        </p:txBody>
      </p:sp>
      <p:sp>
        <p:nvSpPr>
          <p:cNvPr id="20" name="文字方塊 19">
            <a:extLst>
              <a:ext uri="{FF2B5EF4-FFF2-40B4-BE49-F238E27FC236}">
                <a16:creationId xmlns:a16="http://schemas.microsoft.com/office/drawing/2014/main" id="{5B9E1CAC-5FF6-B440-3475-5A43CEC5E34A}"/>
              </a:ext>
            </a:extLst>
          </p:cNvPr>
          <p:cNvSpPr txBox="1"/>
          <p:nvPr/>
        </p:nvSpPr>
        <p:spPr>
          <a:xfrm>
            <a:off x="9339336" y="3124926"/>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3</a:t>
            </a:r>
            <a:endParaRPr lang="zh-TW" altLang="en-US" dirty="0">
              <a:latin typeface="Arial" panose="020B0604020202020204" pitchFamily="34" charset="0"/>
              <a:cs typeface="Arial" panose="020B0604020202020204" pitchFamily="34" charset="0"/>
            </a:endParaRPr>
          </a:p>
        </p:txBody>
      </p:sp>
      <p:sp>
        <p:nvSpPr>
          <p:cNvPr id="21" name="文字方塊 20">
            <a:extLst>
              <a:ext uri="{FF2B5EF4-FFF2-40B4-BE49-F238E27FC236}">
                <a16:creationId xmlns:a16="http://schemas.microsoft.com/office/drawing/2014/main" id="{1C9B1D24-471F-B717-EDAF-11BC4D36A819}"/>
              </a:ext>
            </a:extLst>
          </p:cNvPr>
          <p:cNvSpPr txBox="1"/>
          <p:nvPr/>
        </p:nvSpPr>
        <p:spPr>
          <a:xfrm>
            <a:off x="9339336" y="385707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4</a:t>
            </a:r>
            <a:endParaRPr lang="zh-TW" altLang="en-US" dirty="0">
              <a:latin typeface="Arial" panose="020B0604020202020204" pitchFamily="34" charset="0"/>
              <a:cs typeface="Arial" panose="020B0604020202020204" pitchFamily="34" charset="0"/>
            </a:endParaRPr>
          </a:p>
        </p:txBody>
      </p:sp>
      <p:sp>
        <p:nvSpPr>
          <p:cNvPr id="22" name="文字方塊 21">
            <a:extLst>
              <a:ext uri="{FF2B5EF4-FFF2-40B4-BE49-F238E27FC236}">
                <a16:creationId xmlns:a16="http://schemas.microsoft.com/office/drawing/2014/main" id="{EA91BE77-275C-A37E-0E3C-8C8D79320332}"/>
              </a:ext>
            </a:extLst>
          </p:cNvPr>
          <p:cNvSpPr txBox="1"/>
          <p:nvPr/>
        </p:nvSpPr>
        <p:spPr>
          <a:xfrm>
            <a:off x="9339336" y="4512793"/>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5</a:t>
            </a:r>
            <a:endParaRPr lang="zh-TW"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D3472BB7-FE39-1B56-D969-59879F293F5A}"/>
                  </a:ext>
                </a:extLst>
              </p:cNvPr>
              <p:cNvSpPr txBox="1"/>
              <p:nvPr/>
            </p:nvSpPr>
            <p:spPr>
              <a:xfrm>
                <a:off x="10377057" y="3086891"/>
                <a:ext cx="1925053" cy="436530"/>
              </a:xfrm>
              <a:prstGeom prst="rect">
                <a:avLst/>
              </a:prstGeom>
              <a:noFill/>
            </p:spPr>
            <p:txBody>
              <a:bodyPr wrap="square" lIns="0" tIns="0" rIns="0" bIns="0" rtlCol="0">
                <a:spAutoFit/>
              </a:bodyPr>
              <a:lstStyle/>
              <a:p>
                <a:r>
                  <a:rPr lang="en-US" altLang="zh-TW" sz="2000" dirty="0"/>
                  <a:t>Acc =</a:t>
                </a:r>
                <a14:m>
                  <m:oMath xmlns:m="http://schemas.openxmlformats.org/officeDocument/2006/math">
                    <m:f>
                      <m:fPr>
                        <m:ctrlPr>
                          <a:rPr lang="en-US" altLang="zh-TW" sz="2000" i="1" smtClean="0">
                            <a:latin typeface="Cambria Math" panose="02040503050406030204" pitchFamily="18" charset="0"/>
                          </a:rPr>
                        </m:ctrlPr>
                      </m:fPr>
                      <m:num>
                        <m:r>
                          <a:rPr lang="en-US" altLang="zh-TW" sz="2000" b="0" i="1" smtClean="0">
                            <a:latin typeface="Cambria Math" panose="02040503050406030204" pitchFamily="18" charset="0"/>
                          </a:rPr>
                          <m:t>1</m:t>
                        </m:r>
                      </m:num>
                      <m:den>
                        <m:r>
                          <a:rPr lang="en-US" altLang="zh-TW" sz="2000" b="0" i="1" smtClean="0">
                            <a:latin typeface="Cambria Math" panose="02040503050406030204" pitchFamily="18" charset="0"/>
                          </a:rPr>
                          <m:t>5</m:t>
                        </m:r>
                      </m:den>
                    </m:f>
                    <m:nary>
                      <m:naryPr>
                        <m:chr m:val="∑"/>
                        <m:ctrlPr>
                          <a:rPr lang="zh-TW" altLang="en-US" sz="2000" i="1" smtClean="0">
                            <a:latin typeface="Cambria Math" panose="02040503050406030204" pitchFamily="18" charset="0"/>
                          </a:rPr>
                        </m:ctrlPr>
                      </m:naryPr>
                      <m:sub>
                        <m:r>
                          <m:rPr>
                            <m:brk m:alnAt="23"/>
                          </m:rP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=1</m:t>
                        </m:r>
                      </m:sub>
                      <m:sup>
                        <m:r>
                          <a:rPr lang="en-US" altLang="zh-TW" sz="2000" b="0" i="1" smtClean="0">
                            <a:latin typeface="Cambria Math" panose="02040503050406030204" pitchFamily="18" charset="0"/>
                          </a:rPr>
                          <m:t>5</m:t>
                        </m:r>
                      </m:sup>
                      <m:e>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𝑎𝑐𝑐</m:t>
                            </m:r>
                          </m:e>
                          <m:sub>
                            <m:r>
                              <a:rPr lang="en-US" altLang="zh-TW" sz="2000" b="0" i="1" smtClean="0">
                                <a:latin typeface="Cambria Math" panose="02040503050406030204" pitchFamily="18" charset="0"/>
                              </a:rPr>
                              <m:t>𝑖</m:t>
                            </m:r>
                          </m:sub>
                        </m:sSub>
                      </m:e>
                    </m:nary>
                  </m:oMath>
                </a14:m>
                <a:endParaRPr lang="zh-TW" altLang="en-US" sz="2000" dirty="0"/>
              </a:p>
            </p:txBody>
          </p:sp>
        </mc:Choice>
        <mc:Fallback xmlns="">
          <p:sp>
            <p:nvSpPr>
              <p:cNvPr id="4" name="文字方塊 3">
                <a:extLst>
                  <a:ext uri="{FF2B5EF4-FFF2-40B4-BE49-F238E27FC236}">
                    <a16:creationId xmlns:a16="http://schemas.microsoft.com/office/drawing/2014/main" id="{D3472BB7-FE39-1B56-D969-59879F293F5A}"/>
                  </a:ext>
                </a:extLst>
              </p:cNvPr>
              <p:cNvSpPr txBox="1">
                <a:spLocks noRot="1" noChangeAspect="1" noMove="1" noResize="1" noEditPoints="1" noAdjustHandles="1" noChangeArrowheads="1" noChangeShapeType="1" noTextEdit="1"/>
              </p:cNvSpPr>
              <p:nvPr/>
            </p:nvSpPr>
            <p:spPr>
              <a:xfrm>
                <a:off x="10377057" y="3086891"/>
                <a:ext cx="1925053" cy="436530"/>
              </a:xfrm>
              <a:prstGeom prst="rect">
                <a:avLst/>
              </a:prstGeom>
              <a:blipFill>
                <a:blip r:embed="rId5"/>
                <a:stretch>
                  <a:fillRect l="-7911" t="-106944" b="-163889"/>
                </a:stretch>
              </a:blipFill>
            </p:spPr>
            <p:txBody>
              <a:bodyPr/>
              <a:lstStyle/>
              <a:p>
                <a:r>
                  <a:rPr lang="zh-TW" altLang="en-US">
                    <a:noFill/>
                  </a:rPr>
                  <a:t> </a:t>
                </a:r>
              </a:p>
            </p:txBody>
          </p:sp>
        </mc:Fallback>
      </mc:AlternateContent>
      <p:sp>
        <p:nvSpPr>
          <p:cNvPr id="5" name="右大括弧 4">
            <a:extLst>
              <a:ext uri="{FF2B5EF4-FFF2-40B4-BE49-F238E27FC236}">
                <a16:creationId xmlns:a16="http://schemas.microsoft.com/office/drawing/2014/main" id="{DB9853BE-D49F-5748-E24B-3A2E0BA57447}"/>
              </a:ext>
            </a:extLst>
          </p:cNvPr>
          <p:cNvSpPr/>
          <p:nvPr/>
        </p:nvSpPr>
        <p:spPr>
          <a:xfrm>
            <a:off x="10056894" y="1906844"/>
            <a:ext cx="190095" cy="278065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6745FD1E-137F-9E51-982D-AC8CEEE8487C}"/>
              </a:ext>
            </a:extLst>
          </p:cNvPr>
          <p:cNvSpPr/>
          <p:nvPr/>
        </p:nvSpPr>
        <p:spPr>
          <a:xfrm>
            <a:off x="1897199" y="5293901"/>
            <a:ext cx="210734" cy="21175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CDB345A4-CF49-ACDC-F07E-961D7A64DD0D}"/>
              </a:ext>
            </a:extLst>
          </p:cNvPr>
          <p:cNvSpPr txBox="1"/>
          <p:nvPr/>
        </p:nvSpPr>
        <p:spPr>
          <a:xfrm>
            <a:off x="2157082" y="5224292"/>
            <a:ext cx="1329962" cy="338554"/>
          </a:xfrm>
          <a:prstGeom prst="rect">
            <a:avLst/>
          </a:prstGeom>
          <a:noFill/>
        </p:spPr>
        <p:txBody>
          <a:bodyPr wrap="square" rtlCol="0">
            <a:spAutoFit/>
          </a:bodyPr>
          <a:lstStyle/>
          <a:p>
            <a:r>
              <a:rPr lang="en-US" altLang="zh-TW" sz="1600" dirty="0">
                <a:solidFill>
                  <a:schemeClr val="accent6">
                    <a:lumMod val="75000"/>
                  </a:schemeClr>
                </a:solidFill>
                <a:latin typeface="Arial" panose="020B0604020202020204" pitchFamily="34" charset="0"/>
                <a:cs typeface="Arial" panose="020B0604020202020204" pitchFamily="34" charset="0"/>
              </a:rPr>
              <a:t>Training Set</a:t>
            </a:r>
            <a:endParaRPr lang="zh-TW" altLang="en-US" sz="1600" dirty="0">
              <a:solidFill>
                <a:schemeClr val="accent6">
                  <a:lumMod val="75000"/>
                </a:schemeClr>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719E9D3F-BEBE-54D1-47BE-79D742C12419}"/>
              </a:ext>
            </a:extLst>
          </p:cNvPr>
          <p:cNvSpPr/>
          <p:nvPr/>
        </p:nvSpPr>
        <p:spPr>
          <a:xfrm>
            <a:off x="3629747" y="5293901"/>
            <a:ext cx="210734" cy="21175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976836C7-49A4-E715-F08C-A5F1244FDEAB}"/>
              </a:ext>
            </a:extLst>
          </p:cNvPr>
          <p:cNvSpPr txBox="1"/>
          <p:nvPr/>
        </p:nvSpPr>
        <p:spPr>
          <a:xfrm>
            <a:off x="3889630" y="5224292"/>
            <a:ext cx="1329962" cy="338554"/>
          </a:xfrm>
          <a:prstGeom prst="rect">
            <a:avLst/>
          </a:prstGeom>
          <a:noFill/>
        </p:spPr>
        <p:txBody>
          <a:bodyPr wrap="square" rtlCol="0">
            <a:spAutoFit/>
          </a:bodyPr>
          <a:lstStyle/>
          <a:p>
            <a:r>
              <a:rPr lang="en-US" altLang="zh-TW" sz="1600" dirty="0">
                <a:solidFill>
                  <a:schemeClr val="accent2">
                    <a:lumMod val="75000"/>
                  </a:schemeClr>
                </a:solidFill>
                <a:latin typeface="Arial" panose="020B0604020202020204" pitchFamily="34" charset="0"/>
                <a:cs typeface="Arial" panose="020B0604020202020204" pitchFamily="34" charset="0"/>
              </a:rPr>
              <a:t>Val Set</a:t>
            </a:r>
            <a:endParaRPr lang="zh-TW" alt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30" name="文字方塊 29">
            <a:extLst>
              <a:ext uri="{FF2B5EF4-FFF2-40B4-BE49-F238E27FC236}">
                <a16:creationId xmlns:a16="http://schemas.microsoft.com/office/drawing/2014/main" id="{87D41F8E-8ED3-5614-DA14-2A7B88713F2C}"/>
              </a:ext>
            </a:extLst>
          </p:cNvPr>
          <p:cNvSpPr txBox="1"/>
          <p:nvPr/>
        </p:nvSpPr>
        <p:spPr>
          <a:xfrm>
            <a:off x="3612358" y="1024854"/>
            <a:ext cx="1607234"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以</a:t>
            </a:r>
            <a:r>
              <a:rPr lang="en-US" altLang="zh-TW" dirty="0">
                <a:latin typeface="Arial" panose="020B0604020202020204" pitchFamily="34" charset="0"/>
                <a:cs typeface="Arial" panose="020B0604020202020204" pitchFamily="34" charset="0"/>
              </a:rPr>
              <a:t>5-fold</a:t>
            </a:r>
            <a:r>
              <a:rPr lang="zh-TW" altLang="en-US" dirty="0">
                <a:latin typeface="Arial" panose="020B0604020202020204" pitchFamily="34" charset="0"/>
                <a:cs typeface="Arial" panose="020B0604020202020204" pitchFamily="34" charset="0"/>
              </a:rPr>
              <a:t>為例</a:t>
            </a:r>
            <a:r>
              <a:rPr lang="en-US" altLang="zh-TW" dirty="0">
                <a:latin typeface="Arial" panose="020B0604020202020204" pitchFamily="34" charset="0"/>
                <a:cs typeface="Arial" panose="020B0604020202020204" pitchFamily="34" charset="0"/>
              </a:rPr>
              <a:t>)</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15639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10" name="標題 1">
            <a:extLst>
              <a:ext uri="{FF2B5EF4-FFF2-40B4-BE49-F238E27FC236}">
                <a16:creationId xmlns:a16="http://schemas.microsoft.com/office/drawing/2014/main" id="{C7A4AD7B-CEB1-2366-F391-E54B6CF961C0}"/>
              </a:ext>
            </a:extLst>
          </p:cNvPr>
          <p:cNvSpPr txBox="1">
            <a:spLocks/>
          </p:cNvSpPr>
          <p:nvPr/>
        </p:nvSpPr>
        <p:spPr>
          <a:xfrm>
            <a:off x="1015953" y="953954"/>
            <a:ext cx="8205049" cy="5539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800" b="1" dirty="0">
                <a:latin typeface="微軟正黑體" panose="020B0604030504040204" pitchFamily="34" charset="-120"/>
                <a:ea typeface="微軟正黑體" panose="020B0604030504040204" pitchFamily="34" charset="-120"/>
              </a:rPr>
              <a:t>K-fold</a:t>
            </a:r>
            <a:r>
              <a:rPr lang="zh-TW" altLang="en-US" sz="2800" b="1" dirty="0">
                <a:latin typeface="微軟正黑體" panose="020B0604030504040204" pitchFamily="34" charset="-120"/>
                <a:ea typeface="微軟正黑體" panose="020B0604030504040204" pitchFamily="34" charset="-120"/>
              </a:rPr>
              <a:t>交叉驗證 </a:t>
            </a:r>
            <a:r>
              <a:rPr lang="en-US" altLang="zh-TW" sz="2800" b="1" dirty="0">
                <a:latin typeface="微軟正黑體" panose="020B0604030504040204" pitchFamily="34" charset="-120"/>
                <a:ea typeface="微軟正黑體" panose="020B0604030504040204" pitchFamily="34" charset="-120"/>
              </a:rPr>
              <a:t>+ </a:t>
            </a:r>
            <a:r>
              <a:rPr lang="en-US" altLang="zh-TW" sz="2800" b="1" dirty="0" err="1">
                <a:solidFill>
                  <a:srgbClr val="00B0F0"/>
                </a:solidFill>
                <a:latin typeface="微軟正黑體" panose="020B0604030504040204" pitchFamily="34" charset="-120"/>
                <a:ea typeface="微軟正黑體" panose="020B0604030504040204" pitchFamily="34" charset="-120"/>
              </a:rPr>
              <a:t>SubsetRandomSampler</a:t>
            </a:r>
            <a:endParaRPr lang="zh-TW" altLang="en-US" sz="2800" b="1" dirty="0">
              <a:solidFill>
                <a:srgbClr val="00B0F0"/>
              </a:solidFill>
              <a:latin typeface="微軟正黑體" panose="020B0604030504040204" pitchFamily="34" charset="-120"/>
              <a:ea typeface="微軟正黑體" panose="020B0604030504040204" pitchFamily="34" charset="-120"/>
            </a:endParaRPr>
          </a:p>
        </p:txBody>
      </p:sp>
      <p:graphicFrame>
        <p:nvGraphicFramePr>
          <p:cNvPr id="2" name="表格 2">
            <a:extLst>
              <a:ext uri="{FF2B5EF4-FFF2-40B4-BE49-F238E27FC236}">
                <a16:creationId xmlns:a16="http://schemas.microsoft.com/office/drawing/2014/main" id="{E90BD72B-6CFC-DC88-9D2A-B7C8FD1E2D58}"/>
              </a:ext>
            </a:extLst>
          </p:cNvPr>
          <p:cNvGraphicFramePr>
            <a:graphicFrameLocks noGrp="1"/>
          </p:cNvGraphicFramePr>
          <p:nvPr/>
        </p:nvGraphicFramePr>
        <p:xfrm>
          <a:off x="1897199" y="1725750"/>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264866">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76308816"/>
                  </a:ext>
                </a:extLst>
              </a:tr>
            </a:tbl>
          </a:graphicData>
        </a:graphic>
      </p:graphicFrame>
      <p:graphicFrame>
        <p:nvGraphicFramePr>
          <p:cNvPr id="9" name="表格 2">
            <a:extLst>
              <a:ext uri="{FF2B5EF4-FFF2-40B4-BE49-F238E27FC236}">
                <a16:creationId xmlns:a16="http://schemas.microsoft.com/office/drawing/2014/main" id="{8A093EC6-47DE-BF5C-B256-7A3586521F63}"/>
              </a:ext>
            </a:extLst>
          </p:cNvPr>
          <p:cNvGraphicFramePr>
            <a:graphicFrameLocks noGrp="1"/>
          </p:cNvGraphicFramePr>
          <p:nvPr/>
        </p:nvGraphicFramePr>
        <p:xfrm>
          <a:off x="1897199" y="2495771"/>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158988">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76308816"/>
                  </a:ext>
                </a:extLst>
              </a:tr>
            </a:tbl>
          </a:graphicData>
        </a:graphic>
      </p:graphicFrame>
      <p:graphicFrame>
        <p:nvGraphicFramePr>
          <p:cNvPr id="11" name="表格 2">
            <a:extLst>
              <a:ext uri="{FF2B5EF4-FFF2-40B4-BE49-F238E27FC236}">
                <a16:creationId xmlns:a16="http://schemas.microsoft.com/office/drawing/2014/main" id="{D58AA8E0-F43C-8D92-1FA9-0457A4527A25}"/>
              </a:ext>
            </a:extLst>
          </p:cNvPr>
          <p:cNvGraphicFramePr>
            <a:graphicFrameLocks noGrp="1"/>
          </p:cNvGraphicFramePr>
          <p:nvPr/>
        </p:nvGraphicFramePr>
        <p:xfrm>
          <a:off x="1897199" y="3148054"/>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158988">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76308816"/>
                  </a:ext>
                </a:extLst>
              </a:tr>
            </a:tbl>
          </a:graphicData>
        </a:graphic>
      </p:graphicFrame>
      <p:graphicFrame>
        <p:nvGraphicFramePr>
          <p:cNvPr id="12" name="表格 2">
            <a:extLst>
              <a:ext uri="{FF2B5EF4-FFF2-40B4-BE49-F238E27FC236}">
                <a16:creationId xmlns:a16="http://schemas.microsoft.com/office/drawing/2014/main" id="{576474B9-85E4-AC80-7FF7-EC95B19E1B32}"/>
              </a:ext>
            </a:extLst>
          </p:cNvPr>
          <p:cNvGraphicFramePr>
            <a:graphicFrameLocks noGrp="1"/>
          </p:cNvGraphicFramePr>
          <p:nvPr/>
        </p:nvGraphicFramePr>
        <p:xfrm>
          <a:off x="1897199" y="3853292"/>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158988">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76308816"/>
                  </a:ext>
                </a:extLst>
              </a:tr>
            </a:tbl>
          </a:graphicData>
        </a:graphic>
      </p:graphicFrame>
      <p:graphicFrame>
        <p:nvGraphicFramePr>
          <p:cNvPr id="13" name="表格 2">
            <a:extLst>
              <a:ext uri="{FF2B5EF4-FFF2-40B4-BE49-F238E27FC236}">
                <a16:creationId xmlns:a16="http://schemas.microsoft.com/office/drawing/2014/main" id="{A0E51E09-C592-44EB-ACAD-88686ED61D1A}"/>
              </a:ext>
            </a:extLst>
          </p:cNvPr>
          <p:cNvGraphicFramePr>
            <a:graphicFrameLocks noGrp="1"/>
          </p:cNvGraphicFramePr>
          <p:nvPr/>
        </p:nvGraphicFramePr>
        <p:xfrm>
          <a:off x="1897199" y="4520206"/>
          <a:ext cx="7396480" cy="365760"/>
        </p:xfrm>
        <a:graphic>
          <a:graphicData uri="http://schemas.openxmlformats.org/drawingml/2006/table">
            <a:tbl>
              <a:tblPr firstRow="1" bandRow="1">
                <a:tableStyleId>{5C22544A-7EE6-4342-B048-85BDC9FD1C3A}</a:tableStyleId>
              </a:tblPr>
              <a:tblGrid>
                <a:gridCol w="1479296">
                  <a:extLst>
                    <a:ext uri="{9D8B030D-6E8A-4147-A177-3AD203B41FA5}">
                      <a16:colId xmlns:a16="http://schemas.microsoft.com/office/drawing/2014/main" val="2959254349"/>
                    </a:ext>
                  </a:extLst>
                </a:gridCol>
                <a:gridCol w="1479296">
                  <a:extLst>
                    <a:ext uri="{9D8B030D-6E8A-4147-A177-3AD203B41FA5}">
                      <a16:colId xmlns:a16="http://schemas.microsoft.com/office/drawing/2014/main" val="10175998"/>
                    </a:ext>
                  </a:extLst>
                </a:gridCol>
                <a:gridCol w="1479296">
                  <a:extLst>
                    <a:ext uri="{9D8B030D-6E8A-4147-A177-3AD203B41FA5}">
                      <a16:colId xmlns:a16="http://schemas.microsoft.com/office/drawing/2014/main" val="968678809"/>
                    </a:ext>
                  </a:extLst>
                </a:gridCol>
                <a:gridCol w="1479296">
                  <a:extLst>
                    <a:ext uri="{9D8B030D-6E8A-4147-A177-3AD203B41FA5}">
                      <a16:colId xmlns:a16="http://schemas.microsoft.com/office/drawing/2014/main" val="487380115"/>
                    </a:ext>
                  </a:extLst>
                </a:gridCol>
                <a:gridCol w="1479296">
                  <a:extLst>
                    <a:ext uri="{9D8B030D-6E8A-4147-A177-3AD203B41FA5}">
                      <a16:colId xmlns:a16="http://schemas.microsoft.com/office/drawing/2014/main" val="1376754774"/>
                    </a:ext>
                  </a:extLst>
                </a:gridCol>
              </a:tblGrid>
              <a:tr h="158988">
                <a:tc>
                  <a:txBody>
                    <a:bodyPr/>
                    <a:lstStyle/>
                    <a:p>
                      <a:pPr algn="ctr"/>
                      <a:r>
                        <a:rPr lang="en-US" altLang="zh-TW" dirty="0">
                          <a:solidFill>
                            <a:schemeClr val="tx1"/>
                          </a:solidFill>
                        </a:rPr>
                        <a:t>D1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TW" dirty="0">
                          <a:solidFill>
                            <a:schemeClr val="tx1"/>
                          </a:solidFill>
                        </a:rPr>
                        <a:t>D5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676308816"/>
                  </a:ext>
                </a:extLst>
              </a:tr>
            </a:tbl>
          </a:graphicData>
        </a:graphic>
      </p:graphicFrame>
      <p:sp>
        <p:nvSpPr>
          <p:cNvPr id="3" name="文字方塊 2">
            <a:extLst>
              <a:ext uri="{FF2B5EF4-FFF2-40B4-BE49-F238E27FC236}">
                <a16:creationId xmlns:a16="http://schemas.microsoft.com/office/drawing/2014/main" id="{8DBB3655-16BB-F838-48EF-3E5A02B8808E}"/>
              </a:ext>
            </a:extLst>
          </p:cNvPr>
          <p:cNvSpPr txBox="1"/>
          <p:nvPr/>
        </p:nvSpPr>
        <p:spPr>
          <a:xfrm>
            <a:off x="1015953" y="172217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1</a:t>
            </a:r>
            <a:endParaRPr lang="zh-TW" altLang="en-US" dirty="0">
              <a:latin typeface="Arial" panose="020B0604020202020204" pitchFamily="34" charset="0"/>
              <a:cs typeface="Arial" panose="020B0604020202020204" pitchFamily="34" charset="0"/>
            </a:endParaRPr>
          </a:p>
        </p:txBody>
      </p:sp>
      <p:sp>
        <p:nvSpPr>
          <p:cNvPr id="14" name="文字方塊 13">
            <a:extLst>
              <a:ext uri="{FF2B5EF4-FFF2-40B4-BE49-F238E27FC236}">
                <a16:creationId xmlns:a16="http://schemas.microsoft.com/office/drawing/2014/main" id="{E2130FE2-C991-E5DB-5A53-AC72EFABEA1B}"/>
              </a:ext>
            </a:extLst>
          </p:cNvPr>
          <p:cNvSpPr txBox="1"/>
          <p:nvPr/>
        </p:nvSpPr>
        <p:spPr>
          <a:xfrm>
            <a:off x="1015953" y="246076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2</a:t>
            </a:r>
            <a:endParaRPr lang="zh-TW" altLang="en-US" dirty="0">
              <a:latin typeface="Arial" panose="020B0604020202020204" pitchFamily="34" charset="0"/>
              <a:cs typeface="Arial" panose="020B0604020202020204" pitchFamily="34" charset="0"/>
            </a:endParaRPr>
          </a:p>
        </p:txBody>
      </p:sp>
      <p:sp>
        <p:nvSpPr>
          <p:cNvPr id="15" name="文字方塊 14">
            <a:extLst>
              <a:ext uri="{FF2B5EF4-FFF2-40B4-BE49-F238E27FC236}">
                <a16:creationId xmlns:a16="http://schemas.microsoft.com/office/drawing/2014/main" id="{D4624CCA-B615-53A0-4C2B-1915C479ED20}"/>
              </a:ext>
            </a:extLst>
          </p:cNvPr>
          <p:cNvSpPr txBox="1"/>
          <p:nvPr/>
        </p:nvSpPr>
        <p:spPr>
          <a:xfrm>
            <a:off x="1015953" y="3124926"/>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3</a:t>
            </a:r>
            <a:endParaRPr lang="zh-TW" altLang="en-US" dirty="0">
              <a:latin typeface="Arial" panose="020B0604020202020204" pitchFamily="34" charset="0"/>
              <a:cs typeface="Arial" panose="020B0604020202020204" pitchFamily="34" charset="0"/>
            </a:endParaRPr>
          </a:p>
        </p:txBody>
      </p:sp>
      <p:sp>
        <p:nvSpPr>
          <p:cNvPr id="16" name="文字方塊 15">
            <a:extLst>
              <a:ext uri="{FF2B5EF4-FFF2-40B4-BE49-F238E27FC236}">
                <a16:creationId xmlns:a16="http://schemas.microsoft.com/office/drawing/2014/main" id="{46E2A55A-E1F8-E576-C128-F5C8396C0DA4}"/>
              </a:ext>
            </a:extLst>
          </p:cNvPr>
          <p:cNvSpPr txBox="1"/>
          <p:nvPr/>
        </p:nvSpPr>
        <p:spPr>
          <a:xfrm>
            <a:off x="1015953" y="385707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4</a:t>
            </a:r>
            <a:endParaRPr lang="zh-TW" altLang="en-US" dirty="0">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56723D52-3AE9-6D5E-0EF0-EB1DCB19569D}"/>
              </a:ext>
            </a:extLst>
          </p:cNvPr>
          <p:cNvSpPr txBox="1"/>
          <p:nvPr/>
        </p:nvSpPr>
        <p:spPr>
          <a:xfrm>
            <a:off x="1015953" y="4512793"/>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Fold 5</a:t>
            </a:r>
            <a:endParaRPr lang="zh-TW" altLang="en-US" dirty="0">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BC761299-6DD4-C8E2-2C05-18D0E1393C14}"/>
              </a:ext>
            </a:extLst>
          </p:cNvPr>
          <p:cNvSpPr txBox="1"/>
          <p:nvPr/>
        </p:nvSpPr>
        <p:spPr>
          <a:xfrm>
            <a:off x="9339336" y="172217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1</a:t>
            </a:r>
            <a:endParaRPr lang="zh-TW" altLang="en-US" dirty="0">
              <a:latin typeface="Arial" panose="020B0604020202020204" pitchFamily="34" charset="0"/>
              <a:cs typeface="Arial" panose="020B0604020202020204" pitchFamily="34" charset="0"/>
            </a:endParaRPr>
          </a:p>
        </p:txBody>
      </p:sp>
      <p:sp>
        <p:nvSpPr>
          <p:cNvPr id="19" name="文字方塊 18">
            <a:extLst>
              <a:ext uri="{FF2B5EF4-FFF2-40B4-BE49-F238E27FC236}">
                <a16:creationId xmlns:a16="http://schemas.microsoft.com/office/drawing/2014/main" id="{19D2AE17-6B3B-3040-7414-78076004086E}"/>
              </a:ext>
            </a:extLst>
          </p:cNvPr>
          <p:cNvSpPr txBox="1"/>
          <p:nvPr/>
        </p:nvSpPr>
        <p:spPr>
          <a:xfrm>
            <a:off x="9339336" y="246076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2</a:t>
            </a:r>
            <a:endParaRPr lang="zh-TW" altLang="en-US" dirty="0">
              <a:latin typeface="Arial" panose="020B0604020202020204" pitchFamily="34" charset="0"/>
              <a:cs typeface="Arial" panose="020B0604020202020204" pitchFamily="34" charset="0"/>
            </a:endParaRPr>
          </a:p>
        </p:txBody>
      </p:sp>
      <p:sp>
        <p:nvSpPr>
          <p:cNvPr id="20" name="文字方塊 19">
            <a:extLst>
              <a:ext uri="{FF2B5EF4-FFF2-40B4-BE49-F238E27FC236}">
                <a16:creationId xmlns:a16="http://schemas.microsoft.com/office/drawing/2014/main" id="{5B9E1CAC-5FF6-B440-3475-5A43CEC5E34A}"/>
              </a:ext>
            </a:extLst>
          </p:cNvPr>
          <p:cNvSpPr txBox="1"/>
          <p:nvPr/>
        </p:nvSpPr>
        <p:spPr>
          <a:xfrm>
            <a:off x="9339336" y="3124926"/>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3</a:t>
            </a:r>
            <a:endParaRPr lang="zh-TW" altLang="en-US" dirty="0">
              <a:latin typeface="Arial" panose="020B0604020202020204" pitchFamily="34" charset="0"/>
              <a:cs typeface="Arial" panose="020B0604020202020204" pitchFamily="34" charset="0"/>
            </a:endParaRPr>
          </a:p>
        </p:txBody>
      </p:sp>
      <p:sp>
        <p:nvSpPr>
          <p:cNvPr id="21" name="文字方塊 20">
            <a:extLst>
              <a:ext uri="{FF2B5EF4-FFF2-40B4-BE49-F238E27FC236}">
                <a16:creationId xmlns:a16="http://schemas.microsoft.com/office/drawing/2014/main" id="{1C9B1D24-471F-B717-EDAF-11BC4D36A819}"/>
              </a:ext>
            </a:extLst>
          </p:cNvPr>
          <p:cNvSpPr txBox="1"/>
          <p:nvPr/>
        </p:nvSpPr>
        <p:spPr>
          <a:xfrm>
            <a:off x="9339336" y="3857078"/>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4</a:t>
            </a:r>
            <a:endParaRPr lang="zh-TW" altLang="en-US" dirty="0">
              <a:latin typeface="Arial" panose="020B0604020202020204" pitchFamily="34" charset="0"/>
              <a:cs typeface="Arial" panose="020B0604020202020204" pitchFamily="34" charset="0"/>
            </a:endParaRPr>
          </a:p>
        </p:txBody>
      </p:sp>
      <p:sp>
        <p:nvSpPr>
          <p:cNvPr id="22" name="文字方塊 21">
            <a:extLst>
              <a:ext uri="{FF2B5EF4-FFF2-40B4-BE49-F238E27FC236}">
                <a16:creationId xmlns:a16="http://schemas.microsoft.com/office/drawing/2014/main" id="{EA91BE77-275C-A37E-0E3C-8C8D79320332}"/>
              </a:ext>
            </a:extLst>
          </p:cNvPr>
          <p:cNvSpPr txBox="1"/>
          <p:nvPr/>
        </p:nvSpPr>
        <p:spPr>
          <a:xfrm>
            <a:off x="9339336" y="4512793"/>
            <a:ext cx="88124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acc 5</a:t>
            </a:r>
            <a:endParaRPr lang="zh-TW"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D3472BB7-FE39-1B56-D969-59879F293F5A}"/>
                  </a:ext>
                </a:extLst>
              </p:cNvPr>
              <p:cNvSpPr txBox="1"/>
              <p:nvPr/>
            </p:nvSpPr>
            <p:spPr>
              <a:xfrm>
                <a:off x="10377057" y="3086891"/>
                <a:ext cx="1925053" cy="436530"/>
              </a:xfrm>
              <a:prstGeom prst="rect">
                <a:avLst/>
              </a:prstGeom>
              <a:noFill/>
            </p:spPr>
            <p:txBody>
              <a:bodyPr wrap="square" lIns="0" tIns="0" rIns="0" bIns="0" rtlCol="0">
                <a:spAutoFit/>
              </a:bodyPr>
              <a:lstStyle/>
              <a:p>
                <a:r>
                  <a:rPr lang="en-US" altLang="zh-TW" sz="2000" dirty="0"/>
                  <a:t>Acc =</a:t>
                </a:r>
                <a14:m>
                  <m:oMath xmlns:m="http://schemas.openxmlformats.org/officeDocument/2006/math">
                    <m:f>
                      <m:fPr>
                        <m:ctrlPr>
                          <a:rPr lang="en-US" altLang="zh-TW" sz="2000" i="1" smtClean="0">
                            <a:latin typeface="Cambria Math" panose="02040503050406030204" pitchFamily="18" charset="0"/>
                          </a:rPr>
                        </m:ctrlPr>
                      </m:fPr>
                      <m:num>
                        <m:r>
                          <a:rPr lang="en-US" altLang="zh-TW" sz="2000" b="0" i="1" smtClean="0">
                            <a:latin typeface="Cambria Math" panose="02040503050406030204" pitchFamily="18" charset="0"/>
                          </a:rPr>
                          <m:t>1</m:t>
                        </m:r>
                      </m:num>
                      <m:den>
                        <m:r>
                          <a:rPr lang="en-US" altLang="zh-TW" sz="2000" b="0" i="1" smtClean="0">
                            <a:latin typeface="Cambria Math" panose="02040503050406030204" pitchFamily="18" charset="0"/>
                          </a:rPr>
                          <m:t>5</m:t>
                        </m:r>
                      </m:den>
                    </m:f>
                    <m:nary>
                      <m:naryPr>
                        <m:chr m:val="∑"/>
                        <m:ctrlPr>
                          <a:rPr lang="zh-TW" altLang="en-US" sz="2000" i="1" smtClean="0">
                            <a:latin typeface="Cambria Math" panose="02040503050406030204" pitchFamily="18" charset="0"/>
                          </a:rPr>
                        </m:ctrlPr>
                      </m:naryPr>
                      <m:sub>
                        <m:r>
                          <m:rPr>
                            <m:brk m:alnAt="23"/>
                          </m:rP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=1</m:t>
                        </m:r>
                      </m:sub>
                      <m:sup>
                        <m:r>
                          <a:rPr lang="en-US" altLang="zh-TW" sz="2000" b="0" i="1" smtClean="0">
                            <a:latin typeface="Cambria Math" panose="02040503050406030204" pitchFamily="18" charset="0"/>
                          </a:rPr>
                          <m:t>5</m:t>
                        </m:r>
                      </m:sup>
                      <m:e>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𝑎𝑐𝑐</m:t>
                            </m:r>
                          </m:e>
                          <m:sub>
                            <m:r>
                              <a:rPr lang="en-US" altLang="zh-TW" sz="2000" b="0" i="1" smtClean="0">
                                <a:latin typeface="Cambria Math" panose="02040503050406030204" pitchFamily="18" charset="0"/>
                              </a:rPr>
                              <m:t>𝑖</m:t>
                            </m:r>
                          </m:sub>
                        </m:sSub>
                      </m:e>
                    </m:nary>
                  </m:oMath>
                </a14:m>
                <a:endParaRPr lang="zh-TW" altLang="en-US" sz="2000" dirty="0"/>
              </a:p>
            </p:txBody>
          </p:sp>
        </mc:Choice>
        <mc:Fallback xmlns="">
          <p:sp>
            <p:nvSpPr>
              <p:cNvPr id="4" name="文字方塊 3">
                <a:extLst>
                  <a:ext uri="{FF2B5EF4-FFF2-40B4-BE49-F238E27FC236}">
                    <a16:creationId xmlns:a16="http://schemas.microsoft.com/office/drawing/2014/main" id="{D3472BB7-FE39-1B56-D969-59879F293F5A}"/>
                  </a:ext>
                </a:extLst>
              </p:cNvPr>
              <p:cNvSpPr txBox="1">
                <a:spLocks noRot="1" noChangeAspect="1" noMove="1" noResize="1" noEditPoints="1" noAdjustHandles="1" noChangeArrowheads="1" noChangeShapeType="1" noTextEdit="1"/>
              </p:cNvSpPr>
              <p:nvPr/>
            </p:nvSpPr>
            <p:spPr>
              <a:xfrm>
                <a:off x="10377057" y="3086891"/>
                <a:ext cx="1925053" cy="436530"/>
              </a:xfrm>
              <a:prstGeom prst="rect">
                <a:avLst/>
              </a:prstGeom>
              <a:blipFill>
                <a:blip r:embed="rId5"/>
                <a:stretch>
                  <a:fillRect l="-7911" t="-106944" b="-163889"/>
                </a:stretch>
              </a:blipFill>
            </p:spPr>
            <p:txBody>
              <a:bodyPr/>
              <a:lstStyle/>
              <a:p>
                <a:r>
                  <a:rPr lang="zh-TW" altLang="en-US">
                    <a:noFill/>
                  </a:rPr>
                  <a:t> </a:t>
                </a:r>
              </a:p>
            </p:txBody>
          </p:sp>
        </mc:Fallback>
      </mc:AlternateContent>
      <p:sp>
        <p:nvSpPr>
          <p:cNvPr id="5" name="右大括弧 4">
            <a:extLst>
              <a:ext uri="{FF2B5EF4-FFF2-40B4-BE49-F238E27FC236}">
                <a16:creationId xmlns:a16="http://schemas.microsoft.com/office/drawing/2014/main" id="{DB9853BE-D49F-5748-E24B-3A2E0BA57447}"/>
              </a:ext>
            </a:extLst>
          </p:cNvPr>
          <p:cNvSpPr/>
          <p:nvPr/>
        </p:nvSpPr>
        <p:spPr>
          <a:xfrm>
            <a:off x="10056894" y="1906844"/>
            <a:ext cx="190095" cy="278065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6745FD1E-137F-9E51-982D-AC8CEEE8487C}"/>
              </a:ext>
            </a:extLst>
          </p:cNvPr>
          <p:cNvSpPr/>
          <p:nvPr/>
        </p:nvSpPr>
        <p:spPr>
          <a:xfrm>
            <a:off x="1897199" y="5293901"/>
            <a:ext cx="210734" cy="21175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CDB345A4-CF49-ACDC-F07E-961D7A64DD0D}"/>
              </a:ext>
            </a:extLst>
          </p:cNvPr>
          <p:cNvSpPr txBox="1"/>
          <p:nvPr/>
        </p:nvSpPr>
        <p:spPr>
          <a:xfrm>
            <a:off x="2157082" y="5224292"/>
            <a:ext cx="1329962" cy="338554"/>
          </a:xfrm>
          <a:prstGeom prst="rect">
            <a:avLst/>
          </a:prstGeom>
          <a:noFill/>
        </p:spPr>
        <p:txBody>
          <a:bodyPr wrap="square" rtlCol="0">
            <a:spAutoFit/>
          </a:bodyPr>
          <a:lstStyle/>
          <a:p>
            <a:r>
              <a:rPr lang="en-US" altLang="zh-TW" sz="1600" dirty="0">
                <a:solidFill>
                  <a:schemeClr val="accent6">
                    <a:lumMod val="75000"/>
                  </a:schemeClr>
                </a:solidFill>
                <a:latin typeface="Arial" panose="020B0604020202020204" pitchFamily="34" charset="0"/>
                <a:cs typeface="Arial" panose="020B0604020202020204" pitchFamily="34" charset="0"/>
              </a:rPr>
              <a:t>Training Set</a:t>
            </a:r>
            <a:endParaRPr lang="zh-TW" altLang="en-US" sz="1600" dirty="0">
              <a:solidFill>
                <a:schemeClr val="accent6">
                  <a:lumMod val="75000"/>
                </a:schemeClr>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719E9D3F-BEBE-54D1-47BE-79D742C12419}"/>
              </a:ext>
            </a:extLst>
          </p:cNvPr>
          <p:cNvSpPr/>
          <p:nvPr/>
        </p:nvSpPr>
        <p:spPr>
          <a:xfrm>
            <a:off x="3629747" y="5293901"/>
            <a:ext cx="210734" cy="21175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976836C7-49A4-E715-F08C-A5F1244FDEAB}"/>
              </a:ext>
            </a:extLst>
          </p:cNvPr>
          <p:cNvSpPr txBox="1"/>
          <p:nvPr/>
        </p:nvSpPr>
        <p:spPr>
          <a:xfrm>
            <a:off x="3889630" y="5224292"/>
            <a:ext cx="1329962" cy="338554"/>
          </a:xfrm>
          <a:prstGeom prst="rect">
            <a:avLst/>
          </a:prstGeom>
          <a:noFill/>
        </p:spPr>
        <p:txBody>
          <a:bodyPr wrap="square" rtlCol="0">
            <a:spAutoFit/>
          </a:bodyPr>
          <a:lstStyle/>
          <a:p>
            <a:r>
              <a:rPr lang="en-US" altLang="zh-TW" sz="1600" dirty="0">
                <a:solidFill>
                  <a:schemeClr val="accent2">
                    <a:lumMod val="75000"/>
                  </a:schemeClr>
                </a:solidFill>
                <a:latin typeface="Arial" panose="020B0604020202020204" pitchFamily="34" charset="0"/>
                <a:cs typeface="Arial" panose="020B0604020202020204" pitchFamily="34" charset="0"/>
              </a:rPr>
              <a:t>Val Set</a:t>
            </a:r>
            <a:endParaRPr lang="zh-TW" altLang="en-US" sz="1600" dirty="0">
              <a:solidFill>
                <a:schemeClr val="accent2">
                  <a:lumMod val="75000"/>
                </a:schemeClr>
              </a:solidFill>
              <a:latin typeface="Arial" panose="020B0604020202020204" pitchFamily="34" charset="0"/>
              <a:cs typeface="Arial" panose="020B0604020202020204" pitchFamily="34" charset="0"/>
            </a:endParaRPr>
          </a:p>
        </p:txBody>
      </p:sp>
      <p:cxnSp>
        <p:nvCxnSpPr>
          <p:cNvPr id="31" name="直線接點 30">
            <a:extLst>
              <a:ext uri="{FF2B5EF4-FFF2-40B4-BE49-F238E27FC236}">
                <a16:creationId xmlns:a16="http://schemas.microsoft.com/office/drawing/2014/main" id="{6E4F5B3E-3B17-DB8B-565A-5CFC000BC75D}"/>
              </a:ext>
            </a:extLst>
          </p:cNvPr>
          <p:cNvCxnSpPr>
            <a:cxnSpLocks/>
          </p:cNvCxnSpPr>
          <p:nvPr/>
        </p:nvCxnSpPr>
        <p:spPr>
          <a:xfrm>
            <a:off x="3054350" y="1949450"/>
            <a:ext cx="169863" cy="34133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C77FA70B-0D3A-CC3D-B8DD-412B3BD2082C}"/>
              </a:ext>
            </a:extLst>
          </p:cNvPr>
          <p:cNvCxnSpPr>
            <a:cxnSpLocks/>
          </p:cNvCxnSpPr>
          <p:nvPr/>
        </p:nvCxnSpPr>
        <p:spPr>
          <a:xfrm flipV="1">
            <a:off x="3214688" y="2283368"/>
            <a:ext cx="424685" cy="25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5F6781F9-4DBA-5EA3-47C0-AC5C26531B2D}"/>
              </a:ext>
            </a:extLst>
          </p:cNvPr>
          <p:cNvSpPr txBox="1"/>
          <p:nvPr/>
        </p:nvSpPr>
        <p:spPr>
          <a:xfrm>
            <a:off x="3629504" y="2087836"/>
            <a:ext cx="4003330" cy="400110"/>
          </a:xfrm>
          <a:prstGeom prst="rect">
            <a:avLst/>
          </a:prstGeom>
          <a:noFill/>
        </p:spPr>
        <p:txBody>
          <a:bodyPr wrap="square" rtlCol="0">
            <a:spAutoFit/>
          </a:bodyPr>
          <a:lstStyle/>
          <a:p>
            <a:r>
              <a:rPr lang="zh-TW" altLang="en-US" sz="2000" b="1" dirty="0">
                <a:solidFill>
                  <a:srgbClr val="00B0F0"/>
                </a:solidFill>
                <a:latin typeface="微軟正黑體" panose="020B0604030504040204" pitchFamily="34" charset="-120"/>
                <a:ea typeface="微軟正黑體" panose="020B0604030504040204" pitchFamily="34" charset="-120"/>
                <a:cs typeface="Arial" panose="020B0604020202020204" pitchFamily="34" charset="0"/>
              </a:rPr>
              <a:t>再做 隨機抽樣</a:t>
            </a:r>
            <a:r>
              <a:rPr lang="en-US" altLang="zh-TW" sz="2000" b="1" dirty="0">
                <a:solidFill>
                  <a:srgbClr val="00B0F0"/>
                </a:solidFill>
                <a:latin typeface="微軟正黑體" panose="020B0604030504040204" pitchFamily="34" charset="-120"/>
                <a:ea typeface="微軟正黑體" panose="020B0604030504040204" pitchFamily="34" charset="-120"/>
                <a:cs typeface="Arial" panose="020B0604020202020204" pitchFamily="34" charset="0"/>
              </a:rPr>
              <a:t>data (</a:t>
            </a:r>
            <a:r>
              <a:rPr lang="zh-TW" altLang="en-US" sz="2000" b="1" dirty="0">
                <a:solidFill>
                  <a:srgbClr val="00B0F0"/>
                </a:solidFill>
                <a:latin typeface="微軟正黑體" panose="020B0604030504040204" pitchFamily="34" charset="-120"/>
                <a:ea typeface="微軟正黑體" panose="020B0604030504040204" pitchFamily="34" charset="-120"/>
                <a:cs typeface="Arial" panose="020B0604020202020204" pitchFamily="34" charset="0"/>
              </a:rPr>
              <a:t>內部做打亂</a:t>
            </a:r>
            <a:r>
              <a:rPr lang="en-US" altLang="zh-TW" sz="2000" b="1" dirty="0">
                <a:solidFill>
                  <a:srgbClr val="00B0F0"/>
                </a:solidFill>
                <a:latin typeface="微軟正黑體" panose="020B0604030504040204" pitchFamily="34" charset="-120"/>
                <a:ea typeface="微軟正黑體" panose="020B0604030504040204" pitchFamily="34" charset="-120"/>
                <a:cs typeface="Arial" panose="020B0604020202020204" pitchFamily="34" charset="0"/>
              </a:rPr>
              <a:t>)</a:t>
            </a:r>
            <a:endParaRPr lang="zh-TW" altLang="en-US" sz="2000" b="1" dirty="0">
              <a:solidFill>
                <a:srgbClr val="00B0F0"/>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35" name="矩形 34">
            <a:extLst>
              <a:ext uri="{FF2B5EF4-FFF2-40B4-BE49-F238E27FC236}">
                <a16:creationId xmlns:a16="http://schemas.microsoft.com/office/drawing/2014/main" id="{6869BDC5-965B-33D2-1173-075D31F7F974}"/>
              </a:ext>
            </a:extLst>
          </p:cNvPr>
          <p:cNvSpPr/>
          <p:nvPr/>
        </p:nvSpPr>
        <p:spPr>
          <a:xfrm>
            <a:off x="1897199" y="1727744"/>
            <a:ext cx="1479414" cy="36299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9428866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7" name="內容版面配置區 8">
            <a:extLst>
              <a:ext uri="{FF2B5EF4-FFF2-40B4-BE49-F238E27FC236}">
                <a16:creationId xmlns:a16="http://schemas.microsoft.com/office/drawing/2014/main" id="{95C38ED5-EBF4-4935-B0B8-AB15817BA58C}"/>
              </a:ext>
            </a:extLst>
          </p:cNvPr>
          <p:cNvSpPr txBox="1">
            <a:spLocks/>
          </p:cNvSpPr>
          <p:nvPr/>
        </p:nvSpPr>
        <p:spPr>
          <a:xfrm>
            <a:off x="3207262" y="1658742"/>
            <a:ext cx="2363716" cy="657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NIN_v2</a:t>
            </a: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結果</a:t>
            </a:r>
            <a:endPar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5" name="圖片 4">
            <a:extLst>
              <a:ext uri="{FF2B5EF4-FFF2-40B4-BE49-F238E27FC236}">
                <a16:creationId xmlns:a16="http://schemas.microsoft.com/office/drawing/2014/main" id="{150547CB-CD97-070B-2A54-5EAF926BA36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t="1705" r="1104" b="1664"/>
          <a:stretch/>
        </p:blipFill>
        <p:spPr>
          <a:xfrm>
            <a:off x="2233061" y="2319688"/>
            <a:ext cx="4312118" cy="2962983"/>
          </a:xfrm>
          <a:prstGeom prst="rect">
            <a:avLst/>
          </a:prstGeom>
        </p:spPr>
      </p:pic>
      <p:sp>
        <p:nvSpPr>
          <p:cNvPr id="11" name="標題 1">
            <a:extLst>
              <a:ext uri="{FF2B5EF4-FFF2-40B4-BE49-F238E27FC236}">
                <a16:creationId xmlns:a16="http://schemas.microsoft.com/office/drawing/2014/main" id="{5787D3D0-229C-B211-4B5D-537D0DDE4576}"/>
              </a:ext>
            </a:extLst>
          </p:cNvPr>
          <p:cNvSpPr txBox="1">
            <a:spLocks/>
          </p:cNvSpPr>
          <p:nvPr/>
        </p:nvSpPr>
        <p:spPr>
          <a:xfrm>
            <a:off x="1015953" y="953954"/>
            <a:ext cx="8205049" cy="5539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800" b="1" dirty="0">
                <a:latin typeface="微軟正黑體" panose="020B0604030504040204" pitchFamily="34" charset="-120"/>
                <a:ea typeface="微軟正黑體" panose="020B0604030504040204" pitchFamily="34" charset="-120"/>
              </a:rPr>
              <a:t>K-fold</a:t>
            </a:r>
            <a:r>
              <a:rPr lang="zh-TW" altLang="en-US" sz="2800" b="1" dirty="0">
                <a:latin typeface="微軟正黑體" panose="020B0604030504040204" pitchFamily="34" charset="-120"/>
                <a:ea typeface="微軟正黑體" panose="020B0604030504040204" pitchFamily="34" charset="-120"/>
              </a:rPr>
              <a:t>交叉驗證 </a:t>
            </a:r>
            <a:r>
              <a:rPr lang="en-US" altLang="zh-TW" sz="2800" b="1" dirty="0">
                <a:latin typeface="微軟正黑體" panose="020B0604030504040204" pitchFamily="34" charset="-120"/>
                <a:ea typeface="微軟正黑體" panose="020B0604030504040204" pitchFamily="34" charset="-120"/>
              </a:rPr>
              <a:t>+ </a:t>
            </a:r>
            <a:r>
              <a:rPr lang="en-US" altLang="zh-TW" sz="2800" b="1" dirty="0" err="1">
                <a:solidFill>
                  <a:srgbClr val="00B0F0"/>
                </a:solidFill>
                <a:latin typeface="微軟正黑體" panose="020B0604030504040204" pitchFamily="34" charset="-120"/>
                <a:ea typeface="微軟正黑體" panose="020B0604030504040204" pitchFamily="34" charset="-120"/>
              </a:rPr>
              <a:t>SubsetRandomSampler</a:t>
            </a:r>
            <a:endParaRPr lang="zh-TW" altLang="en-US" sz="2800" b="1" dirty="0">
              <a:solidFill>
                <a:srgbClr val="00B0F0"/>
              </a:solidFill>
              <a:latin typeface="微軟正黑體" panose="020B0604030504040204" pitchFamily="34" charset="-120"/>
              <a:ea typeface="微軟正黑體" panose="020B0604030504040204" pitchFamily="34" charset="-120"/>
            </a:endParaRPr>
          </a:p>
        </p:txBody>
      </p:sp>
      <p:sp>
        <p:nvSpPr>
          <p:cNvPr id="12" name="內容版面配置區 8">
            <a:extLst>
              <a:ext uri="{FF2B5EF4-FFF2-40B4-BE49-F238E27FC236}">
                <a16:creationId xmlns:a16="http://schemas.microsoft.com/office/drawing/2014/main" id="{854B1596-EF38-C081-C177-5057A95A083C}"/>
              </a:ext>
            </a:extLst>
          </p:cNvPr>
          <p:cNvSpPr txBox="1">
            <a:spLocks/>
          </p:cNvSpPr>
          <p:nvPr/>
        </p:nvSpPr>
        <p:spPr>
          <a:xfrm>
            <a:off x="6749645" y="2301068"/>
            <a:ext cx="3842155" cy="1912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可以看出，在辨識不同材質口罩上，</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NIN</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模型的適應能力不是很好</a:t>
            </a:r>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13" name="Picture 2">
            <a:extLst>
              <a:ext uri="{FF2B5EF4-FFF2-40B4-BE49-F238E27FC236}">
                <a16:creationId xmlns:a16="http://schemas.microsoft.com/office/drawing/2014/main" id="{DB91EBFB-6C42-7BC9-AAEA-0A2C114AE0D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35648"/>
          <a:stretch/>
        </p:blipFill>
        <p:spPr bwMode="auto">
          <a:xfrm>
            <a:off x="5980186" y="4181985"/>
            <a:ext cx="6096000" cy="19124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775E5BE9-9954-B489-2B3B-CE625B1A3B70}"/>
              </a:ext>
            </a:extLst>
          </p:cNvPr>
          <p:cNvSpPr txBox="1"/>
          <p:nvPr/>
        </p:nvSpPr>
        <p:spPr>
          <a:xfrm>
            <a:off x="8306050" y="6061837"/>
            <a:ext cx="2742700" cy="246221"/>
          </a:xfrm>
          <a:prstGeom prst="rect">
            <a:avLst/>
          </a:prstGeom>
          <a:noFill/>
        </p:spPr>
        <p:txBody>
          <a:bodyPr wrap="square" rtlCol="0">
            <a:spAutoFit/>
          </a:bodyPr>
          <a:lstStyle/>
          <a:p>
            <a:r>
              <a:rPr lang="zh-TW" altLang="en-US" sz="1000" dirty="0"/>
              <a:t>圖片來源</a:t>
            </a:r>
            <a:r>
              <a:rPr lang="en-US" altLang="zh-TW" sz="1000" dirty="0"/>
              <a:t>:</a:t>
            </a:r>
            <a:r>
              <a:rPr lang="zh-TW" altLang="en-US" sz="1000" dirty="0"/>
              <a:t> </a:t>
            </a:r>
            <a:r>
              <a:rPr lang="en-US" altLang="zh-TW" sz="1000" dirty="0"/>
              <a:t>https://kknews.cc/code/xg5jya8.html</a:t>
            </a:r>
          </a:p>
        </p:txBody>
      </p:sp>
      <p:sp>
        <p:nvSpPr>
          <p:cNvPr id="9" name="矩形 8">
            <a:extLst>
              <a:ext uri="{FF2B5EF4-FFF2-40B4-BE49-F238E27FC236}">
                <a16:creationId xmlns:a16="http://schemas.microsoft.com/office/drawing/2014/main" id="{331CBA2F-B05B-8509-ADDA-BF34E5293526}"/>
              </a:ext>
            </a:extLst>
          </p:cNvPr>
          <p:cNvSpPr/>
          <p:nvPr/>
        </p:nvSpPr>
        <p:spPr>
          <a:xfrm>
            <a:off x="7985760" y="4994908"/>
            <a:ext cx="696226" cy="4086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B05E4F7-CE8A-0C54-DBBF-F0CA8FC61747}"/>
              </a:ext>
            </a:extLst>
          </p:cNvPr>
          <p:cNvSpPr/>
          <p:nvPr/>
        </p:nvSpPr>
        <p:spPr>
          <a:xfrm>
            <a:off x="9853612" y="4978400"/>
            <a:ext cx="1000126" cy="438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9C2BE560-E514-889E-DFB8-DA5C74709FA4}"/>
              </a:ext>
            </a:extLst>
          </p:cNvPr>
          <p:cNvSpPr txBox="1"/>
          <p:nvPr/>
        </p:nvSpPr>
        <p:spPr>
          <a:xfrm>
            <a:off x="9803423" y="5438850"/>
            <a:ext cx="1100504" cy="307777"/>
          </a:xfrm>
          <a:prstGeom prst="rect">
            <a:avLst/>
          </a:prstGeom>
          <a:solidFill>
            <a:schemeClr val="bg1"/>
          </a:solidFill>
        </p:spPr>
        <p:txBody>
          <a:bodyPr wrap="square" rtlCol="0">
            <a:spAutoFit/>
          </a:bodyPr>
          <a:lstStyle/>
          <a:p>
            <a:pPr algn="ctr"/>
            <a:r>
              <a:rPr lang="en-US" altLang="zh-TW" sz="1400" b="1" dirty="0">
                <a:solidFill>
                  <a:srgbClr val="FF0000"/>
                </a:solidFill>
                <a:latin typeface="微軟正黑體" panose="020B0604030504040204" pitchFamily="34" charset="-120"/>
                <a:ea typeface="微軟正黑體" panose="020B0604030504040204" pitchFamily="34" charset="-120"/>
              </a:rPr>
              <a:t>2015-16</a:t>
            </a:r>
            <a:r>
              <a:rPr lang="zh-TW" altLang="en-US" sz="1400" b="1" dirty="0">
                <a:solidFill>
                  <a:srgbClr val="FF0000"/>
                </a:solidFill>
                <a:latin typeface="微軟正黑體" panose="020B0604030504040204" pitchFamily="34" charset="-120"/>
                <a:ea typeface="微軟正黑體" panose="020B0604030504040204" pitchFamily="34" charset="-120"/>
              </a:rPr>
              <a:t>年</a:t>
            </a:r>
          </a:p>
        </p:txBody>
      </p:sp>
      <p:sp>
        <p:nvSpPr>
          <p:cNvPr id="21" name="文字方塊 20">
            <a:extLst>
              <a:ext uri="{FF2B5EF4-FFF2-40B4-BE49-F238E27FC236}">
                <a16:creationId xmlns:a16="http://schemas.microsoft.com/office/drawing/2014/main" id="{CAEC07C4-41CA-D532-D68A-E4EE9273A357}"/>
              </a:ext>
            </a:extLst>
          </p:cNvPr>
          <p:cNvSpPr txBox="1"/>
          <p:nvPr/>
        </p:nvSpPr>
        <p:spPr>
          <a:xfrm>
            <a:off x="7928444" y="5431416"/>
            <a:ext cx="810857" cy="307777"/>
          </a:xfrm>
          <a:prstGeom prst="rect">
            <a:avLst/>
          </a:prstGeom>
          <a:solidFill>
            <a:schemeClr val="bg1"/>
          </a:solidFill>
        </p:spPr>
        <p:txBody>
          <a:bodyPr wrap="square" rtlCol="0">
            <a:spAutoFit/>
          </a:bodyPr>
          <a:lstStyle/>
          <a:p>
            <a:pPr algn="ctr"/>
            <a:r>
              <a:rPr lang="en-US" altLang="zh-TW" sz="1400" b="1" dirty="0">
                <a:solidFill>
                  <a:srgbClr val="FF0000"/>
                </a:solidFill>
                <a:latin typeface="微軟正黑體" panose="020B0604030504040204" pitchFamily="34" charset="-120"/>
                <a:ea typeface="微軟正黑體" panose="020B0604030504040204" pitchFamily="34" charset="-120"/>
              </a:rPr>
              <a:t>2013</a:t>
            </a:r>
            <a:r>
              <a:rPr lang="zh-TW" altLang="en-US" sz="1400" b="1" dirty="0">
                <a:solidFill>
                  <a:srgbClr val="FF0000"/>
                </a:solidFill>
                <a:latin typeface="微軟正黑體" panose="020B0604030504040204" pitchFamily="34" charset="-120"/>
                <a:ea typeface="微軟正黑體" panose="020B0604030504040204" pitchFamily="34" charset="-120"/>
              </a:rPr>
              <a:t>年</a:t>
            </a:r>
          </a:p>
        </p:txBody>
      </p:sp>
    </p:spTree>
    <p:extLst>
      <p:ext uri="{BB962C8B-B14F-4D97-AF65-F5344CB8AC3E}">
        <p14:creationId xmlns:p14="http://schemas.microsoft.com/office/powerpoint/2010/main" val="202270808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animBg="1"/>
      <p:bldP spid="17"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7" name="內容版面配置區 8">
            <a:extLst>
              <a:ext uri="{FF2B5EF4-FFF2-40B4-BE49-F238E27FC236}">
                <a16:creationId xmlns:a16="http://schemas.microsoft.com/office/drawing/2014/main" id="{95C38ED5-EBF4-4935-B0B8-AB15817BA58C}"/>
              </a:ext>
            </a:extLst>
          </p:cNvPr>
          <p:cNvSpPr txBox="1">
            <a:spLocks/>
          </p:cNvSpPr>
          <p:nvPr/>
        </p:nvSpPr>
        <p:spPr>
          <a:xfrm>
            <a:off x="2582223" y="1915034"/>
            <a:ext cx="2335484" cy="667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NIN_v2</a:t>
            </a: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結果</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a:t>
            </a:r>
          </a:p>
        </p:txBody>
      </p:sp>
      <p:pic>
        <p:nvPicPr>
          <p:cNvPr id="5" name="圖片 4">
            <a:extLst>
              <a:ext uri="{FF2B5EF4-FFF2-40B4-BE49-F238E27FC236}">
                <a16:creationId xmlns:a16="http://schemas.microsoft.com/office/drawing/2014/main" id="{150547CB-CD97-070B-2A54-5EAF926BA367}"/>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t="1705" r="1104" b="1664"/>
          <a:stretch/>
        </p:blipFill>
        <p:spPr>
          <a:xfrm>
            <a:off x="1750351" y="2582391"/>
            <a:ext cx="4312118" cy="2962983"/>
          </a:xfrm>
          <a:prstGeom prst="rect">
            <a:avLst/>
          </a:prstGeom>
        </p:spPr>
      </p:pic>
      <p:sp>
        <p:nvSpPr>
          <p:cNvPr id="9" name="標題 1">
            <a:extLst>
              <a:ext uri="{FF2B5EF4-FFF2-40B4-BE49-F238E27FC236}">
                <a16:creationId xmlns:a16="http://schemas.microsoft.com/office/drawing/2014/main" id="{6A01E466-6DA1-EF68-2758-781A508C93DF}"/>
              </a:ext>
            </a:extLst>
          </p:cNvPr>
          <p:cNvSpPr txBox="1">
            <a:spLocks/>
          </p:cNvSpPr>
          <p:nvPr/>
        </p:nvSpPr>
        <p:spPr>
          <a:xfrm>
            <a:off x="4277161" y="1547853"/>
            <a:ext cx="4375712" cy="553998"/>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600" b="1" dirty="0" err="1">
                <a:latin typeface="微軟正黑體" panose="020B0604030504040204" pitchFamily="34" charset="-120"/>
                <a:ea typeface="微軟正黑體" panose="020B0604030504040204" pitchFamily="34" charset="-120"/>
              </a:rPr>
              <a:t>NiN</a:t>
            </a:r>
            <a:r>
              <a:rPr lang="en-US" altLang="zh-TW" sz="2600" b="1" dirty="0">
                <a:latin typeface="微軟正黑體" panose="020B0604030504040204" pitchFamily="34" charset="-120"/>
                <a:ea typeface="微軟正黑體" panose="020B0604030504040204" pitchFamily="34" charset="-120"/>
              </a:rPr>
              <a:t> </a:t>
            </a:r>
            <a:r>
              <a:rPr lang="en-US" altLang="zh-TW" sz="2600" b="1" dirty="0" err="1">
                <a:latin typeface="微軟正黑體" panose="020B0604030504040204" pitchFamily="34" charset="-120"/>
                <a:ea typeface="微軟正黑體" panose="020B0604030504040204" pitchFamily="34" charset="-120"/>
              </a:rPr>
              <a:t>v.s</a:t>
            </a:r>
            <a:r>
              <a:rPr lang="en-US" altLang="zh-TW" sz="2600" b="1" dirty="0">
                <a:latin typeface="微軟正黑體" panose="020B0604030504040204" pitchFamily="34" charset="-120"/>
                <a:ea typeface="微軟正黑體" panose="020B0604030504040204" pitchFamily="34" charset="-120"/>
              </a:rPr>
              <a:t>. Inception</a:t>
            </a:r>
            <a:r>
              <a:rPr lang="zh-TW" altLang="en-US" sz="2600" b="1" dirty="0">
                <a:latin typeface="微軟正黑體" panose="020B0604030504040204" pitchFamily="34" charset="-120"/>
                <a:ea typeface="微軟正黑體" panose="020B0604030504040204" pitchFamily="34" charset="-120"/>
              </a:rPr>
              <a:t> </a:t>
            </a:r>
            <a:r>
              <a:rPr lang="en-US" altLang="zh-TW" sz="2600" dirty="0">
                <a:latin typeface="微軟正黑體" panose="020B0604030504040204" pitchFamily="34" charset="-120"/>
                <a:ea typeface="微軟正黑體" panose="020B0604030504040204" pitchFamily="34" charset="-120"/>
              </a:rPr>
              <a:t>(Backbone)  </a:t>
            </a:r>
            <a:endParaRPr lang="zh-TW" altLang="en-US" sz="2600" dirty="0">
              <a:latin typeface="微軟正黑體" panose="020B0604030504040204" pitchFamily="34" charset="-120"/>
              <a:ea typeface="微軟正黑體" panose="020B0604030504040204" pitchFamily="34" charset="-120"/>
            </a:endParaRPr>
          </a:p>
        </p:txBody>
      </p:sp>
      <p:sp>
        <p:nvSpPr>
          <p:cNvPr id="13" name="內容版面配置區 8">
            <a:extLst>
              <a:ext uri="{FF2B5EF4-FFF2-40B4-BE49-F238E27FC236}">
                <a16:creationId xmlns:a16="http://schemas.microsoft.com/office/drawing/2014/main" id="{CBE6F95B-A571-4E0E-5D41-69B3F570C43E}"/>
              </a:ext>
            </a:extLst>
          </p:cNvPr>
          <p:cNvSpPr txBox="1">
            <a:spLocks/>
          </p:cNvSpPr>
          <p:nvPr/>
        </p:nvSpPr>
        <p:spPr>
          <a:xfrm>
            <a:off x="7200196" y="1915034"/>
            <a:ext cx="2570837" cy="667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Inception</a:t>
            </a: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結果</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a:t>
            </a:r>
          </a:p>
        </p:txBody>
      </p:sp>
      <p:sp>
        <p:nvSpPr>
          <p:cNvPr id="21" name="標題 1">
            <a:extLst>
              <a:ext uri="{FF2B5EF4-FFF2-40B4-BE49-F238E27FC236}">
                <a16:creationId xmlns:a16="http://schemas.microsoft.com/office/drawing/2014/main" id="{C5F202F5-97DF-369E-8E54-03BC87C16B20}"/>
              </a:ext>
            </a:extLst>
          </p:cNvPr>
          <p:cNvSpPr txBox="1">
            <a:spLocks/>
          </p:cNvSpPr>
          <p:nvPr/>
        </p:nvSpPr>
        <p:spPr>
          <a:xfrm>
            <a:off x="1015953" y="953954"/>
            <a:ext cx="8205049" cy="5539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800" b="1" dirty="0">
                <a:latin typeface="微軟正黑體" panose="020B0604030504040204" pitchFamily="34" charset="-120"/>
                <a:ea typeface="微軟正黑體" panose="020B0604030504040204" pitchFamily="34" charset="-120"/>
              </a:rPr>
              <a:t>K-fold</a:t>
            </a:r>
            <a:r>
              <a:rPr lang="zh-TW" altLang="en-US" sz="2800" b="1" dirty="0">
                <a:latin typeface="微軟正黑體" panose="020B0604030504040204" pitchFamily="34" charset="-120"/>
                <a:ea typeface="微軟正黑體" panose="020B0604030504040204" pitchFamily="34" charset="-120"/>
              </a:rPr>
              <a:t>交叉驗證 </a:t>
            </a:r>
            <a:r>
              <a:rPr lang="en-US" altLang="zh-TW" sz="2800" b="1" dirty="0">
                <a:latin typeface="微軟正黑體" panose="020B0604030504040204" pitchFamily="34" charset="-120"/>
                <a:ea typeface="微軟正黑體" panose="020B0604030504040204" pitchFamily="34" charset="-120"/>
              </a:rPr>
              <a:t>+ </a:t>
            </a:r>
            <a:r>
              <a:rPr lang="en-US" altLang="zh-TW" sz="2800" b="1" dirty="0" err="1">
                <a:solidFill>
                  <a:srgbClr val="00B0F0"/>
                </a:solidFill>
                <a:latin typeface="微軟正黑體" panose="020B0604030504040204" pitchFamily="34" charset="-120"/>
                <a:ea typeface="微軟正黑體" panose="020B0604030504040204" pitchFamily="34" charset="-120"/>
              </a:rPr>
              <a:t>SubsetRandomSampler</a:t>
            </a:r>
            <a:endParaRPr lang="zh-TW" altLang="en-US" sz="2800" b="1" dirty="0">
              <a:solidFill>
                <a:srgbClr val="00B0F0"/>
              </a:solidFill>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04DBA2A8-0804-5B16-43D0-6BD6F21C76BB}"/>
              </a:ext>
            </a:extLst>
          </p:cNvPr>
          <p:cNvPicPr>
            <a:picLocks noChangeAspect="1"/>
          </p:cNvPicPr>
          <p:nvPr/>
        </p:nvPicPr>
        <p:blipFill>
          <a:blip r:embed="rId7"/>
          <a:stretch>
            <a:fillRect/>
          </a:stretch>
        </p:blipFill>
        <p:spPr>
          <a:xfrm>
            <a:off x="6791706" y="2582391"/>
            <a:ext cx="4312118" cy="2968082"/>
          </a:xfrm>
          <a:prstGeom prst="rect">
            <a:avLst/>
          </a:prstGeom>
        </p:spPr>
      </p:pic>
      <p:sp>
        <p:nvSpPr>
          <p:cNvPr id="4" name="矩形 3">
            <a:extLst>
              <a:ext uri="{FF2B5EF4-FFF2-40B4-BE49-F238E27FC236}">
                <a16:creationId xmlns:a16="http://schemas.microsoft.com/office/drawing/2014/main" id="{C1221381-989A-AF10-6C4C-D09B980C88CA}"/>
              </a:ext>
            </a:extLst>
          </p:cNvPr>
          <p:cNvSpPr/>
          <p:nvPr/>
        </p:nvSpPr>
        <p:spPr>
          <a:xfrm>
            <a:off x="1820174" y="4925683"/>
            <a:ext cx="4192437" cy="3019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B924DBA0-D0BA-D506-E4EA-6845291C41AB}"/>
              </a:ext>
            </a:extLst>
          </p:cNvPr>
          <p:cNvSpPr/>
          <p:nvPr/>
        </p:nvSpPr>
        <p:spPr>
          <a:xfrm>
            <a:off x="6826211" y="4925682"/>
            <a:ext cx="4192437" cy="3019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0117938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21" name="標題 1">
            <a:extLst>
              <a:ext uri="{FF2B5EF4-FFF2-40B4-BE49-F238E27FC236}">
                <a16:creationId xmlns:a16="http://schemas.microsoft.com/office/drawing/2014/main" id="{C5F202F5-97DF-369E-8E54-03BC87C16B20}"/>
              </a:ext>
            </a:extLst>
          </p:cNvPr>
          <p:cNvSpPr txBox="1">
            <a:spLocks/>
          </p:cNvSpPr>
          <p:nvPr/>
        </p:nvSpPr>
        <p:spPr>
          <a:xfrm>
            <a:off x="1695771" y="977669"/>
            <a:ext cx="2095179" cy="5539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zh-TW" altLang="en-US" sz="2800" b="1" dirty="0">
                <a:latin typeface="微軟正黑體" panose="020B0604030504040204" pitchFamily="34" charset="-120"/>
                <a:ea typeface="微軟正黑體" panose="020B0604030504040204" pitchFamily="34" charset="-120"/>
              </a:rPr>
              <a:t>歸納整理</a:t>
            </a:r>
          </a:p>
        </p:txBody>
      </p:sp>
      <p:graphicFrame>
        <p:nvGraphicFramePr>
          <p:cNvPr id="2" name="表格 2">
            <a:extLst>
              <a:ext uri="{FF2B5EF4-FFF2-40B4-BE49-F238E27FC236}">
                <a16:creationId xmlns:a16="http://schemas.microsoft.com/office/drawing/2014/main" id="{C1F33D7F-3917-7E49-4F0E-E8F550318173}"/>
              </a:ext>
            </a:extLst>
          </p:cNvPr>
          <p:cNvGraphicFramePr>
            <a:graphicFrameLocks noGrp="1"/>
          </p:cNvGraphicFramePr>
          <p:nvPr/>
        </p:nvGraphicFramePr>
        <p:xfrm>
          <a:off x="1839495" y="1725750"/>
          <a:ext cx="8128000" cy="1112520"/>
        </p:xfrm>
        <a:graphic>
          <a:graphicData uri="http://schemas.openxmlformats.org/drawingml/2006/table">
            <a:tbl>
              <a:tblPr firstRow="1" bandRow="1">
                <a:tableStyleId>{74C1A8A3-306A-4EB7-A6B1-4F7E0EB9C5D6}</a:tableStyleId>
              </a:tblPr>
              <a:tblGrid>
                <a:gridCol w="2032000">
                  <a:extLst>
                    <a:ext uri="{9D8B030D-6E8A-4147-A177-3AD203B41FA5}">
                      <a16:colId xmlns:a16="http://schemas.microsoft.com/office/drawing/2014/main" val="2250109588"/>
                    </a:ext>
                  </a:extLst>
                </a:gridCol>
                <a:gridCol w="2032000">
                  <a:extLst>
                    <a:ext uri="{9D8B030D-6E8A-4147-A177-3AD203B41FA5}">
                      <a16:colId xmlns:a16="http://schemas.microsoft.com/office/drawing/2014/main" val="2467544091"/>
                    </a:ext>
                  </a:extLst>
                </a:gridCol>
                <a:gridCol w="2032000">
                  <a:extLst>
                    <a:ext uri="{9D8B030D-6E8A-4147-A177-3AD203B41FA5}">
                      <a16:colId xmlns:a16="http://schemas.microsoft.com/office/drawing/2014/main" val="1004581304"/>
                    </a:ext>
                  </a:extLst>
                </a:gridCol>
                <a:gridCol w="2032000">
                  <a:extLst>
                    <a:ext uri="{9D8B030D-6E8A-4147-A177-3AD203B41FA5}">
                      <a16:colId xmlns:a16="http://schemas.microsoft.com/office/drawing/2014/main" val="1915568165"/>
                    </a:ext>
                  </a:extLst>
                </a:gridCol>
              </a:tblGrid>
              <a:tr h="370840">
                <a:tc>
                  <a:txBody>
                    <a:bodyPr/>
                    <a:lstStyle/>
                    <a:p>
                      <a:pPr algn="ct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Spend time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zh-TW" altLang="en-US" dirty="0">
                          <a:latin typeface="Arial" panose="020B0604020202020204" pitchFamily="34" charset="0"/>
                          <a:ea typeface="微軟正黑體" panose="020B0604030504040204" pitchFamily="34" charset="-120"/>
                          <a:cs typeface="Arial" panose="020B0604020202020204" pitchFamily="34" charset="0"/>
                        </a:rPr>
                        <a:t>圖片解析度</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zh-TW" altLang="en-US" dirty="0">
                          <a:latin typeface="Arial" panose="020B0604020202020204" pitchFamily="34" charset="0"/>
                          <a:ea typeface="微軟正黑體" panose="020B0604030504040204" pitchFamily="34" charset="-120"/>
                          <a:cs typeface="Arial" panose="020B0604020202020204" pitchFamily="34" charset="0"/>
                        </a:rPr>
                        <a:t>用途</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2416511"/>
                  </a:ext>
                </a:extLst>
              </a:tr>
              <a:tr h="370840">
                <a:tc>
                  <a:txBody>
                    <a:bodyPr/>
                    <a:lstStyle/>
                    <a:p>
                      <a:pPr algn="ctr"/>
                      <a:r>
                        <a:rPr lang="zh-TW" altLang="en-US" dirty="0">
                          <a:latin typeface="Arial" panose="020B0604020202020204" pitchFamily="34" charset="0"/>
                          <a:ea typeface="微軟正黑體" panose="020B0604030504040204" pitchFamily="34" charset="-120"/>
                          <a:cs typeface="Arial" panose="020B0604020202020204" pitchFamily="34" charset="0"/>
                        </a:rPr>
                        <a:t>原始</a:t>
                      </a:r>
                      <a:r>
                        <a:rPr lang="en-US" altLang="zh-TW" dirty="0">
                          <a:latin typeface="Arial" panose="020B0604020202020204" pitchFamily="34" charset="0"/>
                          <a:ea typeface="微軟正黑體" panose="020B0604030504040204" pitchFamily="34" charset="-120"/>
                          <a:cs typeface="Arial" panose="020B0604020202020204" pitchFamily="34" charset="0"/>
                        </a:rPr>
                        <a:t>Dataset</a:t>
                      </a: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1</a:t>
                      </a:r>
                      <a:r>
                        <a:rPr lang="zh-TW" altLang="en-US" dirty="0">
                          <a:latin typeface="Arial" panose="020B0604020202020204" pitchFamily="34" charset="0"/>
                          <a:ea typeface="微軟正黑體" panose="020B0604030504040204" pitchFamily="34" charset="-120"/>
                          <a:cs typeface="Arial" panose="020B0604020202020204" pitchFamily="34" charset="0"/>
                        </a:rPr>
                        <a:t>分鐘</a:t>
                      </a:r>
                      <a:r>
                        <a:rPr lang="en-US" altLang="zh-TW" dirty="0">
                          <a:latin typeface="Arial" panose="020B0604020202020204" pitchFamily="34" charset="0"/>
                          <a:ea typeface="微軟正黑體" panose="020B0604030504040204" pitchFamily="34" charset="-120"/>
                          <a:cs typeface="Arial" panose="020B0604020202020204" pitchFamily="34" charset="0"/>
                        </a:rPr>
                        <a:t>25</a:t>
                      </a:r>
                      <a:r>
                        <a:rPr lang="zh-TW" altLang="en-US" dirty="0">
                          <a:latin typeface="Arial" panose="020B0604020202020204" pitchFamily="34" charset="0"/>
                          <a:ea typeface="微軟正黑體" panose="020B0604030504040204" pitchFamily="34" charset="-120"/>
                          <a:cs typeface="Arial" panose="020B0604020202020204" pitchFamily="34" charset="0"/>
                        </a:rPr>
                        <a:t>秒</a:t>
                      </a:r>
                      <a:r>
                        <a:rPr lang="en-US" altLang="zh-TW" dirty="0">
                          <a:latin typeface="Arial" panose="020B0604020202020204" pitchFamily="34" charset="0"/>
                          <a:ea typeface="微軟正黑體" panose="020B0604030504040204" pitchFamily="34" charset="-120"/>
                          <a:cs typeface="Arial" panose="020B0604020202020204" pitchFamily="34" charset="0"/>
                        </a:rPr>
                        <a:t>/epoch</a:t>
                      </a: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zh-TW" altLang="en-US" dirty="0">
                          <a:latin typeface="Arial" panose="020B0604020202020204" pitchFamily="34" charset="0"/>
                          <a:ea typeface="微軟正黑體" panose="020B0604030504040204" pitchFamily="34" charset="-120"/>
                          <a:cs typeface="Arial" panose="020B0604020202020204" pitchFamily="34" charset="0"/>
                        </a:rPr>
                        <a:t>不固定</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rowSpan="2">
                  <a:txBody>
                    <a:bodyPr/>
                    <a:lstStyle/>
                    <a:p>
                      <a:pPr algn="ctr"/>
                      <a:r>
                        <a:rPr lang="zh-TW" altLang="en-US" dirty="0">
                          <a:latin typeface="Arial" panose="020B0604020202020204" pitchFamily="34" charset="0"/>
                          <a:ea typeface="微軟正黑體" panose="020B0604030504040204" pitchFamily="34" charset="-120"/>
                          <a:cs typeface="Arial" panose="020B0604020202020204" pitchFamily="34" charset="0"/>
                        </a:rPr>
                        <a:t>可節省訓練時間</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051664591"/>
                  </a:ext>
                </a:extLst>
              </a:tr>
              <a:tr h="370840">
                <a:tc>
                  <a:txBody>
                    <a:bodyPr/>
                    <a:lstStyle/>
                    <a:p>
                      <a:pPr algn="ctr"/>
                      <a:r>
                        <a:rPr lang="zh-TW" altLang="en-US" dirty="0">
                          <a:latin typeface="Arial" panose="020B0604020202020204" pitchFamily="34" charset="0"/>
                          <a:ea typeface="微軟正黑體" panose="020B0604030504040204" pitchFamily="34" charset="-120"/>
                          <a:cs typeface="Arial" panose="020B0604020202020204" pitchFamily="34" charset="0"/>
                        </a:rPr>
                        <a:t>處理後</a:t>
                      </a:r>
                      <a:r>
                        <a:rPr lang="en-US" altLang="zh-TW" dirty="0">
                          <a:latin typeface="Arial" panose="020B0604020202020204" pitchFamily="34" charset="0"/>
                          <a:ea typeface="微軟正黑體" panose="020B0604030504040204" pitchFamily="34" charset="-120"/>
                          <a:cs typeface="Arial" panose="020B0604020202020204" pitchFamily="34" charset="0"/>
                        </a:rPr>
                        <a:t>Dataset</a:t>
                      </a: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36</a:t>
                      </a:r>
                      <a:r>
                        <a:rPr lang="zh-TW" altLang="en-US" dirty="0">
                          <a:latin typeface="Arial" panose="020B0604020202020204" pitchFamily="34" charset="0"/>
                          <a:ea typeface="微軟正黑體" panose="020B0604030504040204" pitchFamily="34" charset="-120"/>
                          <a:cs typeface="Arial" panose="020B0604020202020204" pitchFamily="34" charset="0"/>
                        </a:rPr>
                        <a:t>秒</a:t>
                      </a:r>
                      <a:r>
                        <a:rPr lang="en-US" altLang="zh-TW" dirty="0">
                          <a:latin typeface="Arial" panose="020B0604020202020204" pitchFamily="34" charset="0"/>
                          <a:ea typeface="微軟正黑體" panose="020B0604030504040204" pitchFamily="34" charset="-120"/>
                          <a:cs typeface="Arial" panose="020B0604020202020204" pitchFamily="34" charset="0"/>
                        </a:rPr>
                        <a:t>/epoch</a:t>
                      </a: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500x(W or H)</a:t>
                      </a: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vMerge="1">
                  <a:txBody>
                    <a:bodyPr/>
                    <a:lstStyle/>
                    <a:p>
                      <a:endParaRPr lang="zh-TW" altLang="en-US" dirty="0"/>
                    </a:p>
                  </a:txBody>
                  <a:tcPr/>
                </a:tc>
                <a:extLst>
                  <a:ext uri="{0D108BD9-81ED-4DB2-BD59-A6C34878D82A}">
                    <a16:rowId xmlns:a16="http://schemas.microsoft.com/office/drawing/2014/main" val="3994585345"/>
                  </a:ext>
                </a:extLst>
              </a:tr>
            </a:tbl>
          </a:graphicData>
        </a:graphic>
      </p:graphicFrame>
      <p:graphicFrame>
        <p:nvGraphicFramePr>
          <p:cNvPr id="11" name="表格 2">
            <a:extLst>
              <a:ext uri="{FF2B5EF4-FFF2-40B4-BE49-F238E27FC236}">
                <a16:creationId xmlns:a16="http://schemas.microsoft.com/office/drawing/2014/main" id="{125A2C3D-2523-868C-072C-6DFBD21F0EF5}"/>
              </a:ext>
            </a:extLst>
          </p:cNvPr>
          <p:cNvGraphicFramePr>
            <a:graphicFrameLocks noGrp="1"/>
          </p:cNvGraphicFramePr>
          <p:nvPr/>
        </p:nvGraphicFramePr>
        <p:xfrm>
          <a:off x="1858545" y="3228571"/>
          <a:ext cx="8495130" cy="2895600"/>
        </p:xfrm>
        <a:graphic>
          <a:graphicData uri="http://schemas.openxmlformats.org/drawingml/2006/table">
            <a:tbl>
              <a:tblPr firstRow="1" bandRow="1">
                <a:tableStyleId>{74C1A8A3-306A-4EB7-A6B1-4F7E0EB9C5D6}</a:tableStyleId>
              </a:tblPr>
              <a:tblGrid>
                <a:gridCol w="1427052">
                  <a:extLst>
                    <a:ext uri="{9D8B030D-6E8A-4147-A177-3AD203B41FA5}">
                      <a16:colId xmlns:a16="http://schemas.microsoft.com/office/drawing/2014/main" val="2250109588"/>
                    </a:ext>
                  </a:extLst>
                </a:gridCol>
                <a:gridCol w="1989047">
                  <a:extLst>
                    <a:ext uri="{9D8B030D-6E8A-4147-A177-3AD203B41FA5}">
                      <a16:colId xmlns:a16="http://schemas.microsoft.com/office/drawing/2014/main" val="2467544091"/>
                    </a:ext>
                  </a:extLst>
                </a:gridCol>
                <a:gridCol w="1469056">
                  <a:extLst>
                    <a:ext uri="{9D8B030D-6E8A-4147-A177-3AD203B41FA5}">
                      <a16:colId xmlns:a16="http://schemas.microsoft.com/office/drawing/2014/main" val="3067094453"/>
                    </a:ext>
                  </a:extLst>
                </a:gridCol>
                <a:gridCol w="1371600">
                  <a:extLst>
                    <a:ext uri="{9D8B030D-6E8A-4147-A177-3AD203B41FA5}">
                      <a16:colId xmlns:a16="http://schemas.microsoft.com/office/drawing/2014/main" val="1004581304"/>
                    </a:ext>
                  </a:extLst>
                </a:gridCol>
                <a:gridCol w="2238375">
                  <a:extLst>
                    <a:ext uri="{9D8B030D-6E8A-4147-A177-3AD203B41FA5}">
                      <a16:colId xmlns:a16="http://schemas.microsoft.com/office/drawing/2014/main" val="1915568165"/>
                    </a:ext>
                  </a:extLst>
                </a:gridCol>
              </a:tblGrid>
              <a:tr h="370840">
                <a:tc>
                  <a:txBody>
                    <a:bodyPr/>
                    <a:lstStyle/>
                    <a:p>
                      <a:pPr algn="ct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Spend time</a:t>
                      </a:r>
                    </a:p>
                    <a:p>
                      <a:pPr algn="ctr"/>
                      <a:r>
                        <a:rPr lang="en-US" altLang="zh-TW" sz="1400" b="0" dirty="0">
                          <a:latin typeface="Arial" panose="020B0604020202020204" pitchFamily="34" charset="0"/>
                          <a:ea typeface="微軟正黑體" panose="020B0604030504040204" pitchFamily="34" charset="-120"/>
                          <a:cs typeface="Arial" panose="020B0604020202020204" pitchFamily="34" charset="0"/>
                        </a:rPr>
                        <a:t>(</a:t>
                      </a:r>
                      <a:r>
                        <a:rPr lang="zh-TW" altLang="en-US" sz="1400" b="0" dirty="0">
                          <a:latin typeface="Arial" panose="020B0604020202020204" pitchFamily="34" charset="0"/>
                          <a:ea typeface="微軟正黑體" panose="020B0604030504040204" pitchFamily="34" charset="-120"/>
                          <a:cs typeface="Arial" panose="020B0604020202020204" pitchFamily="34" charset="0"/>
                        </a:rPr>
                        <a:t>皆使用處理後</a:t>
                      </a:r>
                      <a:r>
                        <a:rPr lang="en-US" altLang="zh-TW" sz="1400" b="0" dirty="0">
                          <a:latin typeface="Arial" panose="020B0604020202020204" pitchFamily="34" charset="0"/>
                          <a:ea typeface="微軟正黑體" panose="020B0604030504040204" pitchFamily="34" charset="-120"/>
                          <a:cs typeface="Arial" panose="020B0604020202020204" pitchFamily="34" charset="0"/>
                        </a:rPr>
                        <a:t>Dataset)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Parameters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Average Accuracy</a:t>
                      </a: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K-fold +</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err="1">
                          <a:latin typeface="Arial" panose="020B0604020202020204" pitchFamily="34" charset="0"/>
                          <a:ea typeface="微軟正黑體" panose="020B0604030504040204" pitchFamily="34" charset="-120"/>
                          <a:cs typeface="Arial" panose="020B0604020202020204" pitchFamily="34" charset="0"/>
                        </a:rPr>
                        <a:t>Rand_Sampler</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algn="ctr"/>
                      <a:r>
                        <a:rPr lang="zh-TW" altLang="en-US" dirty="0">
                          <a:latin typeface="Arial" panose="020B0604020202020204" pitchFamily="34" charset="0"/>
                          <a:ea typeface="微軟正黑體" panose="020B0604030504040204" pitchFamily="34" charset="-120"/>
                          <a:cs typeface="Arial" panose="020B0604020202020204" pitchFamily="34" charset="0"/>
                        </a:rPr>
                        <a:t>考驗模型適應能力</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2416511"/>
                  </a:ext>
                </a:extLst>
              </a:tr>
              <a:tr h="370840">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NIN</a:t>
                      </a: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1</a:t>
                      </a:r>
                      <a:r>
                        <a:rPr lang="zh-TW" altLang="en-US" sz="1600" dirty="0">
                          <a:latin typeface="Arial" panose="020B0604020202020204" pitchFamily="34" charset="0"/>
                          <a:ea typeface="微軟正黑體" panose="020B0604030504040204" pitchFamily="34" charset="-120"/>
                          <a:cs typeface="Arial" panose="020B0604020202020204" pitchFamily="34" charset="0"/>
                        </a:rPr>
                        <a:t>分鐘</a:t>
                      </a:r>
                      <a:r>
                        <a:rPr lang="en-US" altLang="zh-TW" sz="1600" dirty="0">
                          <a:latin typeface="Arial" panose="020B0604020202020204" pitchFamily="34" charset="0"/>
                          <a:ea typeface="微軟正黑體" panose="020B0604030504040204" pitchFamily="34" charset="-120"/>
                          <a:cs typeface="Arial" panose="020B0604020202020204" pitchFamily="34" charset="0"/>
                        </a:rPr>
                        <a:t>41</a:t>
                      </a:r>
                      <a:r>
                        <a:rPr lang="zh-TW" altLang="en-US" sz="1600" dirty="0">
                          <a:latin typeface="Arial" panose="020B0604020202020204" pitchFamily="34" charset="0"/>
                          <a:ea typeface="微軟正黑體" panose="020B0604030504040204" pitchFamily="34" charset="-120"/>
                          <a:cs typeface="Arial" panose="020B0604020202020204" pitchFamily="34" charset="0"/>
                        </a:rPr>
                        <a:t>秒</a:t>
                      </a:r>
                      <a:r>
                        <a:rPr lang="en-US" altLang="zh-TW" sz="1600" dirty="0">
                          <a:latin typeface="Arial" panose="020B0604020202020204" pitchFamily="34" charset="0"/>
                          <a:ea typeface="微軟正黑體" panose="020B0604030504040204" pitchFamily="34" charset="-120"/>
                          <a:cs typeface="Arial" panose="020B0604020202020204" pitchFamily="34" charset="0"/>
                        </a:rPr>
                        <a:t>/epoch</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965k</a:t>
                      </a:r>
                    </a:p>
                    <a:p>
                      <a:pPr algn="ctr"/>
                      <a:r>
                        <a:rPr lang="en-US" altLang="zh-TW" sz="1600" dirty="0" err="1">
                          <a:latin typeface="Arial" panose="020B0604020202020204" pitchFamily="34" charset="0"/>
                          <a:ea typeface="微軟正黑體" panose="020B0604030504040204" pitchFamily="34" charset="-120"/>
                          <a:cs typeface="Arial" panose="020B0604020202020204" pitchFamily="34" charset="0"/>
                        </a:rPr>
                        <a:t>mult</a:t>
                      </a:r>
                      <a:r>
                        <a:rPr lang="en-US" altLang="zh-TW" sz="1600" dirty="0">
                          <a:latin typeface="Arial" panose="020B0604020202020204" pitchFamily="34" charset="0"/>
                          <a:ea typeface="微軟正黑體" panose="020B0604030504040204" pitchFamily="34" charset="-120"/>
                          <a:cs typeface="Arial" panose="020B0604020202020204" pitchFamily="34" charset="0"/>
                        </a:rPr>
                        <a:t>-add 349G</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53.92%</a:t>
                      </a:r>
                      <a:r>
                        <a:rPr lang="zh-TW" altLang="en-US" sz="1600" dirty="0">
                          <a:latin typeface="Arial" panose="020B0604020202020204" pitchFamily="34" charset="0"/>
                          <a:ea typeface="微軟正黑體" panose="020B0604030504040204" pitchFamily="34" charset="-120"/>
                          <a:cs typeface="Arial" panose="020B060402020202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26.01%</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51664591"/>
                  </a:ext>
                </a:extLst>
              </a:tr>
              <a:tr h="0">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NIN_</a:t>
                      </a:r>
                      <a:r>
                        <a:rPr lang="zh-TW" altLang="en-US" dirty="0">
                          <a:latin typeface="Arial" panose="020B0604020202020204" pitchFamily="34" charset="0"/>
                          <a:ea typeface="微軟正黑體" panose="020B0604030504040204" pitchFamily="34" charset="-120"/>
                          <a:cs typeface="Arial" panose="020B0604020202020204" pitchFamily="34" charset="0"/>
                        </a:rPr>
                        <a:t>修改後</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36</a:t>
                      </a:r>
                      <a:r>
                        <a:rPr lang="zh-TW" altLang="en-US" sz="1600" dirty="0">
                          <a:latin typeface="Arial" panose="020B0604020202020204" pitchFamily="34" charset="0"/>
                          <a:ea typeface="微軟正黑體" panose="020B0604030504040204" pitchFamily="34" charset="-120"/>
                          <a:cs typeface="Arial" panose="020B0604020202020204" pitchFamily="34" charset="0"/>
                        </a:rPr>
                        <a:t>秒</a:t>
                      </a:r>
                      <a:r>
                        <a:rPr lang="en-US" altLang="zh-TW" sz="1600" dirty="0">
                          <a:latin typeface="Arial" panose="020B0604020202020204" pitchFamily="34" charset="0"/>
                          <a:ea typeface="微軟正黑體" panose="020B0604030504040204" pitchFamily="34" charset="-120"/>
                          <a:cs typeface="Arial" panose="020B0604020202020204" pitchFamily="34" charset="0"/>
                        </a:rPr>
                        <a:t>/epoch</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1,991k</a:t>
                      </a:r>
                    </a:p>
                    <a:p>
                      <a:pPr algn="ctr"/>
                      <a:r>
                        <a:rPr lang="en-US" altLang="zh-TW" sz="1600" dirty="0" err="1">
                          <a:latin typeface="Arial" panose="020B0604020202020204" pitchFamily="34" charset="0"/>
                          <a:ea typeface="微軟正黑體" panose="020B0604030504040204" pitchFamily="34" charset="-120"/>
                          <a:cs typeface="Arial" panose="020B0604020202020204" pitchFamily="34" charset="0"/>
                        </a:rPr>
                        <a:t>mult</a:t>
                      </a:r>
                      <a:r>
                        <a:rPr lang="en-US" altLang="zh-TW" sz="1600" dirty="0">
                          <a:latin typeface="Arial" panose="020B0604020202020204" pitchFamily="34" charset="0"/>
                          <a:ea typeface="微軟正黑體" panose="020B0604030504040204" pitchFamily="34" charset="-120"/>
                          <a:cs typeface="Arial" panose="020B0604020202020204" pitchFamily="34" charset="0"/>
                        </a:rPr>
                        <a:t>-add 29G</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56.36%</a:t>
                      </a:r>
                      <a:r>
                        <a:rPr lang="zh-TW" altLang="en-US" sz="1600" dirty="0">
                          <a:latin typeface="Arial" panose="020B0604020202020204" pitchFamily="34" charset="0"/>
                          <a:ea typeface="微軟正黑體" panose="020B0604030504040204" pitchFamily="34" charset="-120"/>
                          <a:cs typeface="Arial" panose="020B060402020202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39.58%</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94585345"/>
                  </a:ext>
                </a:extLst>
              </a:tr>
              <a:tr h="370840">
                <a:tc>
                  <a:txBody>
                    <a:bodyPr/>
                    <a:lstStyle/>
                    <a:p>
                      <a:pPr algn="ctr"/>
                      <a:r>
                        <a:rPr lang="en-US" altLang="zh-TW" dirty="0">
                          <a:latin typeface="Arial" panose="020B0604020202020204" pitchFamily="34" charset="0"/>
                          <a:ea typeface="微軟正黑體" panose="020B0604030504040204" pitchFamily="34" charset="-120"/>
                          <a:cs typeface="Arial" panose="020B0604020202020204" pitchFamily="34" charset="0"/>
                        </a:rPr>
                        <a:t>Inception</a:t>
                      </a:r>
                      <a:endParaRPr lang="zh-TW" altLang="en-US"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1</a:t>
                      </a:r>
                      <a:r>
                        <a:rPr lang="zh-TW" altLang="en-US" sz="1600" dirty="0">
                          <a:latin typeface="Arial" panose="020B0604020202020204" pitchFamily="34" charset="0"/>
                          <a:ea typeface="微軟正黑體" panose="020B0604030504040204" pitchFamily="34" charset="-120"/>
                          <a:cs typeface="Arial" panose="020B0604020202020204" pitchFamily="34" charset="0"/>
                        </a:rPr>
                        <a:t>分鐘</a:t>
                      </a:r>
                      <a:r>
                        <a:rPr lang="en-US" altLang="zh-TW" sz="1600" dirty="0">
                          <a:latin typeface="Arial" panose="020B0604020202020204" pitchFamily="34" charset="0"/>
                          <a:ea typeface="微軟正黑體" panose="020B0604030504040204" pitchFamily="34" charset="-120"/>
                          <a:cs typeface="Arial" panose="020B0604020202020204" pitchFamily="34" charset="0"/>
                        </a:rPr>
                        <a:t>3</a:t>
                      </a:r>
                      <a:r>
                        <a:rPr lang="zh-TW" altLang="en-US" sz="1600" dirty="0">
                          <a:latin typeface="Arial" panose="020B0604020202020204" pitchFamily="34" charset="0"/>
                          <a:ea typeface="微軟正黑體" panose="020B0604030504040204" pitchFamily="34" charset="-120"/>
                          <a:cs typeface="Arial" panose="020B0604020202020204" pitchFamily="34" charset="0"/>
                        </a:rPr>
                        <a:t>秒</a:t>
                      </a:r>
                      <a:r>
                        <a:rPr lang="en-US" altLang="zh-TW" sz="1600" dirty="0">
                          <a:latin typeface="Arial" panose="020B0604020202020204" pitchFamily="34" charset="0"/>
                          <a:ea typeface="微軟正黑體" panose="020B0604030504040204" pitchFamily="34" charset="-120"/>
                          <a:cs typeface="Arial" panose="020B0604020202020204" pitchFamily="34" charset="0"/>
                        </a:rPr>
                        <a:t>/epoch</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24,351k</a:t>
                      </a:r>
                    </a:p>
                    <a:p>
                      <a:pPr algn="ctr"/>
                      <a:r>
                        <a:rPr lang="en-US" altLang="zh-TW" sz="1600" dirty="0" err="1">
                          <a:latin typeface="Arial" panose="020B0604020202020204" pitchFamily="34" charset="0"/>
                          <a:ea typeface="微軟正黑體" panose="020B0604030504040204" pitchFamily="34" charset="-120"/>
                          <a:cs typeface="Arial" panose="020B0604020202020204" pitchFamily="34" charset="0"/>
                        </a:rPr>
                        <a:t>Mult</a:t>
                      </a:r>
                      <a:r>
                        <a:rPr lang="en-US" altLang="zh-TW" sz="1600" dirty="0">
                          <a:latin typeface="Arial" panose="020B0604020202020204" pitchFamily="34" charset="0"/>
                          <a:ea typeface="微軟正黑體" panose="020B0604030504040204" pitchFamily="34" charset="-120"/>
                          <a:cs typeface="Arial" panose="020B0604020202020204" pitchFamily="34" charset="0"/>
                        </a:rPr>
                        <a:t>-add 45G</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68.22%</a:t>
                      </a:r>
                      <a:r>
                        <a:rPr lang="zh-TW" altLang="en-US" sz="1600" dirty="0">
                          <a:latin typeface="Arial" panose="020B0604020202020204" pitchFamily="34" charset="0"/>
                          <a:ea typeface="微軟正黑體" panose="020B0604030504040204" pitchFamily="34" charset="-120"/>
                          <a:cs typeface="Arial" panose="020B060402020202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zh-TW" sz="1600" dirty="0">
                          <a:latin typeface="Arial" panose="020B0604020202020204" pitchFamily="34" charset="0"/>
                          <a:ea typeface="微軟正黑體" panose="020B0604030504040204" pitchFamily="34" charset="-120"/>
                          <a:cs typeface="Arial" panose="020B0604020202020204" pitchFamily="34" charset="0"/>
                        </a:rPr>
                        <a:t>68.26%</a:t>
                      </a:r>
                      <a:endParaRPr lang="zh-TW" alt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9860510"/>
                  </a:ext>
                </a:extLst>
              </a:tr>
            </a:tbl>
          </a:graphicData>
        </a:graphic>
      </p:graphicFrame>
    </p:spTree>
    <p:extLst>
      <p:ext uri="{BB962C8B-B14F-4D97-AF65-F5344CB8AC3E}">
        <p14:creationId xmlns:p14="http://schemas.microsoft.com/office/powerpoint/2010/main" val="316669755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A_自由: 形状 201"/>
          <p:cNvSpPr/>
          <p:nvPr>
            <p:custDataLst>
              <p:tags r:id="rId1"/>
            </p:custDataLst>
          </p:nvPr>
        </p:nvSpPr>
        <p:spPr>
          <a:xfrm rot="3529430">
            <a:off x="1695467" y="1133501"/>
            <a:ext cx="1429059" cy="1503207"/>
          </a:xfrm>
          <a:custGeom>
            <a:avLst/>
            <a:gdLst>
              <a:gd name="connsiteX0" fmla="*/ 111760 w 3434080"/>
              <a:gd name="connsiteY0" fmla="*/ 355600 h 670560"/>
              <a:gd name="connsiteX1" fmla="*/ 162560 w 3434080"/>
              <a:gd name="connsiteY1" fmla="*/ 375920 h 670560"/>
              <a:gd name="connsiteX2" fmla="*/ 508000 w 3434080"/>
              <a:gd name="connsiteY2" fmla="*/ 355600 h 670560"/>
              <a:gd name="connsiteX3" fmla="*/ 589280 w 3434080"/>
              <a:gd name="connsiteY3" fmla="*/ 314960 h 670560"/>
              <a:gd name="connsiteX4" fmla="*/ 629920 w 3434080"/>
              <a:gd name="connsiteY4" fmla="*/ 304800 h 670560"/>
              <a:gd name="connsiteX5" fmla="*/ 660400 w 3434080"/>
              <a:gd name="connsiteY5" fmla="*/ 294640 h 670560"/>
              <a:gd name="connsiteX6" fmla="*/ 751840 w 3434080"/>
              <a:gd name="connsiteY6" fmla="*/ 274320 h 670560"/>
              <a:gd name="connsiteX7" fmla="*/ 863600 w 3434080"/>
              <a:gd name="connsiteY7" fmla="*/ 243840 h 670560"/>
              <a:gd name="connsiteX8" fmla="*/ 894080 w 3434080"/>
              <a:gd name="connsiteY8" fmla="*/ 223520 h 670560"/>
              <a:gd name="connsiteX9" fmla="*/ 955040 w 3434080"/>
              <a:gd name="connsiteY9" fmla="*/ 213360 h 670560"/>
              <a:gd name="connsiteX10" fmla="*/ 995680 w 3434080"/>
              <a:gd name="connsiteY10" fmla="*/ 203200 h 670560"/>
              <a:gd name="connsiteX11" fmla="*/ 1026160 w 3434080"/>
              <a:gd name="connsiteY11" fmla="*/ 172720 h 670560"/>
              <a:gd name="connsiteX12" fmla="*/ 1056640 w 3434080"/>
              <a:gd name="connsiteY12" fmla="*/ 162560 h 670560"/>
              <a:gd name="connsiteX13" fmla="*/ 1107440 w 3434080"/>
              <a:gd name="connsiteY13" fmla="*/ 142240 h 670560"/>
              <a:gd name="connsiteX14" fmla="*/ 1178560 w 3434080"/>
              <a:gd name="connsiteY14" fmla="*/ 152400 h 670560"/>
              <a:gd name="connsiteX15" fmla="*/ 1229360 w 3434080"/>
              <a:gd name="connsiteY15" fmla="*/ 162560 h 670560"/>
              <a:gd name="connsiteX16" fmla="*/ 1391920 w 3434080"/>
              <a:gd name="connsiteY16" fmla="*/ 152400 h 670560"/>
              <a:gd name="connsiteX17" fmla="*/ 1503680 w 3434080"/>
              <a:gd name="connsiteY17" fmla="*/ 132080 h 670560"/>
              <a:gd name="connsiteX18" fmla="*/ 1595120 w 3434080"/>
              <a:gd name="connsiteY18" fmla="*/ 101600 h 670560"/>
              <a:gd name="connsiteX19" fmla="*/ 1625600 w 3434080"/>
              <a:gd name="connsiteY19" fmla="*/ 91440 h 670560"/>
              <a:gd name="connsiteX20" fmla="*/ 1838960 w 3434080"/>
              <a:gd name="connsiteY20" fmla="*/ 81280 h 670560"/>
              <a:gd name="connsiteX21" fmla="*/ 1950720 w 3434080"/>
              <a:gd name="connsiteY21" fmla="*/ 71120 h 670560"/>
              <a:gd name="connsiteX22" fmla="*/ 2062480 w 3434080"/>
              <a:gd name="connsiteY22" fmla="*/ 50800 h 670560"/>
              <a:gd name="connsiteX23" fmla="*/ 2113280 w 3434080"/>
              <a:gd name="connsiteY23" fmla="*/ 40640 h 670560"/>
              <a:gd name="connsiteX24" fmla="*/ 2194560 w 3434080"/>
              <a:gd name="connsiteY24" fmla="*/ 30480 h 670560"/>
              <a:gd name="connsiteX25" fmla="*/ 2225040 w 3434080"/>
              <a:gd name="connsiteY25" fmla="*/ 20320 h 670560"/>
              <a:gd name="connsiteX26" fmla="*/ 2346960 w 3434080"/>
              <a:gd name="connsiteY26" fmla="*/ 0 h 670560"/>
              <a:gd name="connsiteX27" fmla="*/ 2458720 w 3434080"/>
              <a:gd name="connsiteY27" fmla="*/ 20320 h 670560"/>
              <a:gd name="connsiteX28" fmla="*/ 2519680 w 3434080"/>
              <a:gd name="connsiteY28" fmla="*/ 50800 h 670560"/>
              <a:gd name="connsiteX29" fmla="*/ 2651760 w 3434080"/>
              <a:gd name="connsiteY29" fmla="*/ 60960 h 670560"/>
              <a:gd name="connsiteX30" fmla="*/ 3261360 w 3434080"/>
              <a:gd name="connsiteY30" fmla="*/ 71120 h 670560"/>
              <a:gd name="connsiteX31" fmla="*/ 3291840 w 3434080"/>
              <a:gd name="connsiteY31" fmla="*/ 91440 h 670560"/>
              <a:gd name="connsiteX32" fmla="*/ 3383280 w 3434080"/>
              <a:gd name="connsiteY32" fmla="*/ 101600 h 670560"/>
              <a:gd name="connsiteX33" fmla="*/ 3434080 w 3434080"/>
              <a:gd name="connsiteY33" fmla="*/ 193040 h 670560"/>
              <a:gd name="connsiteX34" fmla="*/ 3200400 w 3434080"/>
              <a:gd name="connsiteY34" fmla="*/ 213360 h 670560"/>
              <a:gd name="connsiteX35" fmla="*/ 3048000 w 3434080"/>
              <a:gd name="connsiteY35" fmla="*/ 223520 h 670560"/>
              <a:gd name="connsiteX36" fmla="*/ 2844800 w 3434080"/>
              <a:gd name="connsiteY36" fmla="*/ 233680 h 670560"/>
              <a:gd name="connsiteX37" fmla="*/ 2743200 w 3434080"/>
              <a:gd name="connsiteY37" fmla="*/ 254000 h 670560"/>
              <a:gd name="connsiteX38" fmla="*/ 2661920 w 3434080"/>
              <a:gd name="connsiteY38" fmla="*/ 264160 h 670560"/>
              <a:gd name="connsiteX39" fmla="*/ 2519680 w 3434080"/>
              <a:gd name="connsiteY39" fmla="*/ 294640 h 670560"/>
              <a:gd name="connsiteX40" fmla="*/ 2458720 w 3434080"/>
              <a:gd name="connsiteY40" fmla="*/ 304800 h 670560"/>
              <a:gd name="connsiteX41" fmla="*/ 2346960 w 3434080"/>
              <a:gd name="connsiteY41" fmla="*/ 345440 h 670560"/>
              <a:gd name="connsiteX42" fmla="*/ 2296160 w 3434080"/>
              <a:gd name="connsiteY42" fmla="*/ 355600 h 670560"/>
              <a:gd name="connsiteX43" fmla="*/ 2245360 w 3434080"/>
              <a:gd name="connsiteY43" fmla="*/ 386080 h 670560"/>
              <a:gd name="connsiteX44" fmla="*/ 2164080 w 3434080"/>
              <a:gd name="connsiteY44" fmla="*/ 406400 h 670560"/>
              <a:gd name="connsiteX45" fmla="*/ 2133600 w 3434080"/>
              <a:gd name="connsiteY45" fmla="*/ 426720 h 670560"/>
              <a:gd name="connsiteX46" fmla="*/ 2072640 w 3434080"/>
              <a:gd name="connsiteY46" fmla="*/ 436880 h 670560"/>
              <a:gd name="connsiteX47" fmla="*/ 1971040 w 3434080"/>
              <a:gd name="connsiteY47" fmla="*/ 457200 h 670560"/>
              <a:gd name="connsiteX48" fmla="*/ 1899920 w 3434080"/>
              <a:gd name="connsiteY48" fmla="*/ 467360 h 670560"/>
              <a:gd name="connsiteX49" fmla="*/ 1696720 w 3434080"/>
              <a:gd name="connsiteY49" fmla="*/ 487680 h 670560"/>
              <a:gd name="connsiteX50" fmla="*/ 1605280 w 3434080"/>
              <a:gd name="connsiteY50" fmla="*/ 497840 h 670560"/>
              <a:gd name="connsiteX51" fmla="*/ 1564640 w 3434080"/>
              <a:gd name="connsiteY51" fmla="*/ 508000 h 670560"/>
              <a:gd name="connsiteX52" fmla="*/ 1422400 w 3434080"/>
              <a:gd name="connsiteY52" fmla="*/ 528320 h 670560"/>
              <a:gd name="connsiteX53" fmla="*/ 1229360 w 3434080"/>
              <a:gd name="connsiteY53" fmla="*/ 548640 h 670560"/>
              <a:gd name="connsiteX54" fmla="*/ 1158240 w 3434080"/>
              <a:gd name="connsiteY54" fmla="*/ 568960 h 670560"/>
              <a:gd name="connsiteX55" fmla="*/ 975360 w 3434080"/>
              <a:gd name="connsiteY55" fmla="*/ 589280 h 670560"/>
              <a:gd name="connsiteX56" fmla="*/ 873760 w 3434080"/>
              <a:gd name="connsiteY56" fmla="*/ 599440 h 670560"/>
              <a:gd name="connsiteX57" fmla="*/ 782320 w 3434080"/>
              <a:gd name="connsiteY57" fmla="*/ 629920 h 670560"/>
              <a:gd name="connsiteX58" fmla="*/ 640080 w 3434080"/>
              <a:gd name="connsiteY58" fmla="*/ 660400 h 670560"/>
              <a:gd name="connsiteX59" fmla="*/ 447040 w 3434080"/>
              <a:gd name="connsiteY59" fmla="*/ 670560 h 670560"/>
              <a:gd name="connsiteX60" fmla="*/ 152400 w 3434080"/>
              <a:gd name="connsiteY60" fmla="*/ 660400 h 670560"/>
              <a:gd name="connsiteX61" fmla="*/ 91440 w 3434080"/>
              <a:gd name="connsiteY61" fmla="*/ 629920 h 670560"/>
              <a:gd name="connsiteX62" fmla="*/ 60960 w 3434080"/>
              <a:gd name="connsiteY62" fmla="*/ 619760 h 670560"/>
              <a:gd name="connsiteX63" fmla="*/ 50800 w 3434080"/>
              <a:gd name="connsiteY63" fmla="*/ 589280 h 670560"/>
              <a:gd name="connsiteX64" fmla="*/ 30480 w 3434080"/>
              <a:gd name="connsiteY64" fmla="*/ 558800 h 670560"/>
              <a:gd name="connsiteX65" fmla="*/ 20320 w 3434080"/>
              <a:gd name="connsiteY65" fmla="*/ 518160 h 670560"/>
              <a:gd name="connsiteX66" fmla="*/ 0 w 3434080"/>
              <a:gd name="connsiteY66" fmla="*/ 436880 h 670560"/>
              <a:gd name="connsiteX67" fmla="*/ 152400 w 3434080"/>
              <a:gd name="connsiteY67" fmla="*/ 406400 h 6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434080" h="670560">
                <a:moveTo>
                  <a:pt x="111760" y="355600"/>
                </a:moveTo>
                <a:cubicBezTo>
                  <a:pt x="128693" y="362373"/>
                  <a:pt x="144330" y="375384"/>
                  <a:pt x="162560" y="375920"/>
                </a:cubicBezTo>
                <a:cubicBezTo>
                  <a:pt x="387590" y="382539"/>
                  <a:pt x="376101" y="381980"/>
                  <a:pt x="508000" y="355600"/>
                </a:cubicBezTo>
                <a:cubicBezTo>
                  <a:pt x="535093" y="342053"/>
                  <a:pt x="559893" y="322307"/>
                  <a:pt x="589280" y="314960"/>
                </a:cubicBezTo>
                <a:cubicBezTo>
                  <a:pt x="602827" y="311573"/>
                  <a:pt x="616494" y="308636"/>
                  <a:pt x="629920" y="304800"/>
                </a:cubicBezTo>
                <a:cubicBezTo>
                  <a:pt x="640218" y="301858"/>
                  <a:pt x="650010" y="297237"/>
                  <a:pt x="660400" y="294640"/>
                </a:cubicBezTo>
                <a:cubicBezTo>
                  <a:pt x="718407" y="280138"/>
                  <a:pt x="699691" y="289965"/>
                  <a:pt x="751840" y="274320"/>
                </a:cubicBezTo>
                <a:cubicBezTo>
                  <a:pt x="854963" y="243383"/>
                  <a:pt x="771012" y="262358"/>
                  <a:pt x="863600" y="243840"/>
                </a:cubicBezTo>
                <a:cubicBezTo>
                  <a:pt x="873760" y="237067"/>
                  <a:pt x="882496" y="227381"/>
                  <a:pt x="894080" y="223520"/>
                </a:cubicBezTo>
                <a:cubicBezTo>
                  <a:pt x="913623" y="217006"/>
                  <a:pt x="934840" y="217400"/>
                  <a:pt x="955040" y="213360"/>
                </a:cubicBezTo>
                <a:cubicBezTo>
                  <a:pt x="968732" y="210622"/>
                  <a:pt x="982133" y="206587"/>
                  <a:pt x="995680" y="203200"/>
                </a:cubicBezTo>
                <a:cubicBezTo>
                  <a:pt x="1005840" y="193040"/>
                  <a:pt x="1014205" y="180690"/>
                  <a:pt x="1026160" y="172720"/>
                </a:cubicBezTo>
                <a:cubicBezTo>
                  <a:pt x="1035071" y="166779"/>
                  <a:pt x="1046612" y="166320"/>
                  <a:pt x="1056640" y="162560"/>
                </a:cubicBezTo>
                <a:cubicBezTo>
                  <a:pt x="1073717" y="156156"/>
                  <a:pt x="1090507" y="149013"/>
                  <a:pt x="1107440" y="142240"/>
                </a:cubicBezTo>
                <a:cubicBezTo>
                  <a:pt x="1131147" y="145627"/>
                  <a:pt x="1154938" y="148463"/>
                  <a:pt x="1178560" y="152400"/>
                </a:cubicBezTo>
                <a:cubicBezTo>
                  <a:pt x="1195594" y="155239"/>
                  <a:pt x="1212091" y="162560"/>
                  <a:pt x="1229360" y="162560"/>
                </a:cubicBezTo>
                <a:cubicBezTo>
                  <a:pt x="1283652" y="162560"/>
                  <a:pt x="1337733" y="155787"/>
                  <a:pt x="1391920" y="152400"/>
                </a:cubicBezTo>
                <a:cubicBezTo>
                  <a:pt x="1457315" y="130602"/>
                  <a:pt x="1388796" y="151227"/>
                  <a:pt x="1503680" y="132080"/>
                </a:cubicBezTo>
                <a:cubicBezTo>
                  <a:pt x="1544538" y="125270"/>
                  <a:pt x="1554179" y="116953"/>
                  <a:pt x="1595120" y="101600"/>
                </a:cubicBezTo>
                <a:cubicBezTo>
                  <a:pt x="1605148" y="97840"/>
                  <a:pt x="1614927" y="92329"/>
                  <a:pt x="1625600" y="91440"/>
                </a:cubicBezTo>
                <a:cubicBezTo>
                  <a:pt x="1696555" y="85527"/>
                  <a:pt x="1767898" y="85721"/>
                  <a:pt x="1838960" y="81280"/>
                </a:cubicBezTo>
                <a:cubicBezTo>
                  <a:pt x="1876294" y="78947"/>
                  <a:pt x="1913467" y="74507"/>
                  <a:pt x="1950720" y="71120"/>
                </a:cubicBezTo>
                <a:cubicBezTo>
                  <a:pt x="2076204" y="46023"/>
                  <a:pt x="1919492" y="76798"/>
                  <a:pt x="2062480" y="50800"/>
                </a:cubicBezTo>
                <a:cubicBezTo>
                  <a:pt x="2079470" y="47711"/>
                  <a:pt x="2096212" y="43266"/>
                  <a:pt x="2113280" y="40640"/>
                </a:cubicBezTo>
                <a:cubicBezTo>
                  <a:pt x="2140267" y="36488"/>
                  <a:pt x="2167467" y="33867"/>
                  <a:pt x="2194560" y="30480"/>
                </a:cubicBezTo>
                <a:cubicBezTo>
                  <a:pt x="2204720" y="27093"/>
                  <a:pt x="2214476" y="22081"/>
                  <a:pt x="2225040" y="20320"/>
                </a:cubicBezTo>
                <a:cubicBezTo>
                  <a:pt x="2361152" y="-2365"/>
                  <a:pt x="2275503" y="23819"/>
                  <a:pt x="2346960" y="0"/>
                </a:cubicBezTo>
                <a:cubicBezTo>
                  <a:pt x="2374978" y="3502"/>
                  <a:pt x="2427396" y="4658"/>
                  <a:pt x="2458720" y="20320"/>
                </a:cubicBezTo>
                <a:cubicBezTo>
                  <a:pt x="2488973" y="35447"/>
                  <a:pt x="2485630" y="46544"/>
                  <a:pt x="2519680" y="50800"/>
                </a:cubicBezTo>
                <a:cubicBezTo>
                  <a:pt x="2563496" y="56277"/>
                  <a:pt x="2607620" y="59751"/>
                  <a:pt x="2651760" y="60960"/>
                </a:cubicBezTo>
                <a:cubicBezTo>
                  <a:pt x="2854912" y="66526"/>
                  <a:pt x="3058160" y="67733"/>
                  <a:pt x="3261360" y="71120"/>
                </a:cubicBezTo>
                <a:cubicBezTo>
                  <a:pt x="3271520" y="77893"/>
                  <a:pt x="3279994" y="88478"/>
                  <a:pt x="3291840" y="91440"/>
                </a:cubicBezTo>
                <a:cubicBezTo>
                  <a:pt x="3321592" y="98878"/>
                  <a:pt x="3356278" y="87061"/>
                  <a:pt x="3383280" y="101600"/>
                </a:cubicBezTo>
                <a:cubicBezTo>
                  <a:pt x="3411665" y="116884"/>
                  <a:pt x="3424176" y="163329"/>
                  <a:pt x="3434080" y="193040"/>
                </a:cubicBezTo>
                <a:cubicBezTo>
                  <a:pt x="3338389" y="224937"/>
                  <a:pt x="3419828" y="200821"/>
                  <a:pt x="3200400" y="213360"/>
                </a:cubicBezTo>
                <a:lnTo>
                  <a:pt x="3048000" y="223520"/>
                </a:lnTo>
                <a:lnTo>
                  <a:pt x="2844800" y="233680"/>
                </a:lnTo>
                <a:cubicBezTo>
                  <a:pt x="2810933" y="240453"/>
                  <a:pt x="2777471" y="249716"/>
                  <a:pt x="2743200" y="254000"/>
                </a:cubicBezTo>
                <a:cubicBezTo>
                  <a:pt x="2716107" y="257387"/>
                  <a:pt x="2688784" y="259276"/>
                  <a:pt x="2661920" y="264160"/>
                </a:cubicBezTo>
                <a:cubicBezTo>
                  <a:pt x="2614212" y="272834"/>
                  <a:pt x="2567228" y="285130"/>
                  <a:pt x="2519680" y="294640"/>
                </a:cubicBezTo>
                <a:cubicBezTo>
                  <a:pt x="2499480" y="298680"/>
                  <a:pt x="2478705" y="299804"/>
                  <a:pt x="2458720" y="304800"/>
                </a:cubicBezTo>
                <a:cubicBezTo>
                  <a:pt x="2344859" y="333265"/>
                  <a:pt x="2447959" y="315140"/>
                  <a:pt x="2346960" y="345440"/>
                </a:cubicBezTo>
                <a:cubicBezTo>
                  <a:pt x="2330420" y="350402"/>
                  <a:pt x="2313093" y="352213"/>
                  <a:pt x="2296160" y="355600"/>
                </a:cubicBezTo>
                <a:cubicBezTo>
                  <a:pt x="2279227" y="365760"/>
                  <a:pt x="2263695" y="378746"/>
                  <a:pt x="2245360" y="386080"/>
                </a:cubicBezTo>
                <a:cubicBezTo>
                  <a:pt x="2187394" y="409266"/>
                  <a:pt x="2208874" y="384003"/>
                  <a:pt x="2164080" y="406400"/>
                </a:cubicBezTo>
                <a:cubicBezTo>
                  <a:pt x="2153158" y="411861"/>
                  <a:pt x="2145184" y="422859"/>
                  <a:pt x="2133600" y="426720"/>
                </a:cubicBezTo>
                <a:cubicBezTo>
                  <a:pt x="2114057" y="433234"/>
                  <a:pt x="2092887" y="433084"/>
                  <a:pt x="2072640" y="436880"/>
                </a:cubicBezTo>
                <a:cubicBezTo>
                  <a:pt x="2038694" y="443245"/>
                  <a:pt x="2005230" y="452316"/>
                  <a:pt x="1971040" y="457200"/>
                </a:cubicBezTo>
                <a:cubicBezTo>
                  <a:pt x="1947333" y="460587"/>
                  <a:pt x="1923721" y="464715"/>
                  <a:pt x="1899920" y="467360"/>
                </a:cubicBezTo>
                <a:cubicBezTo>
                  <a:pt x="1832265" y="474877"/>
                  <a:pt x="1764375" y="480163"/>
                  <a:pt x="1696720" y="487680"/>
                </a:cubicBezTo>
                <a:lnTo>
                  <a:pt x="1605280" y="497840"/>
                </a:lnTo>
                <a:cubicBezTo>
                  <a:pt x="1591733" y="501227"/>
                  <a:pt x="1578332" y="505262"/>
                  <a:pt x="1564640" y="508000"/>
                </a:cubicBezTo>
                <a:cubicBezTo>
                  <a:pt x="1511100" y="518708"/>
                  <a:pt x="1478589" y="520828"/>
                  <a:pt x="1422400" y="528320"/>
                </a:cubicBezTo>
                <a:cubicBezTo>
                  <a:pt x="1289673" y="546017"/>
                  <a:pt x="1411309" y="533478"/>
                  <a:pt x="1229360" y="548640"/>
                </a:cubicBezTo>
                <a:cubicBezTo>
                  <a:pt x="1205653" y="555413"/>
                  <a:pt x="1182348" y="563794"/>
                  <a:pt x="1158240" y="568960"/>
                </a:cubicBezTo>
                <a:cubicBezTo>
                  <a:pt x="1111823" y="578907"/>
                  <a:pt x="1014538" y="585549"/>
                  <a:pt x="975360" y="589280"/>
                </a:cubicBezTo>
                <a:lnTo>
                  <a:pt x="873760" y="599440"/>
                </a:lnTo>
                <a:cubicBezTo>
                  <a:pt x="737313" y="633552"/>
                  <a:pt x="948109" y="578908"/>
                  <a:pt x="782320" y="629920"/>
                </a:cubicBezTo>
                <a:cubicBezTo>
                  <a:pt x="752384" y="639131"/>
                  <a:pt x="675972" y="657529"/>
                  <a:pt x="640080" y="660400"/>
                </a:cubicBezTo>
                <a:cubicBezTo>
                  <a:pt x="575849" y="665538"/>
                  <a:pt x="511387" y="667173"/>
                  <a:pt x="447040" y="670560"/>
                </a:cubicBezTo>
                <a:cubicBezTo>
                  <a:pt x="348827" y="667173"/>
                  <a:pt x="250480" y="666530"/>
                  <a:pt x="152400" y="660400"/>
                </a:cubicBezTo>
                <a:cubicBezTo>
                  <a:pt x="123214" y="658576"/>
                  <a:pt x="116147" y="642274"/>
                  <a:pt x="91440" y="629920"/>
                </a:cubicBezTo>
                <a:cubicBezTo>
                  <a:pt x="81861" y="625131"/>
                  <a:pt x="71120" y="623147"/>
                  <a:pt x="60960" y="619760"/>
                </a:cubicBezTo>
                <a:cubicBezTo>
                  <a:pt x="57573" y="609600"/>
                  <a:pt x="55589" y="598859"/>
                  <a:pt x="50800" y="589280"/>
                </a:cubicBezTo>
                <a:cubicBezTo>
                  <a:pt x="45339" y="578358"/>
                  <a:pt x="35290" y="570023"/>
                  <a:pt x="30480" y="558800"/>
                </a:cubicBezTo>
                <a:cubicBezTo>
                  <a:pt x="24979" y="545965"/>
                  <a:pt x="24156" y="531586"/>
                  <a:pt x="20320" y="518160"/>
                </a:cubicBezTo>
                <a:cubicBezTo>
                  <a:pt x="-508" y="445263"/>
                  <a:pt x="20656" y="540161"/>
                  <a:pt x="0" y="436880"/>
                </a:cubicBezTo>
                <a:cubicBezTo>
                  <a:pt x="25153" y="361420"/>
                  <a:pt x="-550" y="406400"/>
                  <a:pt x="152400" y="406400"/>
                </a:cubicBezTo>
              </a:path>
            </a:pathLst>
          </a:custGeom>
          <a:solidFill>
            <a:srgbClr val="FFD8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方正黑体简体" panose="02010601030101010101" pitchFamily="2" charset="-122"/>
              <a:ea typeface="方正黑体简体" panose="02010601030101010101" pitchFamily="2" charset="-122"/>
            </a:endParaRPr>
          </a:p>
        </p:txBody>
      </p:sp>
      <p:sp>
        <p:nvSpPr>
          <p:cNvPr id="2" name="文本框 1"/>
          <p:cNvSpPr txBox="1"/>
          <p:nvPr/>
        </p:nvSpPr>
        <p:spPr>
          <a:xfrm>
            <a:off x="1671356" y="1437071"/>
            <a:ext cx="1712833" cy="530915"/>
          </a:xfrm>
          <a:prstGeom prst="rect">
            <a:avLst/>
          </a:prstGeom>
          <a:noFill/>
        </p:spPr>
        <p:txBody>
          <a:bodyPr wrap="square" lIns="68580" tIns="34290" rIns="68580" bIns="34290" rtlCol="0">
            <a:spAutoFit/>
          </a:bodyPr>
          <a:lstStyle/>
          <a:p>
            <a:r>
              <a:rPr lang="en-US" altLang="zh-CN" sz="3000" b="1" dirty="0">
                <a:solidFill>
                  <a:prstClr val="black">
                    <a:lumMod val="75000"/>
                    <a:lumOff val="25000"/>
                  </a:prstClr>
                </a:solidFill>
                <a:latin typeface="微軟正黑體" panose="020B0604030504040204" pitchFamily="34" charset="-120"/>
                <a:ea typeface="微軟正黑體" panose="020B0604030504040204" pitchFamily="34" charset="-120"/>
              </a:rPr>
              <a:t>Outline</a:t>
            </a:r>
            <a:endParaRPr lang="zh-CN" altLang="en-US" sz="3000" b="1"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3" name="任意多边形 2"/>
          <p:cNvSpPr>
            <a:spLocks/>
          </p:cNvSpPr>
          <p:nvPr/>
        </p:nvSpPr>
        <p:spPr bwMode="auto">
          <a:xfrm>
            <a:off x="1359490" y="889604"/>
            <a:ext cx="2139329" cy="2011215"/>
          </a:xfrm>
          <a:custGeom>
            <a:avLst/>
            <a:gdLst>
              <a:gd name="connsiteX0" fmla="*/ 841120 w 2331026"/>
              <a:gd name="connsiteY0" fmla="*/ 2177440 h 2191432"/>
              <a:gd name="connsiteX1" fmla="*/ 836740 w 2331026"/>
              <a:gd name="connsiteY1" fmla="*/ 2190553 h 2191432"/>
              <a:gd name="connsiteX2" fmla="*/ 841120 w 2331026"/>
              <a:gd name="connsiteY2" fmla="*/ 2177440 h 2191432"/>
              <a:gd name="connsiteX3" fmla="*/ 748801 w 2331026"/>
              <a:gd name="connsiteY3" fmla="*/ 2051595 h 2191432"/>
              <a:gd name="connsiteX4" fmla="*/ 863306 w 2331026"/>
              <a:gd name="connsiteY4" fmla="*/ 2086067 h 2191432"/>
              <a:gd name="connsiteX5" fmla="*/ 867710 w 2331026"/>
              <a:gd name="connsiteY5" fmla="*/ 2098993 h 2191432"/>
              <a:gd name="connsiteX6" fmla="*/ 863306 w 2331026"/>
              <a:gd name="connsiteY6" fmla="*/ 2103302 h 2191432"/>
              <a:gd name="connsiteX7" fmla="*/ 852295 w 2331026"/>
              <a:gd name="connsiteY7" fmla="*/ 2101686 h 2191432"/>
              <a:gd name="connsiteX8" fmla="*/ 853107 w 2331026"/>
              <a:gd name="connsiteY8" fmla="*/ 2097519 h 2191432"/>
              <a:gd name="connsiteX9" fmla="*/ 858901 w 2331026"/>
              <a:gd name="connsiteY9" fmla="*/ 2098993 h 2191432"/>
              <a:gd name="connsiteX10" fmla="*/ 858901 w 2331026"/>
              <a:gd name="connsiteY10" fmla="*/ 2086067 h 2191432"/>
              <a:gd name="connsiteX11" fmla="*/ 854497 w 2331026"/>
              <a:gd name="connsiteY11" fmla="*/ 2090376 h 2191432"/>
              <a:gd name="connsiteX12" fmla="*/ 853107 w 2331026"/>
              <a:gd name="connsiteY12" fmla="*/ 2097519 h 2191432"/>
              <a:gd name="connsiteX13" fmla="*/ 803851 w 2331026"/>
              <a:gd name="connsiteY13" fmla="*/ 2084989 h 2191432"/>
              <a:gd name="connsiteX14" fmla="*/ 748801 w 2331026"/>
              <a:gd name="connsiteY14" fmla="*/ 2064522 h 2191432"/>
              <a:gd name="connsiteX15" fmla="*/ 748801 w 2331026"/>
              <a:gd name="connsiteY15" fmla="*/ 2051595 h 2191432"/>
              <a:gd name="connsiteX16" fmla="*/ 701117 w 2331026"/>
              <a:gd name="connsiteY16" fmla="*/ 1972340 h 2191432"/>
              <a:gd name="connsiteX17" fmla="*/ 867729 w 2331026"/>
              <a:gd name="connsiteY17" fmla="*/ 2034336 h 2191432"/>
              <a:gd name="connsiteX18" fmla="*/ 854576 w 2331026"/>
              <a:gd name="connsiteY18" fmla="*/ 2047621 h 2191432"/>
              <a:gd name="connsiteX19" fmla="*/ 696733 w 2331026"/>
              <a:gd name="connsiteY19" fmla="*/ 1985625 h 2191432"/>
              <a:gd name="connsiteX20" fmla="*/ 701117 w 2331026"/>
              <a:gd name="connsiteY20" fmla="*/ 1972340 h 2191432"/>
              <a:gd name="connsiteX21" fmla="*/ 681759 w 2331026"/>
              <a:gd name="connsiteY21" fmla="*/ 1921391 h 2191432"/>
              <a:gd name="connsiteX22" fmla="*/ 688074 w 2331026"/>
              <a:gd name="connsiteY22" fmla="*/ 1924256 h 2191432"/>
              <a:gd name="connsiteX23" fmla="*/ 771547 w 2331026"/>
              <a:gd name="connsiteY23" fmla="*/ 1967912 h 2191432"/>
              <a:gd name="connsiteX24" fmla="*/ 850627 w 2331026"/>
              <a:gd name="connsiteY24" fmla="*/ 1985375 h 2191432"/>
              <a:gd name="connsiteX25" fmla="*/ 846234 w 2331026"/>
              <a:gd name="connsiteY25" fmla="*/ 1998472 h 2191432"/>
              <a:gd name="connsiteX26" fmla="*/ 758367 w 2331026"/>
              <a:gd name="connsiteY26" fmla="*/ 1981009 h 2191432"/>
              <a:gd name="connsiteX27" fmla="*/ 679287 w 2331026"/>
              <a:gd name="connsiteY27" fmla="*/ 1937352 h 2191432"/>
              <a:gd name="connsiteX28" fmla="*/ 681759 w 2331026"/>
              <a:gd name="connsiteY28" fmla="*/ 1921391 h 2191432"/>
              <a:gd name="connsiteX29" fmla="*/ 1112596 w 2331026"/>
              <a:gd name="connsiteY29" fmla="*/ 1618188 h 2191432"/>
              <a:gd name="connsiteX30" fmla="*/ 1114308 w 2331026"/>
              <a:gd name="connsiteY30" fmla="*/ 1623857 h 2191432"/>
              <a:gd name="connsiteX31" fmla="*/ 1127077 w 2331026"/>
              <a:gd name="connsiteY31" fmla="*/ 1626074 h 2191432"/>
              <a:gd name="connsiteX32" fmla="*/ 1126295 w 2331026"/>
              <a:gd name="connsiteY32" fmla="*/ 1618528 h 2191432"/>
              <a:gd name="connsiteX33" fmla="*/ 1119648 w 2331026"/>
              <a:gd name="connsiteY33" fmla="*/ 1618889 h 2191432"/>
              <a:gd name="connsiteX34" fmla="*/ 1089291 w 2331026"/>
              <a:gd name="connsiteY34" fmla="*/ 1615873 h 2191432"/>
              <a:gd name="connsiteX35" fmla="*/ 1091485 w 2331026"/>
              <a:gd name="connsiteY35" fmla="*/ 1622630 h 2191432"/>
              <a:gd name="connsiteX36" fmla="*/ 1091492 w 2331026"/>
              <a:gd name="connsiteY36" fmla="*/ 1622689 h 2191432"/>
              <a:gd name="connsiteX37" fmla="*/ 1099585 w 2331026"/>
              <a:gd name="connsiteY37" fmla="*/ 1622809 h 2191432"/>
              <a:gd name="connsiteX38" fmla="*/ 1097745 w 2331026"/>
              <a:gd name="connsiteY38" fmla="*/ 1616713 h 2191432"/>
              <a:gd name="connsiteX39" fmla="*/ 1046067 w 2331026"/>
              <a:gd name="connsiteY39" fmla="*/ 1611282 h 2191432"/>
              <a:gd name="connsiteX40" fmla="*/ 1047243 w 2331026"/>
              <a:gd name="connsiteY40" fmla="*/ 1622253 h 2191432"/>
              <a:gd name="connsiteX41" fmla="*/ 1048820 w 2331026"/>
              <a:gd name="connsiteY41" fmla="*/ 1622060 h 2191432"/>
              <a:gd name="connsiteX42" fmla="*/ 1076702 w 2331026"/>
              <a:gd name="connsiteY42" fmla="*/ 1622471 h 2191432"/>
              <a:gd name="connsiteX43" fmla="*/ 1074144 w 2331026"/>
              <a:gd name="connsiteY43" fmla="*/ 1614368 h 2191432"/>
              <a:gd name="connsiteX44" fmla="*/ 1047530 w 2331026"/>
              <a:gd name="connsiteY44" fmla="*/ 1611724 h 2191432"/>
              <a:gd name="connsiteX45" fmla="*/ 1017098 w 2331026"/>
              <a:gd name="connsiteY45" fmla="*/ 1602542 h 2191432"/>
              <a:gd name="connsiteX46" fmla="*/ 1019421 w 2331026"/>
              <a:gd name="connsiteY46" fmla="*/ 1625653 h 2191432"/>
              <a:gd name="connsiteX47" fmla="*/ 1033616 w 2331026"/>
              <a:gd name="connsiteY47" fmla="*/ 1623918 h 2191432"/>
              <a:gd name="connsiteX48" fmla="*/ 1030335 w 2331026"/>
              <a:gd name="connsiteY48" fmla="*/ 1613712 h 2191432"/>
              <a:gd name="connsiteX49" fmla="*/ 1029122 w 2331026"/>
              <a:gd name="connsiteY49" fmla="*/ 1606170 h 2191432"/>
              <a:gd name="connsiteX50" fmla="*/ 1516593 w 2331026"/>
              <a:gd name="connsiteY50" fmla="*/ 1601889 h 2191432"/>
              <a:gd name="connsiteX51" fmla="*/ 1520911 w 2331026"/>
              <a:gd name="connsiteY51" fmla="*/ 1613466 h 2191432"/>
              <a:gd name="connsiteX52" fmla="*/ 1516515 w 2331026"/>
              <a:gd name="connsiteY52" fmla="*/ 1604711 h 2191432"/>
              <a:gd name="connsiteX53" fmla="*/ 1320219 w 2331026"/>
              <a:gd name="connsiteY53" fmla="*/ 1589723 h 2191432"/>
              <a:gd name="connsiteX54" fmla="*/ 1305928 w 2331026"/>
              <a:gd name="connsiteY54" fmla="*/ 1594984 h 2191432"/>
              <a:gd name="connsiteX55" fmla="*/ 1217784 w 2331026"/>
              <a:gd name="connsiteY55" fmla="*/ 1613561 h 2191432"/>
              <a:gd name="connsiteX56" fmla="*/ 1141189 w 2331026"/>
              <a:gd name="connsiteY56" fmla="*/ 1617719 h 2191432"/>
              <a:gd name="connsiteX57" fmla="*/ 1143843 w 2331026"/>
              <a:gd name="connsiteY57" fmla="*/ 1628984 h 2191432"/>
              <a:gd name="connsiteX58" fmla="*/ 1187860 w 2331026"/>
              <a:gd name="connsiteY58" fmla="*/ 1636623 h 2191432"/>
              <a:gd name="connsiteX59" fmla="*/ 1200607 w 2331026"/>
              <a:gd name="connsiteY59" fmla="*/ 1637242 h 2191432"/>
              <a:gd name="connsiteX60" fmla="*/ 1200408 w 2331026"/>
              <a:gd name="connsiteY60" fmla="*/ 1636283 h 2191432"/>
              <a:gd name="connsiteX61" fmla="*/ 1213743 w 2331026"/>
              <a:gd name="connsiteY61" fmla="*/ 1631997 h 2191432"/>
              <a:gd name="connsiteX62" fmla="*/ 1214769 w 2331026"/>
              <a:gd name="connsiteY62" fmla="*/ 1637931 h 2191432"/>
              <a:gd name="connsiteX63" fmla="*/ 1266647 w 2331026"/>
              <a:gd name="connsiteY63" fmla="*/ 1640452 h 2191432"/>
              <a:gd name="connsiteX64" fmla="*/ 1273155 w 2331026"/>
              <a:gd name="connsiteY64" fmla="*/ 1639909 h 2191432"/>
              <a:gd name="connsiteX65" fmla="*/ 1262184 w 2331026"/>
              <a:gd name="connsiteY65" fmla="*/ 1614188 h 2191432"/>
              <a:gd name="connsiteX66" fmla="*/ 1267570 w 2331026"/>
              <a:gd name="connsiteY66" fmla="*/ 1605529 h 2191432"/>
              <a:gd name="connsiteX67" fmla="*/ 1279420 w 2331026"/>
              <a:gd name="connsiteY67" fmla="*/ 1609858 h 2191432"/>
              <a:gd name="connsiteX68" fmla="*/ 1287623 w 2331026"/>
              <a:gd name="connsiteY68" fmla="*/ 1638704 h 2191432"/>
              <a:gd name="connsiteX69" fmla="*/ 1319173 w 2331026"/>
              <a:gd name="connsiteY69" fmla="*/ 1636076 h 2191432"/>
              <a:gd name="connsiteX70" fmla="*/ 1321294 w 2331026"/>
              <a:gd name="connsiteY70" fmla="*/ 1635899 h 2191432"/>
              <a:gd name="connsiteX71" fmla="*/ 1315025 w 2331026"/>
              <a:gd name="connsiteY71" fmla="*/ 1596903 h 2191432"/>
              <a:gd name="connsiteX72" fmla="*/ 1161831 w 2331026"/>
              <a:gd name="connsiteY72" fmla="*/ 1588499 h 2191432"/>
              <a:gd name="connsiteX73" fmla="*/ 1161831 w 2331026"/>
              <a:gd name="connsiteY73" fmla="*/ 1601199 h 2191432"/>
              <a:gd name="connsiteX74" fmla="*/ 1161831 w 2331026"/>
              <a:gd name="connsiteY74" fmla="*/ 1588499 h 2191432"/>
              <a:gd name="connsiteX75" fmla="*/ 1231523 w 2331026"/>
              <a:gd name="connsiteY75" fmla="*/ 1578974 h 2191432"/>
              <a:gd name="connsiteX76" fmla="*/ 1231523 w 2331026"/>
              <a:gd name="connsiteY76" fmla="*/ 1591674 h 2191432"/>
              <a:gd name="connsiteX77" fmla="*/ 1231523 w 2331026"/>
              <a:gd name="connsiteY77" fmla="*/ 1578974 h 2191432"/>
              <a:gd name="connsiteX78" fmla="*/ 1728493 w 2331026"/>
              <a:gd name="connsiteY78" fmla="*/ 1576459 h 2191432"/>
              <a:gd name="connsiteX79" fmla="*/ 1738193 w 2331026"/>
              <a:gd name="connsiteY79" fmla="*/ 1602786 h 2191432"/>
              <a:gd name="connsiteX80" fmla="*/ 1741943 w 2331026"/>
              <a:gd name="connsiteY80" fmla="*/ 1625180 h 2191432"/>
              <a:gd name="connsiteX81" fmla="*/ 1774391 w 2331026"/>
              <a:gd name="connsiteY81" fmla="*/ 1627325 h 2191432"/>
              <a:gd name="connsiteX82" fmla="*/ 1784160 w 2331026"/>
              <a:gd name="connsiteY82" fmla="*/ 1628779 h 2191432"/>
              <a:gd name="connsiteX83" fmla="*/ 1755658 w 2331026"/>
              <a:gd name="connsiteY83" fmla="*/ 1580682 h 2191432"/>
              <a:gd name="connsiteX84" fmla="*/ 1742268 w 2331026"/>
              <a:gd name="connsiteY84" fmla="*/ 1580231 h 2191432"/>
              <a:gd name="connsiteX85" fmla="*/ 935003 w 2331026"/>
              <a:gd name="connsiteY85" fmla="*/ 1575666 h 2191432"/>
              <a:gd name="connsiteX86" fmla="*/ 946727 w 2331026"/>
              <a:gd name="connsiteY86" fmla="*/ 1627657 h 2191432"/>
              <a:gd name="connsiteX87" fmla="*/ 945685 w 2331026"/>
              <a:gd name="connsiteY87" fmla="*/ 1629345 h 2191432"/>
              <a:gd name="connsiteX88" fmla="*/ 974488 w 2331026"/>
              <a:gd name="connsiteY88" fmla="*/ 1628381 h 2191432"/>
              <a:gd name="connsiteX89" fmla="*/ 968498 w 2331026"/>
              <a:gd name="connsiteY89" fmla="*/ 1601426 h 2191432"/>
              <a:gd name="connsiteX90" fmla="*/ 981425 w 2331026"/>
              <a:gd name="connsiteY90" fmla="*/ 1597117 h 2191432"/>
              <a:gd name="connsiteX91" fmla="*/ 988270 w 2331026"/>
              <a:gd name="connsiteY91" fmla="*/ 1627919 h 2191432"/>
              <a:gd name="connsiteX92" fmla="*/ 1004869 w 2331026"/>
              <a:gd name="connsiteY92" fmla="*/ 1627364 h 2191432"/>
              <a:gd name="connsiteX93" fmla="*/ 1005226 w 2331026"/>
              <a:gd name="connsiteY93" fmla="*/ 1622631 h 2191432"/>
              <a:gd name="connsiteX94" fmla="*/ 1003559 w 2331026"/>
              <a:gd name="connsiteY94" fmla="*/ 1600519 h 2191432"/>
              <a:gd name="connsiteX95" fmla="*/ 1003645 w 2331026"/>
              <a:gd name="connsiteY95" fmla="*/ 1598483 h 2191432"/>
              <a:gd name="connsiteX96" fmla="*/ 944223 w 2331026"/>
              <a:gd name="connsiteY96" fmla="*/ 1580554 h 2191432"/>
              <a:gd name="connsiteX97" fmla="*/ 2063690 w 2331026"/>
              <a:gd name="connsiteY97" fmla="*/ 1570639 h 2191432"/>
              <a:gd name="connsiteX98" fmla="*/ 2068135 w 2331026"/>
              <a:gd name="connsiteY98" fmla="*/ 1570639 h 2191432"/>
              <a:gd name="connsiteX99" fmla="*/ 2065913 w 2331026"/>
              <a:gd name="connsiteY99" fmla="*/ 1572822 h 2191432"/>
              <a:gd name="connsiteX100" fmla="*/ 1953922 w 2331026"/>
              <a:gd name="connsiteY100" fmla="*/ 1560123 h 2191432"/>
              <a:gd name="connsiteX101" fmla="*/ 1966911 w 2331026"/>
              <a:gd name="connsiteY101" fmla="*/ 1562305 h 2191432"/>
              <a:gd name="connsiteX102" fmla="*/ 1988558 w 2331026"/>
              <a:gd name="connsiteY102" fmla="*/ 1605962 h 2191432"/>
              <a:gd name="connsiteX103" fmla="*/ 1975570 w 2331026"/>
              <a:gd name="connsiteY103" fmla="*/ 1614693 h 2191432"/>
              <a:gd name="connsiteX104" fmla="*/ 1953922 w 2331026"/>
              <a:gd name="connsiteY104" fmla="*/ 1571037 h 2191432"/>
              <a:gd name="connsiteX105" fmla="*/ 1953922 w 2331026"/>
              <a:gd name="connsiteY105" fmla="*/ 1560123 h 2191432"/>
              <a:gd name="connsiteX106" fmla="*/ 1901606 w 2331026"/>
              <a:gd name="connsiteY106" fmla="*/ 1531349 h 2191432"/>
              <a:gd name="connsiteX107" fmla="*/ 1901606 w 2331026"/>
              <a:gd name="connsiteY107" fmla="*/ 1548812 h 2191432"/>
              <a:gd name="connsiteX108" fmla="*/ 1901606 w 2331026"/>
              <a:gd name="connsiteY108" fmla="*/ 1531349 h 2191432"/>
              <a:gd name="connsiteX109" fmla="*/ 1835725 w 2331026"/>
              <a:gd name="connsiteY109" fmla="*/ 1531349 h 2191432"/>
              <a:gd name="connsiteX110" fmla="*/ 1835725 w 2331026"/>
              <a:gd name="connsiteY110" fmla="*/ 1548812 h 2191432"/>
              <a:gd name="connsiteX111" fmla="*/ 1835725 w 2331026"/>
              <a:gd name="connsiteY111" fmla="*/ 1531349 h 2191432"/>
              <a:gd name="connsiteX112" fmla="*/ 1589204 w 2331026"/>
              <a:gd name="connsiteY112" fmla="*/ 1523458 h 2191432"/>
              <a:gd name="connsiteX113" fmla="*/ 1602463 w 2331026"/>
              <a:gd name="connsiteY113" fmla="*/ 1555906 h 2191432"/>
              <a:gd name="connsiteX114" fmla="*/ 1616651 w 2331026"/>
              <a:gd name="connsiteY114" fmla="*/ 1609931 h 2191432"/>
              <a:gd name="connsiteX115" fmla="*/ 1616210 w 2331026"/>
              <a:gd name="connsiteY115" fmla="*/ 1610372 h 2191432"/>
              <a:gd name="connsiteX116" fmla="*/ 1645770 w 2331026"/>
              <a:gd name="connsiteY116" fmla="*/ 1616476 h 2191432"/>
              <a:gd name="connsiteX117" fmla="*/ 1647342 w 2331026"/>
              <a:gd name="connsiteY117" fmla="*/ 1609220 h 2191432"/>
              <a:gd name="connsiteX118" fmla="*/ 1643108 w 2331026"/>
              <a:gd name="connsiteY118" fmla="*/ 1604875 h 2191432"/>
              <a:gd name="connsiteX119" fmla="*/ 1643108 w 2331026"/>
              <a:gd name="connsiteY119" fmla="*/ 1596186 h 2191432"/>
              <a:gd name="connsiteX120" fmla="*/ 1638875 w 2331026"/>
              <a:gd name="connsiteY120" fmla="*/ 1583152 h 2191432"/>
              <a:gd name="connsiteX121" fmla="*/ 1626175 w 2331026"/>
              <a:gd name="connsiteY121" fmla="*/ 1557083 h 2191432"/>
              <a:gd name="connsiteX122" fmla="*/ 1632525 w 2331026"/>
              <a:gd name="connsiteY122" fmla="*/ 1548394 h 2191432"/>
              <a:gd name="connsiteX123" fmla="*/ 1638875 w 2331026"/>
              <a:gd name="connsiteY123" fmla="*/ 1552739 h 2191432"/>
              <a:gd name="connsiteX124" fmla="*/ 1655808 w 2331026"/>
              <a:gd name="connsiteY124" fmla="*/ 1591841 h 2191432"/>
              <a:gd name="connsiteX125" fmla="*/ 1660571 w 2331026"/>
              <a:gd name="connsiteY125" fmla="*/ 1607048 h 2191432"/>
              <a:gd name="connsiteX126" fmla="*/ 1656898 w 2331026"/>
              <a:gd name="connsiteY126" fmla="*/ 1618774 h 2191432"/>
              <a:gd name="connsiteX127" fmla="*/ 1663869 w 2331026"/>
              <a:gd name="connsiteY127" fmla="*/ 1620214 h 2191432"/>
              <a:gd name="connsiteX128" fmla="*/ 1717488 w 2331026"/>
              <a:gd name="connsiteY128" fmla="*/ 1623564 h 2191432"/>
              <a:gd name="connsiteX129" fmla="*/ 1723734 w 2331026"/>
              <a:gd name="connsiteY129" fmla="*/ 1623977 h 2191432"/>
              <a:gd name="connsiteX130" fmla="*/ 1713091 w 2331026"/>
              <a:gd name="connsiteY130" fmla="*/ 1574545 h 2191432"/>
              <a:gd name="connsiteX131" fmla="*/ 1713174 w 2331026"/>
              <a:gd name="connsiteY131" fmla="*/ 1572264 h 2191432"/>
              <a:gd name="connsiteX132" fmla="*/ 1678758 w 2331026"/>
              <a:gd name="connsiteY132" fmla="*/ 1562839 h 2191432"/>
              <a:gd name="connsiteX133" fmla="*/ 1686748 w 2331026"/>
              <a:gd name="connsiteY133" fmla="*/ 1584679 h 2191432"/>
              <a:gd name="connsiteX134" fmla="*/ 1691659 w 2331026"/>
              <a:gd name="connsiteY134" fmla="*/ 1610327 h 2191432"/>
              <a:gd name="connsiteX135" fmla="*/ 1678562 w 2331026"/>
              <a:gd name="connsiteY135" fmla="*/ 1614693 h 2191432"/>
              <a:gd name="connsiteX136" fmla="*/ 1665466 w 2331026"/>
              <a:gd name="connsiteY136" fmla="*/ 1566671 h 2191432"/>
              <a:gd name="connsiteX137" fmla="*/ 1666798 w 2331026"/>
              <a:gd name="connsiteY137" fmla="*/ 1559563 h 2191432"/>
              <a:gd name="connsiteX138" fmla="*/ 1656724 w 2331026"/>
              <a:gd name="connsiteY138" fmla="*/ 1556805 h 2191432"/>
              <a:gd name="connsiteX139" fmla="*/ 1871285 w 2331026"/>
              <a:gd name="connsiteY139" fmla="*/ 1513886 h 2191432"/>
              <a:gd name="connsiteX140" fmla="*/ 1871285 w 2331026"/>
              <a:gd name="connsiteY140" fmla="*/ 1526586 h 2191432"/>
              <a:gd name="connsiteX141" fmla="*/ 1871285 w 2331026"/>
              <a:gd name="connsiteY141" fmla="*/ 1513886 h 2191432"/>
              <a:gd name="connsiteX142" fmla="*/ 2000872 w 2331026"/>
              <a:gd name="connsiteY142" fmla="*/ 1507490 h 2191432"/>
              <a:gd name="connsiteX143" fmla="*/ 1993423 w 2331026"/>
              <a:gd name="connsiteY143" fmla="*/ 1514869 h 2191432"/>
              <a:gd name="connsiteX144" fmla="*/ 1914176 w 2331026"/>
              <a:gd name="connsiteY144" fmla="*/ 1561108 h 2191432"/>
              <a:gd name="connsiteX145" fmla="*/ 1829454 w 2331026"/>
              <a:gd name="connsiteY145" fmla="*/ 1583168 h 2191432"/>
              <a:gd name="connsiteX146" fmla="*/ 1773489 w 2331026"/>
              <a:gd name="connsiteY146" fmla="*/ 1581283 h 2191432"/>
              <a:gd name="connsiteX147" fmla="*/ 1786910 w 2331026"/>
              <a:gd name="connsiteY147" fmla="*/ 1604771 h 2191432"/>
              <a:gd name="connsiteX148" fmla="*/ 1802161 w 2331026"/>
              <a:gd name="connsiteY148" fmla="*/ 1631459 h 2191432"/>
              <a:gd name="connsiteX149" fmla="*/ 1868837 w 2331026"/>
              <a:gd name="connsiteY149" fmla="*/ 1641387 h 2191432"/>
              <a:gd name="connsiteX150" fmla="*/ 1849616 w 2331026"/>
              <a:gd name="connsiteY150" fmla="*/ 1609212 h 2191432"/>
              <a:gd name="connsiteX151" fmla="*/ 1852890 w 2331026"/>
              <a:gd name="connsiteY151" fmla="*/ 1598251 h 2191432"/>
              <a:gd name="connsiteX152" fmla="*/ 1862712 w 2331026"/>
              <a:gd name="connsiteY152" fmla="*/ 1600443 h 2191432"/>
              <a:gd name="connsiteX153" fmla="*/ 1884541 w 2331026"/>
              <a:gd name="connsiteY153" fmla="*/ 1639904 h 2191432"/>
              <a:gd name="connsiteX154" fmla="*/ 1885962 w 2331026"/>
              <a:gd name="connsiteY154" fmla="*/ 1642759 h 2191432"/>
              <a:gd name="connsiteX155" fmla="*/ 1927042 w 2331026"/>
              <a:gd name="connsiteY155" fmla="*/ 1643323 h 2191432"/>
              <a:gd name="connsiteX156" fmla="*/ 1936601 w 2331026"/>
              <a:gd name="connsiteY156" fmla="*/ 1641230 h 2191432"/>
              <a:gd name="connsiteX157" fmla="*/ 1928555 w 2331026"/>
              <a:gd name="connsiteY157" fmla="*/ 1617562 h 2191432"/>
              <a:gd name="connsiteX158" fmla="*/ 1901977 w 2331026"/>
              <a:gd name="connsiteY158" fmla="*/ 1574700 h 2191432"/>
              <a:gd name="connsiteX159" fmla="*/ 1905232 w 2331026"/>
              <a:gd name="connsiteY159" fmla="*/ 1565358 h 2191432"/>
              <a:gd name="connsiteX160" fmla="*/ 1914995 w 2331026"/>
              <a:gd name="connsiteY160" fmla="*/ 1565907 h 2191432"/>
              <a:gd name="connsiteX161" fmla="*/ 1955878 w 2331026"/>
              <a:gd name="connsiteY161" fmla="*/ 1637001 h 2191432"/>
              <a:gd name="connsiteX162" fmla="*/ 1955880 w 2331026"/>
              <a:gd name="connsiteY162" fmla="*/ 1637007 h 2191432"/>
              <a:gd name="connsiteX163" fmla="*/ 1980114 w 2331026"/>
              <a:gd name="connsiteY163" fmla="*/ 1631700 h 2191432"/>
              <a:gd name="connsiteX164" fmla="*/ 2024904 w 2331026"/>
              <a:gd name="connsiteY164" fmla="*/ 1610216 h 2191432"/>
              <a:gd name="connsiteX165" fmla="*/ 2012533 w 2331026"/>
              <a:gd name="connsiteY165" fmla="*/ 1557338 h 2191432"/>
              <a:gd name="connsiteX166" fmla="*/ 756672 w 2331026"/>
              <a:gd name="connsiteY166" fmla="*/ 1497781 h 2191432"/>
              <a:gd name="connsiteX167" fmla="*/ 758766 w 2331026"/>
              <a:gd name="connsiteY167" fmla="*/ 1513135 h 2191432"/>
              <a:gd name="connsiteX168" fmla="*/ 764969 w 2331026"/>
              <a:gd name="connsiteY168" fmla="*/ 1509092 h 2191432"/>
              <a:gd name="connsiteX169" fmla="*/ 706959 w 2331026"/>
              <a:gd name="connsiteY169" fmla="*/ 1476987 h 2191432"/>
              <a:gd name="connsiteX170" fmla="*/ 706381 w 2331026"/>
              <a:gd name="connsiteY170" fmla="*/ 1478551 h 2191432"/>
              <a:gd name="connsiteX171" fmla="*/ 704107 w 2331026"/>
              <a:gd name="connsiteY171" fmla="*/ 1487039 h 2191432"/>
              <a:gd name="connsiteX172" fmla="*/ 705304 w 2331026"/>
              <a:gd name="connsiteY172" fmla="*/ 1495631 h 2191432"/>
              <a:gd name="connsiteX173" fmla="*/ 718493 w 2331026"/>
              <a:gd name="connsiteY173" fmla="*/ 1491265 h 2191432"/>
              <a:gd name="connsiteX174" fmla="*/ 714097 w 2331026"/>
              <a:gd name="connsiteY174" fmla="*/ 1478168 h 2191432"/>
              <a:gd name="connsiteX175" fmla="*/ 2036237 w 2331026"/>
              <a:gd name="connsiteY175" fmla="*/ 1472453 h 2191432"/>
              <a:gd name="connsiteX176" fmla="*/ 2012486 w 2331026"/>
              <a:gd name="connsiteY176" fmla="*/ 1495984 h 2191432"/>
              <a:gd name="connsiteX177" fmla="*/ 2027268 w 2331026"/>
              <a:gd name="connsiteY177" fmla="*/ 1553528 h 2191432"/>
              <a:gd name="connsiteX178" fmla="*/ 2036835 w 2331026"/>
              <a:gd name="connsiteY178" fmla="*/ 1602002 h 2191432"/>
              <a:gd name="connsiteX179" fmla="*/ 2062093 w 2331026"/>
              <a:gd name="connsiteY179" fmla="*/ 1582952 h 2191432"/>
              <a:gd name="connsiteX180" fmla="*/ 2054800 w 2331026"/>
              <a:gd name="connsiteY180" fmla="*/ 1579371 h 2191432"/>
              <a:gd name="connsiteX181" fmla="*/ 2054800 w 2331026"/>
              <a:gd name="connsiteY181" fmla="*/ 1566274 h 2191432"/>
              <a:gd name="connsiteX182" fmla="*/ 2056293 w 2331026"/>
              <a:gd name="connsiteY182" fmla="*/ 1564319 h 2191432"/>
              <a:gd name="connsiteX183" fmla="*/ 2059245 w 2331026"/>
              <a:gd name="connsiteY183" fmla="*/ 1579371 h 2191432"/>
              <a:gd name="connsiteX184" fmla="*/ 2065913 w 2331026"/>
              <a:gd name="connsiteY184" fmla="*/ 1572822 h 2191432"/>
              <a:gd name="connsiteX185" fmla="*/ 2068135 w 2331026"/>
              <a:gd name="connsiteY185" fmla="*/ 1575005 h 2191432"/>
              <a:gd name="connsiteX186" fmla="*/ 2068135 w 2331026"/>
              <a:gd name="connsiteY186" fmla="*/ 1570639 h 2191432"/>
              <a:gd name="connsiteX187" fmla="*/ 2068135 w 2331026"/>
              <a:gd name="connsiteY187" fmla="*/ 1561908 h 2191432"/>
              <a:gd name="connsiteX188" fmla="*/ 2061468 w 2331026"/>
              <a:gd name="connsiteY188" fmla="*/ 1557542 h 2191432"/>
              <a:gd name="connsiteX189" fmla="*/ 2056293 w 2331026"/>
              <a:gd name="connsiteY189" fmla="*/ 1564319 h 2191432"/>
              <a:gd name="connsiteX190" fmla="*/ 2047577 w 2331026"/>
              <a:gd name="connsiteY190" fmla="*/ 1519889 h 2191432"/>
              <a:gd name="connsiteX191" fmla="*/ 1490549 w 2331026"/>
              <a:gd name="connsiteY191" fmla="*/ 1465142 h 2191432"/>
              <a:gd name="connsiteX192" fmla="*/ 1470922 w 2331026"/>
              <a:gd name="connsiteY192" fmla="*/ 1465926 h 2191432"/>
              <a:gd name="connsiteX193" fmla="*/ 1445535 w 2331026"/>
              <a:gd name="connsiteY193" fmla="*/ 1482427 h 2191432"/>
              <a:gd name="connsiteX194" fmla="*/ 1384217 w 2331026"/>
              <a:gd name="connsiteY194" fmla="*/ 1556736 h 2191432"/>
              <a:gd name="connsiteX195" fmla="*/ 1348973 w 2331026"/>
              <a:gd name="connsiteY195" fmla="*/ 1579139 h 2191432"/>
              <a:gd name="connsiteX196" fmla="*/ 1322482 w 2331026"/>
              <a:gd name="connsiteY196" fmla="*/ 1588890 h 2191432"/>
              <a:gd name="connsiteX197" fmla="*/ 1327725 w 2331026"/>
              <a:gd name="connsiteY197" fmla="*/ 1592514 h 2191432"/>
              <a:gd name="connsiteX198" fmla="*/ 1335662 w 2331026"/>
              <a:gd name="connsiteY198" fmla="*/ 1621043 h 2191432"/>
              <a:gd name="connsiteX199" fmla="*/ 1337911 w 2331026"/>
              <a:gd name="connsiteY199" fmla="*/ 1634515 h 2191432"/>
              <a:gd name="connsiteX200" fmla="*/ 1362796 w 2331026"/>
              <a:gd name="connsiteY200" fmla="*/ 1632442 h 2191432"/>
              <a:gd name="connsiteX201" fmla="*/ 1362424 w 2331026"/>
              <a:gd name="connsiteY201" fmla="*/ 1632094 h 2191432"/>
              <a:gd name="connsiteX202" fmla="*/ 1349497 w 2331026"/>
              <a:gd name="connsiteY202" fmla="*/ 1596925 h 2191432"/>
              <a:gd name="connsiteX203" fmla="*/ 1354345 w 2331026"/>
              <a:gd name="connsiteY203" fmla="*/ 1588132 h 2191432"/>
              <a:gd name="connsiteX204" fmla="*/ 1362424 w 2331026"/>
              <a:gd name="connsiteY204" fmla="*/ 1592528 h 2191432"/>
              <a:gd name="connsiteX205" fmla="*/ 1375351 w 2331026"/>
              <a:gd name="connsiteY205" fmla="*/ 1627698 h 2191432"/>
              <a:gd name="connsiteX206" fmla="*/ 1372846 w 2331026"/>
              <a:gd name="connsiteY206" fmla="*/ 1631745 h 2191432"/>
              <a:gd name="connsiteX207" fmla="*/ 1405685 w 2331026"/>
              <a:gd name="connsiteY207" fmla="*/ 1633017 h 2191432"/>
              <a:gd name="connsiteX208" fmla="*/ 1403018 w 2331026"/>
              <a:gd name="connsiteY208" fmla="*/ 1607351 h 2191432"/>
              <a:gd name="connsiteX209" fmla="*/ 1392813 w 2331026"/>
              <a:gd name="connsiteY209" fmla="*/ 1574608 h 2191432"/>
              <a:gd name="connsiteX210" fmla="*/ 1399617 w 2331026"/>
              <a:gd name="connsiteY210" fmla="*/ 1565877 h 2191432"/>
              <a:gd name="connsiteX211" fmla="*/ 1406420 w 2331026"/>
              <a:gd name="connsiteY211" fmla="*/ 1570242 h 2191432"/>
              <a:gd name="connsiteX212" fmla="*/ 1418326 w 2331026"/>
              <a:gd name="connsiteY212" fmla="*/ 1605713 h 2191432"/>
              <a:gd name="connsiteX213" fmla="*/ 1419441 w 2331026"/>
              <a:gd name="connsiteY213" fmla="*/ 1631111 h 2191432"/>
              <a:gd name="connsiteX214" fmla="*/ 1409822 w 2331026"/>
              <a:gd name="connsiteY214" fmla="*/ 1626996 h 2191432"/>
              <a:gd name="connsiteX215" fmla="*/ 1407449 w 2331026"/>
              <a:gd name="connsiteY215" fmla="*/ 1633085 h 2191432"/>
              <a:gd name="connsiteX216" fmla="*/ 1417589 w 2331026"/>
              <a:gd name="connsiteY216" fmla="*/ 1633478 h 2191432"/>
              <a:gd name="connsiteX217" fmla="*/ 1419544 w 2331026"/>
              <a:gd name="connsiteY217" fmla="*/ 1633452 h 2191432"/>
              <a:gd name="connsiteX218" fmla="*/ 1419441 w 2331026"/>
              <a:gd name="connsiteY218" fmla="*/ 1631111 h 2191432"/>
              <a:gd name="connsiteX219" fmla="*/ 1420027 w 2331026"/>
              <a:gd name="connsiteY219" fmla="*/ 1631362 h 2191432"/>
              <a:gd name="connsiteX220" fmla="*/ 1420027 w 2331026"/>
              <a:gd name="connsiteY220" fmla="*/ 1633446 h 2191432"/>
              <a:gd name="connsiteX221" fmla="*/ 1440926 w 2331026"/>
              <a:gd name="connsiteY221" fmla="*/ 1633171 h 2191432"/>
              <a:gd name="connsiteX222" fmla="*/ 1424563 w 2331026"/>
              <a:gd name="connsiteY222" fmla="*/ 1530583 h 2191432"/>
              <a:gd name="connsiteX223" fmla="*/ 1431111 w 2331026"/>
              <a:gd name="connsiteY223" fmla="*/ 1524014 h 2191432"/>
              <a:gd name="connsiteX224" fmla="*/ 1437660 w 2331026"/>
              <a:gd name="connsiteY224" fmla="*/ 1530583 h 2191432"/>
              <a:gd name="connsiteX225" fmla="*/ 1453611 w 2331026"/>
              <a:gd name="connsiteY225" fmla="*/ 1626591 h 2191432"/>
              <a:gd name="connsiteX226" fmla="*/ 1445300 w 2331026"/>
              <a:gd name="connsiteY226" fmla="*/ 1624738 h 2191432"/>
              <a:gd name="connsiteX227" fmla="*/ 1442785 w 2331026"/>
              <a:gd name="connsiteY227" fmla="*/ 1633147 h 2191432"/>
              <a:gd name="connsiteX228" fmla="*/ 1454674 w 2331026"/>
              <a:gd name="connsiteY228" fmla="*/ 1632991 h 2191432"/>
              <a:gd name="connsiteX229" fmla="*/ 1453611 w 2331026"/>
              <a:gd name="connsiteY229" fmla="*/ 1626591 h 2191432"/>
              <a:gd name="connsiteX230" fmla="*/ 1455122 w 2331026"/>
              <a:gd name="connsiteY230" fmla="*/ 1626928 h 2191432"/>
              <a:gd name="connsiteX231" fmla="*/ 1455122 w 2331026"/>
              <a:gd name="connsiteY231" fmla="*/ 1632985 h 2191432"/>
              <a:gd name="connsiteX232" fmla="*/ 1469635 w 2331026"/>
              <a:gd name="connsiteY232" fmla="*/ 1632794 h 2191432"/>
              <a:gd name="connsiteX233" fmla="*/ 1490603 w 2331026"/>
              <a:gd name="connsiteY233" fmla="*/ 1627472 h 2191432"/>
              <a:gd name="connsiteX234" fmla="*/ 1489650 w 2331026"/>
              <a:gd name="connsiteY234" fmla="*/ 1626996 h 2191432"/>
              <a:gd name="connsiteX235" fmla="*/ 1476553 w 2331026"/>
              <a:gd name="connsiteY235" fmla="*/ 1587705 h 2191432"/>
              <a:gd name="connsiteX236" fmla="*/ 1454725 w 2331026"/>
              <a:gd name="connsiteY236" fmla="*/ 1504758 h 2191432"/>
              <a:gd name="connsiteX237" fmla="*/ 1461819 w 2331026"/>
              <a:gd name="connsiteY237" fmla="*/ 1494390 h 2191432"/>
              <a:gd name="connsiteX238" fmla="*/ 1472188 w 2331026"/>
              <a:gd name="connsiteY238" fmla="*/ 1500392 h 2191432"/>
              <a:gd name="connsiteX239" fmla="*/ 1489650 w 2331026"/>
              <a:gd name="connsiteY239" fmla="*/ 1574608 h 2191432"/>
              <a:gd name="connsiteX240" fmla="*/ 1494016 w 2331026"/>
              <a:gd name="connsiteY240" fmla="*/ 1598073 h 2191432"/>
              <a:gd name="connsiteX241" fmla="*/ 1498310 w 2331026"/>
              <a:gd name="connsiteY241" fmla="*/ 1617934 h 2191432"/>
              <a:gd name="connsiteX242" fmla="*/ 1494016 w 2331026"/>
              <a:gd name="connsiteY242" fmla="*/ 1618264 h 2191432"/>
              <a:gd name="connsiteX243" fmla="*/ 1498382 w 2331026"/>
              <a:gd name="connsiteY243" fmla="*/ 1618264 h 2191432"/>
              <a:gd name="connsiteX244" fmla="*/ 1498310 w 2331026"/>
              <a:gd name="connsiteY244" fmla="*/ 1617934 h 2191432"/>
              <a:gd name="connsiteX245" fmla="*/ 1501110 w 2331026"/>
              <a:gd name="connsiteY245" fmla="*/ 1617719 h 2191432"/>
              <a:gd name="connsiteX246" fmla="*/ 1498858 w 2331026"/>
              <a:gd name="connsiteY246" fmla="*/ 1625376 h 2191432"/>
              <a:gd name="connsiteX247" fmla="*/ 1517578 w 2331026"/>
              <a:gd name="connsiteY247" fmla="*/ 1620624 h 2191432"/>
              <a:gd name="connsiteX248" fmla="*/ 1522745 w 2331026"/>
              <a:gd name="connsiteY248" fmla="*/ 1615596 h 2191432"/>
              <a:gd name="connsiteX249" fmla="*/ 1520911 w 2331026"/>
              <a:gd name="connsiteY249" fmla="*/ 1613466 h 2191432"/>
              <a:gd name="connsiteX250" fmla="*/ 1527015 w 2331026"/>
              <a:gd name="connsiteY250" fmla="*/ 1611440 h 2191432"/>
              <a:gd name="connsiteX251" fmla="*/ 1532567 w 2331026"/>
              <a:gd name="connsiteY251" fmla="*/ 1606036 h 2191432"/>
              <a:gd name="connsiteX252" fmla="*/ 1529704 w 2331026"/>
              <a:gd name="connsiteY252" fmla="*/ 1600333 h 2191432"/>
              <a:gd name="connsiteX253" fmla="*/ 1516721 w 2331026"/>
              <a:gd name="connsiteY253" fmla="*/ 1597255 h 2191432"/>
              <a:gd name="connsiteX254" fmla="*/ 1516593 w 2331026"/>
              <a:gd name="connsiteY254" fmla="*/ 1601889 h 2191432"/>
              <a:gd name="connsiteX255" fmla="*/ 1499480 w 2331026"/>
              <a:gd name="connsiteY255" fmla="*/ 1556009 h 2191432"/>
              <a:gd name="connsiteX256" fmla="*/ 1481346 w 2331026"/>
              <a:gd name="connsiteY256" fmla="*/ 1495269 h 2191432"/>
              <a:gd name="connsiteX257" fmla="*/ 1484643 w 2331026"/>
              <a:gd name="connsiteY257" fmla="*/ 1486514 h 2191432"/>
              <a:gd name="connsiteX258" fmla="*/ 1494535 w 2331026"/>
              <a:gd name="connsiteY258" fmla="*/ 1490891 h 2191432"/>
              <a:gd name="connsiteX259" fmla="*/ 1514317 w 2331026"/>
              <a:gd name="connsiteY259" fmla="*/ 1551632 h 2191432"/>
              <a:gd name="connsiteX260" fmla="*/ 1532928 w 2331026"/>
              <a:gd name="connsiteY260" fmla="*/ 1605685 h 2191432"/>
              <a:gd name="connsiteX261" fmla="*/ 1551159 w 2331026"/>
              <a:gd name="connsiteY261" fmla="*/ 1587943 h 2191432"/>
              <a:gd name="connsiteX262" fmla="*/ 1559913 w 2331026"/>
              <a:gd name="connsiteY262" fmla="*/ 1583568 h 2191432"/>
              <a:gd name="connsiteX263" fmla="*/ 1564512 w 2331026"/>
              <a:gd name="connsiteY263" fmla="*/ 1585860 h 2191432"/>
              <a:gd name="connsiteX264" fmla="*/ 1564554 w 2331026"/>
              <a:gd name="connsiteY264" fmla="*/ 1583203 h 2191432"/>
              <a:gd name="connsiteX265" fmla="*/ 1537776 w 2331026"/>
              <a:gd name="connsiteY265" fmla="*/ 1535318 h 2191432"/>
              <a:gd name="connsiteX266" fmla="*/ 1506778 w 2331026"/>
              <a:gd name="connsiteY266" fmla="*/ 1487296 h 2191432"/>
              <a:gd name="connsiteX267" fmla="*/ 1511760 w 2331026"/>
              <a:gd name="connsiteY267" fmla="*/ 1478565 h 2191432"/>
              <a:gd name="connsiteX268" fmla="*/ 1520063 w 2331026"/>
              <a:gd name="connsiteY268" fmla="*/ 1482930 h 2191432"/>
              <a:gd name="connsiteX269" fmla="*/ 1564346 w 2331026"/>
              <a:gd name="connsiteY269" fmla="*/ 1552780 h 2191432"/>
              <a:gd name="connsiteX270" fmla="*/ 1580537 w 2331026"/>
              <a:gd name="connsiteY270" fmla="*/ 1591457 h 2191432"/>
              <a:gd name="connsiteX271" fmla="*/ 1580079 w 2331026"/>
              <a:gd name="connsiteY271" fmla="*/ 1593621 h 2191432"/>
              <a:gd name="connsiteX272" fmla="*/ 1597772 w 2331026"/>
              <a:gd name="connsiteY272" fmla="*/ 1602441 h 2191432"/>
              <a:gd name="connsiteX273" fmla="*/ 1599188 w 2331026"/>
              <a:gd name="connsiteY273" fmla="*/ 1600654 h 2191432"/>
              <a:gd name="connsiteX274" fmla="*/ 1601973 w 2331026"/>
              <a:gd name="connsiteY274" fmla="*/ 1600770 h 2191432"/>
              <a:gd name="connsiteX275" fmla="*/ 1603459 w 2331026"/>
              <a:gd name="connsiteY275" fmla="*/ 1605276 h 2191432"/>
              <a:gd name="connsiteX276" fmla="*/ 1604038 w 2331026"/>
              <a:gd name="connsiteY276" fmla="*/ 1605565 h 2191432"/>
              <a:gd name="connsiteX277" fmla="*/ 1612285 w 2331026"/>
              <a:gd name="connsiteY277" fmla="*/ 1605565 h 2191432"/>
              <a:gd name="connsiteX278" fmla="*/ 1612285 w 2331026"/>
              <a:gd name="connsiteY278" fmla="*/ 1601200 h 2191432"/>
              <a:gd name="connsiteX279" fmla="*/ 1601973 w 2331026"/>
              <a:gd name="connsiteY279" fmla="*/ 1600770 h 2191432"/>
              <a:gd name="connsiteX280" fmla="*/ 1601508 w 2331026"/>
              <a:gd name="connsiteY280" fmla="*/ 1599358 h 2191432"/>
              <a:gd name="connsiteX281" fmla="*/ 1590457 w 2331026"/>
              <a:gd name="connsiteY281" fmla="*/ 1561909 h 2191432"/>
              <a:gd name="connsiteX282" fmla="*/ 1568629 w 2331026"/>
              <a:gd name="connsiteY282" fmla="*/ 1513887 h 2191432"/>
              <a:gd name="connsiteX283" fmla="*/ 1569267 w 2331026"/>
              <a:gd name="connsiteY283" fmla="*/ 1511759 h 2191432"/>
              <a:gd name="connsiteX284" fmla="*/ 1547776 w 2331026"/>
              <a:gd name="connsiteY284" fmla="*/ 1495950 h 2191432"/>
              <a:gd name="connsiteX285" fmla="*/ 1490549 w 2331026"/>
              <a:gd name="connsiteY285" fmla="*/ 1465142 h 2191432"/>
              <a:gd name="connsiteX286" fmla="*/ 2078514 w 2331026"/>
              <a:gd name="connsiteY286" fmla="*/ 1417944 h 2191432"/>
              <a:gd name="connsiteX287" fmla="*/ 2058710 w 2331026"/>
              <a:gd name="connsiteY287" fmla="*/ 1450190 h 2191432"/>
              <a:gd name="connsiteX288" fmla="*/ 2050567 w 2331026"/>
              <a:gd name="connsiteY288" fmla="*/ 1458257 h 2191432"/>
              <a:gd name="connsiteX289" fmla="*/ 2061468 w 2331026"/>
              <a:gd name="connsiteY289" fmla="*/ 1516069 h 2191432"/>
              <a:gd name="connsiteX290" fmla="*/ 2072143 w 2331026"/>
              <a:gd name="connsiteY290" fmla="*/ 1572688 h 2191432"/>
              <a:gd name="connsiteX291" fmla="*/ 2090948 w 2331026"/>
              <a:gd name="connsiteY291" fmla="*/ 1550538 h 2191432"/>
              <a:gd name="connsiteX292" fmla="*/ 2084963 w 2331026"/>
              <a:gd name="connsiteY292" fmla="*/ 1548018 h 2191432"/>
              <a:gd name="connsiteX293" fmla="*/ 2054404 w 2331026"/>
              <a:gd name="connsiteY293" fmla="*/ 1465071 h 2191432"/>
              <a:gd name="connsiteX294" fmla="*/ 2057678 w 2331026"/>
              <a:gd name="connsiteY294" fmla="*/ 1456340 h 2191432"/>
              <a:gd name="connsiteX295" fmla="*/ 2067501 w 2331026"/>
              <a:gd name="connsiteY295" fmla="*/ 1460705 h 2191432"/>
              <a:gd name="connsiteX296" fmla="*/ 2099485 w 2331026"/>
              <a:gd name="connsiteY296" fmla="*/ 1536667 h 2191432"/>
              <a:gd name="connsiteX297" fmla="*/ 2114163 w 2331026"/>
              <a:gd name="connsiteY297" fmla="*/ 1508087 h 2191432"/>
              <a:gd name="connsiteX298" fmla="*/ 2119457 w 2331026"/>
              <a:gd name="connsiteY298" fmla="*/ 1487562 h 2191432"/>
              <a:gd name="connsiteX299" fmla="*/ 2111724 w 2331026"/>
              <a:gd name="connsiteY299" fmla="*/ 1482859 h 2191432"/>
              <a:gd name="connsiteX300" fmla="*/ 2096798 w 2331026"/>
              <a:gd name="connsiteY300" fmla="*/ 1445444 h 2191432"/>
              <a:gd name="connsiteX301" fmla="*/ 437138 w 2331026"/>
              <a:gd name="connsiteY301" fmla="*/ 1311956 h 2191432"/>
              <a:gd name="connsiteX302" fmla="*/ 447343 w 2331026"/>
              <a:gd name="connsiteY302" fmla="*/ 1316401 h 2191432"/>
              <a:gd name="connsiteX303" fmla="*/ 456415 w 2331026"/>
              <a:gd name="connsiteY303" fmla="*/ 1360851 h 2191432"/>
              <a:gd name="connsiteX304" fmla="*/ 442807 w 2331026"/>
              <a:gd name="connsiteY304" fmla="*/ 1360851 h 2191432"/>
              <a:gd name="connsiteX305" fmla="*/ 433736 w 2331026"/>
              <a:gd name="connsiteY305" fmla="*/ 1320846 h 2191432"/>
              <a:gd name="connsiteX306" fmla="*/ 437138 w 2331026"/>
              <a:gd name="connsiteY306" fmla="*/ 1311956 h 2191432"/>
              <a:gd name="connsiteX307" fmla="*/ 307913 w 2331026"/>
              <a:gd name="connsiteY307" fmla="*/ 1260198 h 2191432"/>
              <a:gd name="connsiteX308" fmla="*/ 311397 w 2331026"/>
              <a:gd name="connsiteY308" fmla="*/ 1267976 h 2191432"/>
              <a:gd name="connsiteX309" fmla="*/ 339696 w 2331026"/>
              <a:gd name="connsiteY309" fmla="*/ 1307821 h 2191432"/>
              <a:gd name="connsiteX310" fmla="*/ 359265 w 2331026"/>
              <a:gd name="connsiteY310" fmla="*/ 1323502 h 2191432"/>
              <a:gd name="connsiteX311" fmla="*/ 358954 w 2331026"/>
              <a:gd name="connsiteY311" fmla="*/ 1315383 h 2191432"/>
              <a:gd name="connsiteX312" fmla="*/ 351413 w 2331026"/>
              <a:gd name="connsiteY312" fmla="*/ 1290578 h 2191432"/>
              <a:gd name="connsiteX313" fmla="*/ 355334 w 2331026"/>
              <a:gd name="connsiteY313" fmla="*/ 1285229 h 2191432"/>
              <a:gd name="connsiteX314" fmla="*/ 317320 w 2331026"/>
              <a:gd name="connsiteY314" fmla="*/ 1267626 h 2191432"/>
              <a:gd name="connsiteX315" fmla="*/ 188958 w 2331026"/>
              <a:gd name="connsiteY315" fmla="*/ 1138555 h 2191432"/>
              <a:gd name="connsiteX316" fmla="*/ 173666 w 2331026"/>
              <a:gd name="connsiteY316" fmla="*/ 1139587 h 2191432"/>
              <a:gd name="connsiteX317" fmla="*/ 175597 w 2331026"/>
              <a:gd name="connsiteY317" fmla="*/ 1154714 h 2191432"/>
              <a:gd name="connsiteX318" fmla="*/ 175461 w 2331026"/>
              <a:gd name="connsiteY318" fmla="*/ 1158448 h 2191432"/>
              <a:gd name="connsiteX319" fmla="*/ 179839 w 2331026"/>
              <a:gd name="connsiteY319" fmla="*/ 1158624 h 2191432"/>
              <a:gd name="connsiteX320" fmla="*/ 188958 w 2331026"/>
              <a:gd name="connsiteY320" fmla="*/ 1158274 h 2191432"/>
              <a:gd name="connsiteX321" fmla="*/ 152924 w 2331026"/>
              <a:gd name="connsiteY321" fmla="*/ 1135201 h 2191432"/>
              <a:gd name="connsiteX322" fmla="*/ 149007 w 2331026"/>
              <a:gd name="connsiteY322" fmla="*/ 1146686 h 2191432"/>
              <a:gd name="connsiteX323" fmla="*/ 142660 w 2331026"/>
              <a:gd name="connsiteY323" fmla="*/ 1154440 h 2191432"/>
              <a:gd name="connsiteX324" fmla="*/ 149750 w 2331026"/>
              <a:gd name="connsiteY324" fmla="*/ 1157411 h 2191432"/>
              <a:gd name="connsiteX325" fmla="*/ 162238 w 2331026"/>
              <a:gd name="connsiteY325" fmla="*/ 1157914 h 2191432"/>
              <a:gd name="connsiteX326" fmla="*/ 157589 w 2331026"/>
              <a:gd name="connsiteY326" fmla="*/ 1137252 h 2191432"/>
              <a:gd name="connsiteX327" fmla="*/ 157206 w 2331026"/>
              <a:gd name="connsiteY327" fmla="*/ 1136229 h 2191432"/>
              <a:gd name="connsiteX328" fmla="*/ 115634 w 2331026"/>
              <a:gd name="connsiteY328" fmla="*/ 1123914 h 2191432"/>
              <a:gd name="connsiteX329" fmla="*/ 117415 w 2331026"/>
              <a:gd name="connsiteY329" fmla="*/ 1143863 h 2191432"/>
              <a:gd name="connsiteX330" fmla="*/ 141443 w 2331026"/>
              <a:gd name="connsiteY330" fmla="*/ 1153931 h 2191432"/>
              <a:gd name="connsiteX331" fmla="*/ 135513 w 2331026"/>
              <a:gd name="connsiteY331" fmla="*/ 1146686 h 2191432"/>
              <a:gd name="connsiteX332" fmla="*/ 139288 w 2331026"/>
              <a:gd name="connsiteY332" fmla="*/ 1131928 h 2191432"/>
              <a:gd name="connsiteX333" fmla="*/ 121069 w 2331026"/>
              <a:gd name="connsiteY333" fmla="*/ 1127555 h 2191432"/>
              <a:gd name="connsiteX334" fmla="*/ 70885 w 2331026"/>
              <a:gd name="connsiteY334" fmla="*/ 1089688 h 2191432"/>
              <a:gd name="connsiteX335" fmla="*/ 79526 w 2331026"/>
              <a:gd name="connsiteY335" fmla="*/ 1110509 h 2191432"/>
              <a:gd name="connsiteX336" fmla="*/ 103454 w 2331026"/>
              <a:gd name="connsiteY336" fmla="*/ 1134189 h 2191432"/>
              <a:gd name="connsiteX337" fmla="*/ 101704 w 2331026"/>
              <a:gd name="connsiteY337" fmla="*/ 1114583 h 2191432"/>
              <a:gd name="connsiteX338" fmla="*/ 79235 w 2331026"/>
              <a:gd name="connsiteY338" fmla="*/ 1099533 h 2191432"/>
              <a:gd name="connsiteX339" fmla="*/ 2275523 w 2331026"/>
              <a:gd name="connsiteY339" fmla="*/ 815892 h 2191432"/>
              <a:gd name="connsiteX340" fmla="*/ 2268343 w 2331026"/>
              <a:gd name="connsiteY340" fmla="*/ 854612 h 2191432"/>
              <a:gd name="connsiteX341" fmla="*/ 2199669 w 2331026"/>
              <a:gd name="connsiteY341" fmla="*/ 962371 h 2191432"/>
              <a:gd name="connsiteX342" fmla="*/ 2188097 w 2331026"/>
              <a:gd name="connsiteY342" fmla="*/ 970233 h 2191432"/>
              <a:gd name="connsiteX343" fmla="*/ 2194623 w 2331026"/>
              <a:gd name="connsiteY343" fmla="*/ 970595 h 2191432"/>
              <a:gd name="connsiteX344" fmla="*/ 2234188 w 2331026"/>
              <a:gd name="connsiteY344" fmla="*/ 1071707 h 2191432"/>
              <a:gd name="connsiteX345" fmla="*/ 2221000 w 2331026"/>
              <a:gd name="connsiteY345" fmla="*/ 1071707 h 2191432"/>
              <a:gd name="connsiteX346" fmla="*/ 2181434 w 2331026"/>
              <a:gd name="connsiteY346" fmla="*/ 979388 h 2191432"/>
              <a:gd name="connsiteX347" fmla="*/ 2183583 w 2331026"/>
              <a:gd name="connsiteY347" fmla="*/ 973300 h 2191432"/>
              <a:gd name="connsiteX348" fmla="*/ 2168040 w 2331026"/>
              <a:gd name="connsiteY348" fmla="*/ 983860 h 2191432"/>
              <a:gd name="connsiteX349" fmla="*/ 2190809 w 2331026"/>
              <a:gd name="connsiteY349" fmla="*/ 1036971 h 2191432"/>
              <a:gd name="connsiteX350" fmla="*/ 2207624 w 2331026"/>
              <a:gd name="connsiteY350" fmla="*/ 1102257 h 2191432"/>
              <a:gd name="connsiteX351" fmla="*/ 2194606 w 2331026"/>
              <a:gd name="connsiteY351" fmla="*/ 1106646 h 2191432"/>
              <a:gd name="connsiteX352" fmla="*/ 2176165 w 2331026"/>
              <a:gd name="connsiteY352" fmla="*/ 1041360 h 2191432"/>
              <a:gd name="connsiteX353" fmla="*/ 2156247 w 2331026"/>
              <a:gd name="connsiteY353" fmla="*/ 991871 h 2191432"/>
              <a:gd name="connsiteX354" fmla="*/ 2141927 w 2331026"/>
              <a:gd name="connsiteY354" fmla="*/ 1001600 h 2191432"/>
              <a:gd name="connsiteX355" fmla="*/ 2045571 w 2331026"/>
              <a:gd name="connsiteY355" fmla="*/ 1045312 h 2191432"/>
              <a:gd name="connsiteX356" fmla="*/ 2001773 w 2331026"/>
              <a:gd name="connsiteY356" fmla="*/ 1106508 h 2191432"/>
              <a:gd name="connsiteX357" fmla="*/ 2036184 w 2331026"/>
              <a:gd name="connsiteY357" fmla="*/ 1156522 h 2191432"/>
              <a:gd name="connsiteX358" fmla="*/ 2037767 w 2331026"/>
              <a:gd name="connsiteY358" fmla="*/ 1155467 h 2191432"/>
              <a:gd name="connsiteX359" fmla="*/ 2089203 w 2331026"/>
              <a:gd name="connsiteY359" fmla="*/ 1155303 h 2191432"/>
              <a:gd name="connsiteX360" fmla="*/ 2101412 w 2331026"/>
              <a:gd name="connsiteY360" fmla="*/ 1153668 h 2191432"/>
              <a:gd name="connsiteX361" fmla="*/ 2099661 w 2331026"/>
              <a:gd name="connsiteY361" fmla="*/ 1150112 h 2191432"/>
              <a:gd name="connsiteX362" fmla="*/ 2102570 w 2331026"/>
              <a:gd name="connsiteY362" fmla="*/ 1145709 h 2191432"/>
              <a:gd name="connsiteX363" fmla="*/ 2089581 w 2331026"/>
              <a:gd name="connsiteY363" fmla="*/ 1102358 h 2191432"/>
              <a:gd name="connsiteX364" fmla="*/ 2072263 w 2331026"/>
              <a:gd name="connsiteY364" fmla="*/ 1063341 h 2191432"/>
              <a:gd name="connsiteX365" fmla="*/ 2089581 w 2331026"/>
              <a:gd name="connsiteY365" fmla="*/ 1059006 h 2191432"/>
              <a:gd name="connsiteX366" fmla="*/ 2111229 w 2331026"/>
              <a:gd name="connsiteY366" fmla="*/ 1119698 h 2191432"/>
              <a:gd name="connsiteX367" fmla="*/ 2116100 w 2331026"/>
              <a:gd name="connsiteY367" fmla="*/ 1137038 h 2191432"/>
              <a:gd name="connsiteX368" fmla="*/ 2111820 w 2331026"/>
              <a:gd name="connsiteY368" fmla="*/ 1152275 h 2191432"/>
              <a:gd name="connsiteX369" fmla="*/ 2139081 w 2331026"/>
              <a:gd name="connsiteY369" fmla="*/ 1148624 h 2191432"/>
              <a:gd name="connsiteX370" fmla="*/ 2156334 w 2331026"/>
              <a:gd name="connsiteY370" fmla="*/ 1143053 h 2191432"/>
              <a:gd name="connsiteX371" fmla="*/ 2155448 w 2331026"/>
              <a:gd name="connsiteY371" fmla="*/ 1141979 h 2191432"/>
              <a:gd name="connsiteX372" fmla="*/ 2124333 w 2331026"/>
              <a:gd name="connsiteY372" fmla="*/ 1023782 h 2191432"/>
              <a:gd name="connsiteX373" fmla="*/ 2137668 w 2331026"/>
              <a:gd name="connsiteY373" fmla="*/ 1019404 h 2191432"/>
              <a:gd name="connsiteX374" fmla="*/ 2175798 w 2331026"/>
              <a:gd name="connsiteY374" fmla="*/ 1113593 h 2191432"/>
              <a:gd name="connsiteX375" fmla="*/ 2173933 w 2331026"/>
              <a:gd name="connsiteY375" fmla="*/ 1137371 h 2191432"/>
              <a:gd name="connsiteX376" fmla="*/ 2185844 w 2331026"/>
              <a:gd name="connsiteY376" fmla="*/ 1133525 h 2191432"/>
              <a:gd name="connsiteX377" fmla="*/ 2227933 w 2331026"/>
              <a:gd name="connsiteY377" fmla="*/ 1108104 h 2191432"/>
              <a:gd name="connsiteX378" fmla="*/ 2256376 w 2331026"/>
              <a:gd name="connsiteY378" fmla="*/ 1075296 h 2191432"/>
              <a:gd name="connsiteX379" fmla="*/ 2251650 w 2331026"/>
              <a:gd name="connsiteY379" fmla="*/ 1071741 h 2191432"/>
              <a:gd name="connsiteX380" fmla="*/ 2221091 w 2331026"/>
              <a:gd name="connsiteY380" fmla="*/ 966637 h 2191432"/>
              <a:gd name="connsiteX381" fmla="*/ 2234188 w 2331026"/>
              <a:gd name="connsiteY381" fmla="*/ 957878 h 2191432"/>
              <a:gd name="connsiteX382" fmla="*/ 2258199 w 2331026"/>
              <a:gd name="connsiteY382" fmla="*/ 1013167 h 2191432"/>
              <a:gd name="connsiteX383" fmla="*/ 2267405 w 2331026"/>
              <a:gd name="connsiteY383" fmla="*/ 1062574 h 2191432"/>
              <a:gd name="connsiteX384" fmla="*/ 2274090 w 2331026"/>
              <a:gd name="connsiteY384" fmla="*/ 1054863 h 2191432"/>
              <a:gd name="connsiteX385" fmla="*/ 2288569 w 2331026"/>
              <a:gd name="connsiteY385" fmla="*/ 1022899 h 2191432"/>
              <a:gd name="connsiteX386" fmla="*/ 2283302 w 2331026"/>
              <a:gd name="connsiteY386" fmla="*/ 1021018 h 2191432"/>
              <a:gd name="connsiteX387" fmla="*/ 2282210 w 2331026"/>
              <a:gd name="connsiteY387" fmla="*/ 1015015 h 2191432"/>
              <a:gd name="connsiteX388" fmla="*/ 2280027 w 2331026"/>
              <a:gd name="connsiteY388" fmla="*/ 1003555 h 2191432"/>
              <a:gd name="connsiteX389" fmla="*/ 2283279 w 2331026"/>
              <a:gd name="connsiteY389" fmla="*/ 1003068 h 2191432"/>
              <a:gd name="connsiteX390" fmla="*/ 2283847 w 2331026"/>
              <a:gd name="connsiteY390" fmla="*/ 1004101 h 2191432"/>
              <a:gd name="connsiteX391" fmla="*/ 2286576 w 2331026"/>
              <a:gd name="connsiteY391" fmla="*/ 1015015 h 2191432"/>
              <a:gd name="connsiteX392" fmla="*/ 2290941 w 2331026"/>
              <a:gd name="connsiteY392" fmla="*/ 1010650 h 2191432"/>
              <a:gd name="connsiteX393" fmla="*/ 2293854 w 2331026"/>
              <a:gd name="connsiteY393" fmla="*/ 1011232 h 2191432"/>
              <a:gd name="connsiteX394" fmla="*/ 2295549 w 2331026"/>
              <a:gd name="connsiteY394" fmla="*/ 1007492 h 2191432"/>
              <a:gd name="connsiteX395" fmla="*/ 2295307 w 2331026"/>
              <a:gd name="connsiteY395" fmla="*/ 1006284 h 2191432"/>
              <a:gd name="connsiteX396" fmla="*/ 2290941 w 2331026"/>
              <a:gd name="connsiteY396" fmla="*/ 1001918 h 2191432"/>
              <a:gd name="connsiteX397" fmla="*/ 2283279 w 2331026"/>
              <a:gd name="connsiteY397" fmla="*/ 1003068 h 2191432"/>
              <a:gd name="connsiteX398" fmla="*/ 2277844 w 2331026"/>
              <a:gd name="connsiteY398" fmla="*/ 993187 h 2191432"/>
              <a:gd name="connsiteX399" fmla="*/ 2269113 w 2331026"/>
              <a:gd name="connsiteY399" fmla="*/ 966993 h 2191432"/>
              <a:gd name="connsiteX400" fmla="*/ 2242919 w 2331026"/>
              <a:gd name="connsiteY400" fmla="*/ 923337 h 2191432"/>
              <a:gd name="connsiteX401" fmla="*/ 2251651 w 2331026"/>
              <a:gd name="connsiteY401" fmla="*/ 914605 h 2191432"/>
              <a:gd name="connsiteX402" fmla="*/ 2286576 w 2331026"/>
              <a:gd name="connsiteY402" fmla="*/ 971359 h 2191432"/>
              <a:gd name="connsiteX403" fmla="*/ 2296398 w 2331026"/>
              <a:gd name="connsiteY403" fmla="*/ 997553 h 2191432"/>
              <a:gd name="connsiteX404" fmla="*/ 2297188 w 2331026"/>
              <a:gd name="connsiteY404" fmla="*/ 1003873 h 2191432"/>
              <a:gd name="connsiteX405" fmla="*/ 2303904 w 2331026"/>
              <a:gd name="connsiteY405" fmla="*/ 989047 h 2191432"/>
              <a:gd name="connsiteX406" fmla="*/ 2310220 w 2331026"/>
              <a:gd name="connsiteY406" fmla="*/ 939108 h 2191432"/>
              <a:gd name="connsiteX407" fmla="*/ 2300070 w 2331026"/>
              <a:gd name="connsiteY407" fmla="*/ 920108 h 2191432"/>
              <a:gd name="connsiteX408" fmla="*/ 2282380 w 2331026"/>
              <a:gd name="connsiteY408" fmla="*/ 874723 h 2191432"/>
              <a:gd name="connsiteX409" fmla="*/ 2276299 w 2331026"/>
              <a:gd name="connsiteY409" fmla="*/ 828792 h 2191432"/>
              <a:gd name="connsiteX410" fmla="*/ 2247682 w 2331026"/>
              <a:gd name="connsiteY410" fmla="*/ 796336 h 2191432"/>
              <a:gd name="connsiteX411" fmla="*/ 2247682 w 2331026"/>
              <a:gd name="connsiteY411" fmla="*/ 809036 h 2191432"/>
              <a:gd name="connsiteX412" fmla="*/ 2247682 w 2331026"/>
              <a:gd name="connsiteY412" fmla="*/ 796336 h 2191432"/>
              <a:gd name="connsiteX413" fmla="*/ 1579917 w 2331026"/>
              <a:gd name="connsiteY413" fmla="*/ 483864 h 2191432"/>
              <a:gd name="connsiteX414" fmla="*/ 1589839 w 2331026"/>
              <a:gd name="connsiteY414" fmla="*/ 486068 h 2191432"/>
              <a:gd name="connsiteX415" fmla="*/ 1603068 w 2331026"/>
              <a:gd name="connsiteY415" fmla="*/ 503708 h 2191432"/>
              <a:gd name="connsiteX416" fmla="*/ 1594249 w 2331026"/>
              <a:gd name="connsiteY416" fmla="*/ 512527 h 2191432"/>
              <a:gd name="connsiteX417" fmla="*/ 1576610 w 2331026"/>
              <a:gd name="connsiteY417" fmla="*/ 494888 h 2191432"/>
              <a:gd name="connsiteX418" fmla="*/ 1579917 w 2331026"/>
              <a:gd name="connsiteY418" fmla="*/ 483864 h 2191432"/>
              <a:gd name="connsiteX419" fmla="*/ 1547316 w 2331026"/>
              <a:gd name="connsiteY419" fmla="*/ 386063 h 2191432"/>
              <a:gd name="connsiteX420" fmla="*/ 1553935 w 2331026"/>
              <a:gd name="connsiteY420" fmla="*/ 402753 h 2191432"/>
              <a:gd name="connsiteX421" fmla="*/ 1568170 w 2331026"/>
              <a:gd name="connsiteY421" fmla="*/ 455207 h 2191432"/>
              <a:gd name="connsiteX422" fmla="*/ 1572550 w 2331026"/>
              <a:gd name="connsiteY422" fmla="*/ 516403 h 2191432"/>
              <a:gd name="connsiteX423" fmla="*/ 1607588 w 2331026"/>
              <a:gd name="connsiteY423" fmla="*/ 512031 h 2191432"/>
              <a:gd name="connsiteX424" fmla="*/ 1619255 w 2331026"/>
              <a:gd name="connsiteY424" fmla="*/ 505493 h 2191432"/>
              <a:gd name="connsiteX425" fmla="*/ 1573391 w 2331026"/>
              <a:gd name="connsiteY425" fmla="*/ 450512 h 2191432"/>
              <a:gd name="connsiteX426" fmla="*/ 1575028 w 2331026"/>
              <a:gd name="connsiteY426" fmla="*/ 441102 h 2191432"/>
              <a:gd name="connsiteX427" fmla="*/ 1586487 w 2331026"/>
              <a:gd name="connsiteY427" fmla="*/ 441656 h 2191432"/>
              <a:gd name="connsiteX428" fmla="*/ 1633214 w 2331026"/>
              <a:gd name="connsiteY428" fmla="*/ 497670 h 2191432"/>
              <a:gd name="connsiteX429" fmla="*/ 1639551 w 2331026"/>
              <a:gd name="connsiteY429" fmla="*/ 494119 h 2191432"/>
              <a:gd name="connsiteX430" fmla="*/ 1638753 w 2331026"/>
              <a:gd name="connsiteY430" fmla="*/ 493943 h 2191432"/>
              <a:gd name="connsiteX431" fmla="*/ 1595891 w 2331026"/>
              <a:gd name="connsiteY431" fmla="*/ 437900 h 2191432"/>
              <a:gd name="connsiteX432" fmla="*/ 897240 w 2331026"/>
              <a:gd name="connsiteY432" fmla="*/ 107035 h 2191432"/>
              <a:gd name="connsiteX433" fmla="*/ 907094 w 2331026"/>
              <a:gd name="connsiteY433" fmla="*/ 109774 h 2191432"/>
              <a:gd name="connsiteX434" fmla="*/ 944378 w 2331026"/>
              <a:gd name="connsiteY434" fmla="*/ 166214 h 2191432"/>
              <a:gd name="connsiteX435" fmla="*/ 982637 w 2331026"/>
              <a:gd name="connsiteY435" fmla="*/ 231908 h 2191432"/>
              <a:gd name="connsiteX436" fmla="*/ 1001614 w 2331026"/>
              <a:gd name="connsiteY436" fmla="*/ 304356 h 2191432"/>
              <a:gd name="connsiteX437" fmla="*/ 1007880 w 2331026"/>
              <a:gd name="connsiteY437" fmla="*/ 307280 h 2191432"/>
              <a:gd name="connsiteX438" fmla="*/ 1008758 w 2331026"/>
              <a:gd name="connsiteY438" fmla="*/ 308944 h 2191432"/>
              <a:gd name="connsiteX439" fmla="*/ 1016049 w 2331026"/>
              <a:gd name="connsiteY439" fmla="*/ 305588 h 2191432"/>
              <a:gd name="connsiteX440" fmla="*/ 996391 w 2331026"/>
              <a:gd name="connsiteY440" fmla="*/ 255185 h 2191432"/>
              <a:gd name="connsiteX441" fmla="*/ 970047 w 2331026"/>
              <a:gd name="connsiteY441" fmla="*/ 205072 h 2191432"/>
              <a:gd name="connsiteX442" fmla="*/ 944378 w 2331026"/>
              <a:gd name="connsiteY442" fmla="*/ 166214 h 2191432"/>
              <a:gd name="connsiteX443" fmla="*/ 942129 w 2331026"/>
              <a:gd name="connsiteY443" fmla="*/ 162352 h 2191432"/>
              <a:gd name="connsiteX444" fmla="*/ 939939 w 2331026"/>
              <a:gd name="connsiteY444" fmla="*/ 151398 h 2191432"/>
              <a:gd name="connsiteX445" fmla="*/ 950887 w 2331026"/>
              <a:gd name="connsiteY445" fmla="*/ 153589 h 2191432"/>
              <a:gd name="connsiteX446" fmla="*/ 995228 w 2331026"/>
              <a:gd name="connsiteY446" fmla="*/ 223693 h 2191432"/>
              <a:gd name="connsiteX447" fmla="*/ 1016211 w 2331026"/>
              <a:gd name="connsiteY447" fmla="*/ 305514 h 2191432"/>
              <a:gd name="connsiteX448" fmla="*/ 1094601 w 2331026"/>
              <a:gd name="connsiteY448" fmla="*/ 269433 h 2191432"/>
              <a:gd name="connsiteX449" fmla="*/ 1297775 w 2331026"/>
              <a:gd name="connsiteY449" fmla="*/ 238391 h 2191432"/>
              <a:gd name="connsiteX450" fmla="*/ 1362318 w 2331026"/>
              <a:gd name="connsiteY450" fmla="*/ 245391 h 2191432"/>
              <a:gd name="connsiteX451" fmla="*/ 1533131 w 2331026"/>
              <a:gd name="connsiteY451" fmla="*/ 350299 h 2191432"/>
              <a:gd name="connsiteX452" fmla="*/ 1546654 w 2331026"/>
              <a:gd name="connsiteY452" fmla="*/ 384395 h 2191432"/>
              <a:gd name="connsiteX453" fmla="*/ 1549731 w 2331026"/>
              <a:gd name="connsiteY453" fmla="*/ 374240 h 2191432"/>
              <a:gd name="connsiteX454" fmla="*/ 1559623 w 2331026"/>
              <a:gd name="connsiteY454" fmla="*/ 376417 h 2191432"/>
              <a:gd name="connsiteX455" fmla="*/ 1651942 w 2331026"/>
              <a:gd name="connsiteY455" fmla="*/ 485238 h 2191432"/>
              <a:gd name="connsiteX456" fmla="*/ 1651235 w 2331026"/>
              <a:gd name="connsiteY456" fmla="*/ 487571 h 2191432"/>
              <a:gd name="connsiteX457" fmla="*/ 1671404 w 2331026"/>
              <a:gd name="connsiteY457" fmla="*/ 476268 h 2191432"/>
              <a:gd name="connsiteX458" fmla="*/ 2181346 w 2331026"/>
              <a:gd name="connsiteY458" fmla="*/ 560114 h 2191432"/>
              <a:gd name="connsiteX459" fmla="*/ 2276658 w 2331026"/>
              <a:gd name="connsiteY459" fmla="*/ 728617 h 2191432"/>
              <a:gd name="connsiteX460" fmla="*/ 2279102 w 2331026"/>
              <a:gd name="connsiteY460" fmla="*/ 776766 h 2191432"/>
              <a:gd name="connsiteX461" fmla="*/ 2286803 w 2331026"/>
              <a:gd name="connsiteY461" fmla="*/ 782860 h 2191432"/>
              <a:gd name="connsiteX462" fmla="*/ 2304492 w 2331026"/>
              <a:gd name="connsiteY462" fmla="*/ 900970 h 2191432"/>
              <a:gd name="connsiteX463" fmla="*/ 2311552 w 2331026"/>
              <a:gd name="connsiteY463" fmla="*/ 912822 h 2191432"/>
              <a:gd name="connsiteX464" fmla="*/ 2306092 w 2331026"/>
              <a:gd name="connsiteY464" fmla="*/ 852494 h 2191432"/>
              <a:gd name="connsiteX465" fmla="*/ 2291596 w 2331026"/>
              <a:gd name="connsiteY465" fmla="*/ 779296 h 2191432"/>
              <a:gd name="connsiteX466" fmla="*/ 2298160 w 2331026"/>
              <a:gd name="connsiteY466" fmla="*/ 770548 h 2191432"/>
              <a:gd name="connsiteX467" fmla="*/ 2304725 w 2331026"/>
              <a:gd name="connsiteY467" fmla="*/ 774922 h 2191432"/>
              <a:gd name="connsiteX468" fmla="*/ 2327700 w 2331026"/>
              <a:gd name="connsiteY468" fmla="*/ 934576 h 2191432"/>
              <a:gd name="connsiteX469" fmla="*/ 2326168 w 2331026"/>
              <a:gd name="connsiteY469" fmla="*/ 944273 h 2191432"/>
              <a:gd name="connsiteX470" fmla="*/ 2331026 w 2331026"/>
              <a:gd name="connsiteY470" fmla="*/ 962212 h 2191432"/>
              <a:gd name="connsiteX471" fmla="*/ 2324393 w 2331026"/>
              <a:gd name="connsiteY471" fmla="*/ 968774 h 2191432"/>
              <a:gd name="connsiteX472" fmla="*/ 2322581 w 2331026"/>
              <a:gd name="connsiteY472" fmla="*/ 966982 h 2191432"/>
              <a:gd name="connsiteX473" fmla="*/ 2315802 w 2331026"/>
              <a:gd name="connsiteY473" fmla="*/ 1009892 h 2191432"/>
              <a:gd name="connsiteX474" fmla="*/ 2278467 w 2331026"/>
              <a:gd name="connsiteY474" fmla="*/ 1081108 h 2191432"/>
              <a:gd name="connsiteX475" fmla="*/ 2106763 w 2331026"/>
              <a:gd name="connsiteY475" fmla="*/ 1169682 h 2191432"/>
              <a:gd name="connsiteX476" fmla="*/ 2044560 w 2331026"/>
              <a:gd name="connsiteY476" fmla="*/ 1168697 h 2191432"/>
              <a:gd name="connsiteX477" fmla="*/ 2058163 w 2331026"/>
              <a:gd name="connsiteY477" fmla="*/ 1188467 h 2191432"/>
              <a:gd name="connsiteX478" fmla="*/ 2098129 w 2331026"/>
              <a:gd name="connsiteY478" fmla="*/ 1276983 h 2191432"/>
              <a:gd name="connsiteX479" fmla="*/ 2097718 w 2331026"/>
              <a:gd name="connsiteY479" fmla="*/ 1369938 h 2191432"/>
              <a:gd name="connsiteX480" fmla="*/ 2086278 w 2331026"/>
              <a:gd name="connsiteY480" fmla="*/ 1400960 h 2191432"/>
              <a:gd name="connsiteX481" fmla="*/ 2110065 w 2331026"/>
              <a:gd name="connsiteY481" fmla="*/ 1438841 h 2191432"/>
              <a:gd name="connsiteX482" fmla="*/ 2123100 w 2331026"/>
              <a:gd name="connsiteY482" fmla="*/ 1473438 h 2191432"/>
              <a:gd name="connsiteX483" fmla="*/ 2124977 w 2331026"/>
              <a:gd name="connsiteY483" fmla="*/ 1466159 h 2191432"/>
              <a:gd name="connsiteX484" fmla="*/ 2107050 w 2331026"/>
              <a:gd name="connsiteY484" fmla="*/ 1325401 h 2191432"/>
              <a:gd name="connsiteX485" fmla="*/ 2120181 w 2331026"/>
              <a:gd name="connsiteY485" fmla="*/ 1321026 h 2191432"/>
              <a:gd name="connsiteX486" fmla="*/ 2085164 w 2331026"/>
              <a:gd name="connsiteY486" fmla="*/ 1587943 h 2191432"/>
              <a:gd name="connsiteX487" fmla="*/ 2040138 w 2331026"/>
              <a:gd name="connsiteY487" fmla="*/ 1618741 h 2191432"/>
              <a:gd name="connsiteX488" fmla="*/ 2040910 w 2331026"/>
              <a:gd name="connsiteY488" fmla="*/ 1622653 h 2191432"/>
              <a:gd name="connsiteX489" fmla="*/ 2035999 w 2331026"/>
              <a:gd name="connsiteY489" fmla="*/ 1629184 h 2191432"/>
              <a:gd name="connsiteX490" fmla="*/ 2030862 w 2331026"/>
              <a:gd name="connsiteY490" fmla="*/ 1625085 h 2191432"/>
              <a:gd name="connsiteX491" fmla="*/ 2022791 w 2331026"/>
              <a:gd name="connsiteY491" fmla="*/ 1630606 h 2191432"/>
              <a:gd name="connsiteX492" fmla="*/ 1959781 w 2331026"/>
              <a:gd name="connsiteY492" fmla="*/ 1651603 h 2191432"/>
              <a:gd name="connsiteX493" fmla="*/ 1962726 w 2331026"/>
              <a:gd name="connsiteY493" fmla="*/ 1662623 h 2191432"/>
              <a:gd name="connsiteX494" fmla="*/ 1945369 w 2331026"/>
              <a:gd name="connsiteY494" fmla="*/ 1667019 h 2191432"/>
              <a:gd name="connsiteX495" fmla="*/ 1941332 w 2331026"/>
              <a:gd name="connsiteY495" fmla="*/ 1655146 h 2191432"/>
              <a:gd name="connsiteX496" fmla="*/ 1910696 w 2331026"/>
              <a:gd name="connsiteY496" fmla="*/ 1658980 h 2191432"/>
              <a:gd name="connsiteX497" fmla="*/ 1893773 w 2331026"/>
              <a:gd name="connsiteY497" fmla="*/ 1658306 h 2191432"/>
              <a:gd name="connsiteX498" fmla="*/ 1896667 w 2331026"/>
              <a:gd name="connsiteY498" fmla="*/ 1663288 h 2191432"/>
              <a:gd name="connsiteX499" fmla="*/ 1888906 w 2331026"/>
              <a:gd name="connsiteY499" fmla="*/ 1674980 h 2191432"/>
              <a:gd name="connsiteX500" fmla="*/ 1897637 w 2331026"/>
              <a:gd name="connsiteY500" fmla="*/ 1670596 h 2191432"/>
              <a:gd name="connsiteX501" fmla="*/ 1897092 w 2331026"/>
              <a:gd name="connsiteY501" fmla="*/ 1664019 h 2191432"/>
              <a:gd name="connsiteX502" fmla="*/ 1896667 w 2331026"/>
              <a:gd name="connsiteY502" fmla="*/ 1663288 h 2191432"/>
              <a:gd name="connsiteX503" fmla="*/ 1897637 w 2331026"/>
              <a:gd name="connsiteY503" fmla="*/ 1661827 h 2191432"/>
              <a:gd name="connsiteX504" fmla="*/ 1906369 w 2331026"/>
              <a:gd name="connsiteY504" fmla="*/ 1674980 h 2191432"/>
              <a:gd name="connsiteX505" fmla="*/ 1902003 w 2331026"/>
              <a:gd name="connsiteY505" fmla="*/ 1679365 h 2191432"/>
              <a:gd name="connsiteX506" fmla="*/ 1893272 w 2331026"/>
              <a:gd name="connsiteY506" fmla="*/ 1683749 h 2191432"/>
              <a:gd name="connsiteX507" fmla="*/ 1888906 w 2331026"/>
              <a:gd name="connsiteY507" fmla="*/ 1679365 h 2191432"/>
              <a:gd name="connsiteX508" fmla="*/ 1882358 w 2331026"/>
              <a:gd name="connsiteY508" fmla="*/ 1664567 h 2191432"/>
              <a:gd name="connsiteX509" fmla="*/ 1878448 w 2331026"/>
              <a:gd name="connsiteY509" fmla="*/ 1657695 h 2191432"/>
              <a:gd name="connsiteX510" fmla="*/ 1871234 w 2331026"/>
              <a:gd name="connsiteY510" fmla="*/ 1657407 h 2191432"/>
              <a:gd name="connsiteX511" fmla="*/ 1811584 w 2331026"/>
              <a:gd name="connsiteY511" fmla="*/ 1647949 h 2191432"/>
              <a:gd name="connsiteX512" fmla="*/ 1821835 w 2331026"/>
              <a:gd name="connsiteY512" fmla="*/ 1665889 h 2191432"/>
              <a:gd name="connsiteX513" fmla="*/ 1808738 w 2331026"/>
              <a:gd name="connsiteY513" fmla="*/ 1670255 h 2191432"/>
              <a:gd name="connsiteX514" fmla="*/ 1793854 w 2331026"/>
              <a:gd name="connsiteY514" fmla="*/ 1645137 h 2191432"/>
              <a:gd name="connsiteX515" fmla="*/ 1791899 w 2331026"/>
              <a:gd name="connsiteY515" fmla="*/ 1644827 h 2191432"/>
              <a:gd name="connsiteX516" fmla="*/ 1739511 w 2331026"/>
              <a:gd name="connsiteY516" fmla="*/ 1638879 h 2191432"/>
              <a:gd name="connsiteX517" fmla="*/ 1738164 w 2331026"/>
              <a:gd name="connsiteY517" fmla="*/ 1638820 h 2191432"/>
              <a:gd name="connsiteX518" fmla="*/ 1733282 w 2331026"/>
              <a:gd name="connsiteY518" fmla="*/ 1641889 h 2191432"/>
              <a:gd name="connsiteX519" fmla="*/ 1729530 w 2331026"/>
              <a:gd name="connsiteY519" fmla="*/ 1638442 h 2191432"/>
              <a:gd name="connsiteX520" fmla="*/ 1687943 w 2331026"/>
              <a:gd name="connsiteY520" fmla="*/ 1636623 h 2191432"/>
              <a:gd name="connsiteX521" fmla="*/ 1590553 w 2331026"/>
              <a:gd name="connsiteY521" fmla="*/ 1618573 h 2191432"/>
              <a:gd name="connsiteX522" fmla="*/ 1542404 w 2331026"/>
              <a:gd name="connsiteY522" fmla="*/ 1622949 h 2191432"/>
              <a:gd name="connsiteX523" fmla="*/ 1494256 w 2331026"/>
              <a:gd name="connsiteY523" fmla="*/ 1640452 h 2191432"/>
              <a:gd name="connsiteX524" fmla="*/ 1452071 w 2331026"/>
              <a:gd name="connsiteY524" fmla="*/ 1643848 h 2191432"/>
              <a:gd name="connsiteX525" fmla="*/ 1451848 w 2331026"/>
              <a:gd name="connsiteY525" fmla="*/ 1644445 h 2191432"/>
              <a:gd name="connsiteX526" fmla="*/ 1450748 w 2331026"/>
              <a:gd name="connsiteY526" fmla="*/ 1643955 h 2191432"/>
              <a:gd name="connsiteX527" fmla="*/ 1416517 w 2331026"/>
              <a:gd name="connsiteY527" fmla="*/ 1646711 h 2191432"/>
              <a:gd name="connsiteX528" fmla="*/ 1414925 w 2331026"/>
              <a:gd name="connsiteY528" fmla="*/ 1647733 h 2191432"/>
              <a:gd name="connsiteX529" fmla="*/ 1413004 w 2331026"/>
              <a:gd name="connsiteY529" fmla="*/ 1646993 h 2191432"/>
              <a:gd name="connsiteX530" fmla="*/ 1412733 w 2331026"/>
              <a:gd name="connsiteY530" fmla="*/ 1647015 h 2191432"/>
              <a:gd name="connsiteX531" fmla="*/ 1336083 w 2331026"/>
              <a:gd name="connsiteY531" fmla="*/ 1652947 h 2191432"/>
              <a:gd name="connsiteX532" fmla="*/ 1331958 w 2331026"/>
              <a:gd name="connsiteY532" fmla="*/ 1656155 h 2191432"/>
              <a:gd name="connsiteX533" fmla="*/ 1328580 w 2331026"/>
              <a:gd name="connsiteY533" fmla="*/ 1653528 h 2191432"/>
              <a:gd name="connsiteX534" fmla="*/ 1327927 w 2331026"/>
              <a:gd name="connsiteY534" fmla="*/ 1653579 h 2191432"/>
              <a:gd name="connsiteX535" fmla="*/ 1236008 w 2331026"/>
              <a:gd name="connsiteY535" fmla="*/ 1655767 h 2191432"/>
              <a:gd name="connsiteX536" fmla="*/ 1217470 w 2331026"/>
              <a:gd name="connsiteY536" fmla="*/ 1653560 h 2191432"/>
              <a:gd name="connsiteX537" fmla="*/ 1218188 w 2331026"/>
              <a:gd name="connsiteY537" fmla="*/ 1657715 h 2191432"/>
              <a:gd name="connsiteX538" fmla="*/ 1204853 w 2331026"/>
              <a:gd name="connsiteY538" fmla="*/ 1657715 h 2191432"/>
              <a:gd name="connsiteX539" fmla="*/ 1203650 w 2331026"/>
              <a:gd name="connsiteY539" fmla="*/ 1651916 h 2191432"/>
              <a:gd name="connsiteX540" fmla="*/ 1144440 w 2331026"/>
              <a:gd name="connsiteY540" fmla="*/ 1644869 h 2191432"/>
              <a:gd name="connsiteX541" fmla="*/ 1143840 w 2331026"/>
              <a:gd name="connsiteY541" fmla="*/ 1657609 h 2191432"/>
              <a:gd name="connsiteX542" fmla="*/ 1130346 w 2331026"/>
              <a:gd name="connsiteY542" fmla="*/ 1657609 h 2191432"/>
              <a:gd name="connsiteX543" fmla="*/ 1128882 w 2331026"/>
              <a:gd name="connsiteY543" fmla="*/ 1643486 h 2191432"/>
              <a:gd name="connsiteX544" fmla="*/ 1119995 w 2331026"/>
              <a:gd name="connsiteY544" fmla="*/ 1642702 h 2191432"/>
              <a:gd name="connsiteX545" fmla="*/ 1121747 w 2331026"/>
              <a:gd name="connsiteY545" fmla="*/ 1648507 h 2191432"/>
              <a:gd name="connsiteX546" fmla="*/ 1108650 w 2331026"/>
              <a:gd name="connsiteY546" fmla="*/ 1652846 h 2191432"/>
              <a:gd name="connsiteX547" fmla="*/ 1105195 w 2331026"/>
              <a:gd name="connsiteY547" fmla="*/ 1641397 h 2191432"/>
              <a:gd name="connsiteX548" fmla="*/ 1093404 w 2331026"/>
              <a:gd name="connsiteY548" fmla="*/ 1640357 h 2191432"/>
              <a:gd name="connsiteX549" fmla="*/ 1094759 w 2331026"/>
              <a:gd name="connsiteY549" fmla="*/ 1652881 h 2191432"/>
              <a:gd name="connsiteX550" fmla="*/ 1081662 w 2331026"/>
              <a:gd name="connsiteY550" fmla="*/ 1648559 h 2191432"/>
              <a:gd name="connsiteX551" fmla="*/ 1079883 w 2331026"/>
              <a:gd name="connsiteY551" fmla="*/ 1639164 h 2191432"/>
              <a:gd name="connsiteX552" fmla="*/ 1069680 w 2331026"/>
              <a:gd name="connsiteY552" fmla="*/ 1638264 h 2191432"/>
              <a:gd name="connsiteX553" fmla="*/ 1044959 w 2331026"/>
              <a:gd name="connsiteY553" fmla="*/ 1640444 h 2191432"/>
              <a:gd name="connsiteX554" fmla="*/ 1043035 w 2331026"/>
              <a:gd name="connsiteY554" fmla="*/ 1644435 h 2191432"/>
              <a:gd name="connsiteX555" fmla="*/ 1034039 w 2331026"/>
              <a:gd name="connsiteY555" fmla="*/ 1642789 h 2191432"/>
              <a:gd name="connsiteX556" fmla="*/ 1034103 w 2331026"/>
              <a:gd name="connsiteY556" fmla="*/ 1641402 h 2191432"/>
              <a:gd name="connsiteX557" fmla="*/ 1021119 w 2331026"/>
              <a:gd name="connsiteY557" fmla="*/ 1642547 h 2191432"/>
              <a:gd name="connsiteX558" fmla="*/ 1021339 w 2331026"/>
              <a:gd name="connsiteY558" fmla="*/ 1644742 h 2191432"/>
              <a:gd name="connsiteX559" fmla="*/ 1003559 w 2331026"/>
              <a:gd name="connsiteY559" fmla="*/ 1644742 h 2191432"/>
              <a:gd name="connsiteX560" fmla="*/ 1003608 w 2331026"/>
              <a:gd name="connsiteY560" fmla="*/ 1644092 h 2191432"/>
              <a:gd name="connsiteX561" fmla="*/ 995269 w 2331026"/>
              <a:gd name="connsiteY561" fmla="*/ 1644827 h 2191432"/>
              <a:gd name="connsiteX562" fmla="*/ 925236 w 2331026"/>
              <a:gd name="connsiteY562" fmla="*/ 1644827 h 2191432"/>
              <a:gd name="connsiteX563" fmla="*/ 897876 w 2331026"/>
              <a:gd name="connsiteY563" fmla="*/ 1630323 h 2191432"/>
              <a:gd name="connsiteX564" fmla="*/ 888966 w 2331026"/>
              <a:gd name="connsiteY564" fmla="*/ 1640886 h 2191432"/>
              <a:gd name="connsiteX565" fmla="*/ 879075 w 2331026"/>
              <a:gd name="connsiteY565" fmla="*/ 1632051 h 2191432"/>
              <a:gd name="connsiteX566" fmla="*/ 887292 w 2331026"/>
              <a:gd name="connsiteY566" fmla="*/ 1624712 h 2191432"/>
              <a:gd name="connsiteX567" fmla="*/ 886050 w 2331026"/>
              <a:gd name="connsiteY567" fmla="*/ 1624054 h 2191432"/>
              <a:gd name="connsiteX568" fmla="*/ 885120 w 2331026"/>
              <a:gd name="connsiteY568" fmla="*/ 1624321 h 2191432"/>
              <a:gd name="connsiteX569" fmla="*/ 885040 w 2331026"/>
              <a:gd name="connsiteY569" fmla="*/ 1623518 h 2191432"/>
              <a:gd name="connsiteX570" fmla="*/ 853014 w 2331026"/>
              <a:gd name="connsiteY570" fmla="*/ 1606540 h 2191432"/>
              <a:gd name="connsiteX571" fmla="*/ 797846 w 2331026"/>
              <a:gd name="connsiteY571" fmla="*/ 1552411 h 2191432"/>
              <a:gd name="connsiteX572" fmla="*/ 797678 w 2331026"/>
              <a:gd name="connsiteY572" fmla="*/ 1552383 h 2191432"/>
              <a:gd name="connsiteX573" fmla="*/ 797514 w 2331026"/>
              <a:gd name="connsiteY573" fmla="*/ 1552085 h 2191432"/>
              <a:gd name="connsiteX574" fmla="*/ 793923 w 2331026"/>
              <a:gd name="connsiteY574" fmla="*/ 1548562 h 2191432"/>
              <a:gd name="connsiteX575" fmla="*/ 769782 w 2331026"/>
              <a:gd name="connsiteY575" fmla="*/ 1515653 h 2191432"/>
              <a:gd name="connsiteX576" fmla="*/ 767100 w 2331026"/>
              <a:gd name="connsiteY576" fmla="*/ 1518566 h 2191432"/>
              <a:gd name="connsiteX577" fmla="*/ 758766 w 2331026"/>
              <a:gd name="connsiteY577" fmla="*/ 1517479 h 2191432"/>
              <a:gd name="connsiteX578" fmla="*/ 749876 w 2331026"/>
              <a:gd name="connsiteY578" fmla="*/ 1495756 h 2191432"/>
              <a:gd name="connsiteX579" fmla="*/ 752591 w 2331026"/>
              <a:gd name="connsiteY579" fmla="*/ 1492218 h 2191432"/>
              <a:gd name="connsiteX580" fmla="*/ 745775 w 2331026"/>
              <a:gd name="connsiteY580" fmla="*/ 1482926 h 2191432"/>
              <a:gd name="connsiteX581" fmla="*/ 742872 w 2331026"/>
              <a:gd name="connsiteY581" fmla="*/ 1478955 h 2191432"/>
              <a:gd name="connsiteX582" fmla="*/ 740805 w 2331026"/>
              <a:gd name="connsiteY582" fmla="*/ 1482137 h 2191432"/>
              <a:gd name="connsiteX583" fmla="*/ 731733 w 2331026"/>
              <a:gd name="connsiteY583" fmla="*/ 1475115 h 2191432"/>
              <a:gd name="connsiteX584" fmla="*/ 734873 w 2331026"/>
              <a:gd name="connsiteY584" fmla="*/ 1468010 h 2191432"/>
              <a:gd name="connsiteX585" fmla="*/ 732564 w 2331026"/>
              <a:gd name="connsiteY585" fmla="*/ 1464851 h 2191432"/>
              <a:gd name="connsiteX586" fmla="*/ 731733 w 2331026"/>
              <a:gd name="connsiteY586" fmla="*/ 1464851 h 2191432"/>
              <a:gd name="connsiteX587" fmla="*/ 731733 w 2331026"/>
              <a:gd name="connsiteY587" fmla="*/ 1463786 h 2191432"/>
              <a:gd name="connsiteX588" fmla="*/ 722795 w 2331026"/>
              <a:gd name="connsiteY588" fmla="*/ 1452843 h 2191432"/>
              <a:gd name="connsiteX589" fmla="*/ 714998 w 2331026"/>
              <a:gd name="connsiteY589" fmla="*/ 1455236 h 2191432"/>
              <a:gd name="connsiteX590" fmla="*/ 712569 w 2331026"/>
              <a:gd name="connsiteY590" fmla="*/ 1461810 h 2191432"/>
              <a:gd name="connsiteX591" fmla="*/ 722889 w 2331026"/>
              <a:gd name="connsiteY591" fmla="*/ 1495631 h 2191432"/>
              <a:gd name="connsiteX592" fmla="*/ 705304 w 2331026"/>
              <a:gd name="connsiteY592" fmla="*/ 1499996 h 2191432"/>
              <a:gd name="connsiteX593" fmla="*/ 702708 w 2331026"/>
              <a:gd name="connsiteY593" fmla="*/ 1492262 h 2191432"/>
              <a:gd name="connsiteX594" fmla="*/ 695705 w 2331026"/>
              <a:gd name="connsiteY594" fmla="*/ 1518404 h 2191432"/>
              <a:gd name="connsiteX595" fmla="*/ 700664 w 2331026"/>
              <a:gd name="connsiteY595" fmla="*/ 1530911 h 2191432"/>
              <a:gd name="connsiteX596" fmla="*/ 693719 w 2331026"/>
              <a:gd name="connsiteY596" fmla="*/ 1539122 h 2191432"/>
              <a:gd name="connsiteX597" fmla="*/ 693675 w 2331026"/>
              <a:gd name="connsiteY597" fmla="*/ 1539087 h 2191432"/>
              <a:gd name="connsiteX598" fmla="*/ 692279 w 2331026"/>
              <a:gd name="connsiteY598" fmla="*/ 1565229 h 2191432"/>
              <a:gd name="connsiteX599" fmla="*/ 696298 w 2331026"/>
              <a:gd name="connsiteY599" fmla="*/ 1570772 h 2191432"/>
              <a:gd name="connsiteX600" fmla="*/ 694661 w 2331026"/>
              <a:gd name="connsiteY600" fmla="*/ 1580189 h 2191432"/>
              <a:gd name="connsiteX601" fmla="*/ 691398 w 2331026"/>
              <a:gd name="connsiteY601" fmla="*/ 1581735 h 2191432"/>
              <a:gd name="connsiteX602" fmla="*/ 690779 w 2331026"/>
              <a:gd name="connsiteY602" fmla="*/ 1593327 h 2191432"/>
              <a:gd name="connsiteX603" fmla="*/ 693508 w 2331026"/>
              <a:gd name="connsiteY603" fmla="*/ 1622572 h 2191432"/>
              <a:gd name="connsiteX604" fmla="*/ 723250 w 2331026"/>
              <a:gd name="connsiteY604" fmla="*/ 1653465 h 2191432"/>
              <a:gd name="connsiteX605" fmla="*/ 710045 w 2331026"/>
              <a:gd name="connsiteY605" fmla="*/ 1662257 h 2191432"/>
              <a:gd name="connsiteX606" fmla="*/ 695631 w 2331026"/>
              <a:gd name="connsiteY606" fmla="*/ 1645321 h 2191432"/>
              <a:gd name="connsiteX607" fmla="*/ 697627 w 2331026"/>
              <a:gd name="connsiteY607" fmla="*/ 1666706 h 2191432"/>
              <a:gd name="connsiteX608" fmla="*/ 701473 w 2331026"/>
              <a:gd name="connsiteY608" fmla="*/ 1684299 h 2191432"/>
              <a:gd name="connsiteX609" fmla="*/ 731223 w 2331026"/>
              <a:gd name="connsiteY609" fmla="*/ 1718619 h 2191432"/>
              <a:gd name="connsiteX610" fmla="*/ 718126 w 2331026"/>
              <a:gd name="connsiteY610" fmla="*/ 1727378 h 2191432"/>
              <a:gd name="connsiteX611" fmla="*/ 708275 w 2331026"/>
              <a:gd name="connsiteY611" fmla="*/ 1715415 h 2191432"/>
              <a:gd name="connsiteX612" fmla="*/ 712812 w 2331026"/>
              <a:gd name="connsiteY612" fmla="*/ 1736167 h 2191432"/>
              <a:gd name="connsiteX613" fmla="*/ 736306 w 2331026"/>
              <a:gd name="connsiteY613" fmla="*/ 1754658 h 2191432"/>
              <a:gd name="connsiteX614" fmla="*/ 727498 w 2331026"/>
              <a:gd name="connsiteY614" fmla="*/ 1767887 h 2191432"/>
              <a:gd name="connsiteX615" fmla="*/ 721820 w 2331026"/>
              <a:gd name="connsiteY615" fmla="*/ 1763418 h 2191432"/>
              <a:gd name="connsiteX616" fmla="*/ 738963 w 2331026"/>
              <a:gd name="connsiteY616" fmla="*/ 1802861 h 2191432"/>
              <a:gd name="connsiteX617" fmla="*/ 740153 w 2331026"/>
              <a:gd name="connsiteY617" fmla="*/ 1803804 h 2191432"/>
              <a:gd name="connsiteX618" fmla="*/ 745114 w 2331026"/>
              <a:gd name="connsiteY618" fmla="*/ 1810352 h 2191432"/>
              <a:gd name="connsiteX619" fmla="*/ 743057 w 2331026"/>
              <a:gd name="connsiteY619" fmla="*/ 1812281 h 2191432"/>
              <a:gd name="connsiteX620" fmla="*/ 750152 w 2331026"/>
              <a:gd name="connsiteY620" fmla="*/ 1828607 h 2191432"/>
              <a:gd name="connsiteX621" fmla="*/ 807054 w 2331026"/>
              <a:gd name="connsiteY621" fmla="*/ 1916121 h 2191432"/>
              <a:gd name="connsiteX622" fmla="*/ 863957 w 2331026"/>
              <a:gd name="connsiteY622" fmla="*/ 1964254 h 2191432"/>
              <a:gd name="connsiteX623" fmla="*/ 885500 w 2331026"/>
              <a:gd name="connsiteY623" fmla="*/ 2127932 h 2191432"/>
              <a:gd name="connsiteX624" fmla="*/ 874709 w 2331026"/>
              <a:gd name="connsiteY624" fmla="*/ 2142884 h 2191432"/>
              <a:gd name="connsiteX625" fmla="*/ 876082 w 2331026"/>
              <a:gd name="connsiteY625" fmla="*/ 2143403 h 2191432"/>
              <a:gd name="connsiteX626" fmla="*/ 871717 w 2331026"/>
              <a:gd name="connsiteY626" fmla="*/ 2156824 h 2191432"/>
              <a:gd name="connsiteX627" fmla="*/ 866162 w 2331026"/>
              <a:gd name="connsiteY627" fmla="*/ 2154727 h 2191432"/>
              <a:gd name="connsiteX628" fmla="*/ 855202 w 2331026"/>
              <a:gd name="connsiteY628" fmla="*/ 2169912 h 2191432"/>
              <a:gd name="connsiteX629" fmla="*/ 846448 w 2331026"/>
              <a:gd name="connsiteY629" fmla="*/ 2156784 h 2191432"/>
              <a:gd name="connsiteX630" fmla="*/ 851810 w 2331026"/>
              <a:gd name="connsiteY630" fmla="*/ 2149308 h 2191432"/>
              <a:gd name="connsiteX631" fmla="*/ 788770 w 2331026"/>
              <a:gd name="connsiteY631" fmla="*/ 2125507 h 2191432"/>
              <a:gd name="connsiteX632" fmla="*/ 793135 w 2331026"/>
              <a:gd name="connsiteY632" fmla="*/ 2112085 h 2191432"/>
              <a:gd name="connsiteX633" fmla="*/ 860317 w 2331026"/>
              <a:gd name="connsiteY633" fmla="*/ 2137450 h 2191432"/>
              <a:gd name="connsiteX634" fmla="*/ 866555 w 2331026"/>
              <a:gd name="connsiteY634" fmla="*/ 2128753 h 2191432"/>
              <a:gd name="connsiteX635" fmla="*/ 872711 w 2331026"/>
              <a:gd name="connsiteY635" fmla="*/ 2016762 h 2191432"/>
              <a:gd name="connsiteX636" fmla="*/ 843713 w 2331026"/>
              <a:gd name="connsiteY636" fmla="*/ 1964801 h 2191432"/>
              <a:gd name="connsiteX637" fmla="*/ 822317 w 2331026"/>
              <a:gd name="connsiteY637" fmla="*/ 1948051 h 2191432"/>
              <a:gd name="connsiteX638" fmla="*/ 821674 w 2331026"/>
              <a:gd name="connsiteY638" fmla="*/ 1951731 h 2191432"/>
              <a:gd name="connsiteX639" fmla="*/ 810238 w 2331026"/>
              <a:gd name="connsiteY639" fmla="*/ 1951182 h 2191432"/>
              <a:gd name="connsiteX640" fmla="*/ 649052 w 2331026"/>
              <a:gd name="connsiteY640" fmla="*/ 1863259 h 2191432"/>
              <a:gd name="connsiteX641" fmla="*/ 657764 w 2331026"/>
              <a:gd name="connsiteY641" fmla="*/ 1850070 h 2191432"/>
              <a:gd name="connsiteX642" fmla="*/ 743146 w 2331026"/>
              <a:gd name="connsiteY642" fmla="*/ 1889334 h 2191432"/>
              <a:gd name="connsiteX643" fmla="*/ 738087 w 2331026"/>
              <a:gd name="connsiteY643" fmla="*/ 1877164 h 2191432"/>
              <a:gd name="connsiteX644" fmla="*/ 688360 w 2331026"/>
              <a:gd name="connsiteY644" fmla="*/ 1837134 h 2191432"/>
              <a:gd name="connsiteX645" fmla="*/ 627241 w 2331026"/>
              <a:gd name="connsiteY645" fmla="*/ 1793341 h 2191432"/>
              <a:gd name="connsiteX646" fmla="*/ 635973 w 2331026"/>
              <a:gd name="connsiteY646" fmla="*/ 1780203 h 2191432"/>
              <a:gd name="connsiteX647" fmla="*/ 710188 w 2331026"/>
              <a:gd name="connsiteY647" fmla="*/ 1832755 h 2191432"/>
              <a:gd name="connsiteX648" fmla="*/ 758210 w 2331026"/>
              <a:gd name="connsiteY648" fmla="*/ 1894066 h 2191432"/>
              <a:gd name="connsiteX649" fmla="*/ 756057 w 2331026"/>
              <a:gd name="connsiteY649" fmla="*/ 1896225 h 2191432"/>
              <a:gd name="connsiteX650" fmla="*/ 785189 w 2331026"/>
              <a:gd name="connsiteY650" fmla="*/ 1911891 h 2191432"/>
              <a:gd name="connsiteX651" fmla="*/ 785497 w 2331026"/>
              <a:gd name="connsiteY651" fmla="*/ 1912138 h 2191432"/>
              <a:gd name="connsiteX652" fmla="*/ 746322 w 2331026"/>
              <a:gd name="connsiteY652" fmla="*/ 1859784 h 2191432"/>
              <a:gd name="connsiteX653" fmla="*/ 725607 w 2331026"/>
              <a:gd name="connsiteY653" fmla="*/ 1813587 h 2191432"/>
              <a:gd name="connsiteX654" fmla="*/ 723065 w 2331026"/>
              <a:gd name="connsiteY654" fmla="*/ 1810352 h 2191432"/>
              <a:gd name="connsiteX655" fmla="*/ 709836 w 2331026"/>
              <a:gd name="connsiteY655" fmla="*/ 1801621 h 2191432"/>
              <a:gd name="connsiteX656" fmla="*/ 678968 w 2331026"/>
              <a:gd name="connsiteY656" fmla="*/ 1775427 h 2191432"/>
              <a:gd name="connsiteX657" fmla="*/ 630461 w 2331026"/>
              <a:gd name="connsiteY657" fmla="*/ 1731771 h 2191432"/>
              <a:gd name="connsiteX658" fmla="*/ 643690 w 2331026"/>
              <a:gd name="connsiteY658" fmla="*/ 1723040 h 2191432"/>
              <a:gd name="connsiteX659" fmla="*/ 701016 w 2331026"/>
              <a:gd name="connsiteY659" fmla="*/ 1771062 h 2191432"/>
              <a:gd name="connsiteX660" fmla="*/ 710323 w 2331026"/>
              <a:gd name="connsiteY660" fmla="*/ 1778959 h 2191432"/>
              <a:gd name="connsiteX661" fmla="*/ 701193 w 2331026"/>
              <a:gd name="connsiteY661" fmla="*/ 1747183 h 2191432"/>
              <a:gd name="connsiteX662" fmla="*/ 697908 w 2331026"/>
              <a:gd name="connsiteY662" fmla="*/ 1744598 h 2191432"/>
              <a:gd name="connsiteX663" fmla="*/ 617397 w 2331026"/>
              <a:gd name="connsiteY663" fmla="*/ 1666463 h 2191432"/>
              <a:gd name="connsiteX664" fmla="*/ 626205 w 2331026"/>
              <a:gd name="connsiteY664" fmla="*/ 1653234 h 2191432"/>
              <a:gd name="connsiteX665" fmla="*/ 681255 w 2331026"/>
              <a:gd name="connsiteY665" fmla="*/ 1703946 h 2191432"/>
              <a:gd name="connsiteX666" fmla="*/ 692137 w 2331026"/>
              <a:gd name="connsiteY666" fmla="*/ 1715666 h 2191432"/>
              <a:gd name="connsiteX667" fmla="*/ 687137 w 2331026"/>
              <a:gd name="connsiteY667" fmla="*/ 1698263 h 2191432"/>
              <a:gd name="connsiteX668" fmla="*/ 685617 w 2331026"/>
              <a:gd name="connsiteY668" fmla="*/ 1687900 h 2191432"/>
              <a:gd name="connsiteX669" fmla="*/ 635180 w 2331026"/>
              <a:gd name="connsiteY669" fmla="*/ 1626653 h 2191432"/>
              <a:gd name="connsiteX670" fmla="*/ 643911 w 2331026"/>
              <a:gd name="connsiteY670" fmla="*/ 1617895 h 2191432"/>
              <a:gd name="connsiteX671" fmla="*/ 681752 w 2331026"/>
              <a:gd name="connsiteY671" fmla="*/ 1661549 h 2191432"/>
              <a:gd name="connsiteX672" fmla="*/ 675988 w 2331026"/>
              <a:gd name="connsiteY672" fmla="*/ 1622240 h 2191432"/>
              <a:gd name="connsiteX673" fmla="*/ 635216 w 2331026"/>
              <a:gd name="connsiteY673" fmla="*/ 1574334 h 2191432"/>
              <a:gd name="connsiteX674" fmla="*/ 644019 w 2331026"/>
              <a:gd name="connsiteY674" fmla="*/ 1561145 h 2191432"/>
              <a:gd name="connsiteX675" fmla="*/ 673824 w 2331026"/>
              <a:gd name="connsiteY675" fmla="*/ 1599972 h 2191432"/>
              <a:gd name="connsiteX676" fmla="*/ 674343 w 2331026"/>
              <a:gd name="connsiteY676" fmla="*/ 1567250 h 2191432"/>
              <a:gd name="connsiteX677" fmla="*/ 654279 w 2331026"/>
              <a:gd name="connsiteY677" fmla="*/ 1539196 h 2191432"/>
              <a:gd name="connsiteX678" fmla="*/ 635180 w 2331026"/>
              <a:gd name="connsiteY678" fmla="*/ 1495432 h 2191432"/>
              <a:gd name="connsiteX679" fmla="*/ 648276 w 2331026"/>
              <a:gd name="connsiteY679" fmla="*/ 1491000 h 2191432"/>
              <a:gd name="connsiteX680" fmla="*/ 667376 w 2331026"/>
              <a:gd name="connsiteY680" fmla="*/ 1530886 h 2191432"/>
              <a:gd name="connsiteX681" fmla="*/ 675503 w 2331026"/>
              <a:gd name="connsiteY681" fmla="*/ 1542093 h 2191432"/>
              <a:gd name="connsiteX682" fmla="*/ 680429 w 2331026"/>
              <a:gd name="connsiteY682" fmla="*/ 1521968 h 2191432"/>
              <a:gd name="connsiteX683" fmla="*/ 666471 w 2331026"/>
              <a:gd name="connsiteY683" fmla="*/ 1482191 h 2191432"/>
              <a:gd name="connsiteX684" fmla="*/ 649375 w 2331026"/>
              <a:gd name="connsiteY684" fmla="*/ 1430187 h 2191432"/>
              <a:gd name="connsiteX685" fmla="*/ 662197 w 2331026"/>
              <a:gd name="connsiteY685" fmla="*/ 1425808 h 2191432"/>
              <a:gd name="connsiteX686" fmla="*/ 679828 w 2331026"/>
              <a:gd name="connsiteY686" fmla="*/ 1478359 h 2191432"/>
              <a:gd name="connsiteX687" fmla="*/ 686800 w 2331026"/>
              <a:gd name="connsiteY687" fmla="*/ 1495945 h 2191432"/>
              <a:gd name="connsiteX688" fmla="*/ 693404 w 2331026"/>
              <a:gd name="connsiteY688" fmla="*/ 1468970 h 2191432"/>
              <a:gd name="connsiteX689" fmla="*/ 698385 w 2331026"/>
              <a:gd name="connsiteY689" fmla="*/ 1460134 h 2191432"/>
              <a:gd name="connsiteX690" fmla="*/ 692665 w 2331026"/>
              <a:gd name="connsiteY690" fmla="*/ 1443789 h 2191432"/>
              <a:gd name="connsiteX691" fmla="*/ 670135 w 2331026"/>
              <a:gd name="connsiteY691" fmla="*/ 1395221 h 2191432"/>
              <a:gd name="connsiteX692" fmla="*/ 683324 w 2331026"/>
              <a:gd name="connsiteY692" fmla="*/ 1390855 h 2191432"/>
              <a:gd name="connsiteX693" fmla="*/ 706403 w 2331026"/>
              <a:gd name="connsiteY693" fmla="*/ 1441606 h 2191432"/>
              <a:gd name="connsiteX694" fmla="*/ 707255 w 2331026"/>
              <a:gd name="connsiteY694" fmla="*/ 1444397 h 2191432"/>
              <a:gd name="connsiteX695" fmla="*/ 715135 w 2331026"/>
              <a:gd name="connsiteY695" fmla="*/ 1430418 h 2191432"/>
              <a:gd name="connsiteX696" fmla="*/ 720059 w 2331026"/>
              <a:gd name="connsiteY696" fmla="*/ 1427136 h 2191432"/>
              <a:gd name="connsiteX697" fmla="*/ 721807 w 2331026"/>
              <a:gd name="connsiteY697" fmla="*/ 1427835 h 2191432"/>
              <a:gd name="connsiteX698" fmla="*/ 718126 w 2331026"/>
              <a:gd name="connsiteY698" fmla="*/ 1417314 h 2191432"/>
              <a:gd name="connsiteX699" fmla="*/ 736269 w 2331026"/>
              <a:gd name="connsiteY699" fmla="*/ 1412992 h 2191432"/>
              <a:gd name="connsiteX700" fmla="*/ 745195 w 2331026"/>
              <a:gd name="connsiteY700" fmla="*/ 1455516 h 2191432"/>
              <a:gd name="connsiteX701" fmla="*/ 752354 w 2331026"/>
              <a:gd name="connsiteY701" fmla="*/ 1466130 h 2191432"/>
              <a:gd name="connsiteX702" fmla="*/ 749876 w 2331026"/>
              <a:gd name="connsiteY702" fmla="*/ 1447964 h 2191432"/>
              <a:gd name="connsiteX703" fmla="*/ 763211 w 2331026"/>
              <a:gd name="connsiteY703" fmla="*/ 1447964 h 2191432"/>
              <a:gd name="connsiteX704" fmla="*/ 767656 w 2331026"/>
              <a:gd name="connsiteY704" fmla="*/ 1480549 h 2191432"/>
              <a:gd name="connsiteX705" fmla="*/ 769070 w 2331026"/>
              <a:gd name="connsiteY705" fmla="*/ 1490912 h 2191432"/>
              <a:gd name="connsiteX706" fmla="*/ 784574 w 2331026"/>
              <a:gd name="connsiteY706" fmla="*/ 1513898 h 2191432"/>
              <a:gd name="connsiteX707" fmla="*/ 784449 w 2331026"/>
              <a:gd name="connsiteY707" fmla="*/ 1513093 h 2191432"/>
              <a:gd name="connsiteX708" fmla="*/ 797678 w 2331026"/>
              <a:gd name="connsiteY708" fmla="*/ 1513093 h 2191432"/>
              <a:gd name="connsiteX709" fmla="*/ 799134 w 2331026"/>
              <a:gd name="connsiteY709" fmla="*/ 1517416 h 2191432"/>
              <a:gd name="connsiteX710" fmla="*/ 800641 w 2331026"/>
              <a:gd name="connsiteY710" fmla="*/ 1527349 h 2191432"/>
              <a:gd name="connsiteX711" fmla="*/ 799491 w 2331026"/>
              <a:gd name="connsiteY711" fmla="*/ 1533676 h 2191432"/>
              <a:gd name="connsiteX712" fmla="*/ 805072 w 2331026"/>
              <a:gd name="connsiteY712" fmla="*/ 1539992 h 2191432"/>
              <a:gd name="connsiteX713" fmla="*/ 806498 w 2331026"/>
              <a:gd name="connsiteY713" fmla="*/ 1539287 h 2191432"/>
              <a:gd name="connsiteX714" fmla="*/ 799134 w 2331026"/>
              <a:gd name="connsiteY714" fmla="*/ 1517416 h 2191432"/>
              <a:gd name="connsiteX715" fmla="*/ 798230 w 2331026"/>
              <a:gd name="connsiteY715" fmla="*/ 1511455 h 2191432"/>
              <a:gd name="connsiteX716" fmla="*/ 788859 w 2331026"/>
              <a:gd name="connsiteY716" fmla="*/ 1482533 h 2191432"/>
              <a:gd name="connsiteX717" fmla="*/ 806498 w 2331026"/>
              <a:gd name="connsiteY717" fmla="*/ 1478167 h 2191432"/>
              <a:gd name="connsiteX718" fmla="*/ 813939 w 2331026"/>
              <a:gd name="connsiteY718" fmla="*/ 1530965 h 2191432"/>
              <a:gd name="connsiteX719" fmla="*/ 811118 w 2331026"/>
              <a:gd name="connsiteY719" fmla="*/ 1546834 h 2191432"/>
              <a:gd name="connsiteX720" fmla="*/ 831330 w 2331026"/>
              <a:gd name="connsiteY720" fmla="*/ 1569708 h 2191432"/>
              <a:gd name="connsiteX721" fmla="*/ 832568 w 2331026"/>
              <a:gd name="connsiteY721" fmla="*/ 1566451 h 2191432"/>
              <a:gd name="connsiteX722" fmla="*/ 835892 w 2331026"/>
              <a:gd name="connsiteY722" fmla="*/ 1564439 h 2191432"/>
              <a:gd name="connsiteX723" fmla="*/ 834462 w 2331026"/>
              <a:gd name="connsiteY723" fmla="*/ 1572267 h 2191432"/>
              <a:gd name="connsiteX724" fmla="*/ 840670 w 2331026"/>
              <a:gd name="connsiteY724" fmla="*/ 1577100 h 2191432"/>
              <a:gd name="connsiteX725" fmla="*/ 846034 w 2331026"/>
              <a:gd name="connsiteY725" fmla="*/ 1575270 h 2191432"/>
              <a:gd name="connsiteX726" fmla="*/ 841725 w 2331026"/>
              <a:gd name="connsiteY726" fmla="*/ 1566451 h 2191432"/>
              <a:gd name="connsiteX727" fmla="*/ 837349 w 2331026"/>
              <a:gd name="connsiteY727" fmla="*/ 1563557 h 2191432"/>
              <a:gd name="connsiteX728" fmla="*/ 835892 w 2331026"/>
              <a:gd name="connsiteY728" fmla="*/ 1564439 h 2191432"/>
              <a:gd name="connsiteX729" fmla="*/ 836002 w 2331026"/>
              <a:gd name="connsiteY729" fmla="*/ 1563832 h 2191432"/>
              <a:gd name="connsiteX730" fmla="*/ 824489 w 2331026"/>
              <a:gd name="connsiteY730" fmla="*/ 1517944 h 2191432"/>
              <a:gd name="connsiteX731" fmla="*/ 841725 w 2331026"/>
              <a:gd name="connsiteY731" fmla="*/ 1517944 h 2191432"/>
              <a:gd name="connsiteX732" fmla="*/ 850343 w 2331026"/>
              <a:gd name="connsiteY732" fmla="*/ 1579680 h 2191432"/>
              <a:gd name="connsiteX733" fmla="*/ 847269 w 2331026"/>
              <a:gd name="connsiteY733" fmla="*/ 1582236 h 2191432"/>
              <a:gd name="connsiteX734" fmla="*/ 877088 w 2331026"/>
              <a:gd name="connsiteY734" fmla="*/ 1605446 h 2191432"/>
              <a:gd name="connsiteX735" fmla="*/ 884410 w 2331026"/>
              <a:gd name="connsiteY735" fmla="*/ 1609161 h 2191432"/>
              <a:gd name="connsiteX736" fmla="*/ 880174 w 2331026"/>
              <a:gd name="connsiteY736" fmla="*/ 1587877 h 2191432"/>
              <a:gd name="connsiteX737" fmla="*/ 866986 w 2331026"/>
              <a:gd name="connsiteY737" fmla="*/ 1552538 h 2191432"/>
              <a:gd name="connsiteX738" fmla="*/ 880174 w 2331026"/>
              <a:gd name="connsiteY738" fmla="*/ 1548121 h 2191432"/>
              <a:gd name="connsiteX739" fmla="*/ 897759 w 2331026"/>
              <a:gd name="connsiteY739" fmla="*/ 1597817 h 2191432"/>
              <a:gd name="connsiteX740" fmla="*/ 900078 w 2331026"/>
              <a:gd name="connsiteY740" fmla="*/ 1617110 h 2191432"/>
              <a:gd name="connsiteX741" fmla="*/ 909868 w 2331026"/>
              <a:gd name="connsiteY741" fmla="*/ 1622078 h 2191432"/>
              <a:gd name="connsiteX742" fmla="*/ 932735 w 2331026"/>
              <a:gd name="connsiteY742" fmla="*/ 1627342 h 2191432"/>
              <a:gd name="connsiteX743" fmla="*/ 920873 w 2331026"/>
              <a:gd name="connsiteY743" fmla="*/ 1574740 h 2191432"/>
              <a:gd name="connsiteX744" fmla="*/ 922888 w 2331026"/>
              <a:gd name="connsiteY744" fmla="*/ 1569242 h 2191432"/>
              <a:gd name="connsiteX745" fmla="*/ 895712 w 2331026"/>
              <a:gd name="connsiteY745" fmla="*/ 1554832 h 2191432"/>
              <a:gd name="connsiteX746" fmla="*/ 849880 w 2331026"/>
              <a:gd name="connsiteY746" fmla="*/ 1521767 h 2191432"/>
              <a:gd name="connsiteX747" fmla="*/ 718485 w 2331026"/>
              <a:gd name="connsiteY747" fmla="*/ 1373148 h 2191432"/>
              <a:gd name="connsiteX748" fmla="*/ 674687 w 2331026"/>
              <a:gd name="connsiteY748" fmla="*/ 1360035 h 2191432"/>
              <a:gd name="connsiteX749" fmla="*/ 639648 w 2331026"/>
              <a:gd name="connsiteY749" fmla="*/ 1456200 h 2191432"/>
              <a:gd name="connsiteX750" fmla="*/ 841120 w 2331026"/>
              <a:gd name="connsiteY750" fmla="*/ 2177440 h 2191432"/>
              <a:gd name="connsiteX751" fmla="*/ 746124 w 2331026"/>
              <a:gd name="connsiteY751" fmla="*/ 2116099 h 2191432"/>
              <a:gd name="connsiteX752" fmla="*/ 708880 w 2331026"/>
              <a:gd name="connsiteY752" fmla="*/ 2081877 h 2191432"/>
              <a:gd name="connsiteX753" fmla="*/ 658810 w 2331026"/>
              <a:gd name="connsiteY753" fmla="*/ 2018234 h 2191432"/>
              <a:gd name="connsiteX754" fmla="*/ 683447 w 2331026"/>
              <a:gd name="connsiteY754" fmla="*/ 1311952 h 2191432"/>
              <a:gd name="connsiteX755" fmla="*/ 696586 w 2331026"/>
              <a:gd name="connsiteY755" fmla="*/ 1311952 h 2191432"/>
              <a:gd name="connsiteX756" fmla="*/ 1018743 w 2331026"/>
              <a:gd name="connsiteY756" fmla="*/ 1590024 h 2191432"/>
              <a:gd name="connsiteX757" fmla="*/ 1026739 w 2331026"/>
              <a:gd name="connsiteY757" fmla="*/ 1591341 h 2191432"/>
              <a:gd name="connsiteX758" fmla="*/ 1026101 w 2331026"/>
              <a:gd name="connsiteY758" fmla="*/ 1587378 h 2191432"/>
              <a:gd name="connsiteX759" fmla="*/ 1043035 w 2331026"/>
              <a:gd name="connsiteY759" fmla="*/ 1582989 h 2191432"/>
              <a:gd name="connsiteX760" fmla="*/ 1044239 w 2331026"/>
              <a:gd name="connsiteY760" fmla="*/ 1594224 h 2191432"/>
              <a:gd name="connsiteX761" fmla="*/ 1069077 w 2331026"/>
              <a:gd name="connsiteY761" fmla="*/ 1598317 h 2191432"/>
              <a:gd name="connsiteX762" fmla="*/ 1068567 w 2331026"/>
              <a:gd name="connsiteY762" fmla="*/ 1596701 h 2191432"/>
              <a:gd name="connsiteX763" fmla="*/ 1081662 w 2331026"/>
              <a:gd name="connsiteY763" fmla="*/ 1592379 h 2191432"/>
              <a:gd name="connsiteX764" fmla="*/ 1084315 w 2331026"/>
              <a:gd name="connsiteY764" fmla="*/ 1600549 h 2191432"/>
              <a:gd name="connsiteX765" fmla="*/ 1098676 w 2331026"/>
              <a:gd name="connsiteY765" fmla="*/ 1601177 h 2191432"/>
              <a:gd name="connsiteX766" fmla="*/ 1098828 w 2331026"/>
              <a:gd name="connsiteY766" fmla="*/ 1600775 h 2191432"/>
              <a:gd name="connsiteX767" fmla="*/ 1099854 w 2331026"/>
              <a:gd name="connsiteY767" fmla="*/ 1601229 h 2191432"/>
              <a:gd name="connsiteX768" fmla="*/ 1156945 w 2331026"/>
              <a:gd name="connsiteY768" fmla="*/ 1603726 h 2191432"/>
              <a:gd name="connsiteX769" fmla="*/ 1384217 w 2331026"/>
              <a:gd name="connsiteY769" fmla="*/ 1534881 h 2191432"/>
              <a:gd name="connsiteX770" fmla="*/ 1493713 w 2331026"/>
              <a:gd name="connsiteY770" fmla="*/ 1443087 h 2191432"/>
              <a:gd name="connsiteX771" fmla="*/ 1555030 w 2331026"/>
              <a:gd name="connsiteY771" fmla="*/ 1486798 h 2191432"/>
              <a:gd name="connsiteX772" fmla="*/ 1677665 w 2331026"/>
              <a:gd name="connsiteY772" fmla="*/ 1547994 h 2191432"/>
              <a:gd name="connsiteX773" fmla="*/ 1738162 w 2331026"/>
              <a:gd name="connsiteY773" fmla="*/ 1563293 h 2191432"/>
              <a:gd name="connsiteX774" fmla="*/ 1745749 w 2331026"/>
              <a:gd name="connsiteY774" fmla="*/ 1563960 h 2191432"/>
              <a:gd name="connsiteX775" fmla="*/ 1738888 w 2331026"/>
              <a:gd name="connsiteY775" fmla="*/ 1552383 h 2191432"/>
              <a:gd name="connsiteX776" fmla="*/ 1743254 w 2331026"/>
              <a:gd name="connsiteY776" fmla="*/ 1539286 h 2191432"/>
              <a:gd name="connsiteX777" fmla="*/ 1786910 w 2331026"/>
              <a:gd name="connsiteY777" fmla="*/ 1543652 h 2191432"/>
              <a:gd name="connsiteX778" fmla="*/ 1782544 w 2331026"/>
              <a:gd name="connsiteY778" fmla="*/ 1561114 h 2191432"/>
              <a:gd name="connsiteX779" fmla="*/ 1758534 w 2331026"/>
              <a:gd name="connsiteY779" fmla="*/ 1555112 h 2191432"/>
              <a:gd name="connsiteX780" fmla="*/ 1751985 w 2331026"/>
              <a:gd name="connsiteY780" fmla="*/ 1543652 h 2191432"/>
              <a:gd name="connsiteX781" fmla="*/ 1747619 w 2331026"/>
              <a:gd name="connsiteY781" fmla="*/ 1552383 h 2191432"/>
              <a:gd name="connsiteX782" fmla="*/ 1758534 w 2331026"/>
              <a:gd name="connsiteY782" fmla="*/ 1555112 h 2191432"/>
              <a:gd name="connsiteX783" fmla="*/ 1764534 w 2331026"/>
              <a:gd name="connsiteY783" fmla="*/ 1565612 h 2191432"/>
              <a:gd name="connsiteX784" fmla="*/ 1800301 w 2331026"/>
              <a:gd name="connsiteY784" fmla="*/ 1568757 h 2191432"/>
              <a:gd name="connsiteX785" fmla="*/ 1805165 w 2331026"/>
              <a:gd name="connsiteY785" fmla="*/ 1568287 h 2191432"/>
              <a:gd name="connsiteX786" fmla="*/ 1803022 w 2331026"/>
              <a:gd name="connsiteY786" fmla="*/ 1565481 h 2191432"/>
              <a:gd name="connsiteX787" fmla="*/ 1809690 w 2331026"/>
              <a:gd name="connsiteY787" fmla="*/ 1556749 h 2191432"/>
              <a:gd name="connsiteX788" fmla="*/ 1819691 w 2331026"/>
              <a:gd name="connsiteY788" fmla="*/ 1565481 h 2191432"/>
              <a:gd name="connsiteX789" fmla="*/ 1817887 w 2331026"/>
              <a:gd name="connsiteY789" fmla="*/ 1567056 h 2191432"/>
              <a:gd name="connsiteX790" fmla="*/ 1862439 w 2331026"/>
              <a:gd name="connsiteY790" fmla="*/ 1562747 h 2191432"/>
              <a:gd name="connsiteX791" fmla="*/ 1922936 w 2331026"/>
              <a:gd name="connsiteY791" fmla="*/ 1543623 h 2191432"/>
              <a:gd name="connsiteX792" fmla="*/ 1987743 w 2331026"/>
              <a:gd name="connsiteY792" fmla="*/ 1501687 h 2191432"/>
              <a:gd name="connsiteX793" fmla="*/ 1997343 w 2331026"/>
              <a:gd name="connsiteY793" fmla="*/ 1492405 h 2191432"/>
              <a:gd name="connsiteX794" fmla="*/ 1997254 w 2331026"/>
              <a:gd name="connsiteY794" fmla="*/ 1492024 h 2191432"/>
              <a:gd name="connsiteX795" fmla="*/ 2002165 w 2331026"/>
              <a:gd name="connsiteY795" fmla="*/ 1483315 h 2191432"/>
              <a:gd name="connsiteX796" fmla="*/ 2005118 w 2331026"/>
              <a:gd name="connsiteY796" fmla="*/ 1484886 h 2191432"/>
              <a:gd name="connsiteX797" fmla="*/ 2032808 w 2331026"/>
              <a:gd name="connsiteY797" fmla="*/ 1458109 h 2191432"/>
              <a:gd name="connsiteX798" fmla="*/ 2032575 w 2331026"/>
              <a:gd name="connsiteY798" fmla="*/ 1457133 h 2191432"/>
              <a:gd name="connsiteX799" fmla="*/ 2039798 w 2331026"/>
              <a:gd name="connsiteY799" fmla="*/ 1448947 h 2191432"/>
              <a:gd name="connsiteX800" fmla="*/ 2041177 w 2331026"/>
              <a:gd name="connsiteY800" fmla="*/ 1450017 h 2191432"/>
              <a:gd name="connsiteX801" fmla="*/ 2047213 w 2331026"/>
              <a:gd name="connsiteY801" fmla="*/ 1444179 h 2191432"/>
              <a:gd name="connsiteX802" fmla="*/ 2070199 w 2331026"/>
              <a:gd name="connsiteY802" fmla="*/ 1410866 h 2191432"/>
              <a:gd name="connsiteX803" fmla="*/ 2073661 w 2331026"/>
              <a:gd name="connsiteY803" fmla="*/ 1403125 h 2191432"/>
              <a:gd name="connsiteX804" fmla="*/ 2075239 w 2331026"/>
              <a:gd name="connsiteY804" fmla="*/ 1398676 h 2191432"/>
              <a:gd name="connsiteX805" fmla="*/ 2075642 w 2331026"/>
              <a:gd name="connsiteY805" fmla="*/ 1398698 h 2191432"/>
              <a:gd name="connsiteX806" fmla="*/ 2086153 w 2331026"/>
              <a:gd name="connsiteY806" fmla="*/ 1375197 h 2191432"/>
              <a:gd name="connsiteX807" fmla="*/ 2089369 w 2331026"/>
              <a:gd name="connsiteY807" fmla="*/ 1298839 h 2191432"/>
              <a:gd name="connsiteX808" fmla="*/ 1971114 w 2331026"/>
              <a:gd name="connsiteY808" fmla="*/ 1084652 h 2191432"/>
              <a:gd name="connsiteX809" fmla="*/ 1975494 w 2331026"/>
              <a:gd name="connsiteY809" fmla="*/ 1071539 h 2191432"/>
              <a:gd name="connsiteX810" fmla="*/ 2032637 w 2331026"/>
              <a:gd name="connsiteY810" fmla="*/ 1038141 h 2191432"/>
              <a:gd name="connsiteX811" fmla="*/ 2032927 w 2331026"/>
              <a:gd name="connsiteY811" fmla="*/ 1038012 h 2191432"/>
              <a:gd name="connsiteX812" fmla="*/ 2027734 w 2331026"/>
              <a:gd name="connsiteY812" fmla="*/ 1034461 h 2191432"/>
              <a:gd name="connsiteX813" fmla="*/ 2037021 w 2331026"/>
              <a:gd name="connsiteY813" fmla="*/ 1028111 h 2191432"/>
              <a:gd name="connsiteX814" fmla="*/ 2042535 w 2331026"/>
              <a:gd name="connsiteY814" fmla="*/ 1033766 h 2191432"/>
              <a:gd name="connsiteX815" fmla="*/ 2094297 w 2331026"/>
              <a:gd name="connsiteY815" fmla="*/ 1010889 h 2191432"/>
              <a:gd name="connsiteX816" fmla="*/ 2152204 w 2331026"/>
              <a:gd name="connsiteY816" fmla="*/ 981826 h 2191432"/>
              <a:gd name="connsiteX817" fmla="*/ 2151214 w 2331026"/>
              <a:gd name="connsiteY817" fmla="*/ 979366 h 2191432"/>
              <a:gd name="connsiteX818" fmla="*/ 2154469 w 2331026"/>
              <a:gd name="connsiteY818" fmla="*/ 970588 h 2191432"/>
              <a:gd name="connsiteX819" fmla="*/ 2162184 w 2331026"/>
              <a:gd name="connsiteY819" fmla="*/ 974056 h 2191432"/>
              <a:gd name="connsiteX820" fmla="*/ 2203245 w 2331026"/>
              <a:gd name="connsiteY820" fmla="*/ 940404 h 2191432"/>
              <a:gd name="connsiteX821" fmla="*/ 2194485 w 2331026"/>
              <a:gd name="connsiteY821" fmla="*/ 590712 h 2191432"/>
              <a:gd name="connsiteX822" fmla="*/ 1874758 w 2331026"/>
              <a:gd name="connsiteY822" fmla="*/ 459578 h 2191432"/>
              <a:gd name="connsiteX823" fmla="*/ 1703944 w 2331026"/>
              <a:gd name="connsiteY823" fmla="*/ 481433 h 2191432"/>
              <a:gd name="connsiteX824" fmla="*/ 1572550 w 2331026"/>
              <a:gd name="connsiteY824" fmla="*/ 551372 h 2191432"/>
              <a:gd name="connsiteX825" fmla="*/ 1559410 w 2331026"/>
              <a:gd name="connsiteY825" fmla="*/ 542629 h 2191432"/>
              <a:gd name="connsiteX826" fmla="*/ 1556308 w 2331026"/>
              <a:gd name="connsiteY826" fmla="*/ 508758 h 2191432"/>
              <a:gd name="connsiteX827" fmla="*/ 1550928 w 2331026"/>
              <a:gd name="connsiteY827" fmla="*/ 512174 h 2191432"/>
              <a:gd name="connsiteX828" fmla="*/ 1550928 w 2331026"/>
              <a:gd name="connsiteY828" fmla="*/ 499474 h 2191432"/>
              <a:gd name="connsiteX829" fmla="*/ 1555738 w 2331026"/>
              <a:gd name="connsiteY829" fmla="*/ 502528 h 2191432"/>
              <a:gd name="connsiteX830" fmla="*/ 1552097 w 2331026"/>
              <a:gd name="connsiteY830" fmla="*/ 462778 h 2191432"/>
              <a:gd name="connsiteX831" fmla="*/ 1550769 w 2331026"/>
              <a:gd name="connsiteY831" fmla="*/ 464549 h 2191432"/>
              <a:gd name="connsiteX832" fmla="*/ 1544221 w 2331026"/>
              <a:gd name="connsiteY832" fmla="*/ 455817 h 2191432"/>
              <a:gd name="connsiteX833" fmla="*/ 1550672 w 2331026"/>
              <a:gd name="connsiteY833" fmla="*/ 447216 h 2191432"/>
              <a:gd name="connsiteX834" fmla="*/ 1550103 w 2331026"/>
              <a:gd name="connsiteY834" fmla="*/ 441000 h 2191432"/>
              <a:gd name="connsiteX835" fmla="*/ 1511232 w 2331026"/>
              <a:gd name="connsiteY835" fmla="*/ 345928 h 2191432"/>
              <a:gd name="connsiteX836" fmla="*/ 1327279 w 2331026"/>
              <a:gd name="connsiteY836" fmla="*/ 254134 h 2191432"/>
              <a:gd name="connsiteX837" fmla="*/ 889299 w 2331026"/>
              <a:gd name="connsiteY837" fmla="*/ 433351 h 2191432"/>
              <a:gd name="connsiteX838" fmla="*/ 876159 w 2331026"/>
              <a:gd name="connsiteY838" fmla="*/ 424608 h 2191432"/>
              <a:gd name="connsiteX839" fmla="*/ 889299 w 2331026"/>
              <a:gd name="connsiteY839" fmla="*/ 428980 h 2191432"/>
              <a:gd name="connsiteX840" fmla="*/ 898641 w 2331026"/>
              <a:gd name="connsiteY840" fmla="*/ 398264 h 2191432"/>
              <a:gd name="connsiteX841" fmla="*/ 919145 w 2331026"/>
              <a:gd name="connsiteY841" fmla="*/ 374238 h 2191432"/>
              <a:gd name="connsiteX842" fmla="*/ 938729 w 2331026"/>
              <a:gd name="connsiteY842" fmla="*/ 359401 h 2191432"/>
              <a:gd name="connsiteX843" fmla="*/ 920850 w 2331026"/>
              <a:gd name="connsiteY843" fmla="*/ 337549 h 2191432"/>
              <a:gd name="connsiteX844" fmla="*/ 929422 w 2331026"/>
              <a:gd name="connsiteY844" fmla="*/ 324452 h 2191432"/>
              <a:gd name="connsiteX845" fmla="*/ 948658 w 2331026"/>
              <a:gd name="connsiteY845" fmla="*/ 351880 h 2191432"/>
              <a:gd name="connsiteX846" fmla="*/ 994758 w 2331026"/>
              <a:gd name="connsiteY846" fmla="*/ 316955 h 2191432"/>
              <a:gd name="connsiteX847" fmla="*/ 969831 w 2331026"/>
              <a:gd name="connsiteY847" fmla="*/ 307006 h 2191432"/>
              <a:gd name="connsiteX848" fmla="*/ 953474 w 2331026"/>
              <a:gd name="connsiteY848" fmla="*/ 286740 h 2191432"/>
              <a:gd name="connsiteX849" fmla="*/ 943743 w 2331026"/>
              <a:gd name="connsiteY849" fmla="*/ 265965 h 2191432"/>
              <a:gd name="connsiteX850" fmla="*/ 945931 w 2331026"/>
              <a:gd name="connsiteY850" fmla="*/ 281491 h 2191432"/>
              <a:gd name="connsiteX851" fmla="*/ 959669 w 2331026"/>
              <a:gd name="connsiteY851" fmla="*/ 302227 h 2191432"/>
              <a:gd name="connsiteX852" fmla="*/ 968462 w 2331026"/>
              <a:gd name="connsiteY852" fmla="*/ 306593 h 2191432"/>
              <a:gd name="connsiteX853" fmla="*/ 977254 w 2331026"/>
              <a:gd name="connsiteY853" fmla="*/ 319690 h 2191432"/>
              <a:gd name="connsiteX854" fmla="*/ 964066 w 2331026"/>
              <a:gd name="connsiteY854" fmla="*/ 324056 h 2191432"/>
              <a:gd name="connsiteX855" fmla="*/ 950877 w 2331026"/>
              <a:gd name="connsiteY855" fmla="*/ 315324 h 2191432"/>
              <a:gd name="connsiteX856" fmla="*/ 937689 w 2331026"/>
              <a:gd name="connsiteY856" fmla="*/ 302227 h 2191432"/>
              <a:gd name="connsiteX857" fmla="*/ 924500 w 2331026"/>
              <a:gd name="connsiteY857" fmla="*/ 258571 h 2191432"/>
              <a:gd name="connsiteX858" fmla="*/ 931644 w 2331026"/>
              <a:gd name="connsiteY858" fmla="*/ 249840 h 2191432"/>
              <a:gd name="connsiteX859" fmla="*/ 937981 w 2331026"/>
              <a:gd name="connsiteY859" fmla="*/ 252489 h 2191432"/>
              <a:gd name="connsiteX860" fmla="*/ 920912 w 2331026"/>
              <a:gd name="connsiteY860" fmla="*/ 210654 h 2191432"/>
              <a:gd name="connsiteX861" fmla="*/ 933957 w 2331026"/>
              <a:gd name="connsiteY861" fmla="*/ 201870 h 2191432"/>
              <a:gd name="connsiteX862" fmla="*/ 979207 w 2331026"/>
              <a:gd name="connsiteY862" fmla="*/ 293898 h 2191432"/>
              <a:gd name="connsiteX863" fmla="*/ 999728 w 2331026"/>
              <a:gd name="connsiteY863" fmla="*/ 303476 h 2191432"/>
              <a:gd name="connsiteX864" fmla="*/ 955266 w 2331026"/>
              <a:gd name="connsiteY864" fmla="*/ 209453 h 2191432"/>
              <a:gd name="connsiteX865" fmla="*/ 893956 w 2331026"/>
              <a:gd name="connsiteY865" fmla="*/ 114155 h 2191432"/>
              <a:gd name="connsiteX866" fmla="*/ 897240 w 2331026"/>
              <a:gd name="connsiteY866" fmla="*/ 107035 h 2191432"/>
              <a:gd name="connsiteX867" fmla="*/ 608990 w 2331026"/>
              <a:gd name="connsiteY867" fmla="*/ 607 h 2191432"/>
              <a:gd name="connsiteX868" fmla="*/ 884919 w 2331026"/>
              <a:gd name="connsiteY868" fmla="*/ 109886 h 2191432"/>
              <a:gd name="connsiteX869" fmla="*/ 913251 w 2331026"/>
              <a:gd name="connsiteY869" fmla="*/ 350231 h 2191432"/>
              <a:gd name="connsiteX870" fmla="*/ 898641 w 2331026"/>
              <a:gd name="connsiteY870" fmla="*/ 398264 h 2191432"/>
              <a:gd name="connsiteX871" fmla="*/ 876159 w 2331026"/>
              <a:gd name="connsiteY871" fmla="*/ 424608 h 2191432"/>
              <a:gd name="connsiteX872" fmla="*/ 845500 w 2331026"/>
              <a:gd name="connsiteY872" fmla="*/ 83659 h 2191432"/>
              <a:gd name="connsiteX873" fmla="*/ 503874 w 2331026"/>
              <a:gd name="connsiteY873" fmla="*/ 31205 h 2191432"/>
              <a:gd name="connsiteX874" fmla="*/ 219185 w 2331026"/>
              <a:gd name="connsiteY874" fmla="*/ 297845 h 2191432"/>
              <a:gd name="connsiteX875" fmla="*/ 201665 w 2331026"/>
              <a:gd name="connsiteY875" fmla="*/ 525145 h 2191432"/>
              <a:gd name="connsiteX876" fmla="*/ 241084 w 2331026"/>
              <a:gd name="connsiteY876" fmla="*/ 660651 h 2191432"/>
              <a:gd name="connsiteX877" fmla="*/ 232324 w 2331026"/>
              <a:gd name="connsiteY877" fmla="*/ 669393 h 2191432"/>
              <a:gd name="connsiteX878" fmla="*/ 17713 w 2331026"/>
              <a:gd name="connsiteY878" fmla="*/ 909806 h 2191432"/>
              <a:gd name="connsiteX879" fmla="*/ 31742 w 2331026"/>
              <a:gd name="connsiteY879" fmla="*/ 988760 h 2191432"/>
              <a:gd name="connsiteX880" fmla="*/ 43755 w 2331026"/>
              <a:gd name="connsiteY880" fmla="*/ 1013610 h 2191432"/>
              <a:gd name="connsiteX881" fmla="*/ 48280 w 2331026"/>
              <a:gd name="connsiteY881" fmla="*/ 992409 h 2191432"/>
              <a:gd name="connsiteX882" fmla="*/ 61436 w 2331026"/>
              <a:gd name="connsiteY882" fmla="*/ 996783 h 2191432"/>
              <a:gd name="connsiteX883" fmla="*/ 55552 w 2331026"/>
              <a:gd name="connsiteY883" fmla="*/ 1026701 h 2191432"/>
              <a:gd name="connsiteX884" fmla="*/ 56219 w 2331026"/>
              <a:gd name="connsiteY884" fmla="*/ 1039394 h 2191432"/>
              <a:gd name="connsiteX885" fmla="*/ 67533 w 2331026"/>
              <a:gd name="connsiteY885" fmla="*/ 1062797 h 2191432"/>
              <a:gd name="connsiteX886" fmla="*/ 103644 w 2331026"/>
              <a:gd name="connsiteY886" fmla="*/ 1098978 h 2191432"/>
              <a:gd name="connsiteX887" fmla="*/ 107137 w 2331026"/>
              <a:gd name="connsiteY887" fmla="*/ 1095422 h 2191432"/>
              <a:gd name="connsiteX888" fmla="*/ 113685 w 2331026"/>
              <a:gd name="connsiteY888" fmla="*/ 1102089 h 2191432"/>
              <a:gd name="connsiteX889" fmla="*/ 114057 w 2331026"/>
              <a:gd name="connsiteY889" fmla="*/ 1106247 h 2191432"/>
              <a:gd name="connsiteX890" fmla="*/ 142988 w 2331026"/>
              <a:gd name="connsiteY890" fmla="*/ 1117461 h 2191432"/>
              <a:gd name="connsiteX891" fmla="*/ 144509 w 2331026"/>
              <a:gd name="connsiteY891" fmla="*/ 1111516 h 2191432"/>
              <a:gd name="connsiteX892" fmla="*/ 150999 w 2331026"/>
              <a:gd name="connsiteY892" fmla="*/ 1110107 h 2191432"/>
              <a:gd name="connsiteX893" fmla="*/ 152678 w 2331026"/>
              <a:gd name="connsiteY893" fmla="*/ 1104510 h 2191432"/>
              <a:gd name="connsiteX894" fmla="*/ 162501 w 2331026"/>
              <a:gd name="connsiteY894" fmla="*/ 1106692 h 2191432"/>
              <a:gd name="connsiteX895" fmla="*/ 170528 w 2331026"/>
              <a:gd name="connsiteY895" fmla="*/ 1124977 h 2191432"/>
              <a:gd name="connsiteX896" fmla="*/ 188958 w 2331026"/>
              <a:gd name="connsiteY896" fmla="*/ 1124466 h 2191432"/>
              <a:gd name="connsiteX897" fmla="*/ 188958 w 2331026"/>
              <a:gd name="connsiteY897" fmla="*/ 1111128 h 2191432"/>
              <a:gd name="connsiteX898" fmla="*/ 201658 w 2331026"/>
              <a:gd name="connsiteY898" fmla="*/ 1106739 h 2191432"/>
              <a:gd name="connsiteX899" fmla="*/ 204722 w 2331026"/>
              <a:gd name="connsiteY899" fmla="*/ 1124029 h 2191432"/>
              <a:gd name="connsiteX900" fmla="*/ 206045 w 2331026"/>
              <a:gd name="connsiteY900" fmla="*/ 1123993 h 2191432"/>
              <a:gd name="connsiteX901" fmla="*/ 210425 w 2331026"/>
              <a:gd name="connsiteY901" fmla="*/ 1137106 h 2191432"/>
              <a:gd name="connsiteX902" fmla="*/ 205822 w 2331026"/>
              <a:gd name="connsiteY902" fmla="*/ 1137417 h 2191432"/>
              <a:gd name="connsiteX903" fmla="*/ 202613 w 2331026"/>
              <a:gd name="connsiteY903" fmla="*/ 1157750 h 2191432"/>
              <a:gd name="connsiteX904" fmla="*/ 222595 w 2331026"/>
              <a:gd name="connsiteY904" fmla="*/ 1156984 h 2191432"/>
              <a:gd name="connsiteX905" fmla="*/ 227963 w 2331026"/>
              <a:gd name="connsiteY905" fmla="*/ 1157913 h 2191432"/>
              <a:gd name="connsiteX906" fmla="*/ 207687 w 2331026"/>
              <a:gd name="connsiteY906" fmla="*/ 1102683 h 2191432"/>
              <a:gd name="connsiteX907" fmla="*/ 206045 w 2331026"/>
              <a:gd name="connsiteY907" fmla="*/ 940404 h 2191432"/>
              <a:gd name="connsiteX908" fmla="*/ 214257 w 2331026"/>
              <a:gd name="connsiteY908" fmla="*/ 936033 h 2191432"/>
              <a:gd name="connsiteX909" fmla="*/ 219185 w 2331026"/>
              <a:gd name="connsiteY909" fmla="*/ 944776 h 2191432"/>
              <a:gd name="connsiteX910" fmla="*/ 228269 w 2331026"/>
              <a:gd name="connsiteY910" fmla="*/ 1114354 h 2191432"/>
              <a:gd name="connsiteX911" fmla="*/ 247105 w 2331026"/>
              <a:gd name="connsiteY911" fmla="*/ 1163539 h 2191432"/>
              <a:gd name="connsiteX912" fmla="*/ 258774 w 2331026"/>
              <a:gd name="connsiteY912" fmla="*/ 1171746 h 2191432"/>
              <a:gd name="connsiteX913" fmla="*/ 288374 w 2331026"/>
              <a:gd name="connsiteY913" fmla="*/ 1216581 h 2191432"/>
              <a:gd name="connsiteX914" fmla="*/ 292376 w 2331026"/>
              <a:gd name="connsiteY914" fmla="*/ 1225514 h 2191432"/>
              <a:gd name="connsiteX915" fmla="*/ 314035 w 2331026"/>
              <a:gd name="connsiteY915" fmla="*/ 1246590 h 2191432"/>
              <a:gd name="connsiteX916" fmla="*/ 420657 w 2331026"/>
              <a:gd name="connsiteY916" fmla="*/ 1290096 h 2191432"/>
              <a:gd name="connsiteX917" fmla="*/ 495115 w 2331026"/>
              <a:gd name="connsiteY917" fmla="*/ 1311952 h 2191432"/>
              <a:gd name="connsiteX918" fmla="*/ 490735 w 2331026"/>
              <a:gd name="connsiteY918" fmla="*/ 1429973 h 2191432"/>
              <a:gd name="connsiteX919" fmla="*/ 665038 w 2331026"/>
              <a:gd name="connsiteY919" fmla="*/ 2041593 h 2191432"/>
              <a:gd name="connsiteX920" fmla="*/ 708880 w 2331026"/>
              <a:gd name="connsiteY920" fmla="*/ 2081877 h 2191432"/>
              <a:gd name="connsiteX921" fmla="*/ 733507 w 2331026"/>
              <a:gd name="connsiteY921" fmla="*/ 2113179 h 2191432"/>
              <a:gd name="connsiteX922" fmla="*/ 836740 w 2331026"/>
              <a:gd name="connsiteY922" fmla="*/ 2190553 h 2191432"/>
              <a:gd name="connsiteX923" fmla="*/ 464456 w 2331026"/>
              <a:gd name="connsiteY923" fmla="*/ 1491169 h 2191432"/>
              <a:gd name="connsiteX924" fmla="*/ 476500 w 2331026"/>
              <a:gd name="connsiteY924" fmla="*/ 1421231 h 2191432"/>
              <a:gd name="connsiteX925" fmla="*/ 479812 w 2331026"/>
              <a:gd name="connsiteY925" fmla="*/ 1378924 h 2191432"/>
              <a:gd name="connsiteX926" fmla="*/ 473651 w 2331026"/>
              <a:gd name="connsiteY926" fmla="*/ 1373789 h 2191432"/>
              <a:gd name="connsiteX927" fmla="*/ 460554 w 2331026"/>
              <a:gd name="connsiteY927" fmla="*/ 1330133 h 2191432"/>
              <a:gd name="connsiteX928" fmla="*/ 473651 w 2331026"/>
              <a:gd name="connsiteY928" fmla="*/ 1325767 h 2191432"/>
              <a:gd name="connsiteX929" fmla="*/ 481671 w 2331026"/>
              <a:gd name="connsiteY929" fmla="*/ 1355175 h 2191432"/>
              <a:gd name="connsiteX930" fmla="*/ 481975 w 2331026"/>
              <a:gd name="connsiteY930" fmla="*/ 1351292 h 2191432"/>
              <a:gd name="connsiteX931" fmla="*/ 429417 w 2331026"/>
              <a:gd name="connsiteY931" fmla="*/ 1307581 h 2191432"/>
              <a:gd name="connsiteX932" fmla="*/ 372907 w 2331026"/>
              <a:gd name="connsiteY932" fmla="*/ 1293366 h 2191432"/>
              <a:gd name="connsiteX933" fmla="*/ 365525 w 2331026"/>
              <a:gd name="connsiteY933" fmla="*/ 1289948 h 2191432"/>
              <a:gd name="connsiteX934" fmla="*/ 373497 w 2331026"/>
              <a:gd name="connsiteY934" fmla="*/ 1315383 h 2191432"/>
              <a:gd name="connsiteX935" fmla="*/ 375853 w 2331026"/>
              <a:gd name="connsiteY935" fmla="*/ 1331437 h 2191432"/>
              <a:gd name="connsiteX936" fmla="*/ 375028 w 2331026"/>
              <a:gd name="connsiteY936" fmla="*/ 1336132 h 2191432"/>
              <a:gd name="connsiteX937" fmla="*/ 376628 w 2331026"/>
              <a:gd name="connsiteY937" fmla="*/ 1337414 h 2191432"/>
              <a:gd name="connsiteX938" fmla="*/ 395678 w 2331026"/>
              <a:gd name="connsiteY938" fmla="*/ 1346030 h 2191432"/>
              <a:gd name="connsiteX939" fmla="*/ 386338 w 2331026"/>
              <a:gd name="connsiteY939" fmla="*/ 1307978 h 2191432"/>
              <a:gd name="connsiteX940" fmla="*/ 399265 w 2331026"/>
              <a:gd name="connsiteY940" fmla="*/ 1303589 h 2191432"/>
              <a:gd name="connsiteX941" fmla="*/ 407883 w 2331026"/>
              <a:gd name="connsiteY941" fmla="*/ 1329923 h 2191432"/>
              <a:gd name="connsiteX942" fmla="*/ 416190 w 2331026"/>
              <a:gd name="connsiteY942" fmla="*/ 1355306 h 2191432"/>
              <a:gd name="connsiteX943" fmla="*/ 464883 w 2331026"/>
              <a:gd name="connsiteY943" fmla="*/ 1377328 h 2191432"/>
              <a:gd name="connsiteX944" fmla="*/ 460497 w 2331026"/>
              <a:gd name="connsiteY944" fmla="*/ 1394824 h 2191432"/>
              <a:gd name="connsiteX945" fmla="*/ 379369 w 2331026"/>
              <a:gd name="connsiteY945" fmla="*/ 1358191 h 2191432"/>
              <a:gd name="connsiteX946" fmla="*/ 367548 w 2331026"/>
              <a:gd name="connsiteY946" fmla="*/ 1350366 h 2191432"/>
              <a:gd name="connsiteX947" fmla="*/ 363263 w 2331026"/>
              <a:gd name="connsiteY947" fmla="*/ 1352314 h 2191432"/>
              <a:gd name="connsiteX948" fmla="*/ 360948 w 2331026"/>
              <a:gd name="connsiteY948" fmla="*/ 1345996 h 2191432"/>
              <a:gd name="connsiteX949" fmla="*/ 340861 w 2331026"/>
              <a:gd name="connsiteY949" fmla="*/ 1332699 h 2191432"/>
              <a:gd name="connsiteX950" fmla="*/ 311397 w 2331026"/>
              <a:gd name="connsiteY950" fmla="*/ 1298595 h 2191432"/>
              <a:gd name="connsiteX951" fmla="*/ 291115 w 2331026"/>
              <a:gd name="connsiteY951" fmla="*/ 1256016 h 2191432"/>
              <a:gd name="connsiteX952" fmla="*/ 283541 w 2331026"/>
              <a:gd name="connsiteY952" fmla="*/ 1240268 h 2191432"/>
              <a:gd name="connsiteX953" fmla="*/ 237431 w 2331026"/>
              <a:gd name="connsiteY953" fmla="*/ 1180236 h 2191432"/>
              <a:gd name="connsiteX954" fmla="*/ 222424 w 2331026"/>
              <a:gd name="connsiteY954" fmla="*/ 1173788 h 2191432"/>
              <a:gd name="connsiteX955" fmla="*/ 197380 w 2331026"/>
              <a:gd name="connsiteY955" fmla="*/ 1171746 h 2191432"/>
              <a:gd name="connsiteX956" fmla="*/ 70207 w 2331026"/>
              <a:gd name="connsiteY956" fmla="*/ 1128006 h 2191432"/>
              <a:gd name="connsiteX957" fmla="*/ 42799 w 2331026"/>
              <a:gd name="connsiteY957" fmla="*/ 1063488 h 2191432"/>
              <a:gd name="connsiteX958" fmla="*/ 41765 w 2331026"/>
              <a:gd name="connsiteY958" fmla="*/ 1046924 h 2191432"/>
              <a:gd name="connsiteX959" fmla="*/ 10869 w 2331026"/>
              <a:gd name="connsiteY959" fmla="*/ 976671 h 2191432"/>
              <a:gd name="connsiteX960" fmla="*/ 193 w 2331026"/>
              <a:gd name="connsiteY960" fmla="*/ 883579 h 2191432"/>
              <a:gd name="connsiteX961" fmla="*/ 87790 w 2331026"/>
              <a:gd name="connsiteY961" fmla="*/ 695620 h 2191432"/>
              <a:gd name="connsiteX962" fmla="*/ 184146 w 2331026"/>
              <a:gd name="connsiteY962" fmla="*/ 656279 h 2191432"/>
              <a:gd name="connsiteX963" fmla="*/ 223564 w 2331026"/>
              <a:gd name="connsiteY963" fmla="*/ 612568 h 2191432"/>
              <a:gd name="connsiteX964" fmla="*/ 184146 w 2331026"/>
              <a:gd name="connsiteY964" fmla="*/ 512031 h 2191432"/>
              <a:gd name="connsiteX965" fmla="*/ 608990 w 2331026"/>
              <a:gd name="connsiteY965" fmla="*/ 607 h 219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Lst>
            <a:rect l="l" t="t" r="r" b="b"/>
            <a:pathLst>
              <a:path w="2331026" h="2191432">
                <a:moveTo>
                  <a:pt x="841120" y="2177440"/>
                </a:moveTo>
                <a:cubicBezTo>
                  <a:pt x="849880" y="2181811"/>
                  <a:pt x="845500" y="2194924"/>
                  <a:pt x="836740" y="2190553"/>
                </a:cubicBezTo>
                <a:cubicBezTo>
                  <a:pt x="836740" y="2186182"/>
                  <a:pt x="841120" y="2181811"/>
                  <a:pt x="841120" y="2177440"/>
                </a:cubicBezTo>
                <a:close/>
                <a:moveTo>
                  <a:pt x="748801" y="2051595"/>
                </a:moveTo>
                <a:cubicBezTo>
                  <a:pt x="788437" y="2064522"/>
                  <a:pt x="823669" y="2077449"/>
                  <a:pt x="863306" y="2086067"/>
                </a:cubicBezTo>
                <a:cubicBezTo>
                  <a:pt x="872114" y="2086067"/>
                  <a:pt x="872114" y="2094684"/>
                  <a:pt x="867710" y="2098993"/>
                </a:cubicBezTo>
                <a:cubicBezTo>
                  <a:pt x="867710" y="2098993"/>
                  <a:pt x="863306" y="2098993"/>
                  <a:pt x="863306" y="2103302"/>
                </a:cubicBezTo>
                <a:cubicBezTo>
                  <a:pt x="858901" y="2105457"/>
                  <a:pt x="854497" y="2104379"/>
                  <a:pt x="852295" y="2101686"/>
                </a:cubicBezTo>
                <a:lnTo>
                  <a:pt x="853107" y="2097519"/>
                </a:lnTo>
                <a:lnTo>
                  <a:pt x="858901" y="2098993"/>
                </a:lnTo>
                <a:cubicBezTo>
                  <a:pt x="858901" y="2094684"/>
                  <a:pt x="858901" y="2090376"/>
                  <a:pt x="858901" y="2086067"/>
                </a:cubicBezTo>
                <a:cubicBezTo>
                  <a:pt x="854497" y="2090376"/>
                  <a:pt x="854497" y="2090376"/>
                  <a:pt x="854497" y="2090376"/>
                </a:cubicBezTo>
                <a:lnTo>
                  <a:pt x="853107" y="2097519"/>
                </a:lnTo>
                <a:lnTo>
                  <a:pt x="803851" y="2084989"/>
                </a:lnTo>
                <a:cubicBezTo>
                  <a:pt x="785134" y="2079603"/>
                  <a:pt x="766417" y="2073140"/>
                  <a:pt x="748801" y="2064522"/>
                </a:cubicBezTo>
                <a:cubicBezTo>
                  <a:pt x="735589" y="2064522"/>
                  <a:pt x="739993" y="2047286"/>
                  <a:pt x="748801" y="2051595"/>
                </a:cubicBezTo>
                <a:close/>
                <a:moveTo>
                  <a:pt x="701117" y="1972340"/>
                </a:moveTo>
                <a:cubicBezTo>
                  <a:pt x="753732" y="1985625"/>
                  <a:pt x="823884" y="1994481"/>
                  <a:pt x="867729" y="2034336"/>
                </a:cubicBezTo>
                <a:cubicBezTo>
                  <a:pt x="872114" y="2043193"/>
                  <a:pt x="863345" y="2052049"/>
                  <a:pt x="854576" y="2047621"/>
                </a:cubicBezTo>
                <a:cubicBezTo>
                  <a:pt x="815115" y="2007766"/>
                  <a:pt x="749347" y="1998909"/>
                  <a:pt x="696733" y="1985625"/>
                </a:cubicBezTo>
                <a:cubicBezTo>
                  <a:pt x="687964" y="1981196"/>
                  <a:pt x="692348" y="1967911"/>
                  <a:pt x="701117" y="1972340"/>
                </a:cubicBezTo>
                <a:close/>
                <a:moveTo>
                  <a:pt x="681759" y="1921391"/>
                </a:moveTo>
                <a:cubicBezTo>
                  <a:pt x="683681" y="1921254"/>
                  <a:pt x="685877" y="1922073"/>
                  <a:pt x="688074" y="1924256"/>
                </a:cubicBezTo>
                <a:cubicBezTo>
                  <a:pt x="714434" y="1941718"/>
                  <a:pt x="740794" y="1959181"/>
                  <a:pt x="771547" y="1967912"/>
                </a:cubicBezTo>
                <a:cubicBezTo>
                  <a:pt x="797907" y="1976643"/>
                  <a:pt x="824267" y="1976643"/>
                  <a:pt x="850627" y="1985375"/>
                </a:cubicBezTo>
                <a:cubicBezTo>
                  <a:pt x="859414" y="1985375"/>
                  <a:pt x="855020" y="2002837"/>
                  <a:pt x="846234" y="1998472"/>
                </a:cubicBezTo>
                <a:cubicBezTo>
                  <a:pt x="815480" y="1989740"/>
                  <a:pt x="789120" y="1989740"/>
                  <a:pt x="758367" y="1981009"/>
                </a:cubicBezTo>
                <a:cubicBezTo>
                  <a:pt x="732007" y="1967912"/>
                  <a:pt x="705647" y="1950449"/>
                  <a:pt x="679287" y="1937352"/>
                </a:cubicBezTo>
                <a:cubicBezTo>
                  <a:pt x="672697" y="1930804"/>
                  <a:pt x="675992" y="1921800"/>
                  <a:pt x="681759" y="1921391"/>
                </a:cubicBezTo>
                <a:close/>
                <a:moveTo>
                  <a:pt x="1112596" y="1618188"/>
                </a:moveTo>
                <a:lnTo>
                  <a:pt x="1114308" y="1623857"/>
                </a:lnTo>
                <a:lnTo>
                  <a:pt x="1127077" y="1626074"/>
                </a:lnTo>
                <a:lnTo>
                  <a:pt x="1126295" y="1618528"/>
                </a:lnTo>
                <a:lnTo>
                  <a:pt x="1119648" y="1618889"/>
                </a:lnTo>
                <a:close/>
                <a:moveTo>
                  <a:pt x="1089291" y="1615873"/>
                </a:moveTo>
                <a:lnTo>
                  <a:pt x="1091485" y="1622630"/>
                </a:lnTo>
                <a:lnTo>
                  <a:pt x="1091492" y="1622689"/>
                </a:lnTo>
                <a:lnTo>
                  <a:pt x="1099585" y="1622809"/>
                </a:lnTo>
                <a:lnTo>
                  <a:pt x="1097745" y="1616713"/>
                </a:lnTo>
                <a:close/>
                <a:moveTo>
                  <a:pt x="1046067" y="1611282"/>
                </a:moveTo>
                <a:lnTo>
                  <a:pt x="1047243" y="1622253"/>
                </a:lnTo>
                <a:lnTo>
                  <a:pt x="1048820" y="1622060"/>
                </a:lnTo>
                <a:lnTo>
                  <a:pt x="1076702" y="1622471"/>
                </a:lnTo>
                <a:lnTo>
                  <a:pt x="1074144" y="1614368"/>
                </a:lnTo>
                <a:lnTo>
                  <a:pt x="1047530" y="1611724"/>
                </a:lnTo>
                <a:close/>
                <a:moveTo>
                  <a:pt x="1017098" y="1602542"/>
                </a:moveTo>
                <a:lnTo>
                  <a:pt x="1019421" y="1625653"/>
                </a:lnTo>
                <a:lnTo>
                  <a:pt x="1033616" y="1623918"/>
                </a:lnTo>
                <a:lnTo>
                  <a:pt x="1030335" y="1613712"/>
                </a:lnTo>
                <a:lnTo>
                  <a:pt x="1029122" y="1606170"/>
                </a:lnTo>
                <a:close/>
                <a:moveTo>
                  <a:pt x="1516593" y="1601889"/>
                </a:moveTo>
                <a:lnTo>
                  <a:pt x="1520911" y="1613466"/>
                </a:lnTo>
                <a:cubicBezTo>
                  <a:pt x="1516515" y="1609088"/>
                  <a:pt x="1516515" y="1609088"/>
                  <a:pt x="1516515" y="1604711"/>
                </a:cubicBezTo>
                <a:close/>
                <a:moveTo>
                  <a:pt x="1320219" y="1589723"/>
                </a:moveTo>
                <a:lnTo>
                  <a:pt x="1305928" y="1594984"/>
                </a:lnTo>
                <a:cubicBezTo>
                  <a:pt x="1275816" y="1603726"/>
                  <a:pt x="1244063" y="1609190"/>
                  <a:pt x="1217784" y="1613561"/>
                </a:cubicBezTo>
                <a:lnTo>
                  <a:pt x="1141189" y="1617719"/>
                </a:lnTo>
                <a:lnTo>
                  <a:pt x="1143843" y="1628984"/>
                </a:lnTo>
                <a:lnTo>
                  <a:pt x="1187860" y="1636623"/>
                </a:lnTo>
                <a:lnTo>
                  <a:pt x="1200607" y="1637242"/>
                </a:lnTo>
                <a:lnTo>
                  <a:pt x="1200408" y="1636283"/>
                </a:lnTo>
                <a:cubicBezTo>
                  <a:pt x="1195963" y="1627710"/>
                  <a:pt x="1213743" y="1623424"/>
                  <a:pt x="1213743" y="1631997"/>
                </a:cubicBezTo>
                <a:lnTo>
                  <a:pt x="1214769" y="1637931"/>
                </a:lnTo>
                <a:lnTo>
                  <a:pt x="1266647" y="1640452"/>
                </a:lnTo>
                <a:lnTo>
                  <a:pt x="1273155" y="1639909"/>
                </a:lnTo>
                <a:lnTo>
                  <a:pt x="1262184" y="1614188"/>
                </a:lnTo>
                <a:cubicBezTo>
                  <a:pt x="1260029" y="1609858"/>
                  <a:pt x="1263261" y="1606611"/>
                  <a:pt x="1267570" y="1605529"/>
                </a:cubicBezTo>
                <a:cubicBezTo>
                  <a:pt x="1271879" y="1604446"/>
                  <a:pt x="1277265" y="1605529"/>
                  <a:pt x="1279420" y="1609858"/>
                </a:cubicBezTo>
                <a:lnTo>
                  <a:pt x="1287623" y="1638704"/>
                </a:lnTo>
                <a:lnTo>
                  <a:pt x="1319173" y="1636076"/>
                </a:lnTo>
                <a:lnTo>
                  <a:pt x="1321294" y="1635899"/>
                </a:lnTo>
                <a:lnTo>
                  <a:pt x="1315025" y="1596903"/>
                </a:lnTo>
                <a:close/>
                <a:moveTo>
                  <a:pt x="1161831" y="1588499"/>
                </a:moveTo>
                <a:cubicBezTo>
                  <a:pt x="1170563" y="1588499"/>
                  <a:pt x="1170563" y="1601199"/>
                  <a:pt x="1161831" y="1601199"/>
                </a:cubicBezTo>
                <a:cubicBezTo>
                  <a:pt x="1153100" y="1601199"/>
                  <a:pt x="1153100" y="1588499"/>
                  <a:pt x="1161831" y="1588499"/>
                </a:cubicBezTo>
                <a:close/>
                <a:moveTo>
                  <a:pt x="1231523" y="1578974"/>
                </a:moveTo>
                <a:cubicBezTo>
                  <a:pt x="1240413" y="1578974"/>
                  <a:pt x="1240413" y="1591674"/>
                  <a:pt x="1231523" y="1591674"/>
                </a:cubicBezTo>
                <a:cubicBezTo>
                  <a:pt x="1218188" y="1591674"/>
                  <a:pt x="1218188" y="1578974"/>
                  <a:pt x="1231523" y="1578974"/>
                </a:cubicBezTo>
                <a:close/>
                <a:moveTo>
                  <a:pt x="1728493" y="1576459"/>
                </a:moveTo>
                <a:lnTo>
                  <a:pt x="1738193" y="1602786"/>
                </a:lnTo>
                <a:lnTo>
                  <a:pt x="1741943" y="1625180"/>
                </a:lnTo>
                <a:lnTo>
                  <a:pt x="1774391" y="1627325"/>
                </a:lnTo>
                <a:lnTo>
                  <a:pt x="1784160" y="1628779"/>
                </a:lnTo>
                <a:lnTo>
                  <a:pt x="1755658" y="1580682"/>
                </a:lnTo>
                <a:lnTo>
                  <a:pt x="1742268" y="1580231"/>
                </a:lnTo>
                <a:close/>
                <a:moveTo>
                  <a:pt x="935003" y="1575666"/>
                </a:moveTo>
                <a:lnTo>
                  <a:pt x="946727" y="1627657"/>
                </a:lnTo>
                <a:lnTo>
                  <a:pt x="945685" y="1629345"/>
                </a:lnTo>
                <a:lnTo>
                  <a:pt x="974488" y="1628381"/>
                </a:lnTo>
                <a:lnTo>
                  <a:pt x="968498" y="1601426"/>
                </a:lnTo>
                <a:cubicBezTo>
                  <a:pt x="964189" y="1592808"/>
                  <a:pt x="977116" y="1588499"/>
                  <a:pt x="981425" y="1597117"/>
                </a:cubicBezTo>
                <a:lnTo>
                  <a:pt x="988270" y="1627919"/>
                </a:lnTo>
                <a:lnTo>
                  <a:pt x="1004869" y="1627364"/>
                </a:lnTo>
                <a:lnTo>
                  <a:pt x="1005226" y="1622631"/>
                </a:lnTo>
                <a:cubicBezTo>
                  <a:pt x="1004671" y="1614891"/>
                  <a:pt x="1003559" y="1607152"/>
                  <a:pt x="1003559" y="1600519"/>
                </a:cubicBezTo>
                <a:lnTo>
                  <a:pt x="1003645" y="1598483"/>
                </a:lnTo>
                <a:lnTo>
                  <a:pt x="944223" y="1580554"/>
                </a:lnTo>
                <a:close/>
                <a:moveTo>
                  <a:pt x="2063690" y="1570639"/>
                </a:moveTo>
                <a:cubicBezTo>
                  <a:pt x="2063690" y="1570639"/>
                  <a:pt x="2063690" y="1570639"/>
                  <a:pt x="2068135" y="1570639"/>
                </a:cubicBezTo>
                <a:lnTo>
                  <a:pt x="2065913" y="1572822"/>
                </a:lnTo>
                <a:close/>
                <a:moveTo>
                  <a:pt x="1953922" y="1560123"/>
                </a:moveTo>
                <a:cubicBezTo>
                  <a:pt x="1957169" y="1557940"/>
                  <a:pt x="1962581" y="1557940"/>
                  <a:pt x="1966911" y="1562305"/>
                </a:cubicBezTo>
                <a:cubicBezTo>
                  <a:pt x="1975570" y="1575402"/>
                  <a:pt x="1984229" y="1592865"/>
                  <a:pt x="1988558" y="1605962"/>
                </a:cubicBezTo>
                <a:cubicBezTo>
                  <a:pt x="1992888" y="1614693"/>
                  <a:pt x="1984229" y="1623424"/>
                  <a:pt x="1975570" y="1614693"/>
                </a:cubicBezTo>
                <a:cubicBezTo>
                  <a:pt x="1971240" y="1601596"/>
                  <a:pt x="1962581" y="1584134"/>
                  <a:pt x="1953922" y="1571037"/>
                </a:cubicBezTo>
                <a:cubicBezTo>
                  <a:pt x="1949592" y="1566671"/>
                  <a:pt x="1950675" y="1562305"/>
                  <a:pt x="1953922" y="1560123"/>
                </a:cubicBezTo>
                <a:close/>
                <a:moveTo>
                  <a:pt x="1901606" y="1531349"/>
                </a:moveTo>
                <a:cubicBezTo>
                  <a:pt x="1910338" y="1531349"/>
                  <a:pt x="1910338" y="1548812"/>
                  <a:pt x="1901606" y="1548812"/>
                </a:cubicBezTo>
                <a:cubicBezTo>
                  <a:pt x="1892875" y="1548812"/>
                  <a:pt x="1892875" y="1531349"/>
                  <a:pt x="1901606" y="1531349"/>
                </a:cubicBezTo>
                <a:close/>
                <a:moveTo>
                  <a:pt x="1835725" y="1531349"/>
                </a:moveTo>
                <a:cubicBezTo>
                  <a:pt x="1845250" y="1531349"/>
                  <a:pt x="1845250" y="1548812"/>
                  <a:pt x="1835725" y="1548812"/>
                </a:cubicBezTo>
                <a:cubicBezTo>
                  <a:pt x="1826200" y="1548812"/>
                  <a:pt x="1826200" y="1531349"/>
                  <a:pt x="1835725" y="1531349"/>
                </a:cubicBezTo>
                <a:close/>
                <a:moveTo>
                  <a:pt x="1589204" y="1523458"/>
                </a:moveTo>
                <a:lnTo>
                  <a:pt x="1602463" y="1555906"/>
                </a:lnTo>
                <a:cubicBezTo>
                  <a:pt x="1609011" y="1572823"/>
                  <a:pt x="1614468" y="1590285"/>
                  <a:pt x="1616651" y="1609931"/>
                </a:cubicBezTo>
                <a:lnTo>
                  <a:pt x="1616210" y="1610372"/>
                </a:lnTo>
                <a:lnTo>
                  <a:pt x="1645770" y="1616476"/>
                </a:lnTo>
                <a:lnTo>
                  <a:pt x="1647342" y="1609220"/>
                </a:lnTo>
                <a:cubicBezTo>
                  <a:pt x="1643108" y="1609220"/>
                  <a:pt x="1647342" y="1609220"/>
                  <a:pt x="1643108" y="1604875"/>
                </a:cubicBezTo>
                <a:cubicBezTo>
                  <a:pt x="1643108" y="1604875"/>
                  <a:pt x="1643108" y="1600531"/>
                  <a:pt x="1643108" y="1596186"/>
                </a:cubicBezTo>
                <a:cubicBezTo>
                  <a:pt x="1643108" y="1591841"/>
                  <a:pt x="1638875" y="1587496"/>
                  <a:pt x="1638875" y="1583152"/>
                </a:cubicBezTo>
                <a:cubicBezTo>
                  <a:pt x="1634642" y="1574462"/>
                  <a:pt x="1630408" y="1565773"/>
                  <a:pt x="1626175" y="1557083"/>
                </a:cubicBezTo>
                <a:cubicBezTo>
                  <a:pt x="1626175" y="1552739"/>
                  <a:pt x="1629350" y="1549480"/>
                  <a:pt x="1632525" y="1548394"/>
                </a:cubicBezTo>
                <a:cubicBezTo>
                  <a:pt x="1635700" y="1547308"/>
                  <a:pt x="1638875" y="1548394"/>
                  <a:pt x="1638875" y="1552739"/>
                </a:cubicBezTo>
                <a:cubicBezTo>
                  <a:pt x="1647342" y="1565773"/>
                  <a:pt x="1651575" y="1578807"/>
                  <a:pt x="1655808" y="1591841"/>
                </a:cubicBezTo>
                <a:cubicBezTo>
                  <a:pt x="1657925" y="1596186"/>
                  <a:pt x="1660042" y="1601617"/>
                  <a:pt x="1660571" y="1607048"/>
                </a:cubicBezTo>
                <a:lnTo>
                  <a:pt x="1656898" y="1618774"/>
                </a:lnTo>
                <a:lnTo>
                  <a:pt x="1663869" y="1620214"/>
                </a:lnTo>
                <a:cubicBezTo>
                  <a:pt x="1681377" y="1622128"/>
                  <a:pt x="1699159" y="1622812"/>
                  <a:pt x="1717488" y="1623564"/>
                </a:cubicBezTo>
                <a:lnTo>
                  <a:pt x="1723734" y="1623977"/>
                </a:lnTo>
                <a:lnTo>
                  <a:pt x="1713091" y="1574545"/>
                </a:lnTo>
                <a:lnTo>
                  <a:pt x="1713174" y="1572264"/>
                </a:lnTo>
                <a:lnTo>
                  <a:pt x="1678758" y="1562839"/>
                </a:lnTo>
                <a:lnTo>
                  <a:pt x="1686748" y="1584679"/>
                </a:lnTo>
                <a:cubicBezTo>
                  <a:pt x="1689476" y="1592865"/>
                  <a:pt x="1691659" y="1601596"/>
                  <a:pt x="1691659" y="1610327"/>
                </a:cubicBezTo>
                <a:cubicBezTo>
                  <a:pt x="1696025" y="1619059"/>
                  <a:pt x="1678562" y="1623424"/>
                  <a:pt x="1678562" y="1614693"/>
                </a:cubicBezTo>
                <a:cubicBezTo>
                  <a:pt x="1674197" y="1597230"/>
                  <a:pt x="1669831" y="1584134"/>
                  <a:pt x="1665466" y="1566671"/>
                </a:cubicBezTo>
                <a:lnTo>
                  <a:pt x="1666798" y="1559563"/>
                </a:lnTo>
                <a:lnTo>
                  <a:pt x="1656724" y="1556805"/>
                </a:lnTo>
                <a:close/>
                <a:moveTo>
                  <a:pt x="1871285" y="1513886"/>
                </a:moveTo>
                <a:cubicBezTo>
                  <a:pt x="1880175" y="1513886"/>
                  <a:pt x="1880175" y="1526586"/>
                  <a:pt x="1871285" y="1526586"/>
                </a:cubicBezTo>
                <a:cubicBezTo>
                  <a:pt x="1857950" y="1526586"/>
                  <a:pt x="1857950" y="1513886"/>
                  <a:pt x="1871285" y="1513886"/>
                </a:cubicBezTo>
                <a:close/>
                <a:moveTo>
                  <a:pt x="2000872" y="1507490"/>
                </a:moveTo>
                <a:lnTo>
                  <a:pt x="1993423" y="1514869"/>
                </a:lnTo>
                <a:cubicBezTo>
                  <a:pt x="1968650" y="1533515"/>
                  <a:pt x="1941550" y="1549087"/>
                  <a:pt x="1914176" y="1561108"/>
                </a:cubicBezTo>
                <a:cubicBezTo>
                  <a:pt x="1886802" y="1573128"/>
                  <a:pt x="1858333" y="1580231"/>
                  <a:pt x="1829454" y="1583168"/>
                </a:cubicBezTo>
                <a:lnTo>
                  <a:pt x="1773489" y="1581283"/>
                </a:lnTo>
                <a:lnTo>
                  <a:pt x="1786910" y="1604771"/>
                </a:lnTo>
                <a:lnTo>
                  <a:pt x="1802161" y="1631459"/>
                </a:lnTo>
                <a:lnTo>
                  <a:pt x="1868837" y="1641387"/>
                </a:lnTo>
                <a:lnTo>
                  <a:pt x="1849616" y="1609212"/>
                </a:lnTo>
                <a:cubicBezTo>
                  <a:pt x="1847433" y="1604828"/>
                  <a:pt x="1849616" y="1600443"/>
                  <a:pt x="1852890" y="1598251"/>
                </a:cubicBezTo>
                <a:cubicBezTo>
                  <a:pt x="1856164" y="1596059"/>
                  <a:pt x="1860530" y="1596059"/>
                  <a:pt x="1862712" y="1600443"/>
                </a:cubicBezTo>
                <a:cubicBezTo>
                  <a:pt x="1871444" y="1613597"/>
                  <a:pt x="1880175" y="1626750"/>
                  <a:pt x="1884541" y="1639904"/>
                </a:cubicBezTo>
                <a:lnTo>
                  <a:pt x="1885962" y="1642759"/>
                </a:lnTo>
                <a:lnTo>
                  <a:pt x="1927042" y="1643323"/>
                </a:lnTo>
                <a:lnTo>
                  <a:pt x="1936601" y="1641230"/>
                </a:lnTo>
                <a:lnTo>
                  <a:pt x="1928555" y="1617562"/>
                </a:lnTo>
                <a:cubicBezTo>
                  <a:pt x="1920419" y="1602176"/>
                  <a:pt x="1910656" y="1587888"/>
                  <a:pt x="1901977" y="1574700"/>
                </a:cubicBezTo>
                <a:cubicBezTo>
                  <a:pt x="1899808" y="1570304"/>
                  <a:pt x="1901977" y="1567006"/>
                  <a:pt x="1905232" y="1565358"/>
                </a:cubicBezTo>
                <a:cubicBezTo>
                  <a:pt x="1908486" y="1563709"/>
                  <a:pt x="1912825" y="1563709"/>
                  <a:pt x="1914995" y="1565907"/>
                </a:cubicBezTo>
                <a:cubicBezTo>
                  <a:pt x="1928012" y="1588987"/>
                  <a:pt x="1945912" y="1612067"/>
                  <a:pt x="1955878" y="1637001"/>
                </a:cubicBezTo>
                <a:lnTo>
                  <a:pt x="1955880" y="1637007"/>
                </a:lnTo>
                <a:lnTo>
                  <a:pt x="1980114" y="1631700"/>
                </a:lnTo>
                <a:lnTo>
                  <a:pt x="2024904" y="1610216"/>
                </a:lnTo>
                <a:lnTo>
                  <a:pt x="2012533" y="1557338"/>
                </a:lnTo>
                <a:close/>
                <a:moveTo>
                  <a:pt x="756672" y="1497781"/>
                </a:moveTo>
                <a:lnTo>
                  <a:pt x="758766" y="1513135"/>
                </a:lnTo>
                <a:lnTo>
                  <a:pt x="764969" y="1509092"/>
                </a:lnTo>
                <a:close/>
                <a:moveTo>
                  <a:pt x="706959" y="1476987"/>
                </a:moveTo>
                <a:lnTo>
                  <a:pt x="706381" y="1478551"/>
                </a:lnTo>
                <a:lnTo>
                  <a:pt x="704107" y="1487039"/>
                </a:lnTo>
                <a:lnTo>
                  <a:pt x="705304" y="1495631"/>
                </a:lnTo>
                <a:cubicBezTo>
                  <a:pt x="709701" y="1491265"/>
                  <a:pt x="714097" y="1491265"/>
                  <a:pt x="718493" y="1491265"/>
                </a:cubicBezTo>
                <a:cubicBezTo>
                  <a:pt x="718493" y="1486900"/>
                  <a:pt x="714097" y="1482534"/>
                  <a:pt x="714097" y="1478168"/>
                </a:cubicBezTo>
                <a:close/>
                <a:moveTo>
                  <a:pt x="2036237" y="1472453"/>
                </a:moveTo>
                <a:lnTo>
                  <a:pt x="2012486" y="1495984"/>
                </a:lnTo>
                <a:lnTo>
                  <a:pt x="2027268" y="1553528"/>
                </a:lnTo>
                <a:lnTo>
                  <a:pt x="2036835" y="1602002"/>
                </a:lnTo>
                <a:lnTo>
                  <a:pt x="2062093" y="1582952"/>
                </a:lnTo>
                <a:lnTo>
                  <a:pt x="2054800" y="1579371"/>
                </a:lnTo>
                <a:cubicBezTo>
                  <a:pt x="2054800" y="1575005"/>
                  <a:pt x="2054800" y="1570639"/>
                  <a:pt x="2054800" y="1566274"/>
                </a:cubicBezTo>
                <a:lnTo>
                  <a:pt x="2056293" y="1564319"/>
                </a:lnTo>
                <a:lnTo>
                  <a:pt x="2059245" y="1579371"/>
                </a:lnTo>
                <a:lnTo>
                  <a:pt x="2065913" y="1572822"/>
                </a:lnTo>
                <a:lnTo>
                  <a:pt x="2068135" y="1575005"/>
                </a:lnTo>
                <a:lnTo>
                  <a:pt x="2068135" y="1570639"/>
                </a:lnTo>
                <a:lnTo>
                  <a:pt x="2068135" y="1561908"/>
                </a:lnTo>
                <a:cubicBezTo>
                  <a:pt x="2068135" y="1557542"/>
                  <a:pt x="2064801" y="1556451"/>
                  <a:pt x="2061468" y="1557542"/>
                </a:cubicBezTo>
                <a:lnTo>
                  <a:pt x="2056293" y="1564319"/>
                </a:lnTo>
                <a:lnTo>
                  <a:pt x="2047577" y="1519889"/>
                </a:lnTo>
                <a:close/>
                <a:moveTo>
                  <a:pt x="1490549" y="1465142"/>
                </a:moveTo>
                <a:cubicBezTo>
                  <a:pt x="1483980" y="1464069"/>
                  <a:pt x="1477413" y="1464192"/>
                  <a:pt x="1470922" y="1465926"/>
                </a:cubicBezTo>
                <a:cubicBezTo>
                  <a:pt x="1462267" y="1468238"/>
                  <a:pt x="1453747" y="1473411"/>
                  <a:pt x="1445535" y="1482427"/>
                </a:cubicBezTo>
                <a:cubicBezTo>
                  <a:pt x="1423635" y="1508654"/>
                  <a:pt x="1406116" y="1534881"/>
                  <a:pt x="1384217" y="1556736"/>
                </a:cubicBezTo>
                <a:cubicBezTo>
                  <a:pt x="1374362" y="1565479"/>
                  <a:pt x="1362318" y="1572855"/>
                  <a:pt x="1348973" y="1579139"/>
                </a:cubicBezTo>
                <a:lnTo>
                  <a:pt x="1322482" y="1588890"/>
                </a:lnTo>
                <a:lnTo>
                  <a:pt x="1327725" y="1592514"/>
                </a:lnTo>
                <a:cubicBezTo>
                  <a:pt x="1329842" y="1601292"/>
                  <a:pt x="1333017" y="1611167"/>
                  <a:pt x="1335662" y="1621043"/>
                </a:cubicBezTo>
                <a:lnTo>
                  <a:pt x="1337911" y="1634515"/>
                </a:lnTo>
                <a:lnTo>
                  <a:pt x="1362796" y="1632442"/>
                </a:lnTo>
                <a:lnTo>
                  <a:pt x="1362424" y="1632094"/>
                </a:lnTo>
                <a:cubicBezTo>
                  <a:pt x="1358115" y="1623302"/>
                  <a:pt x="1353806" y="1610113"/>
                  <a:pt x="1349497" y="1596925"/>
                </a:cubicBezTo>
                <a:cubicBezTo>
                  <a:pt x="1347342" y="1592528"/>
                  <a:pt x="1350574" y="1589231"/>
                  <a:pt x="1354345" y="1588132"/>
                </a:cubicBezTo>
                <a:cubicBezTo>
                  <a:pt x="1358115" y="1587033"/>
                  <a:pt x="1362424" y="1588132"/>
                  <a:pt x="1362424" y="1592528"/>
                </a:cubicBezTo>
                <a:cubicBezTo>
                  <a:pt x="1366733" y="1605717"/>
                  <a:pt x="1371042" y="1618905"/>
                  <a:pt x="1375351" y="1627698"/>
                </a:cubicBezTo>
                <a:lnTo>
                  <a:pt x="1372846" y="1631745"/>
                </a:lnTo>
                <a:lnTo>
                  <a:pt x="1405685" y="1633017"/>
                </a:lnTo>
                <a:lnTo>
                  <a:pt x="1403018" y="1607351"/>
                </a:lnTo>
                <a:cubicBezTo>
                  <a:pt x="1399617" y="1596436"/>
                  <a:pt x="1395081" y="1585522"/>
                  <a:pt x="1392813" y="1574608"/>
                </a:cubicBezTo>
                <a:cubicBezTo>
                  <a:pt x="1392813" y="1570242"/>
                  <a:pt x="1396215" y="1566968"/>
                  <a:pt x="1399617" y="1565877"/>
                </a:cubicBezTo>
                <a:cubicBezTo>
                  <a:pt x="1403018" y="1564785"/>
                  <a:pt x="1406420" y="1565877"/>
                  <a:pt x="1406420" y="1570242"/>
                </a:cubicBezTo>
                <a:cubicBezTo>
                  <a:pt x="1410956" y="1581157"/>
                  <a:pt x="1415492" y="1593162"/>
                  <a:pt x="1418326" y="1605713"/>
                </a:cubicBezTo>
                <a:lnTo>
                  <a:pt x="1419441" y="1631111"/>
                </a:lnTo>
                <a:lnTo>
                  <a:pt x="1409822" y="1626996"/>
                </a:lnTo>
                <a:lnTo>
                  <a:pt x="1407449" y="1633085"/>
                </a:lnTo>
                <a:lnTo>
                  <a:pt x="1417589" y="1633478"/>
                </a:lnTo>
                <a:lnTo>
                  <a:pt x="1419544" y="1633452"/>
                </a:lnTo>
                <a:lnTo>
                  <a:pt x="1419441" y="1631111"/>
                </a:lnTo>
                <a:lnTo>
                  <a:pt x="1420027" y="1631362"/>
                </a:lnTo>
                <a:lnTo>
                  <a:pt x="1420027" y="1633446"/>
                </a:lnTo>
                <a:lnTo>
                  <a:pt x="1440926" y="1633171"/>
                </a:lnTo>
                <a:lnTo>
                  <a:pt x="1424563" y="1530583"/>
                </a:lnTo>
                <a:cubicBezTo>
                  <a:pt x="1424563" y="1526203"/>
                  <a:pt x="1427837" y="1524014"/>
                  <a:pt x="1431111" y="1524014"/>
                </a:cubicBezTo>
                <a:cubicBezTo>
                  <a:pt x="1434386" y="1524014"/>
                  <a:pt x="1437660" y="1526203"/>
                  <a:pt x="1437660" y="1530583"/>
                </a:cubicBezTo>
                <a:lnTo>
                  <a:pt x="1453611" y="1626591"/>
                </a:lnTo>
                <a:lnTo>
                  <a:pt x="1445300" y="1624738"/>
                </a:lnTo>
                <a:lnTo>
                  <a:pt x="1442785" y="1633147"/>
                </a:lnTo>
                <a:lnTo>
                  <a:pt x="1454674" y="1632991"/>
                </a:lnTo>
                <a:lnTo>
                  <a:pt x="1453611" y="1626591"/>
                </a:lnTo>
                <a:lnTo>
                  <a:pt x="1455122" y="1626928"/>
                </a:lnTo>
                <a:lnTo>
                  <a:pt x="1455122" y="1632985"/>
                </a:lnTo>
                <a:lnTo>
                  <a:pt x="1469635" y="1632794"/>
                </a:lnTo>
                <a:lnTo>
                  <a:pt x="1490603" y="1627472"/>
                </a:lnTo>
                <a:lnTo>
                  <a:pt x="1489650" y="1626996"/>
                </a:lnTo>
                <a:cubicBezTo>
                  <a:pt x="1480919" y="1622630"/>
                  <a:pt x="1480919" y="1596436"/>
                  <a:pt x="1476553" y="1587705"/>
                </a:cubicBezTo>
                <a:cubicBezTo>
                  <a:pt x="1472188" y="1557146"/>
                  <a:pt x="1463456" y="1530952"/>
                  <a:pt x="1454725" y="1504758"/>
                </a:cubicBezTo>
                <a:cubicBezTo>
                  <a:pt x="1454725" y="1498210"/>
                  <a:pt x="1457999" y="1494935"/>
                  <a:pt x="1461819" y="1494390"/>
                </a:cubicBezTo>
                <a:cubicBezTo>
                  <a:pt x="1465639" y="1493844"/>
                  <a:pt x="1470005" y="1496027"/>
                  <a:pt x="1472188" y="1500392"/>
                </a:cubicBezTo>
                <a:cubicBezTo>
                  <a:pt x="1476553" y="1526586"/>
                  <a:pt x="1485285" y="1548414"/>
                  <a:pt x="1489650" y="1574608"/>
                </a:cubicBezTo>
                <a:cubicBezTo>
                  <a:pt x="1491833" y="1578974"/>
                  <a:pt x="1492925" y="1588796"/>
                  <a:pt x="1494016" y="1598073"/>
                </a:cubicBezTo>
                <a:lnTo>
                  <a:pt x="1498310" y="1617934"/>
                </a:lnTo>
                <a:lnTo>
                  <a:pt x="1494016" y="1618264"/>
                </a:lnTo>
                <a:lnTo>
                  <a:pt x="1498382" y="1618264"/>
                </a:lnTo>
                <a:lnTo>
                  <a:pt x="1498310" y="1617934"/>
                </a:lnTo>
                <a:lnTo>
                  <a:pt x="1501110" y="1617719"/>
                </a:lnTo>
                <a:lnTo>
                  <a:pt x="1498858" y="1625376"/>
                </a:lnTo>
                <a:lnTo>
                  <a:pt x="1517578" y="1620624"/>
                </a:lnTo>
                <a:lnTo>
                  <a:pt x="1522745" y="1615596"/>
                </a:lnTo>
                <a:lnTo>
                  <a:pt x="1520911" y="1613466"/>
                </a:lnTo>
                <a:lnTo>
                  <a:pt x="1527015" y="1611440"/>
                </a:lnTo>
                <a:lnTo>
                  <a:pt x="1532567" y="1606036"/>
                </a:lnTo>
                <a:lnTo>
                  <a:pt x="1529704" y="1600333"/>
                </a:lnTo>
                <a:cubicBezTo>
                  <a:pt x="1529704" y="1593767"/>
                  <a:pt x="1519812" y="1592125"/>
                  <a:pt x="1516721" y="1597255"/>
                </a:cubicBezTo>
                <a:lnTo>
                  <a:pt x="1516593" y="1601889"/>
                </a:lnTo>
                <a:lnTo>
                  <a:pt x="1499480" y="1556009"/>
                </a:lnTo>
                <a:cubicBezTo>
                  <a:pt x="1493436" y="1535763"/>
                  <a:pt x="1487940" y="1514969"/>
                  <a:pt x="1481346" y="1495269"/>
                </a:cubicBezTo>
                <a:cubicBezTo>
                  <a:pt x="1479148" y="1490891"/>
                  <a:pt x="1481346" y="1487608"/>
                  <a:pt x="1484643" y="1486514"/>
                </a:cubicBezTo>
                <a:cubicBezTo>
                  <a:pt x="1487940" y="1485419"/>
                  <a:pt x="1492337" y="1486514"/>
                  <a:pt x="1494535" y="1490891"/>
                </a:cubicBezTo>
                <a:cubicBezTo>
                  <a:pt x="1501129" y="1510591"/>
                  <a:pt x="1507723" y="1531385"/>
                  <a:pt x="1514317" y="1551632"/>
                </a:cubicBezTo>
                <a:lnTo>
                  <a:pt x="1532928" y="1605685"/>
                </a:lnTo>
                <a:lnTo>
                  <a:pt x="1551159" y="1587943"/>
                </a:lnTo>
                <a:cubicBezTo>
                  <a:pt x="1551159" y="1583568"/>
                  <a:pt x="1555536" y="1583568"/>
                  <a:pt x="1559913" y="1583568"/>
                </a:cubicBezTo>
                <a:lnTo>
                  <a:pt x="1564512" y="1585860"/>
                </a:lnTo>
                <a:lnTo>
                  <a:pt x="1564554" y="1583203"/>
                </a:lnTo>
                <a:cubicBezTo>
                  <a:pt x="1559364" y="1567241"/>
                  <a:pt x="1541098" y="1545140"/>
                  <a:pt x="1537776" y="1535318"/>
                </a:cubicBezTo>
                <a:cubicBezTo>
                  <a:pt x="1524492" y="1522221"/>
                  <a:pt x="1515635" y="1504759"/>
                  <a:pt x="1506778" y="1487296"/>
                </a:cubicBezTo>
                <a:cubicBezTo>
                  <a:pt x="1504564" y="1482930"/>
                  <a:pt x="1507885" y="1479656"/>
                  <a:pt x="1511760" y="1478565"/>
                </a:cubicBezTo>
                <a:cubicBezTo>
                  <a:pt x="1515635" y="1477473"/>
                  <a:pt x="1520063" y="1478565"/>
                  <a:pt x="1520063" y="1482930"/>
                </a:cubicBezTo>
                <a:cubicBezTo>
                  <a:pt x="1533348" y="1509124"/>
                  <a:pt x="1551061" y="1530952"/>
                  <a:pt x="1564346" y="1552780"/>
                </a:cubicBezTo>
                <a:cubicBezTo>
                  <a:pt x="1570989" y="1562603"/>
                  <a:pt x="1580122" y="1577337"/>
                  <a:pt x="1580537" y="1591457"/>
                </a:cubicBezTo>
                <a:lnTo>
                  <a:pt x="1580079" y="1593621"/>
                </a:lnTo>
                <a:lnTo>
                  <a:pt x="1597772" y="1602441"/>
                </a:lnTo>
                <a:lnTo>
                  <a:pt x="1599188" y="1600654"/>
                </a:lnTo>
                <a:lnTo>
                  <a:pt x="1601973" y="1600770"/>
                </a:lnTo>
                <a:lnTo>
                  <a:pt x="1603459" y="1605276"/>
                </a:lnTo>
                <a:lnTo>
                  <a:pt x="1604038" y="1605565"/>
                </a:lnTo>
                <a:lnTo>
                  <a:pt x="1612285" y="1605565"/>
                </a:lnTo>
                <a:cubicBezTo>
                  <a:pt x="1612285" y="1609931"/>
                  <a:pt x="1612285" y="1601200"/>
                  <a:pt x="1612285" y="1601200"/>
                </a:cubicBezTo>
                <a:lnTo>
                  <a:pt x="1601973" y="1600770"/>
                </a:lnTo>
                <a:lnTo>
                  <a:pt x="1601508" y="1599358"/>
                </a:lnTo>
                <a:cubicBezTo>
                  <a:pt x="1597824" y="1588103"/>
                  <a:pt x="1590457" y="1565183"/>
                  <a:pt x="1590457" y="1561909"/>
                </a:cubicBezTo>
                <a:cubicBezTo>
                  <a:pt x="1581726" y="1544446"/>
                  <a:pt x="1577360" y="1526984"/>
                  <a:pt x="1568629" y="1513887"/>
                </a:cubicBezTo>
                <a:lnTo>
                  <a:pt x="1569267" y="1511759"/>
                </a:lnTo>
                <a:lnTo>
                  <a:pt x="1547776" y="1495950"/>
                </a:lnTo>
                <a:cubicBezTo>
                  <a:pt x="1529992" y="1482350"/>
                  <a:pt x="1510258" y="1468361"/>
                  <a:pt x="1490549" y="1465142"/>
                </a:cubicBezTo>
                <a:close/>
                <a:moveTo>
                  <a:pt x="2078514" y="1417944"/>
                </a:moveTo>
                <a:lnTo>
                  <a:pt x="2058710" y="1450190"/>
                </a:lnTo>
                <a:lnTo>
                  <a:pt x="2050567" y="1458257"/>
                </a:lnTo>
                <a:lnTo>
                  <a:pt x="2061468" y="1516069"/>
                </a:lnTo>
                <a:lnTo>
                  <a:pt x="2072143" y="1572688"/>
                </a:lnTo>
                <a:lnTo>
                  <a:pt x="2090948" y="1550538"/>
                </a:lnTo>
                <a:lnTo>
                  <a:pt x="2084963" y="1548018"/>
                </a:lnTo>
                <a:cubicBezTo>
                  <a:pt x="2076232" y="1521824"/>
                  <a:pt x="2067501" y="1491265"/>
                  <a:pt x="2054404" y="1465071"/>
                </a:cubicBezTo>
                <a:cubicBezTo>
                  <a:pt x="2052221" y="1460705"/>
                  <a:pt x="2054404" y="1457431"/>
                  <a:pt x="2057678" y="1456340"/>
                </a:cubicBezTo>
                <a:cubicBezTo>
                  <a:pt x="2060952" y="1455248"/>
                  <a:pt x="2065318" y="1456340"/>
                  <a:pt x="2067501" y="1460705"/>
                </a:cubicBezTo>
                <a:lnTo>
                  <a:pt x="2099485" y="1536667"/>
                </a:lnTo>
                <a:lnTo>
                  <a:pt x="2114163" y="1508087"/>
                </a:lnTo>
                <a:lnTo>
                  <a:pt x="2119457" y="1487562"/>
                </a:lnTo>
                <a:lnTo>
                  <a:pt x="2111724" y="1482859"/>
                </a:lnTo>
                <a:cubicBezTo>
                  <a:pt x="2109513" y="1469653"/>
                  <a:pt x="2103985" y="1457549"/>
                  <a:pt x="2096798" y="1445444"/>
                </a:cubicBezTo>
                <a:close/>
                <a:moveTo>
                  <a:pt x="437138" y="1311956"/>
                </a:moveTo>
                <a:cubicBezTo>
                  <a:pt x="440540" y="1310845"/>
                  <a:pt x="445076" y="1311956"/>
                  <a:pt x="447343" y="1316401"/>
                </a:cubicBezTo>
                <a:cubicBezTo>
                  <a:pt x="451879" y="1329736"/>
                  <a:pt x="456415" y="1343071"/>
                  <a:pt x="456415" y="1360851"/>
                </a:cubicBezTo>
                <a:cubicBezTo>
                  <a:pt x="460950" y="1369741"/>
                  <a:pt x="442807" y="1374186"/>
                  <a:pt x="442807" y="1360851"/>
                </a:cubicBezTo>
                <a:cubicBezTo>
                  <a:pt x="442807" y="1347516"/>
                  <a:pt x="438272" y="1334181"/>
                  <a:pt x="433736" y="1320846"/>
                </a:cubicBezTo>
                <a:cubicBezTo>
                  <a:pt x="431468" y="1316401"/>
                  <a:pt x="433736" y="1313067"/>
                  <a:pt x="437138" y="1311956"/>
                </a:cubicBezTo>
                <a:close/>
                <a:moveTo>
                  <a:pt x="307913" y="1260198"/>
                </a:moveTo>
                <a:lnTo>
                  <a:pt x="311397" y="1267976"/>
                </a:lnTo>
                <a:cubicBezTo>
                  <a:pt x="319071" y="1283285"/>
                  <a:pt x="328664" y="1296407"/>
                  <a:pt x="339696" y="1307821"/>
                </a:cubicBezTo>
                <a:lnTo>
                  <a:pt x="359265" y="1323502"/>
                </a:lnTo>
                <a:lnTo>
                  <a:pt x="358954" y="1315383"/>
                </a:lnTo>
                <a:cubicBezTo>
                  <a:pt x="356800" y="1306012"/>
                  <a:pt x="353568" y="1297193"/>
                  <a:pt x="351413" y="1290578"/>
                </a:cubicBezTo>
                <a:lnTo>
                  <a:pt x="355334" y="1285229"/>
                </a:lnTo>
                <a:lnTo>
                  <a:pt x="317320" y="1267626"/>
                </a:lnTo>
                <a:close/>
                <a:moveTo>
                  <a:pt x="188958" y="1138555"/>
                </a:moveTo>
                <a:lnTo>
                  <a:pt x="173666" y="1139587"/>
                </a:lnTo>
                <a:lnTo>
                  <a:pt x="175597" y="1154714"/>
                </a:lnTo>
                <a:lnTo>
                  <a:pt x="175461" y="1158448"/>
                </a:lnTo>
                <a:lnTo>
                  <a:pt x="179839" y="1158624"/>
                </a:lnTo>
                <a:lnTo>
                  <a:pt x="188958" y="1158274"/>
                </a:lnTo>
                <a:close/>
                <a:moveTo>
                  <a:pt x="152924" y="1135201"/>
                </a:moveTo>
                <a:lnTo>
                  <a:pt x="149007" y="1146686"/>
                </a:lnTo>
                <a:lnTo>
                  <a:pt x="142660" y="1154440"/>
                </a:lnTo>
                <a:lnTo>
                  <a:pt x="149750" y="1157411"/>
                </a:lnTo>
                <a:lnTo>
                  <a:pt x="162238" y="1157914"/>
                </a:lnTo>
                <a:lnTo>
                  <a:pt x="157589" y="1137252"/>
                </a:lnTo>
                <a:lnTo>
                  <a:pt x="157206" y="1136229"/>
                </a:lnTo>
                <a:close/>
                <a:moveTo>
                  <a:pt x="115634" y="1123914"/>
                </a:moveTo>
                <a:lnTo>
                  <a:pt x="117415" y="1143863"/>
                </a:lnTo>
                <a:lnTo>
                  <a:pt x="141443" y="1153931"/>
                </a:lnTo>
                <a:lnTo>
                  <a:pt x="135513" y="1146686"/>
                </a:lnTo>
                <a:lnTo>
                  <a:pt x="139288" y="1131928"/>
                </a:lnTo>
                <a:lnTo>
                  <a:pt x="121069" y="1127555"/>
                </a:lnTo>
                <a:close/>
                <a:moveTo>
                  <a:pt x="70885" y="1089688"/>
                </a:moveTo>
                <a:lnTo>
                  <a:pt x="79526" y="1110509"/>
                </a:lnTo>
                <a:lnTo>
                  <a:pt x="103454" y="1134189"/>
                </a:lnTo>
                <a:lnTo>
                  <a:pt x="101704" y="1114583"/>
                </a:lnTo>
                <a:lnTo>
                  <a:pt x="79235" y="1099533"/>
                </a:lnTo>
                <a:close/>
                <a:moveTo>
                  <a:pt x="2275523" y="815892"/>
                </a:moveTo>
                <a:lnTo>
                  <a:pt x="2268343" y="854612"/>
                </a:lnTo>
                <a:cubicBezTo>
                  <a:pt x="2255649" y="894960"/>
                  <a:pt x="2232894" y="932268"/>
                  <a:pt x="2199669" y="962371"/>
                </a:cubicBezTo>
                <a:lnTo>
                  <a:pt x="2188097" y="970233"/>
                </a:lnTo>
                <a:lnTo>
                  <a:pt x="2194623" y="970595"/>
                </a:lnTo>
                <a:cubicBezTo>
                  <a:pt x="2216604" y="1001368"/>
                  <a:pt x="2234188" y="1036538"/>
                  <a:pt x="2234188" y="1071707"/>
                </a:cubicBezTo>
                <a:cubicBezTo>
                  <a:pt x="2234188" y="1080499"/>
                  <a:pt x="2221000" y="1080499"/>
                  <a:pt x="2221000" y="1071707"/>
                </a:cubicBezTo>
                <a:cubicBezTo>
                  <a:pt x="2221000" y="1036538"/>
                  <a:pt x="2203415" y="1005765"/>
                  <a:pt x="2181434" y="979388"/>
                </a:cubicBezTo>
                <a:lnTo>
                  <a:pt x="2183583" y="973300"/>
                </a:lnTo>
                <a:lnTo>
                  <a:pt x="2168040" y="983860"/>
                </a:lnTo>
                <a:lnTo>
                  <a:pt x="2190809" y="1036971"/>
                </a:lnTo>
                <a:cubicBezTo>
                  <a:pt x="2198945" y="1058368"/>
                  <a:pt x="2205454" y="1080312"/>
                  <a:pt x="2207624" y="1102257"/>
                </a:cubicBezTo>
                <a:cubicBezTo>
                  <a:pt x="2211963" y="1111035"/>
                  <a:pt x="2194606" y="1115424"/>
                  <a:pt x="2194606" y="1106646"/>
                </a:cubicBezTo>
                <a:cubicBezTo>
                  <a:pt x="2190267" y="1084701"/>
                  <a:pt x="2183758" y="1062756"/>
                  <a:pt x="2176165" y="1041360"/>
                </a:cubicBezTo>
                <a:lnTo>
                  <a:pt x="2156247" y="991871"/>
                </a:lnTo>
                <a:lnTo>
                  <a:pt x="2141927" y="1001600"/>
                </a:lnTo>
                <a:cubicBezTo>
                  <a:pt x="2111268" y="1019085"/>
                  <a:pt x="2076230" y="1027827"/>
                  <a:pt x="2045571" y="1045312"/>
                </a:cubicBezTo>
                <a:cubicBezTo>
                  <a:pt x="2014912" y="1058425"/>
                  <a:pt x="1979873" y="1071539"/>
                  <a:pt x="2001773" y="1106508"/>
                </a:cubicBezTo>
                <a:lnTo>
                  <a:pt x="2036184" y="1156522"/>
                </a:lnTo>
                <a:lnTo>
                  <a:pt x="2037767" y="1155467"/>
                </a:lnTo>
                <a:cubicBezTo>
                  <a:pt x="2054999" y="1156287"/>
                  <a:pt x="2072231" y="1156338"/>
                  <a:pt x="2089203" y="1155303"/>
                </a:cubicBezTo>
                <a:lnTo>
                  <a:pt x="2101412" y="1153668"/>
                </a:lnTo>
                <a:lnTo>
                  <a:pt x="2099661" y="1150112"/>
                </a:lnTo>
                <a:cubicBezTo>
                  <a:pt x="2099593" y="1148418"/>
                  <a:pt x="2100405" y="1146792"/>
                  <a:pt x="2102570" y="1145709"/>
                </a:cubicBezTo>
                <a:cubicBezTo>
                  <a:pt x="2106899" y="1137038"/>
                  <a:pt x="2093911" y="1111028"/>
                  <a:pt x="2089581" y="1102358"/>
                </a:cubicBezTo>
                <a:cubicBezTo>
                  <a:pt x="2085252" y="1089352"/>
                  <a:pt x="2076593" y="1076347"/>
                  <a:pt x="2072263" y="1063341"/>
                </a:cubicBezTo>
                <a:cubicBezTo>
                  <a:pt x="2072263" y="1054671"/>
                  <a:pt x="2085252" y="1050336"/>
                  <a:pt x="2089581" y="1059006"/>
                </a:cubicBezTo>
                <a:cubicBezTo>
                  <a:pt x="2093911" y="1076347"/>
                  <a:pt x="2106899" y="1098022"/>
                  <a:pt x="2111229" y="1119698"/>
                </a:cubicBezTo>
                <a:cubicBezTo>
                  <a:pt x="2113394" y="1124033"/>
                  <a:pt x="2115559" y="1130536"/>
                  <a:pt x="2116100" y="1137038"/>
                </a:cubicBezTo>
                <a:lnTo>
                  <a:pt x="2111820" y="1152275"/>
                </a:lnTo>
                <a:lnTo>
                  <a:pt x="2139081" y="1148624"/>
                </a:lnTo>
                <a:lnTo>
                  <a:pt x="2156334" y="1143053"/>
                </a:lnTo>
                <a:lnTo>
                  <a:pt x="2155448" y="1141979"/>
                </a:lnTo>
                <a:cubicBezTo>
                  <a:pt x="2168783" y="1102580"/>
                  <a:pt x="2137668" y="1058803"/>
                  <a:pt x="2124333" y="1023782"/>
                </a:cubicBezTo>
                <a:cubicBezTo>
                  <a:pt x="2119888" y="1015027"/>
                  <a:pt x="2133223" y="1010649"/>
                  <a:pt x="2137668" y="1019404"/>
                </a:cubicBezTo>
                <a:cubicBezTo>
                  <a:pt x="2151003" y="1048954"/>
                  <a:pt x="2171839" y="1080965"/>
                  <a:pt x="2175798" y="1113593"/>
                </a:cubicBezTo>
                <a:lnTo>
                  <a:pt x="2173933" y="1137371"/>
                </a:lnTo>
                <a:lnTo>
                  <a:pt x="2185844" y="1133525"/>
                </a:lnTo>
                <a:cubicBezTo>
                  <a:pt x="2200739" y="1126877"/>
                  <a:pt x="2214856" y="1118509"/>
                  <a:pt x="2227933" y="1108104"/>
                </a:cubicBezTo>
                <a:lnTo>
                  <a:pt x="2256376" y="1075296"/>
                </a:lnTo>
                <a:lnTo>
                  <a:pt x="2251650" y="1071741"/>
                </a:lnTo>
                <a:cubicBezTo>
                  <a:pt x="2247285" y="1036706"/>
                  <a:pt x="2242919" y="997292"/>
                  <a:pt x="2221091" y="966637"/>
                </a:cubicBezTo>
                <a:cubicBezTo>
                  <a:pt x="2216725" y="957878"/>
                  <a:pt x="2229822" y="953499"/>
                  <a:pt x="2234188" y="957878"/>
                </a:cubicBezTo>
                <a:cubicBezTo>
                  <a:pt x="2245102" y="975396"/>
                  <a:pt x="2252742" y="994008"/>
                  <a:pt x="2258199" y="1013167"/>
                </a:cubicBezTo>
                <a:lnTo>
                  <a:pt x="2267405" y="1062574"/>
                </a:lnTo>
                <a:lnTo>
                  <a:pt x="2274090" y="1054863"/>
                </a:lnTo>
                <a:lnTo>
                  <a:pt x="2288569" y="1022899"/>
                </a:lnTo>
                <a:lnTo>
                  <a:pt x="2283302" y="1021018"/>
                </a:lnTo>
                <a:cubicBezTo>
                  <a:pt x="2282210" y="1019381"/>
                  <a:pt x="2282210" y="1017198"/>
                  <a:pt x="2282210" y="1015015"/>
                </a:cubicBezTo>
                <a:cubicBezTo>
                  <a:pt x="2277844" y="1010650"/>
                  <a:pt x="2277844" y="1006284"/>
                  <a:pt x="2280027" y="1003555"/>
                </a:cubicBezTo>
                <a:lnTo>
                  <a:pt x="2283279" y="1003068"/>
                </a:lnTo>
                <a:lnTo>
                  <a:pt x="2283847" y="1004101"/>
                </a:lnTo>
                <a:cubicBezTo>
                  <a:pt x="2285484" y="1008467"/>
                  <a:pt x="2286576" y="1012832"/>
                  <a:pt x="2286576" y="1015015"/>
                </a:cubicBezTo>
                <a:cubicBezTo>
                  <a:pt x="2286576" y="1015015"/>
                  <a:pt x="2290941" y="1010650"/>
                  <a:pt x="2290941" y="1010650"/>
                </a:cubicBezTo>
                <a:lnTo>
                  <a:pt x="2293854" y="1011232"/>
                </a:lnTo>
                <a:lnTo>
                  <a:pt x="2295549" y="1007492"/>
                </a:lnTo>
                <a:lnTo>
                  <a:pt x="2295307" y="1006284"/>
                </a:lnTo>
                <a:cubicBezTo>
                  <a:pt x="2295307" y="1006284"/>
                  <a:pt x="2290941" y="1006284"/>
                  <a:pt x="2290941" y="1001918"/>
                </a:cubicBezTo>
                <a:lnTo>
                  <a:pt x="2283279" y="1003068"/>
                </a:lnTo>
                <a:lnTo>
                  <a:pt x="2277844" y="993187"/>
                </a:lnTo>
                <a:cubicBezTo>
                  <a:pt x="2277844" y="984456"/>
                  <a:pt x="2273479" y="975724"/>
                  <a:pt x="2269113" y="966993"/>
                </a:cubicBezTo>
                <a:cubicBezTo>
                  <a:pt x="2260382" y="949531"/>
                  <a:pt x="2251651" y="936434"/>
                  <a:pt x="2242919" y="923337"/>
                </a:cubicBezTo>
                <a:cubicBezTo>
                  <a:pt x="2234188" y="914605"/>
                  <a:pt x="2247285" y="905874"/>
                  <a:pt x="2251651" y="914605"/>
                </a:cubicBezTo>
                <a:cubicBezTo>
                  <a:pt x="2264748" y="932068"/>
                  <a:pt x="2277844" y="949531"/>
                  <a:pt x="2286576" y="971359"/>
                </a:cubicBezTo>
                <a:cubicBezTo>
                  <a:pt x="2288758" y="977907"/>
                  <a:pt x="2293124" y="987730"/>
                  <a:pt x="2296398" y="997553"/>
                </a:cubicBezTo>
                <a:lnTo>
                  <a:pt x="2297188" y="1003873"/>
                </a:lnTo>
                <a:lnTo>
                  <a:pt x="2303904" y="989047"/>
                </a:lnTo>
                <a:lnTo>
                  <a:pt x="2310220" y="939108"/>
                </a:lnTo>
                <a:lnTo>
                  <a:pt x="2300070" y="920108"/>
                </a:lnTo>
                <a:cubicBezTo>
                  <a:pt x="2292331" y="906438"/>
                  <a:pt x="2284591" y="892221"/>
                  <a:pt x="2282380" y="874723"/>
                </a:cubicBezTo>
                <a:cubicBezTo>
                  <a:pt x="2277958" y="859413"/>
                  <a:pt x="2276852" y="844102"/>
                  <a:pt x="2276299" y="828792"/>
                </a:cubicBezTo>
                <a:close/>
                <a:moveTo>
                  <a:pt x="2247682" y="796336"/>
                </a:moveTo>
                <a:cubicBezTo>
                  <a:pt x="2256413" y="796336"/>
                  <a:pt x="2256413" y="809036"/>
                  <a:pt x="2247682" y="809036"/>
                </a:cubicBezTo>
                <a:cubicBezTo>
                  <a:pt x="2238950" y="809036"/>
                  <a:pt x="2238950" y="796336"/>
                  <a:pt x="2247682" y="796336"/>
                </a:cubicBezTo>
                <a:close/>
                <a:moveTo>
                  <a:pt x="1579917" y="483864"/>
                </a:moveTo>
                <a:cubicBezTo>
                  <a:pt x="1583224" y="481659"/>
                  <a:pt x="1587634" y="481659"/>
                  <a:pt x="1589839" y="486068"/>
                </a:cubicBezTo>
                <a:cubicBezTo>
                  <a:pt x="1594249" y="490478"/>
                  <a:pt x="1598659" y="499298"/>
                  <a:pt x="1603068" y="503708"/>
                </a:cubicBezTo>
                <a:cubicBezTo>
                  <a:pt x="1611888" y="508117"/>
                  <a:pt x="1598659" y="516937"/>
                  <a:pt x="1594249" y="512527"/>
                </a:cubicBezTo>
                <a:cubicBezTo>
                  <a:pt x="1585429" y="508117"/>
                  <a:pt x="1581019" y="499298"/>
                  <a:pt x="1576610" y="494888"/>
                </a:cubicBezTo>
                <a:cubicBezTo>
                  <a:pt x="1574405" y="490478"/>
                  <a:pt x="1576610" y="486068"/>
                  <a:pt x="1579917" y="483864"/>
                </a:cubicBezTo>
                <a:close/>
                <a:moveTo>
                  <a:pt x="1547316" y="386063"/>
                </a:moveTo>
                <a:lnTo>
                  <a:pt x="1553935" y="402753"/>
                </a:lnTo>
                <a:cubicBezTo>
                  <a:pt x="1559410" y="420237"/>
                  <a:pt x="1563790" y="437722"/>
                  <a:pt x="1568170" y="455207"/>
                </a:cubicBezTo>
                <a:cubicBezTo>
                  <a:pt x="1568170" y="477062"/>
                  <a:pt x="1572550" y="494547"/>
                  <a:pt x="1572550" y="516403"/>
                </a:cubicBezTo>
                <a:cubicBezTo>
                  <a:pt x="1576929" y="542629"/>
                  <a:pt x="1590069" y="525145"/>
                  <a:pt x="1607588" y="512031"/>
                </a:cubicBezTo>
                <a:lnTo>
                  <a:pt x="1619255" y="505493"/>
                </a:lnTo>
                <a:lnTo>
                  <a:pt x="1573391" y="450512"/>
                </a:lnTo>
                <a:cubicBezTo>
                  <a:pt x="1571208" y="448298"/>
                  <a:pt x="1572299" y="443870"/>
                  <a:pt x="1575028" y="441102"/>
                </a:cubicBezTo>
                <a:cubicBezTo>
                  <a:pt x="1577756" y="438334"/>
                  <a:pt x="1582122" y="437227"/>
                  <a:pt x="1586487" y="441656"/>
                </a:cubicBezTo>
                <a:lnTo>
                  <a:pt x="1633214" y="497670"/>
                </a:lnTo>
                <a:lnTo>
                  <a:pt x="1639551" y="494119"/>
                </a:lnTo>
                <a:lnTo>
                  <a:pt x="1638753" y="493943"/>
                </a:lnTo>
                <a:cubicBezTo>
                  <a:pt x="1627763" y="472179"/>
                  <a:pt x="1612376" y="454768"/>
                  <a:pt x="1595891" y="437900"/>
                </a:cubicBezTo>
                <a:close/>
                <a:moveTo>
                  <a:pt x="897240" y="107035"/>
                </a:moveTo>
                <a:cubicBezTo>
                  <a:pt x="900525" y="105392"/>
                  <a:pt x="904904" y="105392"/>
                  <a:pt x="907094" y="109774"/>
                </a:cubicBezTo>
                <a:lnTo>
                  <a:pt x="944378" y="166214"/>
                </a:lnTo>
                <a:lnTo>
                  <a:pt x="982637" y="231908"/>
                </a:lnTo>
                <a:lnTo>
                  <a:pt x="1001614" y="304356"/>
                </a:lnTo>
                <a:lnTo>
                  <a:pt x="1007880" y="307280"/>
                </a:lnTo>
                <a:lnTo>
                  <a:pt x="1008758" y="308944"/>
                </a:lnTo>
                <a:lnTo>
                  <a:pt x="1016049" y="305588"/>
                </a:lnTo>
                <a:lnTo>
                  <a:pt x="996391" y="255185"/>
                </a:lnTo>
                <a:cubicBezTo>
                  <a:pt x="988522" y="238207"/>
                  <a:pt x="979626" y="221502"/>
                  <a:pt x="970047" y="205072"/>
                </a:cubicBezTo>
                <a:lnTo>
                  <a:pt x="944378" y="166214"/>
                </a:lnTo>
                <a:lnTo>
                  <a:pt x="942129" y="162352"/>
                </a:lnTo>
                <a:cubicBezTo>
                  <a:pt x="937749" y="157970"/>
                  <a:pt x="937749" y="153589"/>
                  <a:pt x="939939" y="151398"/>
                </a:cubicBezTo>
                <a:cubicBezTo>
                  <a:pt x="942129" y="149207"/>
                  <a:pt x="946508" y="149207"/>
                  <a:pt x="950887" y="153589"/>
                </a:cubicBezTo>
                <a:cubicBezTo>
                  <a:pt x="970594" y="173306"/>
                  <a:pt x="984827" y="197404"/>
                  <a:pt x="995228" y="223693"/>
                </a:cubicBezTo>
                <a:lnTo>
                  <a:pt x="1016211" y="305514"/>
                </a:lnTo>
                <a:lnTo>
                  <a:pt x="1094601" y="269433"/>
                </a:lnTo>
                <a:cubicBezTo>
                  <a:pt x="1160709" y="246484"/>
                  <a:pt x="1231436" y="235830"/>
                  <a:pt x="1297775" y="238391"/>
                </a:cubicBezTo>
                <a:cubicBezTo>
                  <a:pt x="1319888" y="239244"/>
                  <a:pt x="1341514" y="241567"/>
                  <a:pt x="1362318" y="245391"/>
                </a:cubicBezTo>
                <a:cubicBezTo>
                  <a:pt x="1432395" y="258505"/>
                  <a:pt x="1498093" y="289103"/>
                  <a:pt x="1533131" y="350299"/>
                </a:cubicBezTo>
                <a:lnTo>
                  <a:pt x="1546654" y="384395"/>
                </a:lnTo>
                <a:lnTo>
                  <a:pt x="1549731" y="374240"/>
                </a:lnTo>
                <a:cubicBezTo>
                  <a:pt x="1553028" y="372064"/>
                  <a:pt x="1557425" y="372064"/>
                  <a:pt x="1559623" y="376417"/>
                </a:cubicBezTo>
                <a:cubicBezTo>
                  <a:pt x="1590396" y="415592"/>
                  <a:pt x="1629961" y="441709"/>
                  <a:pt x="1651942" y="485238"/>
                </a:cubicBezTo>
                <a:lnTo>
                  <a:pt x="1651235" y="487571"/>
                </a:lnTo>
                <a:lnTo>
                  <a:pt x="1671404" y="476268"/>
                </a:lnTo>
                <a:cubicBezTo>
                  <a:pt x="1830207" y="408558"/>
                  <a:pt x="2051046" y="449196"/>
                  <a:pt x="2181346" y="560114"/>
                </a:cubicBezTo>
                <a:cubicBezTo>
                  <a:pt x="2233904" y="604372"/>
                  <a:pt x="2266136" y="665227"/>
                  <a:pt x="2276658" y="728617"/>
                </a:cubicBezTo>
                <a:lnTo>
                  <a:pt x="2279102" y="776766"/>
                </a:lnTo>
                <a:lnTo>
                  <a:pt x="2286803" y="782860"/>
                </a:lnTo>
                <a:cubicBezTo>
                  <a:pt x="2291225" y="822230"/>
                  <a:pt x="2286803" y="865974"/>
                  <a:pt x="2304492" y="900970"/>
                </a:cubicBezTo>
                <a:lnTo>
                  <a:pt x="2311552" y="912822"/>
                </a:lnTo>
                <a:lnTo>
                  <a:pt x="2306092" y="852494"/>
                </a:lnTo>
                <a:cubicBezTo>
                  <a:pt x="2302263" y="828778"/>
                  <a:pt x="2297066" y="804447"/>
                  <a:pt x="2291596" y="779296"/>
                </a:cubicBezTo>
                <a:cubicBezTo>
                  <a:pt x="2291596" y="774922"/>
                  <a:pt x="2294878" y="771642"/>
                  <a:pt x="2298160" y="770548"/>
                </a:cubicBezTo>
                <a:cubicBezTo>
                  <a:pt x="2301442" y="769455"/>
                  <a:pt x="2304725" y="770548"/>
                  <a:pt x="2304725" y="774922"/>
                </a:cubicBezTo>
                <a:cubicBezTo>
                  <a:pt x="2317854" y="829598"/>
                  <a:pt x="2328795" y="883181"/>
                  <a:pt x="2327700" y="934576"/>
                </a:cubicBezTo>
                <a:lnTo>
                  <a:pt x="2326168" y="944273"/>
                </a:lnTo>
                <a:lnTo>
                  <a:pt x="2331026" y="962212"/>
                </a:lnTo>
                <a:cubicBezTo>
                  <a:pt x="2331026" y="966587"/>
                  <a:pt x="2327709" y="968774"/>
                  <a:pt x="2324393" y="968774"/>
                </a:cubicBezTo>
                <a:lnTo>
                  <a:pt x="2322581" y="966982"/>
                </a:lnTo>
                <a:lnTo>
                  <a:pt x="2315802" y="1009892"/>
                </a:lnTo>
                <a:cubicBezTo>
                  <a:pt x="2308007" y="1034360"/>
                  <a:pt x="2295972" y="1058144"/>
                  <a:pt x="2278467" y="1081108"/>
                </a:cubicBezTo>
                <a:cubicBezTo>
                  <a:pt x="2229232" y="1140158"/>
                  <a:pt x="2172613" y="1164762"/>
                  <a:pt x="2106763" y="1169682"/>
                </a:cubicBezTo>
                <a:lnTo>
                  <a:pt x="2044560" y="1168697"/>
                </a:lnTo>
                <a:lnTo>
                  <a:pt x="2058163" y="1188467"/>
                </a:lnTo>
                <a:cubicBezTo>
                  <a:pt x="2076230" y="1216879"/>
                  <a:pt x="2091559" y="1246385"/>
                  <a:pt x="2098129" y="1276983"/>
                </a:cubicBezTo>
                <a:cubicBezTo>
                  <a:pt x="2105794" y="1309766"/>
                  <a:pt x="2104972" y="1340911"/>
                  <a:pt x="2097718" y="1369938"/>
                </a:cubicBezTo>
                <a:lnTo>
                  <a:pt x="2086278" y="1400960"/>
                </a:lnTo>
                <a:lnTo>
                  <a:pt x="2110065" y="1438841"/>
                </a:lnTo>
                <a:lnTo>
                  <a:pt x="2123100" y="1473438"/>
                </a:lnTo>
                <a:lnTo>
                  <a:pt x="2124977" y="1466159"/>
                </a:lnTo>
                <a:cubicBezTo>
                  <a:pt x="2131466" y="1422624"/>
                  <a:pt x="2125105" y="1374628"/>
                  <a:pt x="2107050" y="1325401"/>
                </a:cubicBezTo>
                <a:cubicBezTo>
                  <a:pt x="2102673" y="1316650"/>
                  <a:pt x="2115804" y="1312274"/>
                  <a:pt x="2120181" y="1321026"/>
                </a:cubicBezTo>
                <a:cubicBezTo>
                  <a:pt x="2150821" y="1408540"/>
                  <a:pt x="2159575" y="1517932"/>
                  <a:pt x="2085164" y="1587943"/>
                </a:cubicBezTo>
                <a:lnTo>
                  <a:pt x="2040138" y="1618741"/>
                </a:lnTo>
                <a:lnTo>
                  <a:pt x="2040910" y="1622653"/>
                </a:lnTo>
                <a:cubicBezTo>
                  <a:pt x="2043093" y="1627007"/>
                  <a:pt x="2039819" y="1629184"/>
                  <a:pt x="2035999" y="1629184"/>
                </a:cubicBezTo>
                <a:lnTo>
                  <a:pt x="2030862" y="1625085"/>
                </a:lnTo>
                <a:lnTo>
                  <a:pt x="2022791" y="1630606"/>
                </a:lnTo>
                <a:lnTo>
                  <a:pt x="1959781" y="1651603"/>
                </a:lnTo>
                <a:lnTo>
                  <a:pt x="1962726" y="1662623"/>
                </a:lnTo>
                <a:cubicBezTo>
                  <a:pt x="1962726" y="1671415"/>
                  <a:pt x="1949708" y="1675811"/>
                  <a:pt x="1945369" y="1667019"/>
                </a:cubicBezTo>
                <a:lnTo>
                  <a:pt x="1941332" y="1655146"/>
                </a:lnTo>
                <a:lnTo>
                  <a:pt x="1910696" y="1658980"/>
                </a:lnTo>
                <a:lnTo>
                  <a:pt x="1893773" y="1658306"/>
                </a:lnTo>
                <a:lnTo>
                  <a:pt x="1896667" y="1663288"/>
                </a:lnTo>
                <a:lnTo>
                  <a:pt x="1888906" y="1674980"/>
                </a:lnTo>
                <a:cubicBezTo>
                  <a:pt x="1893272" y="1674980"/>
                  <a:pt x="1893272" y="1670596"/>
                  <a:pt x="1897637" y="1670596"/>
                </a:cubicBezTo>
                <a:cubicBezTo>
                  <a:pt x="1899820" y="1670596"/>
                  <a:pt x="1898729" y="1667307"/>
                  <a:pt x="1897092" y="1664019"/>
                </a:cubicBezTo>
                <a:lnTo>
                  <a:pt x="1896667" y="1663288"/>
                </a:lnTo>
                <a:lnTo>
                  <a:pt x="1897637" y="1661827"/>
                </a:lnTo>
                <a:cubicBezTo>
                  <a:pt x="1902003" y="1657442"/>
                  <a:pt x="1915100" y="1666211"/>
                  <a:pt x="1906369" y="1674980"/>
                </a:cubicBezTo>
                <a:cubicBezTo>
                  <a:pt x="1906369" y="1674980"/>
                  <a:pt x="1902003" y="1679365"/>
                  <a:pt x="1902003" y="1679365"/>
                </a:cubicBezTo>
                <a:cubicBezTo>
                  <a:pt x="1902003" y="1683749"/>
                  <a:pt x="1897637" y="1683749"/>
                  <a:pt x="1893272" y="1683749"/>
                </a:cubicBezTo>
                <a:cubicBezTo>
                  <a:pt x="1888906" y="1683749"/>
                  <a:pt x="1888906" y="1679365"/>
                  <a:pt x="1888906" y="1679365"/>
                </a:cubicBezTo>
                <a:cubicBezTo>
                  <a:pt x="1886723" y="1674980"/>
                  <a:pt x="1884541" y="1669499"/>
                  <a:pt x="1882358" y="1664567"/>
                </a:cubicBezTo>
                <a:lnTo>
                  <a:pt x="1878448" y="1657695"/>
                </a:lnTo>
                <a:lnTo>
                  <a:pt x="1871234" y="1657407"/>
                </a:lnTo>
                <a:lnTo>
                  <a:pt x="1811584" y="1647949"/>
                </a:lnTo>
                <a:lnTo>
                  <a:pt x="1821835" y="1665889"/>
                </a:lnTo>
                <a:cubicBezTo>
                  <a:pt x="1826201" y="1670255"/>
                  <a:pt x="1817470" y="1678986"/>
                  <a:pt x="1808738" y="1670255"/>
                </a:cubicBezTo>
                <a:lnTo>
                  <a:pt x="1793854" y="1645137"/>
                </a:lnTo>
                <a:lnTo>
                  <a:pt x="1791899" y="1644827"/>
                </a:lnTo>
                <a:cubicBezTo>
                  <a:pt x="1774391" y="1641546"/>
                  <a:pt x="1756882" y="1639905"/>
                  <a:pt x="1739511" y="1638879"/>
                </a:cubicBezTo>
                <a:lnTo>
                  <a:pt x="1738164" y="1638820"/>
                </a:lnTo>
                <a:lnTo>
                  <a:pt x="1733282" y="1641889"/>
                </a:lnTo>
                <a:lnTo>
                  <a:pt x="1729530" y="1638442"/>
                </a:lnTo>
                <a:lnTo>
                  <a:pt x="1687943" y="1636623"/>
                </a:lnTo>
                <a:cubicBezTo>
                  <a:pt x="1654020" y="1634982"/>
                  <a:pt x="1621192" y="1631700"/>
                  <a:pt x="1590553" y="1618573"/>
                </a:cubicBezTo>
                <a:cubicBezTo>
                  <a:pt x="1559913" y="1605446"/>
                  <a:pt x="1564290" y="1605446"/>
                  <a:pt x="1542404" y="1622949"/>
                </a:cubicBezTo>
                <a:cubicBezTo>
                  <a:pt x="1529273" y="1631700"/>
                  <a:pt x="1511765" y="1640452"/>
                  <a:pt x="1494256" y="1640452"/>
                </a:cubicBezTo>
                <a:lnTo>
                  <a:pt x="1452071" y="1643848"/>
                </a:lnTo>
                <a:lnTo>
                  <a:pt x="1451848" y="1644445"/>
                </a:lnTo>
                <a:lnTo>
                  <a:pt x="1450748" y="1643955"/>
                </a:lnTo>
                <a:lnTo>
                  <a:pt x="1416517" y="1646711"/>
                </a:lnTo>
                <a:lnTo>
                  <a:pt x="1414925" y="1647733"/>
                </a:lnTo>
                <a:lnTo>
                  <a:pt x="1413004" y="1646993"/>
                </a:lnTo>
                <a:lnTo>
                  <a:pt x="1412733" y="1647015"/>
                </a:lnTo>
                <a:lnTo>
                  <a:pt x="1336083" y="1652947"/>
                </a:lnTo>
                <a:lnTo>
                  <a:pt x="1331958" y="1656155"/>
                </a:lnTo>
                <a:lnTo>
                  <a:pt x="1328580" y="1653528"/>
                </a:lnTo>
                <a:lnTo>
                  <a:pt x="1327927" y="1653579"/>
                </a:lnTo>
                <a:cubicBezTo>
                  <a:pt x="1297287" y="1655767"/>
                  <a:pt x="1266647" y="1656860"/>
                  <a:pt x="1236008" y="1655767"/>
                </a:cubicBezTo>
                <a:lnTo>
                  <a:pt x="1217470" y="1653560"/>
                </a:lnTo>
                <a:lnTo>
                  <a:pt x="1218188" y="1657715"/>
                </a:lnTo>
                <a:cubicBezTo>
                  <a:pt x="1218188" y="1666287"/>
                  <a:pt x="1200408" y="1666287"/>
                  <a:pt x="1204853" y="1657715"/>
                </a:cubicBezTo>
                <a:lnTo>
                  <a:pt x="1203650" y="1651916"/>
                </a:lnTo>
                <a:lnTo>
                  <a:pt x="1144440" y="1644869"/>
                </a:lnTo>
                <a:lnTo>
                  <a:pt x="1143840" y="1657609"/>
                </a:lnTo>
                <a:cubicBezTo>
                  <a:pt x="1143840" y="1666287"/>
                  <a:pt x="1130346" y="1666287"/>
                  <a:pt x="1130346" y="1657609"/>
                </a:cubicBezTo>
                <a:lnTo>
                  <a:pt x="1128882" y="1643486"/>
                </a:lnTo>
                <a:lnTo>
                  <a:pt x="1119995" y="1642702"/>
                </a:lnTo>
                <a:lnTo>
                  <a:pt x="1121747" y="1648507"/>
                </a:lnTo>
                <a:cubicBezTo>
                  <a:pt x="1126113" y="1657185"/>
                  <a:pt x="1108650" y="1661524"/>
                  <a:pt x="1108650" y="1652846"/>
                </a:cubicBezTo>
                <a:lnTo>
                  <a:pt x="1105195" y="1641397"/>
                </a:lnTo>
                <a:lnTo>
                  <a:pt x="1093404" y="1640357"/>
                </a:lnTo>
                <a:lnTo>
                  <a:pt x="1094759" y="1652881"/>
                </a:lnTo>
                <a:cubicBezTo>
                  <a:pt x="1094759" y="1661524"/>
                  <a:pt x="1077298" y="1657203"/>
                  <a:pt x="1081662" y="1648559"/>
                </a:cubicBezTo>
                <a:lnTo>
                  <a:pt x="1079883" y="1639164"/>
                </a:lnTo>
                <a:lnTo>
                  <a:pt x="1069680" y="1638264"/>
                </a:lnTo>
                <a:lnTo>
                  <a:pt x="1044959" y="1640444"/>
                </a:lnTo>
                <a:lnTo>
                  <a:pt x="1043035" y="1644435"/>
                </a:lnTo>
                <a:cubicBezTo>
                  <a:pt x="1038801" y="1646630"/>
                  <a:pt x="1035626" y="1645532"/>
                  <a:pt x="1034039" y="1642789"/>
                </a:cubicBezTo>
                <a:lnTo>
                  <a:pt x="1034103" y="1641402"/>
                </a:lnTo>
                <a:lnTo>
                  <a:pt x="1021119" y="1642547"/>
                </a:lnTo>
                <a:lnTo>
                  <a:pt x="1021339" y="1644742"/>
                </a:lnTo>
                <a:cubicBezTo>
                  <a:pt x="1021339" y="1653587"/>
                  <a:pt x="1003559" y="1653587"/>
                  <a:pt x="1003559" y="1644742"/>
                </a:cubicBezTo>
                <a:lnTo>
                  <a:pt x="1003608" y="1644092"/>
                </a:lnTo>
                <a:lnTo>
                  <a:pt x="995269" y="1644827"/>
                </a:lnTo>
                <a:cubicBezTo>
                  <a:pt x="973384" y="1649203"/>
                  <a:pt x="947122" y="1653579"/>
                  <a:pt x="925236" y="1644827"/>
                </a:cubicBezTo>
                <a:lnTo>
                  <a:pt x="897876" y="1630323"/>
                </a:lnTo>
                <a:lnTo>
                  <a:pt x="888966" y="1640886"/>
                </a:lnTo>
                <a:cubicBezTo>
                  <a:pt x="882372" y="1640886"/>
                  <a:pt x="879075" y="1636469"/>
                  <a:pt x="879075" y="1632051"/>
                </a:cubicBezTo>
                <a:lnTo>
                  <a:pt x="887292" y="1624712"/>
                </a:lnTo>
                <a:lnTo>
                  <a:pt x="886050" y="1624054"/>
                </a:lnTo>
                <a:lnTo>
                  <a:pt x="885120" y="1624321"/>
                </a:lnTo>
                <a:lnTo>
                  <a:pt x="885040" y="1623518"/>
                </a:lnTo>
                <a:lnTo>
                  <a:pt x="853014" y="1606540"/>
                </a:lnTo>
                <a:lnTo>
                  <a:pt x="797846" y="1552411"/>
                </a:lnTo>
                <a:lnTo>
                  <a:pt x="797678" y="1552383"/>
                </a:lnTo>
                <a:lnTo>
                  <a:pt x="797514" y="1552085"/>
                </a:lnTo>
                <a:lnTo>
                  <a:pt x="793923" y="1548562"/>
                </a:lnTo>
                <a:lnTo>
                  <a:pt x="769782" y="1515653"/>
                </a:lnTo>
                <a:lnTo>
                  <a:pt x="767100" y="1518566"/>
                </a:lnTo>
                <a:cubicBezTo>
                  <a:pt x="764322" y="1519652"/>
                  <a:pt x="760989" y="1519652"/>
                  <a:pt x="758766" y="1517479"/>
                </a:cubicBezTo>
                <a:cubicBezTo>
                  <a:pt x="754321" y="1513135"/>
                  <a:pt x="754321" y="1504445"/>
                  <a:pt x="749876" y="1495756"/>
                </a:cubicBezTo>
                <a:lnTo>
                  <a:pt x="752591" y="1492218"/>
                </a:lnTo>
                <a:lnTo>
                  <a:pt x="745775" y="1482926"/>
                </a:lnTo>
                <a:lnTo>
                  <a:pt x="742872" y="1478955"/>
                </a:lnTo>
                <a:lnTo>
                  <a:pt x="740805" y="1482137"/>
                </a:lnTo>
                <a:cubicBezTo>
                  <a:pt x="736269" y="1482137"/>
                  <a:pt x="732867" y="1478896"/>
                  <a:pt x="731733" y="1475115"/>
                </a:cubicBezTo>
                <a:lnTo>
                  <a:pt x="734873" y="1468010"/>
                </a:lnTo>
                <a:lnTo>
                  <a:pt x="732564" y="1464851"/>
                </a:lnTo>
                <a:lnTo>
                  <a:pt x="731733" y="1464851"/>
                </a:lnTo>
                <a:lnTo>
                  <a:pt x="731733" y="1463786"/>
                </a:lnTo>
                <a:lnTo>
                  <a:pt x="722795" y="1452843"/>
                </a:lnTo>
                <a:cubicBezTo>
                  <a:pt x="720059" y="1450929"/>
                  <a:pt x="717597" y="1451339"/>
                  <a:pt x="714998" y="1455236"/>
                </a:cubicBezTo>
                <a:lnTo>
                  <a:pt x="712569" y="1461810"/>
                </a:lnTo>
                <a:lnTo>
                  <a:pt x="722889" y="1495631"/>
                </a:lnTo>
                <a:cubicBezTo>
                  <a:pt x="722889" y="1504362"/>
                  <a:pt x="709701" y="1504362"/>
                  <a:pt x="705304" y="1499996"/>
                </a:cubicBezTo>
                <a:lnTo>
                  <a:pt x="702708" y="1492262"/>
                </a:lnTo>
                <a:lnTo>
                  <a:pt x="695705" y="1518404"/>
                </a:lnTo>
                <a:lnTo>
                  <a:pt x="700664" y="1530911"/>
                </a:lnTo>
                <a:cubicBezTo>
                  <a:pt x="700664" y="1535290"/>
                  <a:pt x="697458" y="1538575"/>
                  <a:pt x="693719" y="1539122"/>
                </a:cubicBezTo>
                <a:lnTo>
                  <a:pt x="693675" y="1539087"/>
                </a:lnTo>
                <a:lnTo>
                  <a:pt x="692279" y="1565229"/>
                </a:lnTo>
                <a:lnTo>
                  <a:pt x="696298" y="1570772"/>
                </a:lnTo>
                <a:cubicBezTo>
                  <a:pt x="698481" y="1572988"/>
                  <a:pt x="697390" y="1577420"/>
                  <a:pt x="694661" y="1580189"/>
                </a:cubicBezTo>
                <a:lnTo>
                  <a:pt x="691398" y="1581735"/>
                </a:lnTo>
                <a:lnTo>
                  <a:pt x="690779" y="1593327"/>
                </a:lnTo>
                <a:lnTo>
                  <a:pt x="693508" y="1622572"/>
                </a:lnTo>
                <a:lnTo>
                  <a:pt x="723250" y="1653465"/>
                </a:lnTo>
                <a:cubicBezTo>
                  <a:pt x="727652" y="1657861"/>
                  <a:pt x="718848" y="1671049"/>
                  <a:pt x="710045" y="1662257"/>
                </a:cubicBezTo>
                <a:lnTo>
                  <a:pt x="695631" y="1645321"/>
                </a:lnTo>
                <a:lnTo>
                  <a:pt x="697627" y="1666706"/>
                </a:lnTo>
                <a:lnTo>
                  <a:pt x="701473" y="1684299"/>
                </a:lnTo>
                <a:lnTo>
                  <a:pt x="731223" y="1718619"/>
                </a:lnTo>
                <a:cubicBezTo>
                  <a:pt x="735589" y="1722998"/>
                  <a:pt x="726858" y="1736136"/>
                  <a:pt x="718126" y="1727378"/>
                </a:cubicBezTo>
                <a:lnTo>
                  <a:pt x="708275" y="1715415"/>
                </a:lnTo>
                <a:lnTo>
                  <a:pt x="712812" y="1736167"/>
                </a:lnTo>
                <a:lnTo>
                  <a:pt x="736306" y="1754658"/>
                </a:lnTo>
                <a:cubicBezTo>
                  <a:pt x="745114" y="1759068"/>
                  <a:pt x="736306" y="1767887"/>
                  <a:pt x="727498" y="1767887"/>
                </a:cubicBezTo>
                <a:lnTo>
                  <a:pt x="721820" y="1763418"/>
                </a:lnTo>
                <a:lnTo>
                  <a:pt x="738963" y="1802861"/>
                </a:lnTo>
                <a:lnTo>
                  <a:pt x="740153" y="1803804"/>
                </a:lnTo>
                <a:cubicBezTo>
                  <a:pt x="742909" y="1805987"/>
                  <a:pt x="745114" y="1808169"/>
                  <a:pt x="745114" y="1810352"/>
                </a:cubicBezTo>
                <a:lnTo>
                  <a:pt x="743057" y="1812281"/>
                </a:lnTo>
                <a:lnTo>
                  <a:pt x="750152" y="1828607"/>
                </a:lnTo>
                <a:cubicBezTo>
                  <a:pt x="767660" y="1859237"/>
                  <a:pt x="780792" y="1894242"/>
                  <a:pt x="807054" y="1916121"/>
                </a:cubicBezTo>
                <a:cubicBezTo>
                  <a:pt x="824563" y="1929248"/>
                  <a:pt x="850825" y="1946751"/>
                  <a:pt x="863957" y="1964254"/>
                </a:cubicBezTo>
                <a:cubicBezTo>
                  <a:pt x="890219" y="2000353"/>
                  <a:pt x="904171" y="2075834"/>
                  <a:pt x="885500" y="2127932"/>
                </a:cubicBezTo>
                <a:lnTo>
                  <a:pt x="874709" y="2142884"/>
                </a:lnTo>
                <a:lnTo>
                  <a:pt x="876082" y="2143403"/>
                </a:lnTo>
                <a:cubicBezTo>
                  <a:pt x="884814" y="2143403"/>
                  <a:pt x="880448" y="2156824"/>
                  <a:pt x="871717" y="2156824"/>
                </a:cubicBezTo>
                <a:lnTo>
                  <a:pt x="866162" y="2154727"/>
                </a:lnTo>
                <a:lnTo>
                  <a:pt x="855202" y="2169912"/>
                </a:lnTo>
                <a:cubicBezTo>
                  <a:pt x="846448" y="2174287"/>
                  <a:pt x="837694" y="2161160"/>
                  <a:pt x="846448" y="2156784"/>
                </a:cubicBezTo>
                <a:lnTo>
                  <a:pt x="851810" y="2149308"/>
                </a:lnTo>
                <a:lnTo>
                  <a:pt x="788770" y="2125507"/>
                </a:lnTo>
                <a:cubicBezTo>
                  <a:pt x="780039" y="2121033"/>
                  <a:pt x="784404" y="2107611"/>
                  <a:pt x="793135" y="2112085"/>
                </a:cubicBezTo>
                <a:lnTo>
                  <a:pt x="860317" y="2137450"/>
                </a:lnTo>
                <a:lnTo>
                  <a:pt x="866555" y="2128753"/>
                </a:lnTo>
                <a:cubicBezTo>
                  <a:pt x="880918" y="2093884"/>
                  <a:pt x="879276" y="2043016"/>
                  <a:pt x="872711" y="2016762"/>
                </a:cubicBezTo>
                <a:cubicBezTo>
                  <a:pt x="868334" y="1992696"/>
                  <a:pt x="857391" y="1977381"/>
                  <a:pt x="843713" y="1964801"/>
                </a:cubicBezTo>
                <a:lnTo>
                  <a:pt x="822317" y="1948051"/>
                </a:lnTo>
                <a:lnTo>
                  <a:pt x="821674" y="1951731"/>
                </a:lnTo>
                <a:cubicBezTo>
                  <a:pt x="818951" y="1954479"/>
                  <a:pt x="814594" y="1955578"/>
                  <a:pt x="810238" y="1951182"/>
                </a:cubicBezTo>
                <a:cubicBezTo>
                  <a:pt x="766674" y="1907220"/>
                  <a:pt x="705685" y="1894032"/>
                  <a:pt x="649052" y="1863259"/>
                </a:cubicBezTo>
                <a:cubicBezTo>
                  <a:pt x="640339" y="1863259"/>
                  <a:pt x="649052" y="1845674"/>
                  <a:pt x="657764" y="1850070"/>
                </a:cubicBezTo>
                <a:lnTo>
                  <a:pt x="743146" y="1889334"/>
                </a:lnTo>
                <a:lnTo>
                  <a:pt x="738087" y="1877164"/>
                </a:lnTo>
                <a:cubicBezTo>
                  <a:pt x="725195" y="1860126"/>
                  <a:pt x="698183" y="1843703"/>
                  <a:pt x="688360" y="1837134"/>
                </a:cubicBezTo>
                <a:cubicBezTo>
                  <a:pt x="670898" y="1823997"/>
                  <a:pt x="649070" y="1806479"/>
                  <a:pt x="627241" y="1793341"/>
                </a:cubicBezTo>
                <a:cubicBezTo>
                  <a:pt x="622876" y="1788962"/>
                  <a:pt x="627241" y="1775824"/>
                  <a:pt x="635973" y="1780203"/>
                </a:cubicBezTo>
                <a:cubicBezTo>
                  <a:pt x="662166" y="1797721"/>
                  <a:pt x="688360" y="1815238"/>
                  <a:pt x="710188" y="1832755"/>
                </a:cubicBezTo>
                <a:cubicBezTo>
                  <a:pt x="727651" y="1845893"/>
                  <a:pt x="762576" y="1867790"/>
                  <a:pt x="758210" y="1894066"/>
                </a:cubicBezTo>
                <a:lnTo>
                  <a:pt x="756057" y="1896225"/>
                </a:lnTo>
                <a:lnTo>
                  <a:pt x="785189" y="1911891"/>
                </a:lnTo>
                <a:lnTo>
                  <a:pt x="785497" y="1912138"/>
                </a:lnTo>
                <a:lnTo>
                  <a:pt x="746322" y="1859784"/>
                </a:lnTo>
                <a:lnTo>
                  <a:pt x="725607" y="1813587"/>
                </a:lnTo>
                <a:lnTo>
                  <a:pt x="723065" y="1810352"/>
                </a:lnTo>
                <a:cubicBezTo>
                  <a:pt x="718655" y="1805987"/>
                  <a:pt x="714246" y="1801621"/>
                  <a:pt x="709836" y="1801621"/>
                </a:cubicBezTo>
                <a:cubicBezTo>
                  <a:pt x="701016" y="1792890"/>
                  <a:pt x="692197" y="1784159"/>
                  <a:pt x="678968" y="1775427"/>
                </a:cubicBezTo>
                <a:cubicBezTo>
                  <a:pt x="665738" y="1757965"/>
                  <a:pt x="648100" y="1744868"/>
                  <a:pt x="630461" y="1731771"/>
                </a:cubicBezTo>
                <a:cubicBezTo>
                  <a:pt x="626051" y="1727405"/>
                  <a:pt x="634870" y="1718674"/>
                  <a:pt x="643690" y="1723040"/>
                </a:cubicBezTo>
                <a:cubicBezTo>
                  <a:pt x="661329" y="1740502"/>
                  <a:pt x="678968" y="1753599"/>
                  <a:pt x="701016" y="1771062"/>
                </a:cubicBezTo>
                <a:lnTo>
                  <a:pt x="710323" y="1778959"/>
                </a:lnTo>
                <a:lnTo>
                  <a:pt x="701193" y="1747183"/>
                </a:lnTo>
                <a:lnTo>
                  <a:pt x="697908" y="1744598"/>
                </a:lnTo>
                <a:cubicBezTo>
                  <a:pt x="671071" y="1718553"/>
                  <a:pt x="650427" y="1686307"/>
                  <a:pt x="617397" y="1666463"/>
                </a:cubicBezTo>
                <a:cubicBezTo>
                  <a:pt x="608589" y="1662053"/>
                  <a:pt x="617397" y="1648824"/>
                  <a:pt x="626205" y="1653234"/>
                </a:cubicBezTo>
                <a:cubicBezTo>
                  <a:pt x="648225" y="1666463"/>
                  <a:pt x="664740" y="1685204"/>
                  <a:pt x="681255" y="1703946"/>
                </a:cubicBezTo>
                <a:lnTo>
                  <a:pt x="692137" y="1715666"/>
                </a:lnTo>
                <a:lnTo>
                  <a:pt x="687137" y="1698263"/>
                </a:lnTo>
                <a:lnTo>
                  <a:pt x="685617" y="1687900"/>
                </a:lnTo>
                <a:lnTo>
                  <a:pt x="635180" y="1626653"/>
                </a:lnTo>
                <a:cubicBezTo>
                  <a:pt x="630814" y="1622274"/>
                  <a:pt x="639545" y="1609136"/>
                  <a:pt x="643911" y="1617895"/>
                </a:cubicBezTo>
                <a:lnTo>
                  <a:pt x="681752" y="1661549"/>
                </a:lnTo>
                <a:lnTo>
                  <a:pt x="675988" y="1622240"/>
                </a:lnTo>
                <a:lnTo>
                  <a:pt x="635216" y="1574334"/>
                </a:lnTo>
                <a:cubicBezTo>
                  <a:pt x="630814" y="1565541"/>
                  <a:pt x="639617" y="1556749"/>
                  <a:pt x="644019" y="1561145"/>
                </a:cubicBezTo>
                <a:lnTo>
                  <a:pt x="673824" y="1599972"/>
                </a:lnTo>
                <a:lnTo>
                  <a:pt x="674343" y="1567250"/>
                </a:lnTo>
                <a:lnTo>
                  <a:pt x="654279" y="1539196"/>
                </a:lnTo>
                <a:cubicBezTo>
                  <a:pt x="646094" y="1525346"/>
                  <a:pt x="639545" y="1510943"/>
                  <a:pt x="635180" y="1495432"/>
                </a:cubicBezTo>
                <a:cubicBezTo>
                  <a:pt x="630814" y="1486568"/>
                  <a:pt x="643911" y="1482136"/>
                  <a:pt x="648276" y="1491000"/>
                </a:cubicBezTo>
                <a:cubicBezTo>
                  <a:pt x="652642" y="1504295"/>
                  <a:pt x="659191" y="1517590"/>
                  <a:pt x="667376" y="1530886"/>
                </a:cubicBezTo>
                <a:lnTo>
                  <a:pt x="675503" y="1542093"/>
                </a:lnTo>
                <a:lnTo>
                  <a:pt x="680429" y="1521968"/>
                </a:lnTo>
                <a:lnTo>
                  <a:pt x="666471" y="1482191"/>
                </a:lnTo>
                <a:cubicBezTo>
                  <a:pt x="660060" y="1465222"/>
                  <a:pt x="653649" y="1447704"/>
                  <a:pt x="649375" y="1430187"/>
                </a:cubicBezTo>
                <a:cubicBezTo>
                  <a:pt x="645101" y="1421428"/>
                  <a:pt x="657923" y="1417049"/>
                  <a:pt x="662197" y="1425808"/>
                </a:cubicBezTo>
                <a:cubicBezTo>
                  <a:pt x="666471" y="1443325"/>
                  <a:pt x="672882" y="1460842"/>
                  <a:pt x="679828" y="1478359"/>
                </a:cubicBezTo>
                <a:lnTo>
                  <a:pt x="686800" y="1495945"/>
                </a:lnTo>
                <a:lnTo>
                  <a:pt x="693404" y="1468970"/>
                </a:lnTo>
                <a:lnTo>
                  <a:pt x="698385" y="1460134"/>
                </a:lnTo>
                <a:lnTo>
                  <a:pt x="692665" y="1443789"/>
                </a:lnTo>
                <a:cubicBezTo>
                  <a:pt x="685522" y="1426872"/>
                  <a:pt x="676729" y="1410501"/>
                  <a:pt x="670135" y="1395221"/>
                </a:cubicBezTo>
                <a:cubicBezTo>
                  <a:pt x="665739" y="1386490"/>
                  <a:pt x="683324" y="1382124"/>
                  <a:pt x="683324" y="1390855"/>
                </a:cubicBezTo>
                <a:cubicBezTo>
                  <a:pt x="689918" y="1408318"/>
                  <a:pt x="698710" y="1424689"/>
                  <a:pt x="706403" y="1441606"/>
                </a:cubicBezTo>
                <a:lnTo>
                  <a:pt x="707255" y="1444397"/>
                </a:lnTo>
                <a:lnTo>
                  <a:pt x="715135" y="1430418"/>
                </a:lnTo>
                <a:cubicBezTo>
                  <a:pt x="715135" y="1428230"/>
                  <a:pt x="717324" y="1427136"/>
                  <a:pt x="720059" y="1427136"/>
                </a:cubicBezTo>
                <a:lnTo>
                  <a:pt x="721807" y="1427835"/>
                </a:lnTo>
                <a:lnTo>
                  <a:pt x="718126" y="1417314"/>
                </a:lnTo>
                <a:cubicBezTo>
                  <a:pt x="718126" y="1408671"/>
                  <a:pt x="731733" y="1404349"/>
                  <a:pt x="736269" y="1412992"/>
                </a:cubicBezTo>
                <a:lnTo>
                  <a:pt x="745195" y="1455516"/>
                </a:lnTo>
                <a:lnTo>
                  <a:pt x="752354" y="1466130"/>
                </a:lnTo>
                <a:lnTo>
                  <a:pt x="749876" y="1447964"/>
                </a:lnTo>
                <a:cubicBezTo>
                  <a:pt x="749876" y="1439274"/>
                  <a:pt x="767656" y="1439274"/>
                  <a:pt x="763211" y="1447964"/>
                </a:cubicBezTo>
                <a:cubicBezTo>
                  <a:pt x="763211" y="1458826"/>
                  <a:pt x="765434" y="1469687"/>
                  <a:pt x="767656" y="1480549"/>
                </a:cubicBezTo>
                <a:lnTo>
                  <a:pt x="769070" y="1490912"/>
                </a:lnTo>
                <a:lnTo>
                  <a:pt x="784574" y="1513898"/>
                </a:lnTo>
                <a:lnTo>
                  <a:pt x="784449" y="1513093"/>
                </a:lnTo>
                <a:cubicBezTo>
                  <a:pt x="780039" y="1504361"/>
                  <a:pt x="797678" y="1504361"/>
                  <a:pt x="797678" y="1513093"/>
                </a:cubicBezTo>
                <a:lnTo>
                  <a:pt x="799134" y="1517416"/>
                </a:lnTo>
                <a:lnTo>
                  <a:pt x="800641" y="1527349"/>
                </a:lnTo>
                <a:lnTo>
                  <a:pt x="799491" y="1533676"/>
                </a:lnTo>
                <a:lnTo>
                  <a:pt x="805072" y="1539992"/>
                </a:lnTo>
                <a:lnTo>
                  <a:pt x="806498" y="1539287"/>
                </a:lnTo>
                <a:lnTo>
                  <a:pt x="799134" y="1517416"/>
                </a:lnTo>
                <a:lnTo>
                  <a:pt x="798230" y="1511455"/>
                </a:lnTo>
                <a:cubicBezTo>
                  <a:pt x="795473" y="1501087"/>
                  <a:pt x="791064" y="1491264"/>
                  <a:pt x="788859" y="1482533"/>
                </a:cubicBezTo>
                <a:cubicBezTo>
                  <a:pt x="788859" y="1469436"/>
                  <a:pt x="802088" y="1469436"/>
                  <a:pt x="806498" y="1478167"/>
                </a:cubicBezTo>
                <a:cubicBezTo>
                  <a:pt x="806498" y="1494539"/>
                  <a:pt x="813939" y="1513365"/>
                  <a:pt x="813939" y="1530965"/>
                </a:cubicBezTo>
                <a:lnTo>
                  <a:pt x="811118" y="1546834"/>
                </a:lnTo>
                <a:lnTo>
                  <a:pt x="831330" y="1569708"/>
                </a:lnTo>
                <a:lnTo>
                  <a:pt x="832568" y="1566451"/>
                </a:lnTo>
                <a:lnTo>
                  <a:pt x="835892" y="1564439"/>
                </a:lnTo>
                <a:lnTo>
                  <a:pt x="834462" y="1572267"/>
                </a:lnTo>
                <a:lnTo>
                  <a:pt x="840670" y="1577100"/>
                </a:lnTo>
                <a:lnTo>
                  <a:pt x="846034" y="1575270"/>
                </a:lnTo>
                <a:cubicBezTo>
                  <a:pt x="846034" y="1570860"/>
                  <a:pt x="846034" y="1570860"/>
                  <a:pt x="841725" y="1566451"/>
                </a:cubicBezTo>
                <a:cubicBezTo>
                  <a:pt x="840648" y="1564246"/>
                  <a:pt x="839032" y="1563419"/>
                  <a:pt x="837349" y="1563557"/>
                </a:cubicBezTo>
                <a:lnTo>
                  <a:pt x="835892" y="1564439"/>
                </a:lnTo>
                <a:lnTo>
                  <a:pt x="836002" y="1563832"/>
                </a:lnTo>
                <a:cubicBezTo>
                  <a:pt x="835800" y="1548536"/>
                  <a:pt x="827721" y="1534480"/>
                  <a:pt x="824489" y="1517944"/>
                </a:cubicBezTo>
                <a:cubicBezTo>
                  <a:pt x="824489" y="1509124"/>
                  <a:pt x="841725" y="1509124"/>
                  <a:pt x="841725" y="1517944"/>
                </a:cubicBezTo>
                <a:cubicBezTo>
                  <a:pt x="841725" y="1539992"/>
                  <a:pt x="854652" y="1562041"/>
                  <a:pt x="850343" y="1579680"/>
                </a:cubicBezTo>
                <a:lnTo>
                  <a:pt x="847269" y="1582236"/>
                </a:lnTo>
                <a:lnTo>
                  <a:pt x="877088" y="1605446"/>
                </a:lnTo>
                <a:lnTo>
                  <a:pt x="884410" y="1609161"/>
                </a:lnTo>
                <a:lnTo>
                  <a:pt x="880174" y="1587877"/>
                </a:lnTo>
                <a:cubicBezTo>
                  <a:pt x="875778" y="1574625"/>
                  <a:pt x="871382" y="1561373"/>
                  <a:pt x="866986" y="1552538"/>
                </a:cubicBezTo>
                <a:cubicBezTo>
                  <a:pt x="862589" y="1543704"/>
                  <a:pt x="875778" y="1539286"/>
                  <a:pt x="880174" y="1548121"/>
                </a:cubicBezTo>
                <a:cubicBezTo>
                  <a:pt x="882372" y="1554747"/>
                  <a:pt x="892263" y="1576834"/>
                  <a:pt x="897759" y="1597817"/>
                </a:cubicBezTo>
                <a:lnTo>
                  <a:pt x="900078" y="1617110"/>
                </a:lnTo>
                <a:lnTo>
                  <a:pt x="909868" y="1622078"/>
                </a:lnTo>
                <a:lnTo>
                  <a:pt x="932735" y="1627342"/>
                </a:lnTo>
                <a:lnTo>
                  <a:pt x="920873" y="1574740"/>
                </a:lnTo>
                <a:lnTo>
                  <a:pt x="922888" y="1569242"/>
                </a:lnTo>
                <a:lnTo>
                  <a:pt x="895712" y="1554832"/>
                </a:lnTo>
                <a:cubicBezTo>
                  <a:pt x="879964" y="1545058"/>
                  <a:pt x="864662" y="1534061"/>
                  <a:pt x="849880" y="1521767"/>
                </a:cubicBezTo>
                <a:cubicBezTo>
                  <a:pt x="801702" y="1478056"/>
                  <a:pt x="757904" y="1429973"/>
                  <a:pt x="718485" y="1373148"/>
                </a:cubicBezTo>
                <a:cubicBezTo>
                  <a:pt x="696586" y="1346921"/>
                  <a:pt x="696586" y="1316323"/>
                  <a:pt x="674687" y="1360035"/>
                </a:cubicBezTo>
                <a:cubicBezTo>
                  <a:pt x="661548" y="1390633"/>
                  <a:pt x="648408" y="1425602"/>
                  <a:pt x="639648" y="1456200"/>
                </a:cubicBezTo>
                <a:cubicBezTo>
                  <a:pt x="556432" y="1718469"/>
                  <a:pt x="587091" y="2028821"/>
                  <a:pt x="841120" y="2177440"/>
                </a:cubicBezTo>
                <a:cubicBezTo>
                  <a:pt x="807177" y="2159409"/>
                  <a:pt x="775491" y="2138851"/>
                  <a:pt x="746124" y="2116099"/>
                </a:cubicBezTo>
                <a:lnTo>
                  <a:pt x="708880" y="2081877"/>
                </a:lnTo>
                <a:lnTo>
                  <a:pt x="658810" y="2018234"/>
                </a:lnTo>
                <a:cubicBezTo>
                  <a:pt x="536449" y="1813542"/>
                  <a:pt x="571762" y="1528324"/>
                  <a:pt x="683447" y="1311952"/>
                </a:cubicBezTo>
                <a:cubicBezTo>
                  <a:pt x="683447" y="1307581"/>
                  <a:pt x="692206" y="1307581"/>
                  <a:pt x="696586" y="1311952"/>
                </a:cubicBezTo>
                <a:cubicBezTo>
                  <a:pt x="773233" y="1434344"/>
                  <a:pt x="876707" y="1553390"/>
                  <a:pt x="1018743" y="1590024"/>
                </a:cubicBezTo>
                <a:lnTo>
                  <a:pt x="1026739" y="1591341"/>
                </a:lnTo>
                <a:lnTo>
                  <a:pt x="1026101" y="1587378"/>
                </a:lnTo>
                <a:cubicBezTo>
                  <a:pt x="1026101" y="1578600"/>
                  <a:pt x="1038801" y="1574211"/>
                  <a:pt x="1043035" y="1582989"/>
                </a:cubicBezTo>
                <a:lnTo>
                  <a:pt x="1044239" y="1594224"/>
                </a:lnTo>
                <a:lnTo>
                  <a:pt x="1069077" y="1598317"/>
                </a:lnTo>
                <a:lnTo>
                  <a:pt x="1068567" y="1596701"/>
                </a:lnTo>
                <a:cubicBezTo>
                  <a:pt x="1064201" y="1588058"/>
                  <a:pt x="1077298" y="1583736"/>
                  <a:pt x="1081662" y="1592379"/>
                </a:cubicBezTo>
                <a:lnTo>
                  <a:pt x="1084315" y="1600549"/>
                </a:lnTo>
                <a:lnTo>
                  <a:pt x="1098676" y="1601177"/>
                </a:lnTo>
                <a:lnTo>
                  <a:pt x="1098828" y="1600775"/>
                </a:lnTo>
                <a:lnTo>
                  <a:pt x="1099854" y="1601229"/>
                </a:lnTo>
                <a:lnTo>
                  <a:pt x="1156945" y="1603726"/>
                </a:lnTo>
                <a:cubicBezTo>
                  <a:pt x="1238862" y="1602907"/>
                  <a:pt x="1334944" y="1587335"/>
                  <a:pt x="1384217" y="1534881"/>
                </a:cubicBezTo>
                <a:cubicBezTo>
                  <a:pt x="1414876" y="1504283"/>
                  <a:pt x="1441155" y="1447458"/>
                  <a:pt x="1493713" y="1443087"/>
                </a:cubicBezTo>
                <a:cubicBezTo>
                  <a:pt x="1511232" y="1443087"/>
                  <a:pt x="1537511" y="1473685"/>
                  <a:pt x="1555030" y="1486798"/>
                </a:cubicBezTo>
                <a:cubicBezTo>
                  <a:pt x="1594449" y="1513025"/>
                  <a:pt x="1633867" y="1534881"/>
                  <a:pt x="1677665" y="1547994"/>
                </a:cubicBezTo>
                <a:cubicBezTo>
                  <a:pt x="1697375" y="1554551"/>
                  <a:pt x="1717631" y="1559742"/>
                  <a:pt x="1738162" y="1563293"/>
                </a:cubicBezTo>
                <a:lnTo>
                  <a:pt x="1745749" y="1563960"/>
                </a:lnTo>
                <a:lnTo>
                  <a:pt x="1738888" y="1552383"/>
                </a:lnTo>
                <a:cubicBezTo>
                  <a:pt x="1738888" y="1548017"/>
                  <a:pt x="1738888" y="1539286"/>
                  <a:pt x="1743254" y="1539286"/>
                </a:cubicBezTo>
                <a:cubicBezTo>
                  <a:pt x="1760716" y="1539286"/>
                  <a:pt x="1773813" y="1539286"/>
                  <a:pt x="1786910" y="1543652"/>
                </a:cubicBezTo>
                <a:cubicBezTo>
                  <a:pt x="1795641" y="1548017"/>
                  <a:pt x="1791276" y="1561114"/>
                  <a:pt x="1782544" y="1561114"/>
                </a:cubicBezTo>
                <a:lnTo>
                  <a:pt x="1758534" y="1555112"/>
                </a:lnTo>
                <a:lnTo>
                  <a:pt x="1751985" y="1543652"/>
                </a:lnTo>
                <a:cubicBezTo>
                  <a:pt x="1751985" y="1548017"/>
                  <a:pt x="1751985" y="1552383"/>
                  <a:pt x="1747619" y="1552383"/>
                </a:cubicBezTo>
                <a:lnTo>
                  <a:pt x="1758534" y="1555112"/>
                </a:lnTo>
                <a:lnTo>
                  <a:pt x="1764534" y="1565612"/>
                </a:lnTo>
                <a:lnTo>
                  <a:pt x="1800301" y="1568757"/>
                </a:lnTo>
                <a:lnTo>
                  <a:pt x="1805165" y="1568287"/>
                </a:lnTo>
                <a:lnTo>
                  <a:pt x="1803022" y="1565481"/>
                </a:lnTo>
                <a:cubicBezTo>
                  <a:pt x="1803022" y="1561115"/>
                  <a:pt x="1805245" y="1556749"/>
                  <a:pt x="1809690" y="1556749"/>
                </a:cubicBezTo>
                <a:cubicBezTo>
                  <a:pt x="1816357" y="1556749"/>
                  <a:pt x="1819691" y="1561115"/>
                  <a:pt x="1819691" y="1565481"/>
                </a:cubicBezTo>
                <a:lnTo>
                  <a:pt x="1817887" y="1567056"/>
                </a:lnTo>
                <a:lnTo>
                  <a:pt x="1862439" y="1562747"/>
                </a:lnTo>
                <a:cubicBezTo>
                  <a:pt x="1882970" y="1558649"/>
                  <a:pt x="1903226" y="1552365"/>
                  <a:pt x="1922936" y="1543623"/>
                </a:cubicBezTo>
                <a:cubicBezTo>
                  <a:pt x="1943740" y="1532695"/>
                  <a:pt x="1966187" y="1518489"/>
                  <a:pt x="1987743" y="1501687"/>
                </a:cubicBezTo>
                <a:lnTo>
                  <a:pt x="1997343" y="1492405"/>
                </a:lnTo>
                <a:lnTo>
                  <a:pt x="1997254" y="1492024"/>
                </a:lnTo>
                <a:cubicBezTo>
                  <a:pt x="1995071" y="1487670"/>
                  <a:pt x="1998345" y="1484404"/>
                  <a:pt x="2002165" y="1483315"/>
                </a:cubicBezTo>
                <a:lnTo>
                  <a:pt x="2005118" y="1484886"/>
                </a:lnTo>
                <a:lnTo>
                  <a:pt x="2032808" y="1458109"/>
                </a:lnTo>
                <a:lnTo>
                  <a:pt x="2032575" y="1457133"/>
                </a:lnTo>
                <a:cubicBezTo>
                  <a:pt x="2032575" y="1452767"/>
                  <a:pt x="2035909" y="1449493"/>
                  <a:pt x="2039798" y="1448947"/>
                </a:cubicBezTo>
                <a:lnTo>
                  <a:pt x="2041177" y="1450017"/>
                </a:lnTo>
                <a:lnTo>
                  <a:pt x="2047213" y="1444179"/>
                </a:lnTo>
                <a:cubicBezTo>
                  <a:pt x="2055836" y="1433525"/>
                  <a:pt x="2063604" y="1422392"/>
                  <a:pt x="2070199" y="1410866"/>
                </a:cubicBezTo>
                <a:lnTo>
                  <a:pt x="2073661" y="1403125"/>
                </a:lnTo>
                <a:lnTo>
                  <a:pt x="2075239" y="1398676"/>
                </a:lnTo>
                <a:lnTo>
                  <a:pt x="2075642" y="1398698"/>
                </a:lnTo>
                <a:lnTo>
                  <a:pt x="2086153" y="1375197"/>
                </a:lnTo>
                <a:cubicBezTo>
                  <a:pt x="2094023" y="1350746"/>
                  <a:pt x="2095939" y="1325066"/>
                  <a:pt x="2089369" y="1298839"/>
                </a:cubicBezTo>
                <a:cubicBezTo>
                  <a:pt x="2067470" y="1215787"/>
                  <a:pt x="2010532" y="1154591"/>
                  <a:pt x="1971114" y="1084652"/>
                </a:cubicBezTo>
                <a:cubicBezTo>
                  <a:pt x="1966734" y="1080281"/>
                  <a:pt x="1971114" y="1075910"/>
                  <a:pt x="1975494" y="1071539"/>
                </a:cubicBezTo>
                <a:cubicBezTo>
                  <a:pt x="1993013" y="1058425"/>
                  <a:pt x="2012448" y="1047771"/>
                  <a:pt x="2032637" y="1038141"/>
                </a:cubicBezTo>
                <a:lnTo>
                  <a:pt x="2032927" y="1038012"/>
                </a:lnTo>
                <a:lnTo>
                  <a:pt x="2027734" y="1034461"/>
                </a:lnTo>
                <a:cubicBezTo>
                  <a:pt x="2027734" y="1031286"/>
                  <a:pt x="2030829" y="1028111"/>
                  <a:pt x="2037021" y="1028111"/>
                </a:cubicBezTo>
                <a:lnTo>
                  <a:pt x="2042535" y="1033766"/>
                </a:lnTo>
                <a:lnTo>
                  <a:pt x="2094297" y="1010889"/>
                </a:lnTo>
                <a:lnTo>
                  <a:pt x="2152204" y="981826"/>
                </a:lnTo>
                <a:lnTo>
                  <a:pt x="2151214" y="979366"/>
                </a:lnTo>
                <a:cubicBezTo>
                  <a:pt x="2149045" y="974977"/>
                  <a:pt x="2151214" y="971685"/>
                  <a:pt x="2154469" y="970588"/>
                </a:cubicBezTo>
                <a:lnTo>
                  <a:pt x="2162184" y="974056"/>
                </a:lnTo>
                <a:lnTo>
                  <a:pt x="2203245" y="940404"/>
                </a:lnTo>
                <a:cubicBezTo>
                  <a:pt x="2286462" y="844239"/>
                  <a:pt x="2290841" y="682506"/>
                  <a:pt x="2194485" y="590712"/>
                </a:cubicBezTo>
                <a:cubicBezTo>
                  <a:pt x="2111268" y="512031"/>
                  <a:pt x="1993013" y="468320"/>
                  <a:pt x="1874758" y="459578"/>
                </a:cubicBezTo>
                <a:cubicBezTo>
                  <a:pt x="1817820" y="455207"/>
                  <a:pt x="1760882" y="463949"/>
                  <a:pt x="1703944" y="481433"/>
                </a:cubicBezTo>
                <a:cubicBezTo>
                  <a:pt x="1651386" y="494547"/>
                  <a:pt x="1616348" y="525145"/>
                  <a:pt x="1572550" y="551372"/>
                </a:cubicBezTo>
                <a:cubicBezTo>
                  <a:pt x="1568170" y="555743"/>
                  <a:pt x="1559410" y="551372"/>
                  <a:pt x="1559410" y="542629"/>
                </a:cubicBezTo>
                <a:lnTo>
                  <a:pt x="1556308" y="508758"/>
                </a:lnTo>
                <a:lnTo>
                  <a:pt x="1550928" y="512174"/>
                </a:lnTo>
                <a:cubicBezTo>
                  <a:pt x="1542038" y="512174"/>
                  <a:pt x="1542038" y="499474"/>
                  <a:pt x="1550928" y="499474"/>
                </a:cubicBezTo>
                <a:lnTo>
                  <a:pt x="1555738" y="502528"/>
                </a:lnTo>
                <a:lnTo>
                  <a:pt x="1552097" y="462778"/>
                </a:lnTo>
                <a:lnTo>
                  <a:pt x="1550769" y="464549"/>
                </a:lnTo>
                <a:cubicBezTo>
                  <a:pt x="1546404" y="464549"/>
                  <a:pt x="1544221" y="460183"/>
                  <a:pt x="1544221" y="455817"/>
                </a:cubicBezTo>
                <a:lnTo>
                  <a:pt x="1550672" y="447216"/>
                </a:lnTo>
                <a:lnTo>
                  <a:pt x="1550103" y="441000"/>
                </a:lnTo>
                <a:cubicBezTo>
                  <a:pt x="1542986" y="407124"/>
                  <a:pt x="1530941" y="374340"/>
                  <a:pt x="1511232" y="345928"/>
                </a:cubicBezTo>
                <a:cubicBezTo>
                  <a:pt x="1471814" y="289103"/>
                  <a:pt x="1401736" y="258505"/>
                  <a:pt x="1327279" y="254134"/>
                </a:cubicBezTo>
                <a:cubicBezTo>
                  <a:pt x="1169606" y="245391"/>
                  <a:pt x="981275" y="297845"/>
                  <a:pt x="889299" y="433351"/>
                </a:cubicBezTo>
                <a:cubicBezTo>
                  <a:pt x="884919" y="437722"/>
                  <a:pt x="871779" y="433351"/>
                  <a:pt x="876159" y="424608"/>
                </a:cubicBezTo>
                <a:cubicBezTo>
                  <a:pt x="880539" y="424608"/>
                  <a:pt x="884919" y="428980"/>
                  <a:pt x="889299" y="428980"/>
                </a:cubicBezTo>
                <a:lnTo>
                  <a:pt x="898641" y="398264"/>
                </a:lnTo>
                <a:lnTo>
                  <a:pt x="919145" y="374238"/>
                </a:lnTo>
                <a:lnTo>
                  <a:pt x="938729" y="359401"/>
                </a:lnTo>
                <a:lnTo>
                  <a:pt x="920850" y="337549"/>
                </a:lnTo>
                <a:cubicBezTo>
                  <a:pt x="916563" y="328817"/>
                  <a:pt x="925136" y="320086"/>
                  <a:pt x="929422" y="324452"/>
                </a:cubicBezTo>
                <a:lnTo>
                  <a:pt x="948658" y="351880"/>
                </a:lnTo>
                <a:lnTo>
                  <a:pt x="994758" y="316955"/>
                </a:lnTo>
                <a:lnTo>
                  <a:pt x="969831" y="307006"/>
                </a:lnTo>
                <a:cubicBezTo>
                  <a:pt x="963308" y="301447"/>
                  <a:pt x="958009" y="294499"/>
                  <a:pt x="953474" y="286740"/>
                </a:cubicBezTo>
                <a:lnTo>
                  <a:pt x="943743" y="265965"/>
                </a:lnTo>
                <a:lnTo>
                  <a:pt x="945931" y="281491"/>
                </a:lnTo>
                <a:cubicBezTo>
                  <a:pt x="948679" y="290222"/>
                  <a:pt x="953075" y="297862"/>
                  <a:pt x="959669" y="302227"/>
                </a:cubicBezTo>
                <a:cubicBezTo>
                  <a:pt x="959669" y="306593"/>
                  <a:pt x="968462" y="306593"/>
                  <a:pt x="968462" y="306593"/>
                </a:cubicBezTo>
                <a:cubicBezTo>
                  <a:pt x="972858" y="310959"/>
                  <a:pt x="977254" y="315324"/>
                  <a:pt x="977254" y="319690"/>
                </a:cubicBezTo>
                <a:cubicBezTo>
                  <a:pt x="981650" y="328421"/>
                  <a:pt x="968462" y="332787"/>
                  <a:pt x="964066" y="324056"/>
                </a:cubicBezTo>
                <a:cubicBezTo>
                  <a:pt x="964066" y="319690"/>
                  <a:pt x="955273" y="319690"/>
                  <a:pt x="950877" y="315324"/>
                </a:cubicBezTo>
                <a:cubicBezTo>
                  <a:pt x="946481" y="315324"/>
                  <a:pt x="942085" y="306593"/>
                  <a:pt x="937689" y="302227"/>
                </a:cubicBezTo>
                <a:cubicBezTo>
                  <a:pt x="933293" y="289130"/>
                  <a:pt x="928896" y="276033"/>
                  <a:pt x="924500" y="258571"/>
                </a:cubicBezTo>
                <a:cubicBezTo>
                  <a:pt x="924500" y="254205"/>
                  <a:pt x="927797" y="250931"/>
                  <a:pt x="931644" y="249840"/>
                </a:cubicBezTo>
                <a:lnTo>
                  <a:pt x="937981" y="252489"/>
                </a:lnTo>
                <a:lnTo>
                  <a:pt x="920912" y="210654"/>
                </a:lnTo>
                <a:cubicBezTo>
                  <a:pt x="916563" y="201870"/>
                  <a:pt x="929609" y="193086"/>
                  <a:pt x="933957" y="201870"/>
                </a:cubicBezTo>
                <a:cubicBezTo>
                  <a:pt x="950263" y="228223"/>
                  <a:pt x="956786" y="271869"/>
                  <a:pt x="979207" y="293898"/>
                </a:cubicBezTo>
                <a:lnTo>
                  <a:pt x="999728" y="303476"/>
                </a:lnTo>
                <a:lnTo>
                  <a:pt x="955266" y="209453"/>
                </a:lnTo>
                <a:cubicBezTo>
                  <a:pt x="936654" y="176592"/>
                  <a:pt x="915853" y="144826"/>
                  <a:pt x="893956" y="114155"/>
                </a:cubicBezTo>
                <a:cubicBezTo>
                  <a:pt x="891766" y="111965"/>
                  <a:pt x="893956" y="108679"/>
                  <a:pt x="897240" y="107035"/>
                </a:cubicBezTo>
                <a:close/>
                <a:moveTo>
                  <a:pt x="608990" y="607"/>
                </a:moveTo>
                <a:cubicBezTo>
                  <a:pt x="705346" y="-3764"/>
                  <a:pt x="832361" y="13720"/>
                  <a:pt x="884919" y="109886"/>
                </a:cubicBezTo>
                <a:cubicBezTo>
                  <a:pt x="927622" y="182010"/>
                  <a:pt x="930907" y="268886"/>
                  <a:pt x="913251" y="350231"/>
                </a:cubicBezTo>
                <a:lnTo>
                  <a:pt x="898641" y="398264"/>
                </a:lnTo>
                <a:lnTo>
                  <a:pt x="876159" y="424608"/>
                </a:lnTo>
                <a:cubicBezTo>
                  <a:pt x="911198" y="324072"/>
                  <a:pt x="937477" y="162340"/>
                  <a:pt x="845500" y="83659"/>
                </a:cubicBezTo>
                <a:cubicBezTo>
                  <a:pt x="757904" y="4978"/>
                  <a:pt x="613370" y="-3764"/>
                  <a:pt x="503874" y="31205"/>
                </a:cubicBezTo>
                <a:cubicBezTo>
                  <a:pt x="381239" y="74917"/>
                  <a:pt x="271742" y="179824"/>
                  <a:pt x="219185" y="297845"/>
                </a:cubicBezTo>
                <a:cubicBezTo>
                  <a:pt x="188526" y="372155"/>
                  <a:pt x="175386" y="446464"/>
                  <a:pt x="201665" y="525145"/>
                </a:cubicBezTo>
                <a:cubicBezTo>
                  <a:pt x="219185" y="568856"/>
                  <a:pt x="245463" y="612568"/>
                  <a:pt x="241084" y="660651"/>
                </a:cubicBezTo>
                <a:cubicBezTo>
                  <a:pt x="241084" y="665022"/>
                  <a:pt x="236704" y="669393"/>
                  <a:pt x="232324" y="669393"/>
                </a:cubicBezTo>
                <a:cubicBezTo>
                  <a:pt x="92170" y="669393"/>
                  <a:pt x="8953" y="774301"/>
                  <a:pt x="17713" y="909806"/>
                </a:cubicBezTo>
                <a:cubicBezTo>
                  <a:pt x="18808" y="934940"/>
                  <a:pt x="23461" y="962260"/>
                  <a:pt x="31742" y="988760"/>
                </a:cubicBezTo>
                <a:lnTo>
                  <a:pt x="43755" y="1013610"/>
                </a:lnTo>
                <a:lnTo>
                  <a:pt x="48280" y="992409"/>
                </a:lnTo>
                <a:cubicBezTo>
                  <a:pt x="48280" y="983661"/>
                  <a:pt x="65822" y="988035"/>
                  <a:pt x="61436" y="996783"/>
                </a:cubicBezTo>
                <a:cubicBezTo>
                  <a:pt x="58147" y="1006625"/>
                  <a:pt x="56229" y="1016672"/>
                  <a:pt x="55552" y="1026701"/>
                </a:cubicBezTo>
                <a:lnTo>
                  <a:pt x="56219" y="1039394"/>
                </a:lnTo>
                <a:lnTo>
                  <a:pt x="67533" y="1062797"/>
                </a:lnTo>
                <a:lnTo>
                  <a:pt x="103644" y="1098978"/>
                </a:lnTo>
                <a:lnTo>
                  <a:pt x="107137" y="1095422"/>
                </a:lnTo>
                <a:cubicBezTo>
                  <a:pt x="110411" y="1095422"/>
                  <a:pt x="113685" y="1097644"/>
                  <a:pt x="113685" y="1102089"/>
                </a:cubicBezTo>
                <a:lnTo>
                  <a:pt x="114057" y="1106247"/>
                </a:lnTo>
                <a:lnTo>
                  <a:pt x="142988" y="1117461"/>
                </a:lnTo>
                <a:lnTo>
                  <a:pt x="144509" y="1111516"/>
                </a:lnTo>
                <a:lnTo>
                  <a:pt x="150999" y="1110107"/>
                </a:lnTo>
                <a:lnTo>
                  <a:pt x="152678" y="1104510"/>
                </a:lnTo>
                <a:cubicBezTo>
                  <a:pt x="155952" y="1102327"/>
                  <a:pt x="160318" y="1102327"/>
                  <a:pt x="162501" y="1106692"/>
                </a:cubicBezTo>
                <a:lnTo>
                  <a:pt x="170528" y="1124977"/>
                </a:lnTo>
                <a:lnTo>
                  <a:pt x="188958" y="1124466"/>
                </a:lnTo>
                <a:lnTo>
                  <a:pt x="188958" y="1111128"/>
                </a:lnTo>
                <a:cubicBezTo>
                  <a:pt x="184725" y="1102350"/>
                  <a:pt x="201658" y="1097961"/>
                  <a:pt x="201658" y="1106739"/>
                </a:cubicBezTo>
                <a:lnTo>
                  <a:pt x="204722" y="1124029"/>
                </a:lnTo>
                <a:lnTo>
                  <a:pt x="206045" y="1123993"/>
                </a:lnTo>
                <a:cubicBezTo>
                  <a:pt x="214805" y="1119622"/>
                  <a:pt x="219185" y="1137106"/>
                  <a:pt x="210425" y="1137106"/>
                </a:cubicBezTo>
                <a:lnTo>
                  <a:pt x="205822" y="1137417"/>
                </a:lnTo>
                <a:lnTo>
                  <a:pt x="202613" y="1157750"/>
                </a:lnTo>
                <a:lnTo>
                  <a:pt x="222595" y="1156984"/>
                </a:lnTo>
                <a:lnTo>
                  <a:pt x="227963" y="1157913"/>
                </a:lnTo>
                <a:lnTo>
                  <a:pt x="207687" y="1102683"/>
                </a:lnTo>
                <a:cubicBezTo>
                  <a:pt x="196190" y="1050776"/>
                  <a:pt x="197285" y="995044"/>
                  <a:pt x="206045" y="940404"/>
                </a:cubicBezTo>
                <a:cubicBezTo>
                  <a:pt x="206045" y="936033"/>
                  <a:pt x="210425" y="934940"/>
                  <a:pt x="214257" y="936033"/>
                </a:cubicBezTo>
                <a:cubicBezTo>
                  <a:pt x="218090" y="937126"/>
                  <a:pt x="221374" y="940404"/>
                  <a:pt x="219185" y="944776"/>
                </a:cubicBezTo>
                <a:cubicBezTo>
                  <a:pt x="210972" y="1002147"/>
                  <a:pt x="213231" y="1061362"/>
                  <a:pt x="228269" y="1114354"/>
                </a:cubicBezTo>
                <a:lnTo>
                  <a:pt x="247105" y="1163539"/>
                </a:lnTo>
                <a:lnTo>
                  <a:pt x="258774" y="1171746"/>
                </a:lnTo>
                <a:cubicBezTo>
                  <a:pt x="271929" y="1184869"/>
                  <a:pt x="280700" y="1200178"/>
                  <a:pt x="288374" y="1216581"/>
                </a:cubicBezTo>
                <a:lnTo>
                  <a:pt x="292376" y="1225514"/>
                </a:lnTo>
                <a:lnTo>
                  <a:pt x="314035" y="1246590"/>
                </a:lnTo>
                <a:cubicBezTo>
                  <a:pt x="342641" y="1268240"/>
                  <a:pt x="377954" y="1283539"/>
                  <a:pt x="420657" y="1290096"/>
                </a:cubicBezTo>
                <a:cubicBezTo>
                  <a:pt x="442556" y="1294467"/>
                  <a:pt x="481975" y="1290096"/>
                  <a:pt x="495115" y="1311952"/>
                </a:cubicBezTo>
                <a:cubicBezTo>
                  <a:pt x="512634" y="1342550"/>
                  <a:pt x="495115" y="1399375"/>
                  <a:pt x="490735" y="1429973"/>
                </a:cubicBezTo>
                <a:cubicBezTo>
                  <a:pt x="454601" y="1652902"/>
                  <a:pt x="517013" y="1880748"/>
                  <a:pt x="665038" y="2041593"/>
                </a:cubicBezTo>
                <a:lnTo>
                  <a:pt x="708880" y="2081877"/>
                </a:lnTo>
                <a:lnTo>
                  <a:pt x="733507" y="2113179"/>
                </a:lnTo>
                <a:cubicBezTo>
                  <a:pt x="763036" y="2142129"/>
                  <a:pt x="797322" y="2168151"/>
                  <a:pt x="836740" y="2190553"/>
                </a:cubicBezTo>
                <a:cubicBezTo>
                  <a:pt x="587091" y="2059419"/>
                  <a:pt x="433797" y="1766552"/>
                  <a:pt x="464456" y="1491169"/>
                </a:cubicBezTo>
                <a:cubicBezTo>
                  <a:pt x="468836" y="1467128"/>
                  <a:pt x="473216" y="1444179"/>
                  <a:pt x="476500" y="1421231"/>
                </a:cubicBezTo>
                <a:lnTo>
                  <a:pt x="479812" y="1378924"/>
                </a:lnTo>
                <a:lnTo>
                  <a:pt x="473651" y="1373789"/>
                </a:lnTo>
                <a:cubicBezTo>
                  <a:pt x="469285" y="1360692"/>
                  <a:pt x="464920" y="1343230"/>
                  <a:pt x="460554" y="1330133"/>
                </a:cubicBezTo>
                <a:cubicBezTo>
                  <a:pt x="456188" y="1321402"/>
                  <a:pt x="469285" y="1317036"/>
                  <a:pt x="473651" y="1325767"/>
                </a:cubicBezTo>
                <a:lnTo>
                  <a:pt x="481671" y="1355175"/>
                </a:lnTo>
                <a:lnTo>
                  <a:pt x="481975" y="1351292"/>
                </a:lnTo>
                <a:cubicBezTo>
                  <a:pt x="486355" y="1316323"/>
                  <a:pt x="464456" y="1311952"/>
                  <a:pt x="429417" y="1307581"/>
                </a:cubicBezTo>
                <a:cubicBezTo>
                  <a:pt x="411350" y="1304303"/>
                  <a:pt x="392051" y="1299795"/>
                  <a:pt x="372907" y="1293366"/>
                </a:cubicBezTo>
                <a:lnTo>
                  <a:pt x="365525" y="1289948"/>
                </a:lnTo>
                <a:lnTo>
                  <a:pt x="373497" y="1315383"/>
                </a:lnTo>
                <a:cubicBezTo>
                  <a:pt x="374844" y="1320620"/>
                  <a:pt x="375786" y="1325994"/>
                  <a:pt x="375853" y="1331437"/>
                </a:cubicBezTo>
                <a:lnTo>
                  <a:pt x="375028" y="1336132"/>
                </a:lnTo>
                <a:lnTo>
                  <a:pt x="376628" y="1337414"/>
                </a:lnTo>
                <a:lnTo>
                  <a:pt x="395678" y="1346030"/>
                </a:lnTo>
                <a:lnTo>
                  <a:pt x="386338" y="1307978"/>
                </a:lnTo>
                <a:cubicBezTo>
                  <a:pt x="386338" y="1299200"/>
                  <a:pt x="399265" y="1294811"/>
                  <a:pt x="399265" y="1303589"/>
                </a:cubicBezTo>
                <a:cubicBezTo>
                  <a:pt x="403574" y="1312367"/>
                  <a:pt x="405729" y="1321145"/>
                  <a:pt x="407883" y="1329923"/>
                </a:cubicBezTo>
                <a:lnTo>
                  <a:pt x="416190" y="1355306"/>
                </a:lnTo>
                <a:lnTo>
                  <a:pt x="464883" y="1377328"/>
                </a:lnTo>
                <a:cubicBezTo>
                  <a:pt x="473653" y="1381702"/>
                  <a:pt x="473653" y="1394824"/>
                  <a:pt x="460497" y="1394824"/>
                </a:cubicBezTo>
                <a:cubicBezTo>
                  <a:pt x="436378" y="1383889"/>
                  <a:pt x="406777" y="1372954"/>
                  <a:pt x="379369" y="1358191"/>
                </a:cubicBezTo>
                <a:lnTo>
                  <a:pt x="367548" y="1350366"/>
                </a:lnTo>
                <a:lnTo>
                  <a:pt x="363263" y="1352314"/>
                </a:lnTo>
                <a:lnTo>
                  <a:pt x="360948" y="1345996"/>
                </a:lnTo>
                <a:lnTo>
                  <a:pt x="340861" y="1332699"/>
                </a:lnTo>
                <a:cubicBezTo>
                  <a:pt x="329212" y="1322925"/>
                  <a:pt x="319071" y="1311717"/>
                  <a:pt x="311397" y="1298595"/>
                </a:cubicBezTo>
                <a:cubicBezTo>
                  <a:pt x="303723" y="1285472"/>
                  <a:pt x="297419" y="1270710"/>
                  <a:pt x="291115" y="1256016"/>
                </a:cubicBezTo>
                <a:lnTo>
                  <a:pt x="283541" y="1240268"/>
                </a:lnTo>
                <a:lnTo>
                  <a:pt x="237431" y="1180236"/>
                </a:lnTo>
                <a:lnTo>
                  <a:pt x="222424" y="1173788"/>
                </a:lnTo>
                <a:cubicBezTo>
                  <a:pt x="214989" y="1171951"/>
                  <a:pt x="206699" y="1171200"/>
                  <a:pt x="197380" y="1171746"/>
                </a:cubicBezTo>
                <a:cubicBezTo>
                  <a:pt x="144757" y="1176120"/>
                  <a:pt x="100904" y="1171746"/>
                  <a:pt x="70207" y="1128006"/>
                </a:cubicBezTo>
                <a:cubicBezTo>
                  <a:pt x="57051" y="1108322"/>
                  <a:pt x="47184" y="1086452"/>
                  <a:pt x="42799" y="1063488"/>
                </a:cubicBezTo>
                <a:lnTo>
                  <a:pt x="41765" y="1046924"/>
                </a:lnTo>
                <a:lnTo>
                  <a:pt x="10869" y="976671"/>
                </a:lnTo>
                <a:cubicBezTo>
                  <a:pt x="2657" y="945322"/>
                  <a:pt x="-902" y="913085"/>
                  <a:pt x="193" y="883579"/>
                </a:cubicBezTo>
                <a:cubicBezTo>
                  <a:pt x="4573" y="809270"/>
                  <a:pt x="30852" y="743702"/>
                  <a:pt x="87790" y="695620"/>
                </a:cubicBezTo>
                <a:cubicBezTo>
                  <a:pt x="114069" y="673764"/>
                  <a:pt x="149107" y="665022"/>
                  <a:pt x="184146" y="656279"/>
                </a:cubicBezTo>
                <a:cubicBezTo>
                  <a:pt x="214805" y="651908"/>
                  <a:pt x="236704" y="660651"/>
                  <a:pt x="223564" y="612568"/>
                </a:cubicBezTo>
                <a:cubicBezTo>
                  <a:pt x="210425" y="577599"/>
                  <a:pt x="192906" y="547001"/>
                  <a:pt x="184146" y="512031"/>
                </a:cubicBezTo>
                <a:cubicBezTo>
                  <a:pt x="118449" y="267247"/>
                  <a:pt x="372479" y="9349"/>
                  <a:pt x="608990" y="607"/>
                </a:cubicBezTo>
                <a:close/>
              </a:path>
            </a:pathLst>
          </a:custGeom>
          <a:solidFill>
            <a:schemeClr val="tx1"/>
          </a:solidFill>
          <a:ln>
            <a:noFill/>
          </a:ln>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pic>
        <p:nvPicPr>
          <p:cNvPr id="116" name="图片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7754" y="1269282"/>
            <a:ext cx="678302" cy="500248"/>
          </a:xfrm>
          <a:prstGeom prst="rect">
            <a:avLst/>
          </a:prstGeom>
        </p:spPr>
      </p:pic>
      <p:pic>
        <p:nvPicPr>
          <p:cNvPr id="117" name="图片 1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691162" y="4043255"/>
            <a:ext cx="678302" cy="500248"/>
          </a:xfrm>
          <a:prstGeom prst="rect">
            <a:avLst/>
          </a:prstGeom>
        </p:spPr>
      </p:pic>
      <p:sp>
        <p:nvSpPr>
          <p:cNvPr id="45" name="內容版面配置區 2">
            <a:extLst>
              <a:ext uri="{FF2B5EF4-FFF2-40B4-BE49-F238E27FC236}">
                <a16:creationId xmlns:a16="http://schemas.microsoft.com/office/drawing/2014/main" id="{AD653CFE-A86B-44A2-AC78-08CBEF5EC8F6}"/>
              </a:ext>
            </a:extLst>
          </p:cNvPr>
          <p:cNvSpPr txBox="1">
            <a:spLocks/>
          </p:cNvSpPr>
          <p:nvPr/>
        </p:nvSpPr>
        <p:spPr>
          <a:xfrm>
            <a:off x="3981802" y="1519406"/>
            <a:ext cx="6813150" cy="30240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zh-TW" altLang="en-US" sz="2600" b="1" dirty="0">
                <a:latin typeface="微軟正黑體" panose="020B0604030504040204" pitchFamily="34" charset="-120"/>
                <a:ea typeface="微軟正黑體" panose="020B0604030504040204" pitchFamily="34" charset="-120"/>
                <a:cs typeface="Times New Roman" panose="02020603050405020304" pitchFamily="18" charset="0"/>
              </a:rPr>
              <a:t>動機</a:t>
            </a:r>
            <a:endParaRPr lang="en-US" altLang="zh-TW" sz="2600" b="1" dirty="0">
              <a:latin typeface="微軟正黑體" panose="020B0604030504040204" pitchFamily="34" charset="-120"/>
              <a:ea typeface="微軟正黑體" panose="020B0604030504040204" pitchFamily="34" charset="-120"/>
              <a:cs typeface="Times New Roman" panose="02020603050405020304" pitchFamily="18" charset="0"/>
            </a:endParaRPr>
          </a:p>
          <a:p>
            <a:pPr>
              <a:spcBef>
                <a:spcPts val="1200"/>
              </a:spcBef>
            </a:pPr>
            <a:r>
              <a:rPr lang="zh-TW" altLang="en-US" sz="2600" b="1" dirty="0">
                <a:latin typeface="微軟正黑體" panose="020B0604030504040204" pitchFamily="34" charset="-120"/>
                <a:ea typeface="微軟正黑體" panose="020B0604030504040204" pitchFamily="34" charset="-120"/>
                <a:cs typeface="Times New Roman" panose="02020603050405020304" pitchFamily="18" charset="0"/>
              </a:rPr>
              <a:t>資料前處理</a:t>
            </a:r>
            <a:r>
              <a:rPr lang="en-US" altLang="zh-TW" sz="2600" b="1" dirty="0">
                <a:latin typeface="微軟正黑體" panose="020B0604030504040204" pitchFamily="34" charset="-120"/>
                <a:ea typeface="微軟正黑體" panose="020B0604030504040204" pitchFamily="34" charset="-120"/>
                <a:cs typeface="Times New Roman" panose="02020603050405020304" pitchFamily="18" charset="0"/>
              </a:rPr>
              <a:t>(Self-made Dataset)</a:t>
            </a:r>
          </a:p>
          <a:p>
            <a:pPr>
              <a:spcBef>
                <a:spcPts val="1200"/>
              </a:spcBef>
            </a:pPr>
            <a:r>
              <a:rPr lang="en-US" altLang="zh-TW" sz="2600" b="1" dirty="0">
                <a:latin typeface="微軟正黑體" panose="020B0604030504040204" pitchFamily="34" charset="-120"/>
                <a:ea typeface="微軟正黑體" panose="020B0604030504040204" pitchFamily="34" charset="-120"/>
              </a:rPr>
              <a:t>Network in Network</a:t>
            </a:r>
            <a:r>
              <a:rPr lang="zh-TW" altLang="en-US" sz="2600" b="1" dirty="0">
                <a:latin typeface="微軟正黑體" panose="020B0604030504040204" pitchFamily="34" charset="-120"/>
                <a:ea typeface="微軟正黑體" panose="020B0604030504040204" pitchFamily="34" charset="-120"/>
              </a:rPr>
              <a:t>架構調整</a:t>
            </a:r>
            <a:endParaRPr lang="en-US" altLang="zh-TW" sz="2600" b="1" dirty="0">
              <a:latin typeface="微軟正黑體" panose="020B0604030504040204" pitchFamily="34" charset="-120"/>
              <a:ea typeface="微軟正黑體" panose="020B0604030504040204" pitchFamily="34" charset="-120"/>
            </a:endParaRPr>
          </a:p>
          <a:p>
            <a:pPr>
              <a:spcBef>
                <a:spcPts val="1200"/>
              </a:spcBef>
            </a:pPr>
            <a:r>
              <a:rPr lang="en-US" altLang="zh-TW" sz="2400" b="1" dirty="0">
                <a:latin typeface="微軟正黑體" panose="020B0604030504040204" pitchFamily="34" charset="-120"/>
                <a:ea typeface="微軟正黑體" panose="020B0604030504040204" pitchFamily="34" charset="-120"/>
              </a:rPr>
              <a:t>NiN_v2 </a:t>
            </a:r>
            <a:r>
              <a:rPr lang="en-US" altLang="zh-TW" sz="2400" b="1" dirty="0" err="1">
                <a:latin typeface="微軟正黑體" panose="020B0604030504040204" pitchFamily="34" charset="-120"/>
                <a:ea typeface="微軟正黑體" panose="020B0604030504040204" pitchFamily="34" charset="-120"/>
              </a:rPr>
              <a:t>v.s</a:t>
            </a:r>
            <a:r>
              <a:rPr lang="en-US" altLang="zh-TW" sz="2400" b="1" dirty="0">
                <a:latin typeface="微軟正黑體" panose="020B0604030504040204" pitchFamily="34" charset="-120"/>
                <a:ea typeface="微軟正黑體" panose="020B0604030504040204" pitchFamily="34" charset="-120"/>
              </a:rPr>
              <a:t>. Inception  </a:t>
            </a:r>
            <a:endParaRPr lang="zh-TW" altLang="en-US" sz="2400" b="1" dirty="0">
              <a:latin typeface="微軟正黑體" panose="020B0604030504040204" pitchFamily="34" charset="-120"/>
              <a:ea typeface="微軟正黑體" panose="020B0604030504040204" pitchFamily="34" charset="-120"/>
            </a:endParaRPr>
          </a:p>
          <a:p>
            <a:pPr>
              <a:spcBef>
                <a:spcPts val="1200"/>
              </a:spcBef>
            </a:pPr>
            <a:r>
              <a:rPr lang="en-US" altLang="zh-TW" sz="2400" b="1" dirty="0">
                <a:latin typeface="微軟正黑體" panose="020B0604030504040204" pitchFamily="34" charset="-120"/>
                <a:ea typeface="微軟正黑體" panose="020B0604030504040204" pitchFamily="34" charset="-120"/>
              </a:rPr>
              <a:t>K-fold</a:t>
            </a:r>
            <a:r>
              <a:rPr lang="zh-TW" altLang="en-US" sz="2400" b="1" dirty="0">
                <a:latin typeface="微軟正黑體" panose="020B0604030504040204" pitchFamily="34" charset="-120"/>
                <a:ea typeface="微軟正黑體" panose="020B0604030504040204" pitchFamily="34" charset="-120"/>
              </a:rPr>
              <a:t>交叉驗證 </a:t>
            </a:r>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SubsetRandomSampler</a:t>
            </a:r>
            <a:endParaRPr lang="en-US" altLang="zh-TW" sz="2400" b="1" dirty="0">
              <a:latin typeface="微軟正黑體" panose="020B0604030504040204" pitchFamily="34" charset="-120"/>
              <a:ea typeface="微軟正黑體" panose="020B0604030504040204" pitchFamily="34" charset="-120"/>
            </a:endParaRPr>
          </a:p>
          <a:p>
            <a:pPr>
              <a:spcBef>
                <a:spcPts val="1200"/>
              </a:spcBef>
            </a:pPr>
            <a:r>
              <a:rPr lang="zh-TW" altLang="en-US" sz="2400" b="1" dirty="0">
                <a:latin typeface="微軟正黑體" panose="020B0604030504040204" pitchFamily="34" charset="-120"/>
                <a:ea typeface="微軟正黑體" panose="020B0604030504040204" pitchFamily="34" charset="-120"/>
              </a:rPr>
              <a:t>歸納整理</a:t>
            </a:r>
          </a:p>
        </p:txBody>
      </p:sp>
    </p:spTree>
    <p:extLst>
      <p:ext uri="{BB962C8B-B14F-4D97-AF65-F5344CB8AC3E}">
        <p14:creationId xmlns:p14="http://schemas.microsoft.com/office/powerpoint/2010/main" val="35174783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1"/>
                                        </p:tgtEl>
                                        <p:attrNameLst>
                                          <p:attrName>style.visibility</p:attrName>
                                        </p:attrNameLst>
                                      </p:cBhvr>
                                      <p:to>
                                        <p:strVal val="visible"/>
                                      </p:to>
                                    </p:set>
                                    <p:anim calcmode="lin" valueType="num">
                                      <p:cBhvr>
                                        <p:cTn id="12" dur="500" fill="hold"/>
                                        <p:tgtEl>
                                          <p:spTgt spid="121"/>
                                        </p:tgtEl>
                                        <p:attrNameLst>
                                          <p:attrName>ppt_w</p:attrName>
                                        </p:attrNameLst>
                                      </p:cBhvr>
                                      <p:tavLst>
                                        <p:tav tm="0">
                                          <p:val>
                                            <p:fltVal val="0"/>
                                          </p:val>
                                        </p:tav>
                                        <p:tav tm="100000">
                                          <p:val>
                                            <p:strVal val="#ppt_w"/>
                                          </p:val>
                                        </p:tav>
                                      </p:tavLst>
                                    </p:anim>
                                    <p:anim calcmode="lin" valueType="num">
                                      <p:cBhvr>
                                        <p:cTn id="13" dur="500" fill="hold"/>
                                        <p:tgtEl>
                                          <p:spTgt spid="121"/>
                                        </p:tgtEl>
                                        <p:attrNameLst>
                                          <p:attrName>ppt_h</p:attrName>
                                        </p:attrNameLst>
                                      </p:cBhvr>
                                      <p:tavLst>
                                        <p:tav tm="0">
                                          <p:val>
                                            <p:fltVal val="0"/>
                                          </p:val>
                                        </p:tav>
                                        <p:tav tm="100000">
                                          <p:val>
                                            <p:strVal val="#ppt_h"/>
                                          </p:val>
                                        </p:tav>
                                      </p:tavLst>
                                    </p:anim>
                                    <p:animEffect transition="in" filter="fade">
                                      <p:cBhvr>
                                        <p:cTn id="14" dur="500"/>
                                        <p:tgtEl>
                                          <p:spTgt spid="1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23" name="標題 1">
            <a:extLst>
              <a:ext uri="{FF2B5EF4-FFF2-40B4-BE49-F238E27FC236}">
                <a16:creationId xmlns:a16="http://schemas.microsoft.com/office/drawing/2014/main" id="{43E05508-96A1-4478-B4AA-12840FF51C5F}"/>
              </a:ext>
            </a:extLst>
          </p:cNvPr>
          <p:cNvSpPr txBox="1">
            <a:spLocks/>
          </p:cNvSpPr>
          <p:nvPr/>
        </p:nvSpPr>
        <p:spPr>
          <a:xfrm>
            <a:off x="1015953" y="953954"/>
            <a:ext cx="1934282" cy="5539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zh-TW" altLang="en-US" sz="3000" b="1" dirty="0">
                <a:latin typeface="微軟正黑體" panose="020B0604030504040204" pitchFamily="34" charset="-120"/>
                <a:ea typeface="微軟正黑體" panose="020B0604030504040204" pitchFamily="34" charset="-120"/>
                <a:cs typeface="Times New Roman" panose="02020603050405020304" pitchFamily="18" charset="0"/>
              </a:rPr>
              <a:t>動機</a:t>
            </a:r>
            <a:endParaRPr lang="zh-TW" altLang="en-US" sz="3000" b="1" dirty="0">
              <a:latin typeface="微軟正黑體" panose="020B0604030504040204" pitchFamily="34" charset="-120"/>
              <a:ea typeface="微軟正黑體" panose="020B0604030504040204" pitchFamily="34" charset="-120"/>
            </a:endParaRPr>
          </a:p>
        </p:txBody>
      </p:sp>
      <p:sp>
        <p:nvSpPr>
          <p:cNvPr id="7" name="內容版面配置區 8">
            <a:extLst>
              <a:ext uri="{FF2B5EF4-FFF2-40B4-BE49-F238E27FC236}">
                <a16:creationId xmlns:a16="http://schemas.microsoft.com/office/drawing/2014/main" id="{95C38ED5-EBF4-4935-B0B8-AB15817BA58C}"/>
              </a:ext>
            </a:extLst>
          </p:cNvPr>
          <p:cNvSpPr txBox="1">
            <a:spLocks/>
          </p:cNvSpPr>
          <p:nvPr/>
        </p:nvSpPr>
        <p:spPr>
          <a:xfrm>
            <a:off x="1015952" y="1507951"/>
            <a:ext cx="9238385" cy="32106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TW" sz="25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500" b="1" dirty="0">
                <a:latin typeface="微軟正黑體" panose="020B0604030504040204" pitchFamily="34" charset="-120"/>
                <a:ea typeface="微軟正黑體" panose="020B0604030504040204" pitchFamily="34" charset="-120"/>
                <a:cs typeface="Times New Roman" panose="02020603050405020304" pitchFamily="18" charset="0"/>
              </a:rPr>
              <a:t>近幾天以來台灣的疫情升溫相信大家有目共睹，民眾的恐慌也在心中蔓延，身為台灣的一份子，我們希望為了社會做出些微的貢獻，所以我們選擇將</a:t>
            </a:r>
            <a:r>
              <a:rPr lang="en-US" altLang="zh-TW" sz="250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Network in Network</a:t>
            </a:r>
            <a:r>
              <a:rPr lang="zh-TW" altLang="en-US" sz="2500" b="1" dirty="0">
                <a:latin typeface="微軟正黑體" panose="020B0604030504040204" pitchFamily="34" charset="-120"/>
                <a:ea typeface="微軟正黑體" panose="020B0604030504040204" pitchFamily="34" charset="-120"/>
                <a:cs typeface="Times New Roman" panose="02020603050405020304" pitchFamily="18" charset="0"/>
              </a:rPr>
              <a:t>用在</a:t>
            </a:r>
            <a:r>
              <a:rPr lang="zh-TW" altLang="en-US" sz="250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口罩辨識</a:t>
            </a:r>
            <a:r>
              <a:rPr lang="zh-TW" altLang="en-US" sz="2500" b="1" dirty="0">
                <a:latin typeface="微軟正黑體" panose="020B0604030504040204" pitchFamily="34" charset="-120"/>
                <a:ea typeface="微軟正黑體" panose="020B0604030504040204" pitchFamily="34" charset="-120"/>
                <a:cs typeface="Times New Roman" panose="02020603050405020304" pitchFamily="18" charset="0"/>
              </a:rPr>
              <a:t>的領域中，將其用來守護台灣防疫陣線，遏止疫情進一步擴散，最少做到督促自身，提醒自己出門時刻要戴好口罩。</a:t>
            </a:r>
          </a:p>
        </p:txBody>
      </p:sp>
    </p:spTree>
    <p:extLst>
      <p:ext uri="{BB962C8B-B14F-4D97-AF65-F5344CB8AC3E}">
        <p14:creationId xmlns:p14="http://schemas.microsoft.com/office/powerpoint/2010/main" val="303499304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7" name="內容版面配置區 8">
            <a:extLst>
              <a:ext uri="{FF2B5EF4-FFF2-40B4-BE49-F238E27FC236}">
                <a16:creationId xmlns:a16="http://schemas.microsoft.com/office/drawing/2014/main" id="{95C38ED5-EBF4-4935-B0B8-AB15817BA58C}"/>
              </a:ext>
            </a:extLst>
          </p:cNvPr>
          <p:cNvSpPr txBox="1">
            <a:spLocks/>
          </p:cNvSpPr>
          <p:nvPr/>
        </p:nvSpPr>
        <p:spPr>
          <a:xfrm>
            <a:off x="1490405" y="1533832"/>
            <a:ext cx="6609799" cy="4191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花了許多時間蒐集</a:t>
            </a:r>
            <a:r>
              <a:rPr lang="zh-TW" altLang="en-US" sz="25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布口罩</a:t>
            </a: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的</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Dataset</a:t>
            </a:r>
          </a:p>
          <a:p>
            <a:pPr marL="266700" indent="-266700">
              <a:lnSpc>
                <a:spcPct val="150000"/>
              </a:lnSpc>
              <a:tabLst>
                <a:tab pos="266700" algn="l"/>
              </a:tabLst>
            </a:pPr>
            <a:r>
              <a:rPr lang="zh-TW" altLang="en-US" sz="2500" dirty="0">
                <a:latin typeface="微軟正黑體" panose="020B0604030504040204" pitchFamily="34" charset="-120"/>
                <a:ea typeface="微軟正黑體" panose="020B0604030504040204" pitchFamily="34" charset="-120"/>
                <a:cs typeface="Times New Roman" panose="02020603050405020304" pitchFamily="18" charset="0"/>
              </a:rPr>
              <a:t>眼睛辨識自製</a:t>
            </a: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Dataset:</a:t>
            </a:r>
          </a:p>
          <a:p>
            <a:pPr marL="723900" lvl="1" indent="-266700">
              <a:lnSpc>
                <a:spcPct val="150000"/>
              </a:lnSpc>
              <a:spcBef>
                <a:spcPts val="0"/>
              </a:spcBef>
              <a:tabLst>
                <a:tab pos="266700" algn="l"/>
              </a:tabLst>
            </a:pPr>
            <a:r>
              <a:rPr lang="en-US" altLang="zh-TW" sz="2100" dirty="0">
                <a:latin typeface="微軟正黑體" panose="020B0604030504040204" pitchFamily="34" charset="-120"/>
                <a:ea typeface="微軟正黑體" panose="020B0604030504040204" pitchFamily="34" charset="-120"/>
                <a:cs typeface="Times New Roman" panose="02020603050405020304" pitchFamily="18" charset="0"/>
              </a:rPr>
              <a:t>Face_with_mask</a:t>
            </a:r>
            <a:r>
              <a:rPr lang="zh-TW" altLang="en-US" sz="2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100" dirty="0">
                <a:latin typeface="微軟正黑體" panose="020B0604030504040204" pitchFamily="34" charset="-120"/>
                <a:ea typeface="微軟正黑體" panose="020B0604030504040204" pitchFamily="34" charset="-120"/>
                <a:cs typeface="Times New Roman" panose="02020603050405020304" pitchFamily="18" charset="0"/>
              </a:rPr>
              <a:t>(3680</a:t>
            </a:r>
            <a:r>
              <a:rPr lang="zh-TW" altLang="en-US" sz="2100" dirty="0">
                <a:latin typeface="微軟正黑體" panose="020B0604030504040204" pitchFamily="34" charset="-120"/>
                <a:ea typeface="微軟正黑體" panose="020B0604030504040204" pitchFamily="34" charset="-120"/>
                <a:cs typeface="Times New Roman" panose="02020603050405020304" pitchFamily="18" charset="0"/>
              </a:rPr>
              <a:t>張</a:t>
            </a:r>
            <a:r>
              <a:rPr lang="en-US" altLang="zh-TW" sz="2100" dirty="0">
                <a:latin typeface="微軟正黑體" panose="020B0604030504040204" pitchFamily="34" charset="-120"/>
                <a:ea typeface="微軟正黑體" panose="020B0604030504040204" pitchFamily="34" charset="-120"/>
                <a:cs typeface="Times New Roman" panose="02020603050405020304" pitchFamily="18" charset="0"/>
              </a:rPr>
              <a:t>)</a:t>
            </a:r>
          </a:p>
          <a:p>
            <a:pPr marL="1181100" lvl="2" indent="-266700">
              <a:lnSpc>
                <a:spcPct val="150000"/>
              </a:lnSpc>
              <a:spcBef>
                <a:spcPts val="0"/>
              </a:spcBef>
              <a:tabLst>
                <a:tab pos="266700" algn="l"/>
              </a:tabLst>
            </a:pPr>
            <a:r>
              <a:rPr lang="en-US" altLang="zh-TW" sz="1700" dirty="0" err="1">
                <a:latin typeface="微軟正黑體" panose="020B0604030504040204" pitchFamily="34" charset="-120"/>
                <a:ea typeface="微軟正黑體" panose="020B0604030504040204" pitchFamily="34" charset="-120"/>
                <a:cs typeface="Times New Roman" panose="02020603050405020304" pitchFamily="18" charset="0"/>
              </a:rPr>
              <a:t>cloth_mask</a:t>
            </a:r>
            <a:r>
              <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rPr>
              <a:t> (950</a:t>
            </a:r>
            <a:r>
              <a:rPr lang="zh-TW" altLang="en-US" sz="1700" dirty="0">
                <a:latin typeface="微軟正黑體" panose="020B0604030504040204" pitchFamily="34" charset="-120"/>
                <a:ea typeface="微軟正黑體" panose="020B0604030504040204" pitchFamily="34" charset="-120"/>
                <a:cs typeface="Times New Roman" panose="02020603050405020304" pitchFamily="18" charset="0"/>
              </a:rPr>
              <a:t>張</a:t>
            </a:r>
            <a:r>
              <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rPr>
              <a:t>)</a:t>
            </a:r>
          </a:p>
          <a:p>
            <a:pPr marL="1181100" lvl="2" indent="-266700">
              <a:lnSpc>
                <a:spcPct val="150000"/>
              </a:lnSpc>
              <a:spcBef>
                <a:spcPts val="0"/>
              </a:spcBef>
              <a:tabLst>
                <a:tab pos="266700" algn="l"/>
              </a:tabLst>
            </a:pPr>
            <a:r>
              <a:rPr lang="en-US" altLang="zh-TW" sz="1700" dirty="0" err="1">
                <a:latin typeface="微軟正黑體" panose="020B0604030504040204" pitchFamily="34" charset="-120"/>
                <a:ea typeface="微軟正黑體" panose="020B0604030504040204" pitchFamily="34" charset="-120"/>
                <a:cs typeface="Times New Roman" panose="02020603050405020304" pitchFamily="18" charset="0"/>
              </a:rPr>
              <a:t>surgical_mask</a:t>
            </a:r>
            <a:r>
              <a:rPr lang="zh-TW" altLang="en-US" sz="17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rPr>
              <a:t>(2730</a:t>
            </a:r>
            <a:r>
              <a:rPr lang="zh-TW" altLang="en-US" sz="1700" dirty="0">
                <a:latin typeface="微軟正黑體" panose="020B0604030504040204" pitchFamily="34" charset="-120"/>
                <a:ea typeface="微軟正黑體" panose="020B0604030504040204" pitchFamily="34" charset="-120"/>
                <a:cs typeface="Times New Roman" panose="02020603050405020304" pitchFamily="18" charset="0"/>
              </a:rPr>
              <a:t>張</a:t>
            </a:r>
            <a:r>
              <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rPr>
              <a:t>)</a:t>
            </a:r>
          </a:p>
          <a:p>
            <a:pPr marL="723900" lvl="1" indent="-266700">
              <a:lnSpc>
                <a:spcPct val="150000"/>
              </a:lnSpc>
              <a:spcBef>
                <a:spcPts val="0"/>
              </a:spcBef>
              <a:tabLst>
                <a:tab pos="266700" algn="l"/>
              </a:tabLst>
            </a:pPr>
            <a:r>
              <a:rPr lang="en-US" altLang="zh-TW" sz="2100" dirty="0" err="1">
                <a:latin typeface="微軟正黑體" panose="020B0604030504040204" pitchFamily="34" charset="-120"/>
                <a:ea typeface="微軟正黑體" panose="020B0604030504040204" pitchFamily="34" charset="-120"/>
                <a:cs typeface="Times New Roman" panose="02020603050405020304" pitchFamily="18" charset="0"/>
              </a:rPr>
              <a:t>Face_no_mask</a:t>
            </a:r>
            <a:r>
              <a:rPr lang="zh-TW" altLang="en-US" sz="2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100" dirty="0">
                <a:latin typeface="微軟正黑體" panose="020B0604030504040204" pitchFamily="34" charset="-120"/>
                <a:ea typeface="微軟正黑體" panose="020B0604030504040204" pitchFamily="34" charset="-120"/>
                <a:cs typeface="Times New Roman" panose="02020603050405020304" pitchFamily="18" charset="0"/>
              </a:rPr>
              <a:t>(1352</a:t>
            </a:r>
            <a:r>
              <a:rPr lang="zh-TW" altLang="en-US" sz="2100" dirty="0">
                <a:latin typeface="微軟正黑體" panose="020B0604030504040204" pitchFamily="34" charset="-120"/>
                <a:ea typeface="微軟正黑體" panose="020B0604030504040204" pitchFamily="34" charset="-120"/>
                <a:cs typeface="Times New Roman" panose="02020603050405020304" pitchFamily="18" charset="0"/>
              </a:rPr>
              <a:t>張</a:t>
            </a:r>
            <a:r>
              <a:rPr lang="en-US" altLang="zh-TW" sz="21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endParaRPr>
          </a:p>
          <a:p>
            <a:pPr marL="1181100" lvl="2" indent="-266700">
              <a:lnSpc>
                <a:spcPct val="150000"/>
              </a:lnSpc>
              <a:tabLst>
                <a:tab pos="266700" algn="l"/>
              </a:tabLst>
            </a:pPr>
            <a:endPar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5" name="圖片 4">
            <a:extLst>
              <a:ext uri="{FF2B5EF4-FFF2-40B4-BE49-F238E27FC236}">
                <a16:creationId xmlns:a16="http://schemas.microsoft.com/office/drawing/2014/main" id="{D51ED008-B299-602D-9612-D03369CC06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5588" y="3793033"/>
            <a:ext cx="1806156" cy="1278758"/>
          </a:xfrm>
          <a:prstGeom prst="rect">
            <a:avLst/>
          </a:prstGeom>
        </p:spPr>
      </p:pic>
      <p:pic>
        <p:nvPicPr>
          <p:cNvPr id="10" name="圖片 9">
            <a:extLst>
              <a:ext uri="{FF2B5EF4-FFF2-40B4-BE49-F238E27FC236}">
                <a16:creationId xmlns:a16="http://schemas.microsoft.com/office/drawing/2014/main" id="{ECA8C0CB-BFE2-40DF-0569-49D19E0421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6312" y="3791837"/>
            <a:ext cx="2277498" cy="1279954"/>
          </a:xfrm>
          <a:prstGeom prst="rect">
            <a:avLst/>
          </a:prstGeom>
        </p:spPr>
      </p:pic>
      <p:pic>
        <p:nvPicPr>
          <p:cNvPr id="12" name="圖片 11">
            <a:extLst>
              <a:ext uri="{FF2B5EF4-FFF2-40B4-BE49-F238E27FC236}">
                <a16:creationId xmlns:a16="http://schemas.microsoft.com/office/drawing/2014/main" id="{DA2C9457-24A4-9945-F007-9A2C600381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80077" y="2078965"/>
            <a:ext cx="1510441" cy="1550761"/>
          </a:xfrm>
          <a:prstGeom prst="rect">
            <a:avLst/>
          </a:prstGeom>
        </p:spPr>
      </p:pic>
      <p:sp>
        <p:nvSpPr>
          <p:cNvPr id="14" name="標題 1">
            <a:extLst>
              <a:ext uri="{FF2B5EF4-FFF2-40B4-BE49-F238E27FC236}">
                <a16:creationId xmlns:a16="http://schemas.microsoft.com/office/drawing/2014/main" id="{1F897948-C0F4-C844-3AC3-F3327226999A}"/>
              </a:ext>
            </a:extLst>
          </p:cNvPr>
          <p:cNvSpPr txBox="1">
            <a:spLocks/>
          </p:cNvSpPr>
          <p:nvPr/>
        </p:nvSpPr>
        <p:spPr>
          <a:xfrm>
            <a:off x="1015952" y="953954"/>
            <a:ext cx="6799762" cy="5539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Self-made Dataset-</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蒐集資料集</a:t>
            </a:r>
            <a:endParaRPr lang="zh-TW" altLang="en-US"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7549891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23" name="標題 1">
            <a:extLst>
              <a:ext uri="{FF2B5EF4-FFF2-40B4-BE49-F238E27FC236}">
                <a16:creationId xmlns:a16="http://schemas.microsoft.com/office/drawing/2014/main" id="{43E05508-96A1-4478-B4AA-12840FF51C5F}"/>
              </a:ext>
            </a:extLst>
          </p:cNvPr>
          <p:cNvSpPr txBox="1">
            <a:spLocks/>
          </p:cNvSpPr>
          <p:nvPr/>
        </p:nvSpPr>
        <p:spPr>
          <a:xfrm>
            <a:off x="1015951" y="953954"/>
            <a:ext cx="7791165" cy="5539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資料集的調整</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-01</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批量自適應圖片解析度</a:t>
            </a:r>
            <a:endParaRPr lang="zh-TW" altLang="en-US" sz="2800" b="1"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D6C76BF8-AF25-8133-DBEB-D061BC54CEAF}"/>
              </a:ext>
            </a:extLst>
          </p:cNvPr>
          <p:cNvSpPr txBox="1"/>
          <p:nvPr/>
        </p:nvSpPr>
        <p:spPr>
          <a:xfrm>
            <a:off x="6785126" y="5807756"/>
            <a:ext cx="2982461" cy="369332"/>
          </a:xfrm>
          <a:prstGeom prst="rect">
            <a:avLst/>
          </a:prstGeom>
          <a:noFill/>
        </p:spPr>
        <p:txBody>
          <a:bodyPr wrap="square" rtlCol="0">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訓練時間</a:t>
            </a:r>
            <a:r>
              <a:rPr lang="en-US" altLang="zh-TW" dirty="0">
                <a:latin typeface="Arial" panose="020B0604020202020204" pitchFamily="34" charset="0"/>
                <a:ea typeface="微軟正黑體" panose="020B0604030504040204" pitchFamily="34" charset="-120"/>
                <a:cs typeface="Arial" panose="020B0604020202020204" pitchFamily="34" charset="0"/>
              </a:rPr>
              <a:t>:</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latin typeface="Arial" panose="020B0604020202020204" pitchFamily="34" charset="0"/>
                <a:ea typeface="微軟正黑體" panose="020B0604030504040204" pitchFamily="34" charset="-120"/>
                <a:cs typeface="Arial" panose="020B0604020202020204" pitchFamily="34" charset="0"/>
              </a:rPr>
              <a:t>36</a:t>
            </a:r>
            <a:r>
              <a:rPr lang="zh-TW" altLang="en-US" dirty="0">
                <a:latin typeface="Arial" panose="020B0604020202020204" pitchFamily="34" charset="0"/>
                <a:ea typeface="微軟正黑體" panose="020B0604030504040204" pitchFamily="34" charset="-120"/>
                <a:cs typeface="Arial" panose="020B0604020202020204" pitchFamily="34" charset="0"/>
              </a:rPr>
              <a:t>秒</a:t>
            </a:r>
            <a:r>
              <a:rPr lang="en-US" altLang="zh-TW" dirty="0">
                <a:latin typeface="Arial" panose="020B0604020202020204" pitchFamily="34" charset="0"/>
                <a:ea typeface="微軟正黑體" panose="020B0604030504040204" pitchFamily="34" charset="-120"/>
                <a:cs typeface="Arial" panose="020B0604020202020204" pitchFamily="34" charset="0"/>
              </a:rPr>
              <a:t>/epoch</a:t>
            </a:r>
          </a:p>
        </p:txBody>
      </p:sp>
      <p:sp>
        <p:nvSpPr>
          <p:cNvPr id="11" name="文字方塊 10">
            <a:extLst>
              <a:ext uri="{FF2B5EF4-FFF2-40B4-BE49-F238E27FC236}">
                <a16:creationId xmlns:a16="http://schemas.microsoft.com/office/drawing/2014/main" id="{1B179287-7C94-799E-53D8-EEB14CA12661}"/>
              </a:ext>
            </a:extLst>
          </p:cNvPr>
          <p:cNvSpPr txBox="1"/>
          <p:nvPr/>
        </p:nvSpPr>
        <p:spPr>
          <a:xfrm>
            <a:off x="2109357" y="5807756"/>
            <a:ext cx="3384861" cy="369332"/>
          </a:xfrm>
          <a:prstGeom prst="rect">
            <a:avLst/>
          </a:prstGeom>
          <a:noFill/>
        </p:spPr>
        <p:txBody>
          <a:bodyPr wrap="square" rtlCol="0">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訓練時間</a:t>
            </a:r>
            <a:r>
              <a:rPr lang="en-US" altLang="zh-TW" dirty="0">
                <a:latin typeface="Arial" panose="020B0604020202020204" pitchFamily="34" charset="0"/>
                <a:ea typeface="微軟正黑體" panose="020B0604030504040204" pitchFamily="34" charset="-120"/>
                <a:cs typeface="Arial" panose="020B0604020202020204" pitchFamily="34" charset="0"/>
              </a:rPr>
              <a:t>:</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latin typeface="Arial" panose="020B0604020202020204" pitchFamily="34" charset="0"/>
                <a:ea typeface="微軟正黑體" panose="020B0604030504040204" pitchFamily="34" charset="-120"/>
                <a:cs typeface="Arial" panose="020B0604020202020204" pitchFamily="34" charset="0"/>
              </a:rPr>
              <a:t>1</a:t>
            </a:r>
            <a:r>
              <a:rPr lang="zh-TW" altLang="en-US" dirty="0">
                <a:latin typeface="Arial" panose="020B0604020202020204" pitchFamily="34" charset="0"/>
                <a:ea typeface="微軟正黑體" panose="020B0604030504040204" pitchFamily="34" charset="-120"/>
                <a:cs typeface="Arial" panose="020B0604020202020204" pitchFamily="34" charset="0"/>
              </a:rPr>
              <a:t>分鐘</a:t>
            </a:r>
            <a:r>
              <a:rPr lang="en-US" altLang="zh-TW" dirty="0">
                <a:latin typeface="Arial" panose="020B0604020202020204" pitchFamily="34" charset="0"/>
                <a:ea typeface="微軟正黑體" panose="020B0604030504040204" pitchFamily="34" charset="-120"/>
                <a:cs typeface="Arial" panose="020B0604020202020204" pitchFamily="34" charset="0"/>
              </a:rPr>
              <a:t>25</a:t>
            </a:r>
            <a:r>
              <a:rPr lang="zh-TW" altLang="en-US" dirty="0">
                <a:latin typeface="Arial" panose="020B0604020202020204" pitchFamily="34" charset="0"/>
                <a:ea typeface="微軟正黑體" panose="020B0604030504040204" pitchFamily="34" charset="-120"/>
                <a:cs typeface="Arial" panose="020B0604020202020204" pitchFamily="34" charset="0"/>
              </a:rPr>
              <a:t>秒</a:t>
            </a:r>
            <a:r>
              <a:rPr lang="en-US" altLang="zh-TW" dirty="0">
                <a:latin typeface="Arial" panose="020B0604020202020204" pitchFamily="34" charset="0"/>
                <a:ea typeface="微軟正黑體" panose="020B0604030504040204" pitchFamily="34" charset="-120"/>
                <a:cs typeface="Arial" panose="020B0604020202020204" pitchFamily="34" charset="0"/>
              </a:rPr>
              <a:t>/epoch</a:t>
            </a:r>
          </a:p>
        </p:txBody>
      </p:sp>
      <p:pic>
        <p:nvPicPr>
          <p:cNvPr id="3" name="圖片 2">
            <a:extLst>
              <a:ext uri="{FF2B5EF4-FFF2-40B4-BE49-F238E27FC236}">
                <a16:creationId xmlns:a16="http://schemas.microsoft.com/office/drawing/2014/main" id="{F8799E82-3F8E-E1F8-1EE7-70291DB08AB1}"/>
              </a:ext>
            </a:extLst>
          </p:cNvPr>
          <p:cNvPicPr>
            <a:picLocks noChangeAspect="1"/>
          </p:cNvPicPr>
          <p:nvPr/>
        </p:nvPicPr>
        <p:blipFill>
          <a:blip r:embed="rId4"/>
          <a:stretch>
            <a:fillRect/>
          </a:stretch>
        </p:blipFill>
        <p:spPr>
          <a:xfrm>
            <a:off x="1991804" y="2809150"/>
            <a:ext cx="3236534" cy="2320936"/>
          </a:xfrm>
          <a:prstGeom prst="rect">
            <a:avLst/>
          </a:prstGeom>
        </p:spPr>
      </p:pic>
      <p:sp>
        <p:nvSpPr>
          <p:cNvPr id="13" name="文字方塊 12">
            <a:extLst>
              <a:ext uri="{FF2B5EF4-FFF2-40B4-BE49-F238E27FC236}">
                <a16:creationId xmlns:a16="http://schemas.microsoft.com/office/drawing/2014/main" id="{E8DDDF3A-7A18-EEDF-AF68-008F1BD70B41}"/>
              </a:ext>
            </a:extLst>
          </p:cNvPr>
          <p:cNvSpPr txBox="1"/>
          <p:nvPr/>
        </p:nvSpPr>
        <p:spPr>
          <a:xfrm>
            <a:off x="1991804" y="1507952"/>
            <a:ext cx="3384861" cy="1200329"/>
          </a:xfrm>
          <a:prstGeom prst="rect">
            <a:avLst/>
          </a:prstGeom>
          <a:noFill/>
        </p:spPr>
        <p:txBody>
          <a:bodyPr wrap="square" rtlCol="0">
            <a:spAutoFit/>
          </a:bodyPr>
          <a:lstStyle/>
          <a:p>
            <a:pPr marL="182563" indent="-182563">
              <a:buFont typeface="Arial" panose="020B0604020202020204" pitchFamily="34" charset="0"/>
              <a:buChar char="•"/>
            </a:pPr>
            <a:r>
              <a:rPr lang="zh-TW" altLang="en-US" dirty="0">
                <a:latin typeface="Arial" panose="020B0604020202020204" pitchFamily="34" charset="0"/>
                <a:ea typeface="微軟正黑體" panose="020B0604030504040204" pitchFamily="34" charset="-120"/>
                <a:cs typeface="Arial" panose="020B0604020202020204" pitchFamily="34" charset="0"/>
              </a:rPr>
              <a:t>原始圖 </a:t>
            </a:r>
            <a:r>
              <a:rPr lang="en-US" altLang="zh-TW" dirty="0">
                <a:latin typeface="Arial" panose="020B0604020202020204" pitchFamily="34" charset="0"/>
                <a:ea typeface="微軟正黑體" panose="020B0604030504040204" pitchFamily="34" charset="-120"/>
                <a:cs typeface="Arial" panose="020B0604020202020204" pitchFamily="34" charset="0"/>
              </a:rPr>
              <a:t>-&gt; </a:t>
            </a:r>
            <a:r>
              <a:rPr lang="zh-TW" altLang="en-US" dirty="0">
                <a:latin typeface="Arial" panose="020B0604020202020204" pitchFamily="34" charset="0"/>
                <a:ea typeface="微軟正黑體" panose="020B0604030504040204" pitchFamily="34" charset="-120"/>
                <a:cs typeface="Arial" panose="020B0604020202020204" pitchFamily="34" charset="0"/>
              </a:rPr>
              <a:t>解析度大小不一</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marL="639763" lvl="1"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3024x4032</a:t>
            </a:r>
          </a:p>
          <a:p>
            <a:pPr marL="639763" lvl="1"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614x410</a:t>
            </a:r>
          </a:p>
          <a:p>
            <a:pPr marL="639763" lvl="1"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a:t>
            </a:r>
          </a:p>
        </p:txBody>
      </p:sp>
      <p:sp>
        <p:nvSpPr>
          <p:cNvPr id="15" name="文字方塊 14">
            <a:extLst>
              <a:ext uri="{FF2B5EF4-FFF2-40B4-BE49-F238E27FC236}">
                <a16:creationId xmlns:a16="http://schemas.microsoft.com/office/drawing/2014/main" id="{422099DB-E3DD-E9F5-030C-BBC449BBE0D2}"/>
              </a:ext>
            </a:extLst>
          </p:cNvPr>
          <p:cNvSpPr txBox="1"/>
          <p:nvPr/>
        </p:nvSpPr>
        <p:spPr>
          <a:xfrm>
            <a:off x="6352518" y="1507952"/>
            <a:ext cx="3847678" cy="1200329"/>
          </a:xfrm>
          <a:prstGeom prst="rect">
            <a:avLst/>
          </a:prstGeom>
          <a:noFill/>
        </p:spPr>
        <p:txBody>
          <a:bodyPr wrap="square" rtlCol="0">
            <a:spAutoFit/>
          </a:bodyPr>
          <a:lstStyle/>
          <a:p>
            <a:pPr marL="182563" indent="-182563">
              <a:buFont typeface="Arial" panose="020B0604020202020204" pitchFamily="34" charset="0"/>
              <a:buChar char="•"/>
            </a:pPr>
            <a:r>
              <a:rPr lang="zh-TW" altLang="en-US" dirty="0">
                <a:solidFill>
                  <a:srgbClr val="FF0000"/>
                </a:solidFill>
                <a:latin typeface="Arial" panose="020B0604020202020204" pitchFamily="34" charset="0"/>
                <a:ea typeface="微軟正黑體" panose="020B0604030504040204" pitchFamily="34" charset="-120"/>
                <a:cs typeface="Arial" panose="020B0604020202020204" pitchFamily="34" charset="0"/>
              </a:rPr>
              <a:t>處理後 </a:t>
            </a:r>
            <a:r>
              <a:rPr lang="en-US" altLang="zh-TW" dirty="0">
                <a:latin typeface="Arial" panose="020B0604020202020204" pitchFamily="34" charset="0"/>
                <a:ea typeface="微軟正黑體" panose="020B0604030504040204" pitchFamily="34" charset="-120"/>
                <a:cs typeface="Arial" panose="020B0604020202020204" pitchFamily="34" charset="0"/>
              </a:rPr>
              <a:t>-&gt; </a:t>
            </a:r>
            <a:r>
              <a:rPr lang="zh-TW" altLang="en-US" dirty="0">
                <a:latin typeface="Arial" panose="020B0604020202020204" pitchFamily="34" charset="0"/>
                <a:ea typeface="微軟正黑體" panose="020B0604030504040204" pitchFamily="34" charset="-120"/>
                <a:cs typeface="Arial" panose="020B0604020202020204" pitchFamily="34" charset="0"/>
              </a:rPr>
              <a:t>統一調成 </a:t>
            </a:r>
            <a:r>
              <a:rPr lang="en-US" altLang="zh-TW" dirty="0">
                <a:latin typeface="Arial" panose="020B0604020202020204" pitchFamily="34" charset="0"/>
                <a:ea typeface="微軟正黑體" panose="020B0604030504040204" pitchFamily="34" charset="-120"/>
                <a:cs typeface="Arial" panose="020B0604020202020204" pitchFamily="34" charset="0"/>
              </a:rPr>
              <a:t>500x</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latin typeface="Arial" panose="020B0604020202020204" pitchFamily="34" charset="0"/>
                <a:ea typeface="微軟正黑體" panose="020B0604030504040204" pitchFamily="34" charset="-120"/>
                <a:cs typeface="Arial" panose="020B0604020202020204" pitchFamily="34" charset="0"/>
              </a:rPr>
              <a:t>(H or W)</a:t>
            </a:r>
          </a:p>
          <a:p>
            <a:pPr marL="639763" lvl="1"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500x281</a:t>
            </a:r>
          </a:p>
          <a:p>
            <a:pPr marL="639763" lvl="1"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333x500</a:t>
            </a:r>
          </a:p>
          <a:p>
            <a:pPr marL="639763" lvl="1"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a:t>
            </a:r>
          </a:p>
        </p:txBody>
      </p:sp>
      <p:pic>
        <p:nvPicPr>
          <p:cNvPr id="16" name="圖片 15">
            <a:extLst>
              <a:ext uri="{FF2B5EF4-FFF2-40B4-BE49-F238E27FC236}">
                <a16:creationId xmlns:a16="http://schemas.microsoft.com/office/drawing/2014/main" id="{40200E13-D4AA-D1A0-6C95-76CDCC996389}"/>
              </a:ext>
            </a:extLst>
          </p:cNvPr>
          <p:cNvPicPr>
            <a:picLocks noChangeAspect="1"/>
          </p:cNvPicPr>
          <p:nvPr/>
        </p:nvPicPr>
        <p:blipFill>
          <a:blip r:embed="rId5"/>
          <a:stretch>
            <a:fillRect/>
          </a:stretch>
        </p:blipFill>
        <p:spPr>
          <a:xfrm>
            <a:off x="6352518" y="2761335"/>
            <a:ext cx="3060989" cy="2368751"/>
          </a:xfrm>
          <a:prstGeom prst="rect">
            <a:avLst/>
          </a:prstGeom>
        </p:spPr>
      </p:pic>
      <p:sp>
        <p:nvSpPr>
          <p:cNvPr id="17" name="矩形 16">
            <a:extLst>
              <a:ext uri="{FF2B5EF4-FFF2-40B4-BE49-F238E27FC236}">
                <a16:creationId xmlns:a16="http://schemas.microsoft.com/office/drawing/2014/main" id="{36063742-46E7-4240-EA63-D36D791AEF45}"/>
              </a:ext>
            </a:extLst>
          </p:cNvPr>
          <p:cNvSpPr/>
          <p:nvPr/>
        </p:nvSpPr>
        <p:spPr>
          <a:xfrm>
            <a:off x="3031958" y="4764505"/>
            <a:ext cx="625643" cy="2983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E939F3D5-95B4-0491-8DAE-94D7E5617E1F}"/>
              </a:ext>
            </a:extLst>
          </p:cNvPr>
          <p:cNvSpPr/>
          <p:nvPr/>
        </p:nvSpPr>
        <p:spPr>
          <a:xfrm>
            <a:off x="7458016" y="4764505"/>
            <a:ext cx="645085" cy="2983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箭號: 向右 17">
            <a:extLst>
              <a:ext uri="{FF2B5EF4-FFF2-40B4-BE49-F238E27FC236}">
                <a16:creationId xmlns:a16="http://schemas.microsoft.com/office/drawing/2014/main" id="{B7A064B5-1C28-1F9A-035F-A25D95D9BBA8}"/>
              </a:ext>
            </a:extLst>
          </p:cNvPr>
          <p:cNvSpPr/>
          <p:nvPr/>
        </p:nvSpPr>
        <p:spPr>
          <a:xfrm>
            <a:off x="5573884" y="3308064"/>
            <a:ext cx="531197" cy="3693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24F64899-D140-C455-353E-9125F3D1D4BB}"/>
              </a:ext>
            </a:extLst>
          </p:cNvPr>
          <p:cNvSpPr txBox="1"/>
          <p:nvPr/>
        </p:nvSpPr>
        <p:spPr>
          <a:xfrm>
            <a:off x="9192224" y="5807756"/>
            <a:ext cx="2897888" cy="369332"/>
          </a:xfrm>
          <a:prstGeom prst="rect">
            <a:avLst/>
          </a:prstGeom>
          <a:noFill/>
        </p:spPr>
        <p:txBody>
          <a:bodyPr wrap="square" rtlCol="0">
            <a:spAutoFit/>
          </a:bodyPr>
          <a:lstStyle/>
          <a:p>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a:t>
            </a:r>
            <a:r>
              <a:rPr lang="zh-TW" altLang="en-US" dirty="0">
                <a:solidFill>
                  <a:srgbClr val="FF0000"/>
                </a:solidFill>
                <a:latin typeface="Arial" panose="020B0604020202020204" pitchFamily="34" charset="0"/>
                <a:ea typeface="微軟正黑體" panose="020B0604030504040204" pitchFamily="34" charset="-120"/>
                <a:cs typeface="Arial" panose="020B0604020202020204" pitchFamily="34" charset="0"/>
              </a:rPr>
              <a:t>每回合 節省</a:t>
            </a:r>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2</a:t>
            </a:r>
            <a:r>
              <a:rPr lang="zh-TW" altLang="en-US" dirty="0">
                <a:solidFill>
                  <a:srgbClr val="FF0000"/>
                </a:solidFill>
                <a:latin typeface="Arial" panose="020B0604020202020204" pitchFamily="34" charset="0"/>
                <a:ea typeface="微軟正黑體" panose="020B0604030504040204" pitchFamily="34" charset="-120"/>
                <a:cs typeface="Arial" panose="020B0604020202020204" pitchFamily="34" charset="0"/>
              </a:rPr>
              <a:t>倍 訓練時間</a:t>
            </a:r>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a:t>
            </a:r>
          </a:p>
        </p:txBody>
      </p:sp>
      <p:sp>
        <p:nvSpPr>
          <p:cNvPr id="2" name="文字方塊 1">
            <a:extLst>
              <a:ext uri="{FF2B5EF4-FFF2-40B4-BE49-F238E27FC236}">
                <a16:creationId xmlns:a16="http://schemas.microsoft.com/office/drawing/2014/main" id="{FBD47827-010A-B09C-F9EA-C2D070F3C417}"/>
              </a:ext>
            </a:extLst>
          </p:cNvPr>
          <p:cNvSpPr txBox="1"/>
          <p:nvPr/>
        </p:nvSpPr>
        <p:spPr>
          <a:xfrm>
            <a:off x="2140131" y="5303022"/>
            <a:ext cx="895148" cy="369332"/>
          </a:xfrm>
          <a:prstGeom prst="rect">
            <a:avLst/>
          </a:prstGeom>
          <a:solidFill>
            <a:schemeClr val="accent4">
              <a:lumMod val="20000"/>
              <a:lumOff val="80000"/>
            </a:schemeClr>
          </a:solidFill>
          <a:ln>
            <a:solidFill>
              <a:schemeClr val="tx1"/>
            </a:solidFill>
          </a:ln>
        </p:spPr>
        <p:txBody>
          <a:bodyPr wrap="square" rtlCol="0">
            <a:spAutoFit/>
          </a:bodyPr>
          <a:lstStyle/>
          <a:p>
            <a:r>
              <a:rPr lang="zh-TW" altLang="en-US" dirty="0"/>
              <a:t>原始圖</a:t>
            </a:r>
          </a:p>
        </p:txBody>
      </p:sp>
      <p:sp>
        <p:nvSpPr>
          <p:cNvPr id="20" name="文字方塊 19">
            <a:extLst>
              <a:ext uri="{FF2B5EF4-FFF2-40B4-BE49-F238E27FC236}">
                <a16:creationId xmlns:a16="http://schemas.microsoft.com/office/drawing/2014/main" id="{25C97EC4-0545-BC7F-34B5-8A421F677772}"/>
              </a:ext>
            </a:extLst>
          </p:cNvPr>
          <p:cNvSpPr txBox="1"/>
          <p:nvPr/>
        </p:nvSpPr>
        <p:spPr>
          <a:xfrm>
            <a:off x="3278167" y="5303022"/>
            <a:ext cx="2098498" cy="369332"/>
          </a:xfrm>
          <a:prstGeom prst="rect">
            <a:avLst/>
          </a:prstGeom>
          <a:solidFill>
            <a:schemeClr val="accent4">
              <a:lumMod val="20000"/>
              <a:lumOff val="80000"/>
            </a:schemeClr>
          </a:solidFill>
          <a:ln>
            <a:solidFill>
              <a:schemeClr val="tx1"/>
            </a:solidFill>
          </a:ln>
        </p:spPr>
        <p:txBody>
          <a:bodyPr wrap="square" rtlCol="0">
            <a:spAutoFit/>
          </a:bodyPr>
          <a:lstStyle/>
          <a:p>
            <a:r>
              <a:rPr lang="en-US" altLang="zh-TW" dirty="0"/>
              <a:t>Transformer</a:t>
            </a:r>
            <a:r>
              <a:rPr lang="zh-TW" altLang="en-US" dirty="0"/>
              <a:t>做</a:t>
            </a:r>
            <a:r>
              <a:rPr lang="en-US" altLang="zh-TW" dirty="0"/>
              <a:t>resize</a:t>
            </a:r>
            <a:endParaRPr lang="zh-TW" altLang="en-US" dirty="0"/>
          </a:p>
        </p:txBody>
      </p:sp>
      <p:cxnSp>
        <p:nvCxnSpPr>
          <p:cNvPr id="5" name="直線單箭頭接點 4">
            <a:extLst>
              <a:ext uri="{FF2B5EF4-FFF2-40B4-BE49-F238E27FC236}">
                <a16:creationId xmlns:a16="http://schemas.microsoft.com/office/drawing/2014/main" id="{3F30862F-F212-E64E-780D-079AF111E82F}"/>
              </a:ext>
            </a:extLst>
          </p:cNvPr>
          <p:cNvCxnSpPr>
            <a:cxnSpLocks/>
            <a:stCxn id="2" idx="3"/>
            <a:endCxn id="20" idx="1"/>
          </p:cNvCxnSpPr>
          <p:nvPr/>
        </p:nvCxnSpPr>
        <p:spPr>
          <a:xfrm>
            <a:off x="3035279" y="5487688"/>
            <a:ext cx="242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D1343704-5881-FB08-43EB-23ED0E250ABD}"/>
              </a:ext>
            </a:extLst>
          </p:cNvPr>
          <p:cNvSpPr txBox="1"/>
          <p:nvPr/>
        </p:nvSpPr>
        <p:spPr>
          <a:xfrm>
            <a:off x="6885736" y="5292842"/>
            <a:ext cx="895148" cy="369332"/>
          </a:xfrm>
          <a:prstGeom prst="rect">
            <a:avLst/>
          </a:prstGeom>
          <a:solidFill>
            <a:schemeClr val="accent4">
              <a:lumMod val="60000"/>
              <a:lumOff val="40000"/>
            </a:schemeClr>
          </a:solidFill>
          <a:ln>
            <a:solidFill>
              <a:schemeClr val="tx1"/>
            </a:solidFill>
          </a:ln>
        </p:spPr>
        <p:txBody>
          <a:bodyPr wrap="square" rtlCol="0">
            <a:spAutoFit/>
          </a:bodyPr>
          <a:lstStyle/>
          <a:p>
            <a:r>
              <a:rPr lang="zh-TW" altLang="en-US" dirty="0"/>
              <a:t>原始圖</a:t>
            </a:r>
          </a:p>
        </p:txBody>
      </p:sp>
      <p:sp>
        <p:nvSpPr>
          <p:cNvPr id="24" name="文字方塊 23">
            <a:extLst>
              <a:ext uri="{FF2B5EF4-FFF2-40B4-BE49-F238E27FC236}">
                <a16:creationId xmlns:a16="http://schemas.microsoft.com/office/drawing/2014/main" id="{CDCBDD0B-F93F-112A-3B77-52828D775E0B}"/>
              </a:ext>
            </a:extLst>
          </p:cNvPr>
          <p:cNvSpPr txBox="1"/>
          <p:nvPr/>
        </p:nvSpPr>
        <p:spPr>
          <a:xfrm>
            <a:off x="9305048" y="5292842"/>
            <a:ext cx="2098498" cy="369332"/>
          </a:xfrm>
          <a:prstGeom prst="rect">
            <a:avLst/>
          </a:prstGeom>
          <a:solidFill>
            <a:schemeClr val="accent4">
              <a:lumMod val="60000"/>
              <a:lumOff val="40000"/>
            </a:schemeClr>
          </a:solidFill>
          <a:ln>
            <a:solidFill>
              <a:schemeClr val="tx1"/>
            </a:solidFill>
          </a:ln>
        </p:spPr>
        <p:txBody>
          <a:bodyPr wrap="square" rtlCol="0">
            <a:spAutoFit/>
          </a:bodyPr>
          <a:lstStyle/>
          <a:p>
            <a:r>
              <a:rPr lang="en-US" altLang="zh-TW" dirty="0"/>
              <a:t>Transformer</a:t>
            </a:r>
            <a:r>
              <a:rPr lang="zh-TW" altLang="en-US" dirty="0"/>
              <a:t>做</a:t>
            </a:r>
            <a:r>
              <a:rPr lang="en-US" altLang="zh-TW" dirty="0"/>
              <a:t>resize</a:t>
            </a:r>
            <a:endParaRPr lang="zh-TW" altLang="en-US" dirty="0"/>
          </a:p>
        </p:txBody>
      </p:sp>
      <p:sp>
        <p:nvSpPr>
          <p:cNvPr id="25" name="文字方塊 24">
            <a:extLst>
              <a:ext uri="{FF2B5EF4-FFF2-40B4-BE49-F238E27FC236}">
                <a16:creationId xmlns:a16="http://schemas.microsoft.com/office/drawing/2014/main" id="{759827E7-1804-715F-5569-5CD1BD342A00}"/>
              </a:ext>
            </a:extLst>
          </p:cNvPr>
          <p:cNvSpPr txBox="1"/>
          <p:nvPr/>
        </p:nvSpPr>
        <p:spPr>
          <a:xfrm>
            <a:off x="8130037" y="5292842"/>
            <a:ext cx="878527" cy="369332"/>
          </a:xfrm>
          <a:prstGeom prst="rect">
            <a:avLst/>
          </a:prstGeom>
          <a:solidFill>
            <a:schemeClr val="accent4">
              <a:lumMod val="60000"/>
              <a:lumOff val="40000"/>
            </a:schemeClr>
          </a:solidFill>
          <a:ln>
            <a:solidFill>
              <a:schemeClr val="tx1"/>
            </a:solidFill>
          </a:ln>
        </p:spPr>
        <p:txBody>
          <a:bodyPr wrap="square" rtlCol="0">
            <a:spAutoFit/>
          </a:bodyPr>
          <a:lstStyle/>
          <a:p>
            <a:r>
              <a:rPr lang="zh-TW" altLang="en-US" dirty="0"/>
              <a:t>處理後</a:t>
            </a:r>
          </a:p>
        </p:txBody>
      </p:sp>
      <p:cxnSp>
        <p:nvCxnSpPr>
          <p:cNvPr id="26" name="直線單箭頭接點 25">
            <a:extLst>
              <a:ext uri="{FF2B5EF4-FFF2-40B4-BE49-F238E27FC236}">
                <a16:creationId xmlns:a16="http://schemas.microsoft.com/office/drawing/2014/main" id="{9F8C87CE-9D84-1F27-1D34-B4CDB8C1A6E1}"/>
              </a:ext>
            </a:extLst>
          </p:cNvPr>
          <p:cNvCxnSpPr>
            <a:cxnSpLocks/>
            <a:stCxn id="22" idx="3"/>
            <a:endCxn id="25" idx="1"/>
          </p:cNvCxnSpPr>
          <p:nvPr/>
        </p:nvCxnSpPr>
        <p:spPr>
          <a:xfrm>
            <a:off x="7780884" y="5477508"/>
            <a:ext cx="3491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67F5EC7D-7E8E-D9D7-B511-094D1DBFB74A}"/>
              </a:ext>
            </a:extLst>
          </p:cNvPr>
          <p:cNvCxnSpPr>
            <a:cxnSpLocks/>
            <a:stCxn id="25" idx="3"/>
            <a:endCxn id="24" idx="1"/>
          </p:cNvCxnSpPr>
          <p:nvPr/>
        </p:nvCxnSpPr>
        <p:spPr>
          <a:xfrm>
            <a:off x="9008564" y="5477508"/>
            <a:ext cx="2964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48792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23" name="標題 1">
            <a:extLst>
              <a:ext uri="{FF2B5EF4-FFF2-40B4-BE49-F238E27FC236}">
                <a16:creationId xmlns:a16="http://schemas.microsoft.com/office/drawing/2014/main" id="{43E05508-96A1-4478-B4AA-12840FF51C5F}"/>
              </a:ext>
            </a:extLst>
          </p:cNvPr>
          <p:cNvSpPr txBox="1">
            <a:spLocks/>
          </p:cNvSpPr>
          <p:nvPr/>
        </p:nvSpPr>
        <p:spPr>
          <a:xfrm>
            <a:off x="1015951" y="953954"/>
            <a:ext cx="7664125" cy="5539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資料集的調整</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-02</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批量隨機分割</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train/</a:t>
            </a:r>
            <a:r>
              <a:rPr lang="en-US" altLang="zh-TW" sz="2800" b="1" dirty="0" err="1">
                <a:latin typeface="微軟正黑體" panose="020B0604030504040204" pitchFamily="34" charset="-120"/>
                <a:ea typeface="微軟正黑體" panose="020B0604030504040204" pitchFamily="34" charset="-120"/>
                <a:cs typeface="Times New Roman" panose="02020603050405020304" pitchFamily="18" charset="0"/>
              </a:rPr>
              <a:t>val</a:t>
            </a:r>
            <a:endParaRPr lang="zh-TW" altLang="en-US" sz="2800" b="1"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95793567-63E8-4900-45E2-A99490F3800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659333" y="1725750"/>
            <a:ext cx="3301823" cy="4247491"/>
          </a:xfrm>
          <a:prstGeom prst="rect">
            <a:avLst/>
          </a:prstGeom>
        </p:spPr>
      </p:pic>
      <p:pic>
        <p:nvPicPr>
          <p:cNvPr id="9" name="圖片 8">
            <a:extLst>
              <a:ext uri="{FF2B5EF4-FFF2-40B4-BE49-F238E27FC236}">
                <a16:creationId xmlns:a16="http://schemas.microsoft.com/office/drawing/2014/main" id="{FD9384DF-5F38-F390-B690-B735DD5A95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400449" y="1725750"/>
            <a:ext cx="3597260" cy="5052583"/>
          </a:xfrm>
          <a:prstGeom prst="rect">
            <a:avLst/>
          </a:prstGeom>
        </p:spPr>
      </p:pic>
      <p:sp>
        <p:nvSpPr>
          <p:cNvPr id="13" name="文字方塊 12">
            <a:extLst>
              <a:ext uri="{FF2B5EF4-FFF2-40B4-BE49-F238E27FC236}">
                <a16:creationId xmlns:a16="http://schemas.microsoft.com/office/drawing/2014/main" id="{28482C38-2F3F-7FAB-3551-3E746A3C553D}"/>
              </a:ext>
            </a:extLst>
          </p:cNvPr>
          <p:cNvSpPr txBox="1"/>
          <p:nvPr/>
        </p:nvSpPr>
        <p:spPr>
          <a:xfrm>
            <a:off x="9525380" y="3121223"/>
            <a:ext cx="2227065" cy="1631216"/>
          </a:xfrm>
          <a:prstGeom prst="rect">
            <a:avLst/>
          </a:prstGeom>
          <a:noFill/>
        </p:spPr>
        <p:txBody>
          <a:bodyPr wrap="square" rtlCol="0">
            <a:spAutoFit/>
          </a:bodyPr>
          <a:lstStyle/>
          <a:p>
            <a:r>
              <a:rPr lang="en-US" altLang="zh-TW" sz="2000" dirty="0">
                <a:solidFill>
                  <a:srgbClr val="002060"/>
                </a:solidFill>
                <a:latin typeface="微軟正黑體" panose="020B0604030504040204" pitchFamily="34" charset="-120"/>
                <a:ea typeface="微軟正黑體" panose="020B0604030504040204" pitchFamily="34" charset="-120"/>
              </a:rPr>
              <a:t>Transforms:</a:t>
            </a:r>
          </a:p>
          <a:p>
            <a:r>
              <a:rPr lang="zh-TW" altLang="en-US" sz="2000" dirty="0">
                <a:latin typeface="微軟正黑體" panose="020B0604030504040204" pitchFamily="34" charset="-120"/>
                <a:ea typeface="微軟正黑體" panose="020B0604030504040204" pitchFamily="34" charset="-120"/>
              </a:rPr>
              <a:t>  數據正規化</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隨機水平翻轉</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隨機</a:t>
            </a:r>
            <a:r>
              <a:rPr lang="en-US" altLang="zh-TW" sz="2000" dirty="0">
                <a:latin typeface="微軟正黑體" panose="020B0604030504040204" pitchFamily="34" charset="-120"/>
                <a:ea typeface="微軟正黑體" panose="020B0604030504040204" pitchFamily="34" charset="-120"/>
              </a:rPr>
              <a:t>Resize</a:t>
            </a:r>
          </a:p>
          <a:p>
            <a:r>
              <a:rPr lang="zh-TW" altLang="en-US" sz="20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 </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測試下來只使用這三個</a:t>
            </a:r>
            <a:r>
              <a:rPr lang="en-US" altLang="zh-TW" sz="1400" dirty="0">
                <a:latin typeface="微軟正黑體" panose="020B0604030504040204" pitchFamily="34" charset="-120"/>
                <a:ea typeface="微軟正黑體" panose="020B0604030504040204" pitchFamily="34" charset="-120"/>
              </a:rPr>
              <a:t>)</a:t>
            </a:r>
          </a:p>
        </p:txBody>
      </p:sp>
      <p:sp>
        <p:nvSpPr>
          <p:cNvPr id="14" name="文字方塊 13">
            <a:extLst>
              <a:ext uri="{FF2B5EF4-FFF2-40B4-BE49-F238E27FC236}">
                <a16:creationId xmlns:a16="http://schemas.microsoft.com/office/drawing/2014/main" id="{6A3A7B40-EEDF-5040-FD0F-9F774D274DC2}"/>
              </a:ext>
            </a:extLst>
          </p:cNvPr>
          <p:cNvSpPr txBox="1"/>
          <p:nvPr/>
        </p:nvSpPr>
        <p:spPr>
          <a:xfrm>
            <a:off x="9196735" y="3449385"/>
            <a:ext cx="480533" cy="400110"/>
          </a:xfrm>
          <a:prstGeom prst="rect">
            <a:avLst/>
          </a:prstGeom>
          <a:noFill/>
        </p:spPr>
        <p:txBody>
          <a:bodyPr wrap="square" rtlCol="0">
            <a:spAutoFit/>
          </a:bodyPr>
          <a:lstStyle/>
          <a:p>
            <a:r>
              <a:rPr lang="en-US" altLang="zh-TW" sz="2000" dirty="0">
                <a:solidFill>
                  <a:srgbClr val="002060"/>
                </a:solidFill>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818809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23" name="標題 1">
            <a:extLst>
              <a:ext uri="{FF2B5EF4-FFF2-40B4-BE49-F238E27FC236}">
                <a16:creationId xmlns:a16="http://schemas.microsoft.com/office/drawing/2014/main" id="{43E05508-96A1-4478-B4AA-12840FF51C5F}"/>
              </a:ext>
            </a:extLst>
          </p:cNvPr>
          <p:cNvSpPr txBox="1">
            <a:spLocks/>
          </p:cNvSpPr>
          <p:nvPr/>
        </p:nvSpPr>
        <p:spPr>
          <a:xfrm>
            <a:off x="1015953" y="953954"/>
            <a:ext cx="5153841" cy="553998"/>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3000" b="1" dirty="0">
                <a:latin typeface="微軟正黑體" panose="020B0604030504040204" pitchFamily="34" charset="-120"/>
                <a:ea typeface="微軟正黑體" panose="020B0604030504040204" pitchFamily="34" charset="-120"/>
              </a:rPr>
              <a:t>Network in Network</a:t>
            </a:r>
            <a:r>
              <a:rPr lang="zh-TW" altLang="en-US" sz="3000" b="1" dirty="0">
                <a:latin typeface="微軟正黑體" panose="020B0604030504040204" pitchFamily="34" charset="-120"/>
                <a:ea typeface="微軟正黑體" panose="020B0604030504040204" pitchFamily="34" charset="-120"/>
              </a:rPr>
              <a:t>架構調整</a:t>
            </a:r>
            <a:endParaRPr lang="en-US" altLang="zh-TW" sz="3000" b="1" dirty="0">
              <a:latin typeface="微軟正黑體" panose="020B0604030504040204" pitchFamily="34" charset="-120"/>
              <a:ea typeface="微軟正黑體" panose="020B0604030504040204" pitchFamily="34" charset="-120"/>
            </a:endParaRPr>
          </a:p>
        </p:txBody>
      </p:sp>
      <p:sp>
        <p:nvSpPr>
          <p:cNvPr id="7" name="內容版面配置區 8">
            <a:extLst>
              <a:ext uri="{FF2B5EF4-FFF2-40B4-BE49-F238E27FC236}">
                <a16:creationId xmlns:a16="http://schemas.microsoft.com/office/drawing/2014/main" id="{95C38ED5-EBF4-4935-B0B8-AB15817BA58C}"/>
              </a:ext>
            </a:extLst>
          </p:cNvPr>
          <p:cNvSpPr txBox="1">
            <a:spLocks/>
          </p:cNvSpPr>
          <p:nvPr/>
        </p:nvSpPr>
        <p:spPr>
          <a:xfrm>
            <a:off x="2410416" y="1516578"/>
            <a:ext cx="1612508" cy="5539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NiN_v1</a:t>
            </a:r>
            <a:endPar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4" name="圖片 3">
            <a:extLst>
              <a:ext uri="{FF2B5EF4-FFF2-40B4-BE49-F238E27FC236}">
                <a16:creationId xmlns:a16="http://schemas.microsoft.com/office/drawing/2014/main" id="{B46E0D17-EE92-6F0D-6DB1-F8CF8F8FA8AE}"/>
              </a:ext>
            </a:extLst>
          </p:cNvPr>
          <p:cNvPicPr>
            <a:picLocks noChangeAspect="1"/>
          </p:cNvPicPr>
          <p:nvPr/>
        </p:nvPicPr>
        <p:blipFill>
          <a:blip r:embed="rId5"/>
          <a:stretch>
            <a:fillRect/>
          </a:stretch>
        </p:blipFill>
        <p:spPr>
          <a:xfrm>
            <a:off x="1570639" y="2232127"/>
            <a:ext cx="3518946" cy="3130860"/>
          </a:xfrm>
          <a:prstGeom prst="rect">
            <a:avLst/>
          </a:prstGeom>
        </p:spPr>
      </p:pic>
      <p:grpSp>
        <p:nvGrpSpPr>
          <p:cNvPr id="2" name="群組 1">
            <a:extLst>
              <a:ext uri="{FF2B5EF4-FFF2-40B4-BE49-F238E27FC236}">
                <a16:creationId xmlns:a16="http://schemas.microsoft.com/office/drawing/2014/main" id="{E734CFC6-0C19-F180-DB2B-878D500E0D5F}"/>
              </a:ext>
            </a:extLst>
          </p:cNvPr>
          <p:cNvGrpSpPr/>
          <p:nvPr/>
        </p:nvGrpSpPr>
        <p:grpSpPr>
          <a:xfrm>
            <a:off x="6401666" y="2178479"/>
            <a:ext cx="2911238" cy="3626299"/>
            <a:chOff x="6401666" y="2178479"/>
            <a:chExt cx="2911238" cy="3626299"/>
          </a:xfrm>
        </p:grpSpPr>
        <p:pic>
          <p:nvPicPr>
            <p:cNvPr id="11" name="圖片 10">
              <a:extLst>
                <a:ext uri="{FF2B5EF4-FFF2-40B4-BE49-F238E27FC236}">
                  <a16:creationId xmlns:a16="http://schemas.microsoft.com/office/drawing/2014/main" id="{5A3AF8CB-26E6-04E2-ED44-984E6AC2F733}"/>
                </a:ext>
              </a:extLst>
            </p:cNvPr>
            <p:cNvPicPr>
              <a:picLocks noChangeAspect="1"/>
            </p:cNvPicPr>
            <p:nvPr/>
          </p:nvPicPr>
          <p:blipFill rotWithShape="1">
            <a:blip r:embed="rId6"/>
            <a:srcRect r="494"/>
            <a:stretch/>
          </p:blipFill>
          <p:spPr>
            <a:xfrm>
              <a:off x="6401666" y="2178479"/>
              <a:ext cx="2911238" cy="2076876"/>
            </a:xfrm>
            <a:prstGeom prst="rect">
              <a:avLst/>
            </a:prstGeom>
          </p:spPr>
        </p:pic>
        <p:pic>
          <p:nvPicPr>
            <p:cNvPr id="14" name="圖片 13">
              <a:extLst>
                <a:ext uri="{FF2B5EF4-FFF2-40B4-BE49-F238E27FC236}">
                  <a16:creationId xmlns:a16="http://schemas.microsoft.com/office/drawing/2014/main" id="{00454F59-AA48-636C-841D-72920FC548EC}"/>
                </a:ext>
              </a:extLst>
            </p:cNvPr>
            <p:cNvPicPr>
              <a:picLocks noChangeAspect="1"/>
            </p:cNvPicPr>
            <p:nvPr/>
          </p:nvPicPr>
          <p:blipFill>
            <a:blip r:embed="rId7"/>
            <a:stretch>
              <a:fillRect/>
            </a:stretch>
          </p:blipFill>
          <p:spPr>
            <a:xfrm>
              <a:off x="6401666" y="4244412"/>
              <a:ext cx="2911238" cy="1560366"/>
            </a:xfrm>
            <a:prstGeom prst="rect">
              <a:avLst/>
            </a:prstGeom>
          </p:spPr>
        </p:pic>
      </p:grpSp>
      <p:sp>
        <p:nvSpPr>
          <p:cNvPr id="16" name="內容版面配置區 8">
            <a:extLst>
              <a:ext uri="{FF2B5EF4-FFF2-40B4-BE49-F238E27FC236}">
                <a16:creationId xmlns:a16="http://schemas.microsoft.com/office/drawing/2014/main" id="{9A435EC4-9203-DA4F-0CB1-8FC8F73FD67F}"/>
              </a:ext>
            </a:extLst>
          </p:cNvPr>
          <p:cNvSpPr txBox="1">
            <a:spLocks/>
          </p:cNvSpPr>
          <p:nvPr/>
        </p:nvSpPr>
        <p:spPr>
          <a:xfrm>
            <a:off x="6965163" y="1516578"/>
            <a:ext cx="1612508" cy="5539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NiN_v2</a:t>
            </a:r>
            <a:endParaRPr lang="en-US" altLang="zh-TW" sz="17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42471343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7" name="內容版面配置區 8">
            <a:extLst>
              <a:ext uri="{FF2B5EF4-FFF2-40B4-BE49-F238E27FC236}">
                <a16:creationId xmlns:a16="http://schemas.microsoft.com/office/drawing/2014/main" id="{95C38ED5-EBF4-4935-B0B8-AB15817BA58C}"/>
              </a:ext>
            </a:extLst>
          </p:cNvPr>
          <p:cNvSpPr txBox="1">
            <a:spLocks/>
          </p:cNvSpPr>
          <p:nvPr/>
        </p:nvSpPr>
        <p:spPr>
          <a:xfrm>
            <a:off x="1958029" y="1516578"/>
            <a:ext cx="1612508" cy="5539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NiN_v1</a:t>
            </a:r>
            <a:endPar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6" name="內容版面配置區 8">
            <a:extLst>
              <a:ext uri="{FF2B5EF4-FFF2-40B4-BE49-F238E27FC236}">
                <a16:creationId xmlns:a16="http://schemas.microsoft.com/office/drawing/2014/main" id="{9A435EC4-9203-DA4F-0CB1-8FC8F73FD67F}"/>
              </a:ext>
            </a:extLst>
          </p:cNvPr>
          <p:cNvSpPr txBox="1">
            <a:spLocks/>
          </p:cNvSpPr>
          <p:nvPr/>
        </p:nvSpPr>
        <p:spPr>
          <a:xfrm>
            <a:off x="6512776" y="1516578"/>
            <a:ext cx="1612508" cy="5539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NiN_v2</a:t>
            </a:r>
            <a:endParaRPr lang="en-US" altLang="zh-TW" sz="17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3" name="圖片 2">
            <a:extLst>
              <a:ext uri="{FF2B5EF4-FFF2-40B4-BE49-F238E27FC236}">
                <a16:creationId xmlns:a16="http://schemas.microsoft.com/office/drawing/2014/main" id="{FDFE9024-5B60-8A5A-D6FA-82AF5CE1F47F}"/>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5643613" y="2280387"/>
            <a:ext cx="3581900" cy="2467319"/>
          </a:xfrm>
          <a:prstGeom prst="rect">
            <a:avLst/>
          </a:prstGeom>
        </p:spPr>
      </p:pic>
      <p:pic>
        <p:nvPicPr>
          <p:cNvPr id="9" name="圖片 8">
            <a:extLst>
              <a:ext uri="{FF2B5EF4-FFF2-40B4-BE49-F238E27FC236}">
                <a16:creationId xmlns:a16="http://schemas.microsoft.com/office/drawing/2014/main" id="{E954EFAD-CA1E-72E0-FA80-83D33DBC16A5}"/>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1134618" y="2270861"/>
            <a:ext cx="3620005" cy="2486372"/>
          </a:xfrm>
          <a:prstGeom prst="rect">
            <a:avLst/>
          </a:prstGeom>
        </p:spPr>
      </p:pic>
      <p:cxnSp>
        <p:nvCxnSpPr>
          <p:cNvPr id="12" name="直線單箭頭接點 11">
            <a:extLst>
              <a:ext uri="{FF2B5EF4-FFF2-40B4-BE49-F238E27FC236}">
                <a16:creationId xmlns:a16="http://schemas.microsoft.com/office/drawing/2014/main" id="{04F10BBF-DA8A-AF50-62B4-677947786540}"/>
              </a:ext>
            </a:extLst>
          </p:cNvPr>
          <p:cNvCxnSpPr/>
          <p:nvPr/>
        </p:nvCxnSpPr>
        <p:spPr>
          <a:xfrm>
            <a:off x="3394994" y="2820838"/>
            <a:ext cx="216523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68FEBAEC-F32A-87BF-32D9-1C136FB640E5}"/>
              </a:ext>
            </a:extLst>
          </p:cNvPr>
          <p:cNvCxnSpPr>
            <a:cxnSpLocks/>
          </p:cNvCxnSpPr>
          <p:nvPr/>
        </p:nvCxnSpPr>
        <p:spPr>
          <a:xfrm>
            <a:off x="3627907" y="3278038"/>
            <a:ext cx="193231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B8B0CD95-07E1-629A-6487-8714517EDF87}"/>
              </a:ext>
            </a:extLst>
          </p:cNvPr>
          <p:cNvSpPr txBox="1"/>
          <p:nvPr/>
        </p:nvSpPr>
        <p:spPr>
          <a:xfrm>
            <a:off x="4967408" y="2495441"/>
            <a:ext cx="534837" cy="369332"/>
          </a:xfrm>
          <a:prstGeom prst="rect">
            <a:avLst/>
          </a:prstGeom>
          <a:noFill/>
        </p:spPr>
        <p:txBody>
          <a:bodyPr wrap="square" rtlCol="0">
            <a:spAutoFit/>
          </a:bodyPr>
          <a:lstStyle/>
          <a:p>
            <a:r>
              <a:rPr lang="en-US" altLang="zh-TW" dirty="0">
                <a:solidFill>
                  <a:srgbClr val="FF0000"/>
                </a:solidFill>
                <a:latin typeface="Arial" panose="020B0604020202020204" pitchFamily="34" charset="0"/>
                <a:cs typeface="Arial" panose="020B0604020202020204" pitchFamily="34" charset="0"/>
              </a:rPr>
              <a:t>x3</a:t>
            </a:r>
            <a:endParaRPr lang="zh-TW" altLang="en-US" dirty="0">
              <a:solidFill>
                <a:srgbClr val="FF0000"/>
              </a:solidFill>
              <a:latin typeface="Arial" panose="020B0604020202020204" pitchFamily="34" charset="0"/>
              <a:cs typeface="Arial" panose="020B0604020202020204" pitchFamily="34" charset="0"/>
            </a:endParaRPr>
          </a:p>
        </p:txBody>
      </p:sp>
      <p:sp>
        <p:nvSpPr>
          <p:cNvPr id="19" name="文字方塊 18">
            <a:extLst>
              <a:ext uri="{FF2B5EF4-FFF2-40B4-BE49-F238E27FC236}">
                <a16:creationId xmlns:a16="http://schemas.microsoft.com/office/drawing/2014/main" id="{060B4C07-1B6B-C0D4-3458-51B04BC6D95A}"/>
              </a:ext>
            </a:extLst>
          </p:cNvPr>
          <p:cNvSpPr txBox="1"/>
          <p:nvPr/>
        </p:nvSpPr>
        <p:spPr>
          <a:xfrm>
            <a:off x="4967408" y="2970196"/>
            <a:ext cx="615472" cy="369332"/>
          </a:xfrm>
          <a:prstGeom prst="rect">
            <a:avLst/>
          </a:prstGeom>
          <a:noFill/>
        </p:spPr>
        <p:txBody>
          <a:bodyPr wrap="square" rtlCol="0">
            <a:spAutoFit/>
          </a:bodyPr>
          <a:lstStyle/>
          <a:p>
            <a:r>
              <a:rPr lang="en-US" altLang="zh-TW" b="0" i="0" dirty="0">
                <a:solidFill>
                  <a:srgbClr val="FF0000"/>
                </a:solidFill>
                <a:effectLst/>
                <a:latin typeface="arial" panose="020B0604020202020204" pitchFamily="34" charset="0"/>
              </a:rPr>
              <a:t>÷</a:t>
            </a:r>
            <a:r>
              <a:rPr lang="en-US" altLang="zh-TW" b="0" i="0" dirty="0">
                <a:solidFill>
                  <a:srgbClr val="FF0000"/>
                </a:solidFill>
                <a:effectLst/>
                <a:latin typeface="Arial" panose="020B0604020202020204" pitchFamily="34" charset="0"/>
                <a:cs typeface="Arial" panose="020B0604020202020204" pitchFamily="34" charset="0"/>
              </a:rPr>
              <a:t>12</a:t>
            </a:r>
            <a:endParaRPr lang="zh-TW" altLang="en-US" dirty="0">
              <a:solidFill>
                <a:srgbClr val="FF0000"/>
              </a:solidFill>
              <a:latin typeface="Arial" panose="020B0604020202020204" pitchFamily="34" charset="0"/>
              <a:cs typeface="Arial" panose="020B0604020202020204" pitchFamily="34" charset="0"/>
            </a:endParaRPr>
          </a:p>
        </p:txBody>
      </p:sp>
      <p:sp>
        <p:nvSpPr>
          <p:cNvPr id="24" name="文字方塊 23">
            <a:extLst>
              <a:ext uri="{FF2B5EF4-FFF2-40B4-BE49-F238E27FC236}">
                <a16:creationId xmlns:a16="http://schemas.microsoft.com/office/drawing/2014/main" id="{2B5535CE-DC1F-793E-E8E2-87A5709536A7}"/>
              </a:ext>
            </a:extLst>
          </p:cNvPr>
          <p:cNvSpPr txBox="1"/>
          <p:nvPr/>
        </p:nvSpPr>
        <p:spPr>
          <a:xfrm>
            <a:off x="9248169" y="2280387"/>
            <a:ext cx="2943831" cy="1154162"/>
          </a:xfrm>
          <a:prstGeom prst="rect">
            <a:avLst/>
          </a:prstGeom>
          <a:noFill/>
        </p:spPr>
        <p:txBody>
          <a:bodyPr wrap="square" rtlCol="0">
            <a:spAutoFit/>
          </a:bodyPr>
          <a:lstStyle/>
          <a:p>
            <a:pPr marL="182563"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Spend time </a:t>
            </a:r>
            <a:r>
              <a:rPr lang="zh-TW" altLang="en-US" dirty="0">
                <a:latin typeface="Arial" panose="020B0604020202020204" pitchFamily="34" charset="0"/>
                <a:ea typeface="微軟正黑體" panose="020B0604030504040204" pitchFamily="34" charset="-120"/>
                <a:cs typeface="Arial" panose="020B0604020202020204" pitchFamily="34" charset="0"/>
              </a:rPr>
              <a:t>控制變因</a:t>
            </a:r>
            <a:r>
              <a:rPr lang="en-US" altLang="zh-TW" dirty="0">
                <a:latin typeface="Arial" panose="020B0604020202020204" pitchFamily="34" charset="0"/>
                <a:ea typeface="微軟正黑體" panose="020B0604030504040204" pitchFamily="34" charset="-120"/>
                <a:cs typeface="Arial" panose="020B0604020202020204" pitchFamily="34" charset="0"/>
              </a:rPr>
              <a:t>:</a:t>
            </a:r>
          </a:p>
          <a:p>
            <a:r>
              <a:rPr lang="en-US" altLang="zh-TW" sz="1700" b="1" dirty="0">
                <a:latin typeface="Arial" panose="020B0604020202020204" pitchFamily="34" charset="0"/>
                <a:ea typeface="微軟正黑體" panose="020B0604030504040204" pitchFamily="34" charset="-120"/>
                <a:cs typeface="Arial" panose="020B0604020202020204" pitchFamily="34" charset="0"/>
              </a:rPr>
              <a:t>batch size=32</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Input_size</a:t>
            </a:r>
            <a:r>
              <a:rPr lang="en-US" altLang="zh-TW" sz="1700" dirty="0">
                <a:latin typeface="Arial" panose="020B0604020202020204" pitchFamily="34" charset="0"/>
                <a:ea typeface="微軟正黑體" panose="020B0604030504040204" pitchFamily="34" charset="-120"/>
                <a:cs typeface="Arial" panose="020B0604020202020204" pitchFamily="34" charset="0"/>
              </a:rPr>
              <a:t>=224</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torch.manual_seed</a:t>
            </a:r>
            <a:r>
              <a:rPr lang="en-US" altLang="zh-TW" sz="1700" dirty="0">
                <a:latin typeface="Arial" panose="020B0604020202020204" pitchFamily="34" charset="0"/>
                <a:ea typeface="微軟正黑體" panose="020B0604030504040204" pitchFamily="34" charset="-120"/>
                <a:cs typeface="Arial" panose="020B0604020202020204" pitchFamily="34" charset="0"/>
              </a:rPr>
              <a:t>(0)</a:t>
            </a:r>
          </a:p>
        </p:txBody>
      </p:sp>
      <p:sp>
        <p:nvSpPr>
          <p:cNvPr id="25" name="文字方塊 24">
            <a:extLst>
              <a:ext uri="{FF2B5EF4-FFF2-40B4-BE49-F238E27FC236}">
                <a16:creationId xmlns:a16="http://schemas.microsoft.com/office/drawing/2014/main" id="{A53B8276-D2FC-7C33-B1E2-A551A78FC6D5}"/>
              </a:ext>
            </a:extLst>
          </p:cNvPr>
          <p:cNvSpPr txBox="1"/>
          <p:nvPr/>
        </p:nvSpPr>
        <p:spPr>
          <a:xfrm>
            <a:off x="1342747" y="4897964"/>
            <a:ext cx="3384861"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Spend time:</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latin typeface="Arial" panose="020B0604020202020204" pitchFamily="34" charset="0"/>
                <a:ea typeface="微軟正黑體" panose="020B0604030504040204" pitchFamily="34" charset="-120"/>
                <a:cs typeface="Arial" panose="020B0604020202020204" pitchFamily="34" charset="0"/>
              </a:rPr>
              <a:t>1</a:t>
            </a:r>
            <a:r>
              <a:rPr lang="zh-TW" altLang="en-US" dirty="0">
                <a:latin typeface="Arial" panose="020B0604020202020204" pitchFamily="34" charset="0"/>
                <a:ea typeface="微軟正黑體" panose="020B0604030504040204" pitchFamily="34" charset="-120"/>
                <a:cs typeface="Arial" panose="020B0604020202020204" pitchFamily="34" charset="0"/>
              </a:rPr>
              <a:t>分鐘</a:t>
            </a:r>
            <a:r>
              <a:rPr lang="en-US" altLang="zh-TW" dirty="0">
                <a:latin typeface="Arial" panose="020B0604020202020204" pitchFamily="34" charset="0"/>
                <a:ea typeface="微軟正黑體" panose="020B0604030504040204" pitchFamily="34" charset="-120"/>
                <a:cs typeface="Arial" panose="020B0604020202020204" pitchFamily="34" charset="0"/>
              </a:rPr>
              <a:t>41</a:t>
            </a:r>
            <a:r>
              <a:rPr lang="zh-TW" altLang="en-US" dirty="0">
                <a:latin typeface="Arial" panose="020B0604020202020204" pitchFamily="34" charset="0"/>
                <a:ea typeface="微軟正黑體" panose="020B0604030504040204" pitchFamily="34" charset="-120"/>
                <a:cs typeface="Arial" panose="020B0604020202020204" pitchFamily="34" charset="0"/>
              </a:rPr>
              <a:t>秒</a:t>
            </a:r>
            <a:r>
              <a:rPr lang="en-US" altLang="zh-TW" dirty="0">
                <a:latin typeface="Arial" panose="020B0604020202020204" pitchFamily="34" charset="0"/>
                <a:ea typeface="微軟正黑體" panose="020B0604030504040204" pitchFamily="34" charset="-120"/>
                <a:cs typeface="Arial" panose="020B0604020202020204" pitchFamily="34" charset="0"/>
              </a:rPr>
              <a:t>/epoch</a:t>
            </a:r>
          </a:p>
        </p:txBody>
      </p:sp>
      <p:sp>
        <p:nvSpPr>
          <p:cNvPr id="26" name="文字方塊 25">
            <a:extLst>
              <a:ext uri="{FF2B5EF4-FFF2-40B4-BE49-F238E27FC236}">
                <a16:creationId xmlns:a16="http://schemas.microsoft.com/office/drawing/2014/main" id="{8CE5A91B-7460-0368-F49C-2A92DE57CC8D}"/>
              </a:ext>
            </a:extLst>
          </p:cNvPr>
          <p:cNvSpPr txBox="1"/>
          <p:nvPr/>
        </p:nvSpPr>
        <p:spPr>
          <a:xfrm>
            <a:off x="6024016" y="4897964"/>
            <a:ext cx="2982461"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Spend time:</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36</a:t>
            </a:r>
            <a:r>
              <a:rPr lang="zh-TW" altLang="en-US" dirty="0">
                <a:solidFill>
                  <a:srgbClr val="FF0000"/>
                </a:solidFill>
                <a:latin typeface="Arial" panose="020B0604020202020204" pitchFamily="34" charset="0"/>
                <a:ea typeface="微軟正黑體" panose="020B0604030504040204" pitchFamily="34" charset="-120"/>
                <a:cs typeface="Arial" panose="020B0604020202020204" pitchFamily="34" charset="0"/>
              </a:rPr>
              <a:t>秒</a:t>
            </a:r>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/epoch</a:t>
            </a:r>
          </a:p>
        </p:txBody>
      </p:sp>
      <p:sp>
        <p:nvSpPr>
          <p:cNvPr id="27" name="文字方塊 26">
            <a:extLst>
              <a:ext uri="{FF2B5EF4-FFF2-40B4-BE49-F238E27FC236}">
                <a16:creationId xmlns:a16="http://schemas.microsoft.com/office/drawing/2014/main" id="{BDEDA5FB-F240-488F-9B66-618DE358DD0A}"/>
              </a:ext>
            </a:extLst>
          </p:cNvPr>
          <p:cNvSpPr txBox="1"/>
          <p:nvPr/>
        </p:nvSpPr>
        <p:spPr>
          <a:xfrm>
            <a:off x="1347403" y="5347711"/>
            <a:ext cx="3620004"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Average Accuracy:</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latin typeface="Arial" panose="020B0604020202020204" pitchFamily="34" charset="0"/>
                <a:ea typeface="微軟正黑體" panose="020B0604030504040204" pitchFamily="34" charset="-120"/>
                <a:cs typeface="Arial" panose="020B0604020202020204" pitchFamily="34" charset="0"/>
              </a:rPr>
              <a:t>53.92%</a:t>
            </a:r>
            <a:r>
              <a:rPr lang="zh-TW" altLang="en-US" dirty="0">
                <a:latin typeface="Arial" panose="020B0604020202020204" pitchFamily="34" charset="0"/>
                <a:ea typeface="微軟正黑體" panose="020B0604030504040204" pitchFamily="34" charset="-120"/>
                <a:cs typeface="Arial" panose="020B0604020202020204" pitchFamily="34" charset="0"/>
              </a:rPr>
              <a:t> </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29" name="文字方塊 28">
            <a:extLst>
              <a:ext uri="{FF2B5EF4-FFF2-40B4-BE49-F238E27FC236}">
                <a16:creationId xmlns:a16="http://schemas.microsoft.com/office/drawing/2014/main" id="{F7A956BC-FDE5-CD13-3B17-B9C4C7A78269}"/>
              </a:ext>
            </a:extLst>
          </p:cNvPr>
          <p:cNvSpPr txBox="1"/>
          <p:nvPr/>
        </p:nvSpPr>
        <p:spPr>
          <a:xfrm>
            <a:off x="9248169" y="3641043"/>
            <a:ext cx="2943831" cy="1738938"/>
          </a:xfrm>
          <a:prstGeom prst="rect">
            <a:avLst/>
          </a:prstGeom>
          <a:noFill/>
        </p:spPr>
        <p:txBody>
          <a:bodyPr wrap="square" rtlCol="0">
            <a:spAutoFit/>
          </a:bodyPr>
          <a:lstStyle/>
          <a:p>
            <a:pPr marL="182563"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Avg Accuracy </a:t>
            </a:r>
            <a:r>
              <a:rPr lang="zh-TW" altLang="en-US" dirty="0">
                <a:latin typeface="Arial" panose="020B0604020202020204" pitchFamily="34" charset="0"/>
                <a:ea typeface="微軟正黑體" panose="020B0604030504040204" pitchFamily="34" charset="-120"/>
                <a:cs typeface="Arial" panose="020B0604020202020204" pitchFamily="34" charset="0"/>
              </a:rPr>
              <a:t>控制變因</a:t>
            </a:r>
            <a:r>
              <a:rPr lang="en-US" altLang="zh-TW" dirty="0">
                <a:latin typeface="Arial" panose="020B0604020202020204" pitchFamily="34" charset="0"/>
                <a:ea typeface="微軟正黑體" panose="020B0604030504040204" pitchFamily="34" charset="-120"/>
                <a:cs typeface="Arial" panose="020B0604020202020204" pitchFamily="34" charset="0"/>
              </a:rPr>
              <a:t>:</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lr</a:t>
            </a:r>
            <a:r>
              <a:rPr lang="en-US" altLang="zh-TW" sz="1700" dirty="0">
                <a:latin typeface="Arial" panose="020B0604020202020204" pitchFamily="34" charset="0"/>
                <a:ea typeface="微軟正黑體" panose="020B0604030504040204" pitchFamily="34" charset="-120"/>
                <a:cs typeface="Arial" panose="020B0604020202020204" pitchFamily="34" charset="0"/>
              </a:rPr>
              <a:t>=0.001 (</a:t>
            </a:r>
            <a:r>
              <a:rPr lang="zh-TW" altLang="en-US" sz="1700" dirty="0">
                <a:latin typeface="Arial" panose="020B0604020202020204" pitchFamily="34" charset="0"/>
                <a:ea typeface="微軟正黑體" panose="020B0604030504040204" pitchFamily="34" charset="-120"/>
                <a:cs typeface="Arial" panose="020B0604020202020204" pitchFamily="34" charset="0"/>
              </a:rPr>
              <a:t>根據</a:t>
            </a:r>
            <a:r>
              <a:rPr lang="en-US" altLang="zh-TW" sz="1700" dirty="0" err="1">
                <a:latin typeface="Arial" panose="020B0604020202020204" pitchFamily="34" charset="0"/>
                <a:ea typeface="微軟正黑體" panose="020B0604030504040204" pitchFamily="34" charset="-120"/>
                <a:cs typeface="Arial" panose="020B0604020202020204" pitchFamily="34" charset="0"/>
              </a:rPr>
              <a:t>val_acc</a:t>
            </a:r>
            <a:r>
              <a:rPr lang="en-US" altLang="zh-TW" sz="1700" dirty="0">
                <a:latin typeface="Arial" panose="020B0604020202020204" pitchFamily="34" charset="0"/>
                <a:ea typeface="微軟正黑體" panose="020B0604030504040204" pitchFamily="34" charset="-120"/>
                <a:cs typeface="Arial" panose="020B0604020202020204" pitchFamily="34" charset="0"/>
              </a:rPr>
              <a:t>*0.1)</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loss_func</a:t>
            </a:r>
            <a:r>
              <a:rPr lang="en-US" altLang="zh-TW" sz="1700" dirty="0">
                <a:latin typeface="Arial" panose="020B0604020202020204" pitchFamily="34" charset="0"/>
                <a:ea typeface="微軟正黑體" panose="020B0604030504040204" pitchFamily="34" charset="-120"/>
                <a:cs typeface="Arial" panose="020B0604020202020204" pitchFamily="34" charset="0"/>
              </a:rPr>
              <a:t> = </a:t>
            </a:r>
            <a:r>
              <a:rPr lang="en-US" altLang="zh-TW" sz="1700" dirty="0" err="1">
                <a:latin typeface="Arial" panose="020B0604020202020204" pitchFamily="34" charset="0"/>
                <a:ea typeface="微軟正黑體" panose="020B0604030504040204" pitchFamily="34" charset="-120"/>
                <a:cs typeface="Arial" panose="020B0604020202020204" pitchFamily="34" charset="0"/>
              </a:rPr>
              <a:t>CrossEntropy</a:t>
            </a:r>
            <a:endParaRPr lang="en-US" altLang="zh-TW" sz="1700" dirty="0">
              <a:latin typeface="Arial" panose="020B0604020202020204" pitchFamily="34" charset="0"/>
              <a:ea typeface="微軟正黑體" panose="020B0604030504040204" pitchFamily="34" charset="-120"/>
              <a:cs typeface="Arial" panose="020B0604020202020204" pitchFamily="34" charset="0"/>
            </a:endParaRP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optim</a:t>
            </a:r>
            <a:r>
              <a:rPr lang="en-US" altLang="zh-TW" sz="1700" dirty="0">
                <a:latin typeface="Arial" panose="020B0604020202020204" pitchFamily="34" charset="0"/>
                <a:ea typeface="微軟正黑體" panose="020B0604030504040204" pitchFamily="34" charset="-120"/>
                <a:cs typeface="Arial" panose="020B0604020202020204" pitchFamily="34" charset="0"/>
              </a:rPr>
              <a:t> = SGD</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Train_data</a:t>
            </a:r>
            <a:r>
              <a:rPr lang="en-US" altLang="zh-TW" sz="1700" dirty="0">
                <a:latin typeface="Arial" panose="020B0604020202020204" pitchFamily="34" charset="0"/>
                <a:ea typeface="微軟正黑體" panose="020B0604030504040204" pitchFamily="34" charset="-120"/>
                <a:cs typeface="Arial" panose="020B0604020202020204" pitchFamily="34" charset="0"/>
              </a:rPr>
              <a:t> = 4026 (K-fold)</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Val_data</a:t>
            </a:r>
            <a:r>
              <a:rPr lang="en-US" altLang="zh-TW" sz="1700" dirty="0">
                <a:latin typeface="Arial" panose="020B0604020202020204" pitchFamily="34" charset="0"/>
                <a:ea typeface="微軟正黑體" panose="020B0604030504040204" pitchFamily="34" charset="-120"/>
                <a:cs typeface="Arial" panose="020B0604020202020204" pitchFamily="34" charset="0"/>
              </a:rPr>
              <a:t> = 1006 (K-fold)</a:t>
            </a:r>
          </a:p>
        </p:txBody>
      </p:sp>
      <p:sp>
        <p:nvSpPr>
          <p:cNvPr id="30" name="文字方塊 29">
            <a:extLst>
              <a:ext uri="{FF2B5EF4-FFF2-40B4-BE49-F238E27FC236}">
                <a16:creationId xmlns:a16="http://schemas.microsoft.com/office/drawing/2014/main" id="{0F94B35F-F73A-4B34-56EC-0C9907897448}"/>
              </a:ext>
            </a:extLst>
          </p:cNvPr>
          <p:cNvSpPr txBox="1"/>
          <p:nvPr/>
        </p:nvSpPr>
        <p:spPr>
          <a:xfrm>
            <a:off x="6024016" y="5338184"/>
            <a:ext cx="3620004"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Average Accuracy:</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56.36%</a:t>
            </a:r>
            <a:r>
              <a:rPr lang="zh-TW" altLang="en-US" dirty="0">
                <a:latin typeface="Arial" panose="020B0604020202020204" pitchFamily="34" charset="0"/>
                <a:ea typeface="微軟正黑體" panose="020B0604030504040204" pitchFamily="34" charset="-120"/>
                <a:cs typeface="Arial" panose="020B0604020202020204" pitchFamily="34" charset="0"/>
              </a:rPr>
              <a:t> </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31" name="標題 1">
            <a:extLst>
              <a:ext uri="{FF2B5EF4-FFF2-40B4-BE49-F238E27FC236}">
                <a16:creationId xmlns:a16="http://schemas.microsoft.com/office/drawing/2014/main" id="{BF624966-31AF-5B62-0365-A8ABDB821984}"/>
              </a:ext>
            </a:extLst>
          </p:cNvPr>
          <p:cNvSpPr txBox="1">
            <a:spLocks/>
          </p:cNvSpPr>
          <p:nvPr/>
        </p:nvSpPr>
        <p:spPr>
          <a:xfrm>
            <a:off x="1015953" y="953954"/>
            <a:ext cx="5153841" cy="553998"/>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3000" b="1" dirty="0">
                <a:latin typeface="微軟正黑體" panose="020B0604030504040204" pitchFamily="34" charset="-120"/>
                <a:ea typeface="微軟正黑體" panose="020B0604030504040204" pitchFamily="34" charset="-120"/>
              </a:rPr>
              <a:t>Network in Network</a:t>
            </a:r>
            <a:r>
              <a:rPr lang="zh-TW" altLang="en-US" sz="3000" b="1" dirty="0">
                <a:latin typeface="微軟正黑體" panose="020B0604030504040204" pitchFamily="34" charset="-120"/>
                <a:ea typeface="微軟正黑體" panose="020B0604030504040204" pitchFamily="34" charset="-120"/>
              </a:rPr>
              <a:t>架構調整</a:t>
            </a:r>
            <a:endParaRPr lang="en-US" altLang="zh-TW" sz="3000" b="1" dirty="0">
              <a:latin typeface="微軟正黑體" panose="020B0604030504040204" pitchFamily="34" charset="-120"/>
              <a:ea typeface="微軟正黑體" panose="020B0604030504040204" pitchFamily="34" charset="-120"/>
            </a:endParaRPr>
          </a:p>
        </p:txBody>
      </p:sp>
      <p:sp>
        <p:nvSpPr>
          <p:cNvPr id="32" name="內容版面配置區 8">
            <a:extLst>
              <a:ext uri="{FF2B5EF4-FFF2-40B4-BE49-F238E27FC236}">
                <a16:creationId xmlns:a16="http://schemas.microsoft.com/office/drawing/2014/main" id="{01656CF2-7F66-0FE1-53CC-45F9225B8622}"/>
              </a:ext>
            </a:extLst>
          </p:cNvPr>
          <p:cNvSpPr txBox="1">
            <a:spLocks/>
          </p:cNvSpPr>
          <p:nvPr/>
        </p:nvSpPr>
        <p:spPr>
          <a:xfrm>
            <a:off x="6169794" y="877412"/>
            <a:ext cx="2371342" cy="5539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tabLst>
                <a:tab pos="266700" algn="l"/>
              </a:tabLst>
            </a:pPr>
            <a:r>
              <a:rPr lang="zh-TW" altLang="en-US" sz="20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藍色</a:t>
            </a:r>
            <a:r>
              <a:rPr lang="en-US" altLang="zh-TW" sz="20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修改後</a:t>
            </a:r>
            <a:endParaRPr lang="en-US" altLang="zh-TW" sz="20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22" name="直線單箭頭接點 21">
            <a:extLst>
              <a:ext uri="{FF2B5EF4-FFF2-40B4-BE49-F238E27FC236}">
                <a16:creationId xmlns:a16="http://schemas.microsoft.com/office/drawing/2014/main" id="{8457AC1F-8624-73A7-2337-12EAF4598D52}"/>
              </a:ext>
            </a:extLst>
          </p:cNvPr>
          <p:cNvCxnSpPr>
            <a:cxnSpLocks/>
          </p:cNvCxnSpPr>
          <p:nvPr/>
        </p:nvCxnSpPr>
        <p:spPr>
          <a:xfrm>
            <a:off x="4620126" y="3975438"/>
            <a:ext cx="9400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BCBBAD15-C2E1-DB71-D8CB-2615279B63BF}"/>
              </a:ext>
            </a:extLst>
          </p:cNvPr>
          <p:cNvSpPr txBox="1"/>
          <p:nvPr/>
        </p:nvSpPr>
        <p:spPr>
          <a:xfrm>
            <a:off x="4967408" y="3667596"/>
            <a:ext cx="615472" cy="369332"/>
          </a:xfrm>
          <a:prstGeom prst="rect">
            <a:avLst/>
          </a:prstGeom>
          <a:noFill/>
        </p:spPr>
        <p:txBody>
          <a:bodyPr wrap="square" rtlCol="0">
            <a:spAutoFit/>
          </a:bodyPr>
          <a:lstStyle/>
          <a:p>
            <a:r>
              <a:rPr lang="en-US" altLang="zh-TW" b="0" i="0" dirty="0">
                <a:solidFill>
                  <a:srgbClr val="FF0000"/>
                </a:solidFill>
                <a:effectLst/>
                <a:latin typeface="arial" panose="020B0604020202020204" pitchFamily="34" charset="0"/>
              </a:rPr>
              <a:t>÷</a:t>
            </a:r>
            <a:r>
              <a:rPr lang="en-US" altLang="zh-TW" b="0" i="0" dirty="0">
                <a:solidFill>
                  <a:srgbClr val="FF0000"/>
                </a:solidFill>
                <a:effectLst/>
                <a:latin typeface="Arial" panose="020B0604020202020204" pitchFamily="34" charset="0"/>
                <a:cs typeface="Arial" panose="020B0604020202020204" pitchFamily="34" charset="0"/>
              </a:rPr>
              <a:t>19</a:t>
            </a:r>
            <a:endParaRPr lang="zh-TW" altLang="en-US" dirty="0">
              <a:solidFill>
                <a:srgbClr val="FF0000"/>
              </a:solidFill>
              <a:latin typeface="Arial" panose="020B0604020202020204" pitchFamily="34" charset="0"/>
              <a:cs typeface="Arial" panose="020B0604020202020204" pitchFamily="34" charset="0"/>
            </a:endParaRPr>
          </a:p>
        </p:txBody>
      </p:sp>
      <p:sp>
        <p:nvSpPr>
          <p:cNvPr id="33" name="文字方塊 32">
            <a:extLst>
              <a:ext uri="{FF2B5EF4-FFF2-40B4-BE49-F238E27FC236}">
                <a16:creationId xmlns:a16="http://schemas.microsoft.com/office/drawing/2014/main" id="{63316823-6A7C-8B13-FEEA-8C52C1B8E9B9}"/>
              </a:ext>
            </a:extLst>
          </p:cNvPr>
          <p:cNvSpPr txBox="1"/>
          <p:nvPr/>
        </p:nvSpPr>
        <p:spPr>
          <a:xfrm>
            <a:off x="1528501" y="5809722"/>
            <a:ext cx="2832237" cy="369332"/>
          </a:xfrm>
          <a:prstGeom prst="rect">
            <a:avLst/>
          </a:prstGeom>
          <a:solidFill>
            <a:schemeClr val="accent4">
              <a:lumMod val="20000"/>
              <a:lumOff val="80000"/>
            </a:schemeClr>
          </a:solidFill>
          <a:ln>
            <a:solidFill>
              <a:schemeClr val="tx1"/>
            </a:solidFill>
          </a:ln>
        </p:spPr>
        <p:txBody>
          <a:bodyPr wrap="square" rtlCol="0">
            <a:spAutoFit/>
          </a:bodyPr>
          <a:lstStyle/>
          <a:p>
            <a:r>
              <a:rPr lang="zh-TW" altLang="en-US" dirty="0"/>
              <a:t>可運行最高</a:t>
            </a:r>
            <a:r>
              <a:rPr lang="en-US" altLang="zh-TW" dirty="0" err="1"/>
              <a:t>batch_size</a:t>
            </a:r>
            <a:r>
              <a:rPr lang="en-US" altLang="zh-TW" dirty="0"/>
              <a:t> = 24</a:t>
            </a:r>
            <a:endParaRPr lang="zh-TW" altLang="en-US" dirty="0"/>
          </a:p>
        </p:txBody>
      </p:sp>
      <p:sp>
        <p:nvSpPr>
          <p:cNvPr id="34" name="文字方塊 33">
            <a:extLst>
              <a:ext uri="{FF2B5EF4-FFF2-40B4-BE49-F238E27FC236}">
                <a16:creationId xmlns:a16="http://schemas.microsoft.com/office/drawing/2014/main" id="{44E2A625-62CE-49E5-1CFF-C6C495E1BA01}"/>
              </a:ext>
            </a:extLst>
          </p:cNvPr>
          <p:cNvSpPr txBox="1"/>
          <p:nvPr/>
        </p:nvSpPr>
        <p:spPr>
          <a:xfrm>
            <a:off x="4522712" y="5911700"/>
            <a:ext cx="1424228" cy="307777"/>
          </a:xfrm>
          <a:prstGeom prst="rect">
            <a:avLst/>
          </a:prstGeom>
          <a:noFill/>
        </p:spPr>
        <p:txBody>
          <a:bodyPr wrap="square" rtlCol="0">
            <a:spAutoFit/>
          </a:bodyPr>
          <a:lstStyle/>
          <a:p>
            <a:r>
              <a:rPr lang="en-US" altLang="zh-TW" sz="1400" dirty="0">
                <a:latin typeface="Arial" panose="020B0604020202020204" pitchFamily="34" charset="0"/>
                <a:ea typeface="微軟正黑體" panose="020B0604030504040204" pitchFamily="34" charset="-120"/>
                <a:cs typeface="Arial" panose="020B0604020202020204" pitchFamily="34" charset="0"/>
              </a:rPr>
              <a:t>(GPU</a:t>
            </a:r>
            <a:r>
              <a:rPr lang="zh-TW" altLang="en-US" sz="1400" dirty="0">
                <a:latin typeface="Arial" panose="020B0604020202020204" pitchFamily="34" charset="0"/>
                <a:ea typeface="微軟正黑體" panose="020B0604030504040204" pitchFamily="34" charset="-120"/>
                <a:cs typeface="Arial" panose="020B0604020202020204" pitchFamily="34" charset="0"/>
              </a:rPr>
              <a:t>記憶體</a:t>
            </a:r>
            <a:r>
              <a:rPr lang="en-US" altLang="zh-TW" sz="1400" dirty="0">
                <a:latin typeface="Arial" panose="020B0604020202020204" pitchFamily="34" charset="0"/>
                <a:ea typeface="微軟正黑體" panose="020B0604030504040204" pitchFamily="34" charset="-120"/>
                <a:cs typeface="Arial" panose="020B0604020202020204" pitchFamily="34" charset="0"/>
              </a:rPr>
              <a:t>6G)</a:t>
            </a:r>
          </a:p>
        </p:txBody>
      </p:sp>
      <p:sp>
        <p:nvSpPr>
          <p:cNvPr id="35" name="文字方塊 34">
            <a:extLst>
              <a:ext uri="{FF2B5EF4-FFF2-40B4-BE49-F238E27FC236}">
                <a16:creationId xmlns:a16="http://schemas.microsoft.com/office/drawing/2014/main" id="{157C5164-6BAC-846E-A109-5F445104D095}"/>
              </a:ext>
            </a:extLst>
          </p:cNvPr>
          <p:cNvSpPr txBox="1"/>
          <p:nvPr/>
        </p:nvSpPr>
        <p:spPr>
          <a:xfrm>
            <a:off x="6169795" y="5809722"/>
            <a:ext cx="2868328" cy="369332"/>
          </a:xfrm>
          <a:prstGeom prst="rect">
            <a:avLst/>
          </a:prstGeom>
          <a:solidFill>
            <a:schemeClr val="accent4">
              <a:lumMod val="20000"/>
              <a:lumOff val="80000"/>
            </a:schemeClr>
          </a:solidFill>
          <a:ln>
            <a:solidFill>
              <a:schemeClr val="tx1"/>
            </a:solidFill>
          </a:ln>
        </p:spPr>
        <p:txBody>
          <a:bodyPr wrap="square" rtlCol="0">
            <a:spAutoFit/>
          </a:bodyPr>
          <a:lstStyle/>
          <a:p>
            <a:r>
              <a:rPr lang="zh-TW" altLang="en-US" dirty="0"/>
              <a:t>可運行最高</a:t>
            </a:r>
            <a:r>
              <a:rPr lang="en-US" altLang="zh-TW" dirty="0" err="1"/>
              <a:t>batch_size</a:t>
            </a:r>
            <a:r>
              <a:rPr lang="en-US" altLang="zh-TW" dirty="0"/>
              <a:t> = 448</a:t>
            </a:r>
            <a:endParaRPr lang="zh-TW" altLang="en-US" dirty="0"/>
          </a:p>
        </p:txBody>
      </p:sp>
      <p:sp>
        <p:nvSpPr>
          <p:cNvPr id="36" name="文字方塊 35">
            <a:extLst>
              <a:ext uri="{FF2B5EF4-FFF2-40B4-BE49-F238E27FC236}">
                <a16:creationId xmlns:a16="http://schemas.microsoft.com/office/drawing/2014/main" id="{C4EBF600-A5E1-A503-07FE-6E2A89C00AAA}"/>
              </a:ext>
            </a:extLst>
          </p:cNvPr>
          <p:cNvSpPr txBox="1"/>
          <p:nvPr/>
        </p:nvSpPr>
        <p:spPr>
          <a:xfrm>
            <a:off x="6211634" y="6176787"/>
            <a:ext cx="4075013" cy="338554"/>
          </a:xfrm>
          <a:prstGeom prst="rect">
            <a:avLst/>
          </a:prstGeom>
          <a:noFill/>
        </p:spPr>
        <p:txBody>
          <a:bodyPr wrap="square">
            <a:spAutoFit/>
          </a:bodyPr>
          <a:lstStyle/>
          <a:p>
            <a:r>
              <a:rPr lang="zh-TW" altLang="en-US" sz="1400" dirty="0">
                <a:latin typeface="微軟正黑體" panose="020B0604030504040204" pitchFamily="34" charset="-120"/>
                <a:ea typeface="微軟正黑體" panose="020B0604030504040204" pitchFamily="34" charset="-120"/>
              </a:rPr>
              <a:t>算法</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 </a:t>
            </a:r>
            <a:r>
              <a:rPr lang="en-US" altLang="zh-TW" sz="1600" dirty="0"/>
              <a:t>32</a:t>
            </a:r>
            <a:r>
              <a:rPr lang="zh-TW" altLang="en-US" sz="1600" dirty="0"/>
              <a:t>*</a:t>
            </a:r>
            <a:r>
              <a:rPr lang="en-US" altLang="zh-TW" sz="1600" dirty="0"/>
              <a:t>((6144-7.96-Input_size)/416.31) = 448</a:t>
            </a:r>
            <a:endParaRPr lang="zh-TW" altLang="en-US" sz="1600" dirty="0"/>
          </a:p>
        </p:txBody>
      </p:sp>
    </p:spTree>
    <p:extLst>
      <p:ext uri="{BB962C8B-B14F-4D97-AF65-F5344CB8AC3E}">
        <p14:creationId xmlns:p14="http://schemas.microsoft.com/office/powerpoint/2010/main" val="75171932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809" y="5725623"/>
            <a:ext cx="1132377" cy="1132377"/>
          </a:xfrm>
          <a:prstGeom prst="rect">
            <a:avLst/>
          </a:prstGeom>
        </p:spPr>
      </p:pic>
      <p:pic>
        <p:nvPicPr>
          <p:cNvPr id="8" name="图片 133">
            <a:extLst>
              <a:ext uri="{FF2B5EF4-FFF2-40B4-BE49-F238E27FC236}">
                <a16:creationId xmlns:a16="http://schemas.microsoft.com/office/drawing/2014/main" id="{15E1C3F5-34DA-441E-9F54-CAAA9F289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338" y="865578"/>
            <a:ext cx="849486" cy="860172"/>
          </a:xfrm>
          <a:prstGeom prst="rect">
            <a:avLst/>
          </a:prstGeom>
        </p:spPr>
      </p:pic>
      <p:sp>
        <p:nvSpPr>
          <p:cNvPr id="23" name="標題 1">
            <a:extLst>
              <a:ext uri="{FF2B5EF4-FFF2-40B4-BE49-F238E27FC236}">
                <a16:creationId xmlns:a16="http://schemas.microsoft.com/office/drawing/2014/main" id="{43E05508-96A1-4478-B4AA-12840FF51C5F}"/>
              </a:ext>
            </a:extLst>
          </p:cNvPr>
          <p:cNvSpPr txBox="1">
            <a:spLocks/>
          </p:cNvSpPr>
          <p:nvPr/>
        </p:nvSpPr>
        <p:spPr>
          <a:xfrm>
            <a:off x="1015953" y="953954"/>
            <a:ext cx="4075811" cy="5539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a:lstStyle>
          <a:p>
            <a:r>
              <a:rPr lang="en-US" altLang="zh-TW" sz="2800" b="1" dirty="0">
                <a:latin typeface="微軟正黑體" panose="020B0604030504040204" pitchFamily="34" charset="-120"/>
                <a:ea typeface="微軟正黑體" panose="020B0604030504040204" pitchFamily="34" charset="-120"/>
              </a:rPr>
              <a:t>NiN_v2 </a:t>
            </a:r>
            <a:r>
              <a:rPr lang="en-US" altLang="zh-TW" sz="2800" b="1" dirty="0" err="1">
                <a:latin typeface="微軟正黑體" panose="020B0604030504040204" pitchFamily="34" charset="-120"/>
                <a:ea typeface="微軟正黑體" panose="020B0604030504040204" pitchFamily="34" charset="-120"/>
              </a:rPr>
              <a:t>v.s</a:t>
            </a:r>
            <a:r>
              <a:rPr lang="en-US" altLang="zh-TW" sz="2800" b="1" dirty="0">
                <a:latin typeface="微軟正黑體" panose="020B0604030504040204" pitchFamily="34" charset="-120"/>
                <a:ea typeface="微軟正黑體" panose="020B0604030504040204" pitchFamily="34" charset="-120"/>
              </a:rPr>
              <a:t>. Inception  </a:t>
            </a:r>
            <a:endParaRPr lang="zh-TW" altLang="en-US" sz="2800" b="1" dirty="0">
              <a:latin typeface="微軟正黑體" panose="020B0604030504040204" pitchFamily="34" charset="-120"/>
              <a:ea typeface="微軟正黑體" panose="020B0604030504040204" pitchFamily="34" charset="-120"/>
            </a:endParaRPr>
          </a:p>
        </p:txBody>
      </p:sp>
      <p:sp>
        <p:nvSpPr>
          <p:cNvPr id="7" name="內容版面配置區 8">
            <a:extLst>
              <a:ext uri="{FF2B5EF4-FFF2-40B4-BE49-F238E27FC236}">
                <a16:creationId xmlns:a16="http://schemas.microsoft.com/office/drawing/2014/main" id="{95C38ED5-EBF4-4935-B0B8-AB15817BA58C}"/>
              </a:ext>
            </a:extLst>
          </p:cNvPr>
          <p:cNvSpPr txBox="1">
            <a:spLocks/>
          </p:cNvSpPr>
          <p:nvPr/>
        </p:nvSpPr>
        <p:spPr>
          <a:xfrm>
            <a:off x="1958029" y="1516578"/>
            <a:ext cx="1612508" cy="5539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NiN_v2</a:t>
            </a:r>
            <a:endParaRPr lang="en-US" altLang="zh-TW" sz="17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6" name="內容版面配置區 8">
            <a:extLst>
              <a:ext uri="{FF2B5EF4-FFF2-40B4-BE49-F238E27FC236}">
                <a16:creationId xmlns:a16="http://schemas.microsoft.com/office/drawing/2014/main" id="{9A435EC4-9203-DA4F-0CB1-8FC8F73FD67F}"/>
              </a:ext>
            </a:extLst>
          </p:cNvPr>
          <p:cNvSpPr txBox="1">
            <a:spLocks/>
          </p:cNvSpPr>
          <p:nvPr/>
        </p:nvSpPr>
        <p:spPr>
          <a:xfrm>
            <a:off x="6512775" y="1516578"/>
            <a:ext cx="1947831" cy="5539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50000"/>
              </a:lnSpc>
              <a:tabLst>
                <a:tab pos="266700" algn="l"/>
              </a:tabLst>
            </a:pPr>
            <a:r>
              <a:rPr lang="en-US" altLang="zh-TW" sz="2500" dirty="0">
                <a:latin typeface="微軟正黑體" panose="020B0604030504040204" pitchFamily="34" charset="-120"/>
                <a:ea typeface="微軟正黑體" panose="020B0604030504040204" pitchFamily="34" charset="-120"/>
                <a:cs typeface="Times New Roman" panose="02020603050405020304" pitchFamily="18" charset="0"/>
              </a:rPr>
              <a:t>Inception</a:t>
            </a:r>
            <a:endParaRPr lang="en-US" altLang="zh-TW" sz="17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3" name="圖片 2">
            <a:extLst>
              <a:ext uri="{FF2B5EF4-FFF2-40B4-BE49-F238E27FC236}">
                <a16:creationId xmlns:a16="http://schemas.microsoft.com/office/drawing/2014/main" id="{FDFE9024-5B60-8A5A-D6FA-82AF5CE1F47F}"/>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p:blipFill>
        <p:spPr>
          <a:xfrm>
            <a:off x="5675013" y="2288156"/>
            <a:ext cx="3519099" cy="2451781"/>
          </a:xfrm>
          <a:prstGeom prst="rect">
            <a:avLst/>
          </a:prstGeom>
        </p:spPr>
      </p:pic>
      <p:pic>
        <p:nvPicPr>
          <p:cNvPr id="9" name="圖片 8">
            <a:extLst>
              <a:ext uri="{FF2B5EF4-FFF2-40B4-BE49-F238E27FC236}">
                <a16:creationId xmlns:a16="http://schemas.microsoft.com/office/drawing/2014/main" id="{E954EFAD-CA1E-72E0-FA80-83D33DBC16A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142768" y="2270861"/>
            <a:ext cx="3603704" cy="2486372"/>
          </a:xfrm>
          <a:prstGeom prst="rect">
            <a:avLst/>
          </a:prstGeom>
        </p:spPr>
      </p:pic>
      <p:cxnSp>
        <p:nvCxnSpPr>
          <p:cNvPr id="12" name="直線單箭頭接點 11">
            <a:extLst>
              <a:ext uri="{FF2B5EF4-FFF2-40B4-BE49-F238E27FC236}">
                <a16:creationId xmlns:a16="http://schemas.microsoft.com/office/drawing/2014/main" id="{04F10BBF-DA8A-AF50-62B4-677947786540}"/>
              </a:ext>
            </a:extLst>
          </p:cNvPr>
          <p:cNvCxnSpPr>
            <a:cxnSpLocks/>
          </p:cNvCxnSpPr>
          <p:nvPr/>
        </p:nvCxnSpPr>
        <p:spPr>
          <a:xfrm>
            <a:off x="3627907" y="2820838"/>
            <a:ext cx="193231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68FEBAEC-F32A-87BF-32D9-1C136FB640E5}"/>
              </a:ext>
            </a:extLst>
          </p:cNvPr>
          <p:cNvCxnSpPr>
            <a:cxnSpLocks/>
          </p:cNvCxnSpPr>
          <p:nvPr/>
        </p:nvCxnSpPr>
        <p:spPr>
          <a:xfrm>
            <a:off x="3570537" y="3278038"/>
            <a:ext cx="198968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B8B0CD95-07E1-629A-6487-8714517EDF87}"/>
              </a:ext>
            </a:extLst>
          </p:cNvPr>
          <p:cNvSpPr txBox="1"/>
          <p:nvPr/>
        </p:nvSpPr>
        <p:spPr>
          <a:xfrm>
            <a:off x="4967408" y="2495441"/>
            <a:ext cx="676205" cy="369332"/>
          </a:xfrm>
          <a:prstGeom prst="rect">
            <a:avLst/>
          </a:prstGeom>
          <a:noFill/>
        </p:spPr>
        <p:txBody>
          <a:bodyPr wrap="square" rtlCol="0">
            <a:spAutoFit/>
          </a:bodyPr>
          <a:lstStyle/>
          <a:p>
            <a:r>
              <a:rPr lang="en-US" altLang="zh-TW" dirty="0">
                <a:solidFill>
                  <a:srgbClr val="FF0000"/>
                </a:solidFill>
                <a:latin typeface="Arial" panose="020B0604020202020204" pitchFamily="34" charset="0"/>
                <a:cs typeface="Arial" panose="020B0604020202020204" pitchFamily="34" charset="0"/>
              </a:rPr>
              <a:t>x12</a:t>
            </a:r>
            <a:endParaRPr lang="zh-TW" altLang="en-US" dirty="0">
              <a:solidFill>
                <a:srgbClr val="FF0000"/>
              </a:solidFill>
              <a:latin typeface="Arial" panose="020B0604020202020204" pitchFamily="34" charset="0"/>
              <a:cs typeface="Arial" panose="020B0604020202020204" pitchFamily="34" charset="0"/>
            </a:endParaRPr>
          </a:p>
        </p:txBody>
      </p:sp>
      <p:sp>
        <p:nvSpPr>
          <p:cNvPr id="19" name="文字方塊 18">
            <a:extLst>
              <a:ext uri="{FF2B5EF4-FFF2-40B4-BE49-F238E27FC236}">
                <a16:creationId xmlns:a16="http://schemas.microsoft.com/office/drawing/2014/main" id="{060B4C07-1B6B-C0D4-3458-51B04BC6D95A}"/>
              </a:ext>
            </a:extLst>
          </p:cNvPr>
          <p:cNvSpPr txBox="1"/>
          <p:nvPr/>
        </p:nvSpPr>
        <p:spPr>
          <a:xfrm>
            <a:off x="5084575" y="2970196"/>
            <a:ext cx="475650" cy="369332"/>
          </a:xfrm>
          <a:prstGeom prst="rect">
            <a:avLst/>
          </a:prstGeom>
          <a:noFill/>
        </p:spPr>
        <p:txBody>
          <a:bodyPr wrap="square" rtlCol="0">
            <a:spAutoFit/>
          </a:bodyPr>
          <a:lstStyle/>
          <a:p>
            <a:r>
              <a:rPr lang="en-US" altLang="zh-TW" dirty="0">
                <a:solidFill>
                  <a:srgbClr val="FF0000"/>
                </a:solidFill>
                <a:latin typeface="Arial" panose="020B0604020202020204" pitchFamily="34" charset="0"/>
                <a:cs typeface="Arial" panose="020B0604020202020204" pitchFamily="34" charset="0"/>
              </a:rPr>
              <a:t>x3</a:t>
            </a:r>
            <a:endParaRPr lang="zh-TW" altLang="en-US" dirty="0">
              <a:solidFill>
                <a:srgbClr val="FF0000"/>
              </a:solidFill>
              <a:latin typeface="Arial" panose="020B0604020202020204" pitchFamily="34" charset="0"/>
              <a:cs typeface="Arial" panose="020B0604020202020204" pitchFamily="34" charset="0"/>
            </a:endParaRPr>
          </a:p>
        </p:txBody>
      </p:sp>
      <p:cxnSp>
        <p:nvCxnSpPr>
          <p:cNvPr id="20" name="直線單箭頭接點 19">
            <a:extLst>
              <a:ext uri="{FF2B5EF4-FFF2-40B4-BE49-F238E27FC236}">
                <a16:creationId xmlns:a16="http://schemas.microsoft.com/office/drawing/2014/main" id="{B947B677-0582-C001-F019-9A3C7C1BEE23}"/>
              </a:ext>
            </a:extLst>
          </p:cNvPr>
          <p:cNvCxnSpPr>
            <a:cxnSpLocks/>
          </p:cNvCxnSpPr>
          <p:nvPr/>
        </p:nvCxnSpPr>
        <p:spPr>
          <a:xfrm>
            <a:off x="4591251" y="3955212"/>
            <a:ext cx="96897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6FFF8227-3134-5C87-3910-D15F95FC66BB}"/>
              </a:ext>
            </a:extLst>
          </p:cNvPr>
          <p:cNvSpPr txBox="1"/>
          <p:nvPr/>
        </p:nvSpPr>
        <p:spPr>
          <a:xfrm>
            <a:off x="5084574" y="3647370"/>
            <a:ext cx="676206" cy="369332"/>
          </a:xfrm>
          <a:prstGeom prst="rect">
            <a:avLst/>
          </a:prstGeom>
          <a:noFill/>
        </p:spPr>
        <p:txBody>
          <a:bodyPr wrap="square" rtlCol="0">
            <a:spAutoFit/>
          </a:bodyPr>
          <a:lstStyle/>
          <a:p>
            <a:r>
              <a:rPr lang="en-US" altLang="zh-TW" dirty="0">
                <a:solidFill>
                  <a:srgbClr val="FF0000"/>
                </a:solidFill>
                <a:latin typeface="arial" panose="020B0604020202020204" pitchFamily="34" charset="0"/>
                <a:cs typeface="Arial" panose="020B0604020202020204" pitchFamily="34" charset="0"/>
              </a:rPr>
              <a:t>x5</a:t>
            </a:r>
            <a:endParaRPr lang="zh-TW" altLang="en-US" dirty="0">
              <a:solidFill>
                <a:srgbClr val="FF0000"/>
              </a:solidFill>
              <a:latin typeface="Arial" panose="020B0604020202020204" pitchFamily="34" charset="0"/>
              <a:cs typeface="Arial" panose="020B0604020202020204" pitchFamily="34" charset="0"/>
            </a:endParaRPr>
          </a:p>
        </p:txBody>
      </p:sp>
      <p:sp>
        <p:nvSpPr>
          <p:cNvPr id="24" name="文字方塊 23">
            <a:extLst>
              <a:ext uri="{FF2B5EF4-FFF2-40B4-BE49-F238E27FC236}">
                <a16:creationId xmlns:a16="http://schemas.microsoft.com/office/drawing/2014/main" id="{2B5535CE-DC1F-793E-E8E2-87A5709536A7}"/>
              </a:ext>
            </a:extLst>
          </p:cNvPr>
          <p:cNvSpPr txBox="1"/>
          <p:nvPr/>
        </p:nvSpPr>
        <p:spPr>
          <a:xfrm>
            <a:off x="9248169" y="2280387"/>
            <a:ext cx="2943831" cy="1154162"/>
          </a:xfrm>
          <a:prstGeom prst="rect">
            <a:avLst/>
          </a:prstGeom>
          <a:noFill/>
        </p:spPr>
        <p:txBody>
          <a:bodyPr wrap="square" rtlCol="0">
            <a:spAutoFit/>
          </a:bodyPr>
          <a:lstStyle/>
          <a:p>
            <a:pPr marL="182563"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Spend time </a:t>
            </a:r>
            <a:r>
              <a:rPr lang="zh-TW" altLang="en-US" dirty="0">
                <a:latin typeface="Arial" panose="020B0604020202020204" pitchFamily="34" charset="0"/>
                <a:ea typeface="微軟正黑體" panose="020B0604030504040204" pitchFamily="34" charset="-120"/>
                <a:cs typeface="Arial" panose="020B0604020202020204" pitchFamily="34" charset="0"/>
              </a:rPr>
              <a:t>控制變因</a:t>
            </a:r>
            <a:r>
              <a:rPr lang="en-US" altLang="zh-TW" dirty="0">
                <a:latin typeface="Arial" panose="020B0604020202020204" pitchFamily="34" charset="0"/>
                <a:ea typeface="微軟正黑體" panose="020B0604030504040204" pitchFamily="34" charset="-120"/>
                <a:cs typeface="Arial" panose="020B0604020202020204" pitchFamily="34" charset="0"/>
              </a:rPr>
              <a:t>:</a:t>
            </a:r>
          </a:p>
          <a:p>
            <a:r>
              <a:rPr lang="en-US" altLang="zh-TW" sz="1700" dirty="0">
                <a:latin typeface="Arial" panose="020B0604020202020204" pitchFamily="34" charset="0"/>
                <a:ea typeface="微軟正黑體" panose="020B0604030504040204" pitchFamily="34" charset="-120"/>
                <a:cs typeface="Arial" panose="020B0604020202020204" pitchFamily="34" charset="0"/>
              </a:rPr>
              <a:t>batch size=32</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Input_size</a:t>
            </a:r>
            <a:r>
              <a:rPr lang="en-US" altLang="zh-TW" sz="1700" dirty="0">
                <a:latin typeface="Arial" panose="020B0604020202020204" pitchFamily="34" charset="0"/>
                <a:ea typeface="微軟正黑體" panose="020B0604030504040204" pitchFamily="34" charset="-120"/>
                <a:cs typeface="Arial" panose="020B0604020202020204" pitchFamily="34" charset="0"/>
              </a:rPr>
              <a:t>=224</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torch.manual_seed</a:t>
            </a:r>
            <a:r>
              <a:rPr lang="en-US" altLang="zh-TW" sz="1700" dirty="0">
                <a:latin typeface="Arial" panose="020B0604020202020204" pitchFamily="34" charset="0"/>
                <a:ea typeface="微軟正黑體" panose="020B0604030504040204" pitchFamily="34" charset="-120"/>
                <a:cs typeface="Arial" panose="020B0604020202020204" pitchFamily="34" charset="0"/>
              </a:rPr>
              <a:t>(0)</a:t>
            </a:r>
          </a:p>
        </p:txBody>
      </p:sp>
      <p:sp>
        <p:nvSpPr>
          <p:cNvPr id="26" name="文字方塊 25">
            <a:extLst>
              <a:ext uri="{FF2B5EF4-FFF2-40B4-BE49-F238E27FC236}">
                <a16:creationId xmlns:a16="http://schemas.microsoft.com/office/drawing/2014/main" id="{8CE5A91B-7460-0368-F49C-2A92DE57CC8D}"/>
              </a:ext>
            </a:extLst>
          </p:cNvPr>
          <p:cNvSpPr txBox="1"/>
          <p:nvPr/>
        </p:nvSpPr>
        <p:spPr>
          <a:xfrm>
            <a:off x="5890661" y="4897964"/>
            <a:ext cx="3115817"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Spend time:</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latin typeface="Arial" panose="020B0604020202020204" pitchFamily="34" charset="0"/>
                <a:ea typeface="微軟正黑體" panose="020B0604030504040204" pitchFamily="34" charset="-120"/>
                <a:cs typeface="Arial" panose="020B0604020202020204" pitchFamily="34" charset="0"/>
              </a:rPr>
              <a:t>1</a:t>
            </a:r>
            <a:r>
              <a:rPr lang="zh-TW" altLang="en-US" dirty="0">
                <a:latin typeface="Arial" panose="020B0604020202020204" pitchFamily="34" charset="0"/>
                <a:ea typeface="微軟正黑體" panose="020B0604030504040204" pitchFamily="34" charset="-120"/>
                <a:cs typeface="Arial" panose="020B0604020202020204" pitchFamily="34" charset="0"/>
              </a:rPr>
              <a:t>分鐘</a:t>
            </a:r>
            <a:r>
              <a:rPr lang="en-US" altLang="zh-TW" dirty="0">
                <a:latin typeface="Arial" panose="020B0604020202020204" pitchFamily="34" charset="0"/>
                <a:ea typeface="微軟正黑體" panose="020B0604030504040204" pitchFamily="34" charset="-120"/>
                <a:cs typeface="Arial" panose="020B0604020202020204" pitchFamily="34" charset="0"/>
              </a:rPr>
              <a:t>3</a:t>
            </a:r>
            <a:r>
              <a:rPr lang="zh-TW" altLang="en-US" dirty="0">
                <a:latin typeface="Arial" panose="020B0604020202020204" pitchFamily="34" charset="0"/>
                <a:ea typeface="微軟正黑體" panose="020B0604030504040204" pitchFamily="34" charset="-120"/>
                <a:cs typeface="Arial" panose="020B0604020202020204" pitchFamily="34" charset="0"/>
              </a:rPr>
              <a:t>秒</a:t>
            </a:r>
            <a:r>
              <a:rPr lang="en-US" altLang="zh-TW" dirty="0">
                <a:latin typeface="Arial" panose="020B0604020202020204" pitchFamily="34" charset="0"/>
                <a:ea typeface="微軟正黑體" panose="020B0604030504040204" pitchFamily="34" charset="-120"/>
                <a:cs typeface="Arial" panose="020B0604020202020204" pitchFamily="34" charset="0"/>
              </a:rPr>
              <a:t>/epoch</a:t>
            </a:r>
          </a:p>
        </p:txBody>
      </p:sp>
      <p:sp>
        <p:nvSpPr>
          <p:cNvPr id="29" name="文字方塊 28">
            <a:extLst>
              <a:ext uri="{FF2B5EF4-FFF2-40B4-BE49-F238E27FC236}">
                <a16:creationId xmlns:a16="http://schemas.microsoft.com/office/drawing/2014/main" id="{F7A956BC-FDE5-CD13-3B17-B9C4C7A78269}"/>
              </a:ext>
            </a:extLst>
          </p:cNvPr>
          <p:cNvSpPr txBox="1"/>
          <p:nvPr/>
        </p:nvSpPr>
        <p:spPr>
          <a:xfrm>
            <a:off x="9248169" y="3641043"/>
            <a:ext cx="2943831" cy="1738938"/>
          </a:xfrm>
          <a:prstGeom prst="rect">
            <a:avLst/>
          </a:prstGeom>
          <a:noFill/>
        </p:spPr>
        <p:txBody>
          <a:bodyPr wrap="square" rtlCol="0">
            <a:spAutoFit/>
          </a:bodyPr>
          <a:lstStyle/>
          <a:p>
            <a:pPr marL="182563" indent="-182563">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Avg Accuracy </a:t>
            </a:r>
            <a:r>
              <a:rPr lang="zh-TW" altLang="en-US" dirty="0">
                <a:latin typeface="Arial" panose="020B0604020202020204" pitchFamily="34" charset="0"/>
                <a:ea typeface="微軟正黑體" panose="020B0604030504040204" pitchFamily="34" charset="-120"/>
                <a:cs typeface="Arial" panose="020B0604020202020204" pitchFamily="34" charset="0"/>
              </a:rPr>
              <a:t>控制變因</a:t>
            </a:r>
            <a:r>
              <a:rPr lang="en-US" altLang="zh-TW" dirty="0">
                <a:latin typeface="Arial" panose="020B0604020202020204" pitchFamily="34" charset="0"/>
                <a:ea typeface="微軟正黑體" panose="020B0604030504040204" pitchFamily="34" charset="-120"/>
                <a:cs typeface="Arial" panose="020B0604020202020204" pitchFamily="34" charset="0"/>
              </a:rPr>
              <a:t>:</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lr</a:t>
            </a:r>
            <a:r>
              <a:rPr lang="en-US" altLang="zh-TW" sz="1700" dirty="0">
                <a:latin typeface="Arial" panose="020B0604020202020204" pitchFamily="34" charset="0"/>
                <a:ea typeface="微軟正黑體" panose="020B0604030504040204" pitchFamily="34" charset="-120"/>
                <a:cs typeface="Arial" panose="020B0604020202020204" pitchFamily="34" charset="0"/>
              </a:rPr>
              <a:t>=0.001 (</a:t>
            </a:r>
            <a:r>
              <a:rPr lang="zh-TW" altLang="en-US" sz="1700" dirty="0">
                <a:latin typeface="Arial" panose="020B0604020202020204" pitchFamily="34" charset="0"/>
                <a:ea typeface="微軟正黑體" panose="020B0604030504040204" pitchFamily="34" charset="-120"/>
                <a:cs typeface="Arial" panose="020B0604020202020204" pitchFamily="34" charset="0"/>
              </a:rPr>
              <a:t>根據</a:t>
            </a:r>
            <a:r>
              <a:rPr lang="en-US" altLang="zh-TW" sz="1700" dirty="0" err="1">
                <a:latin typeface="Arial" panose="020B0604020202020204" pitchFamily="34" charset="0"/>
                <a:ea typeface="微軟正黑體" panose="020B0604030504040204" pitchFamily="34" charset="-120"/>
                <a:cs typeface="Arial" panose="020B0604020202020204" pitchFamily="34" charset="0"/>
              </a:rPr>
              <a:t>val_acc</a:t>
            </a:r>
            <a:r>
              <a:rPr lang="en-US" altLang="zh-TW" sz="1700" dirty="0">
                <a:latin typeface="Arial" panose="020B0604020202020204" pitchFamily="34" charset="0"/>
                <a:ea typeface="微軟正黑體" panose="020B0604030504040204" pitchFamily="34" charset="-120"/>
                <a:cs typeface="Arial" panose="020B0604020202020204" pitchFamily="34" charset="0"/>
              </a:rPr>
              <a:t>*0.1)</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loss_func</a:t>
            </a:r>
            <a:r>
              <a:rPr lang="en-US" altLang="zh-TW" sz="1700" dirty="0">
                <a:latin typeface="Arial" panose="020B0604020202020204" pitchFamily="34" charset="0"/>
                <a:ea typeface="微軟正黑體" panose="020B0604030504040204" pitchFamily="34" charset="-120"/>
                <a:cs typeface="Arial" panose="020B0604020202020204" pitchFamily="34" charset="0"/>
              </a:rPr>
              <a:t> = </a:t>
            </a:r>
            <a:r>
              <a:rPr lang="en-US" altLang="zh-TW" sz="1700" dirty="0" err="1">
                <a:latin typeface="Arial" panose="020B0604020202020204" pitchFamily="34" charset="0"/>
                <a:ea typeface="微軟正黑體" panose="020B0604030504040204" pitchFamily="34" charset="-120"/>
                <a:cs typeface="Arial" panose="020B0604020202020204" pitchFamily="34" charset="0"/>
              </a:rPr>
              <a:t>CrossEntropy</a:t>
            </a:r>
            <a:endParaRPr lang="en-US" altLang="zh-TW" sz="1700" dirty="0">
              <a:latin typeface="Arial" panose="020B0604020202020204" pitchFamily="34" charset="0"/>
              <a:ea typeface="微軟正黑體" panose="020B0604030504040204" pitchFamily="34" charset="-120"/>
              <a:cs typeface="Arial" panose="020B0604020202020204" pitchFamily="34" charset="0"/>
            </a:endParaRP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optim</a:t>
            </a:r>
            <a:r>
              <a:rPr lang="en-US" altLang="zh-TW" sz="1700" dirty="0">
                <a:latin typeface="Arial" panose="020B0604020202020204" pitchFamily="34" charset="0"/>
                <a:ea typeface="微軟正黑體" panose="020B0604030504040204" pitchFamily="34" charset="-120"/>
                <a:cs typeface="Arial" panose="020B0604020202020204" pitchFamily="34" charset="0"/>
              </a:rPr>
              <a:t> = SGD</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Train_data</a:t>
            </a:r>
            <a:r>
              <a:rPr lang="en-US" altLang="zh-TW" sz="1700" dirty="0">
                <a:latin typeface="Arial" panose="020B0604020202020204" pitchFamily="34" charset="0"/>
                <a:ea typeface="微軟正黑體" panose="020B0604030504040204" pitchFamily="34" charset="-120"/>
                <a:cs typeface="Arial" panose="020B0604020202020204" pitchFamily="34" charset="0"/>
              </a:rPr>
              <a:t> = 4026 (K-fold)</a:t>
            </a:r>
          </a:p>
          <a:p>
            <a:r>
              <a:rPr lang="en-US" altLang="zh-TW" sz="1700" dirty="0" err="1">
                <a:latin typeface="Arial" panose="020B0604020202020204" pitchFamily="34" charset="0"/>
                <a:ea typeface="微軟正黑體" panose="020B0604030504040204" pitchFamily="34" charset="-120"/>
                <a:cs typeface="Arial" panose="020B0604020202020204" pitchFamily="34" charset="0"/>
              </a:rPr>
              <a:t>Val_data</a:t>
            </a:r>
            <a:r>
              <a:rPr lang="en-US" altLang="zh-TW" sz="1700" dirty="0">
                <a:latin typeface="Arial" panose="020B0604020202020204" pitchFamily="34" charset="0"/>
                <a:ea typeface="微軟正黑體" panose="020B0604030504040204" pitchFamily="34" charset="-120"/>
                <a:cs typeface="Arial" panose="020B0604020202020204" pitchFamily="34" charset="0"/>
              </a:rPr>
              <a:t> = 1006 (K-fold)</a:t>
            </a:r>
          </a:p>
        </p:txBody>
      </p:sp>
      <p:sp>
        <p:nvSpPr>
          <p:cNvPr id="30" name="文字方塊 29">
            <a:extLst>
              <a:ext uri="{FF2B5EF4-FFF2-40B4-BE49-F238E27FC236}">
                <a16:creationId xmlns:a16="http://schemas.microsoft.com/office/drawing/2014/main" id="{0F94B35F-F73A-4B34-56EC-0C9907897448}"/>
              </a:ext>
            </a:extLst>
          </p:cNvPr>
          <p:cNvSpPr txBox="1"/>
          <p:nvPr/>
        </p:nvSpPr>
        <p:spPr>
          <a:xfrm>
            <a:off x="5890661" y="5338184"/>
            <a:ext cx="3620004"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Average Accuracy:</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68.22%</a:t>
            </a:r>
            <a:r>
              <a:rPr lang="zh-TW" altLang="en-US" dirty="0">
                <a:latin typeface="Arial" panose="020B0604020202020204" pitchFamily="34" charset="0"/>
                <a:ea typeface="微軟正黑體" panose="020B0604030504040204" pitchFamily="34" charset="-120"/>
                <a:cs typeface="Arial" panose="020B0604020202020204" pitchFamily="34" charset="0"/>
              </a:rPr>
              <a:t> </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28" name="文字方塊 27">
            <a:extLst>
              <a:ext uri="{FF2B5EF4-FFF2-40B4-BE49-F238E27FC236}">
                <a16:creationId xmlns:a16="http://schemas.microsoft.com/office/drawing/2014/main" id="{3F070F0C-FDD5-5CA5-5CD1-B50D7C31A100}"/>
              </a:ext>
            </a:extLst>
          </p:cNvPr>
          <p:cNvSpPr txBox="1"/>
          <p:nvPr/>
        </p:nvSpPr>
        <p:spPr>
          <a:xfrm>
            <a:off x="1521903" y="4897964"/>
            <a:ext cx="2982461"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Spend time:</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36</a:t>
            </a:r>
            <a:r>
              <a:rPr lang="zh-TW" altLang="en-US" dirty="0">
                <a:solidFill>
                  <a:srgbClr val="FF0000"/>
                </a:solidFill>
                <a:latin typeface="Arial" panose="020B0604020202020204" pitchFamily="34" charset="0"/>
                <a:ea typeface="微軟正黑體" panose="020B0604030504040204" pitchFamily="34" charset="-120"/>
                <a:cs typeface="Arial" panose="020B0604020202020204" pitchFamily="34" charset="0"/>
              </a:rPr>
              <a:t>秒</a:t>
            </a:r>
            <a:r>
              <a:rPr lang="en-US" altLang="zh-TW" dirty="0">
                <a:solidFill>
                  <a:srgbClr val="FF0000"/>
                </a:solidFill>
                <a:latin typeface="Arial" panose="020B0604020202020204" pitchFamily="34" charset="0"/>
                <a:ea typeface="微軟正黑體" panose="020B0604030504040204" pitchFamily="34" charset="-120"/>
                <a:cs typeface="Arial" panose="020B0604020202020204" pitchFamily="34" charset="0"/>
              </a:rPr>
              <a:t>/epoch</a:t>
            </a:r>
          </a:p>
        </p:txBody>
      </p:sp>
      <p:sp>
        <p:nvSpPr>
          <p:cNvPr id="31" name="文字方塊 30">
            <a:extLst>
              <a:ext uri="{FF2B5EF4-FFF2-40B4-BE49-F238E27FC236}">
                <a16:creationId xmlns:a16="http://schemas.microsoft.com/office/drawing/2014/main" id="{49AEA497-7BB8-8C4C-CEB4-3AF9CAB61AFD}"/>
              </a:ext>
            </a:extLst>
          </p:cNvPr>
          <p:cNvSpPr txBox="1"/>
          <p:nvPr/>
        </p:nvSpPr>
        <p:spPr>
          <a:xfrm>
            <a:off x="1521903" y="5338184"/>
            <a:ext cx="3620004"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Average Accuracy:</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latin typeface="Arial" panose="020B0604020202020204" pitchFamily="34" charset="0"/>
                <a:ea typeface="微軟正黑體" panose="020B0604030504040204" pitchFamily="34" charset="-120"/>
                <a:cs typeface="Arial" panose="020B0604020202020204" pitchFamily="34" charset="0"/>
              </a:rPr>
              <a:t>56.36%</a:t>
            </a:r>
            <a:r>
              <a:rPr lang="zh-TW" altLang="en-US" dirty="0">
                <a:latin typeface="Arial" panose="020B0604020202020204" pitchFamily="34" charset="0"/>
                <a:ea typeface="微軟正黑體" panose="020B0604030504040204" pitchFamily="34" charset="-120"/>
                <a:cs typeface="Arial" panose="020B0604020202020204" pitchFamily="34" charset="0"/>
              </a:rPr>
              <a:t> </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32" name="內容版面配置區 8">
            <a:extLst>
              <a:ext uri="{FF2B5EF4-FFF2-40B4-BE49-F238E27FC236}">
                <a16:creationId xmlns:a16="http://schemas.microsoft.com/office/drawing/2014/main" id="{BDFCB1A2-B633-9DD5-F2B7-5E12AF6DCAFB}"/>
              </a:ext>
            </a:extLst>
          </p:cNvPr>
          <p:cNvSpPr txBox="1">
            <a:spLocks/>
          </p:cNvSpPr>
          <p:nvPr/>
        </p:nvSpPr>
        <p:spPr>
          <a:xfrm>
            <a:off x="6169794" y="877412"/>
            <a:ext cx="2371342" cy="5539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tabLst>
                <a:tab pos="266700" algn="l"/>
              </a:tabLst>
            </a:pPr>
            <a:r>
              <a:rPr lang="zh-TW" altLang="en-US" sz="20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藍色</a:t>
            </a:r>
            <a:r>
              <a:rPr lang="en-US" altLang="zh-TW" sz="20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修改後</a:t>
            </a:r>
            <a:endParaRPr lang="en-US" altLang="zh-TW" sz="20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3" name="文字方塊 32">
            <a:extLst>
              <a:ext uri="{FF2B5EF4-FFF2-40B4-BE49-F238E27FC236}">
                <a16:creationId xmlns:a16="http://schemas.microsoft.com/office/drawing/2014/main" id="{B16D131A-B397-F367-D715-EA416D3FB9DF}"/>
              </a:ext>
            </a:extLst>
          </p:cNvPr>
          <p:cNvSpPr txBox="1"/>
          <p:nvPr/>
        </p:nvSpPr>
        <p:spPr>
          <a:xfrm>
            <a:off x="1521903" y="5809722"/>
            <a:ext cx="2868328" cy="369332"/>
          </a:xfrm>
          <a:prstGeom prst="rect">
            <a:avLst/>
          </a:prstGeom>
          <a:solidFill>
            <a:schemeClr val="accent4">
              <a:lumMod val="20000"/>
              <a:lumOff val="80000"/>
            </a:schemeClr>
          </a:solidFill>
          <a:ln>
            <a:solidFill>
              <a:schemeClr val="tx1"/>
            </a:solidFill>
          </a:ln>
        </p:spPr>
        <p:txBody>
          <a:bodyPr wrap="square" rtlCol="0">
            <a:spAutoFit/>
          </a:bodyPr>
          <a:lstStyle/>
          <a:p>
            <a:r>
              <a:rPr lang="zh-TW" altLang="en-US" dirty="0"/>
              <a:t>可運行最高</a:t>
            </a:r>
            <a:r>
              <a:rPr lang="en-US" altLang="zh-TW" dirty="0" err="1"/>
              <a:t>batch_size</a:t>
            </a:r>
            <a:r>
              <a:rPr lang="en-US" altLang="zh-TW" dirty="0"/>
              <a:t> = 448</a:t>
            </a:r>
            <a:endParaRPr lang="zh-TW" altLang="en-US" dirty="0"/>
          </a:p>
        </p:txBody>
      </p:sp>
      <p:sp>
        <p:nvSpPr>
          <p:cNvPr id="34" name="文字方塊 33">
            <a:extLst>
              <a:ext uri="{FF2B5EF4-FFF2-40B4-BE49-F238E27FC236}">
                <a16:creationId xmlns:a16="http://schemas.microsoft.com/office/drawing/2014/main" id="{B881F9F9-1FCA-CA7C-EB1F-30DA5FD66DB5}"/>
              </a:ext>
            </a:extLst>
          </p:cNvPr>
          <p:cNvSpPr txBox="1"/>
          <p:nvPr/>
        </p:nvSpPr>
        <p:spPr>
          <a:xfrm>
            <a:off x="6000398" y="5809722"/>
            <a:ext cx="2868328" cy="369332"/>
          </a:xfrm>
          <a:prstGeom prst="rect">
            <a:avLst/>
          </a:prstGeom>
          <a:solidFill>
            <a:schemeClr val="accent4">
              <a:lumMod val="20000"/>
              <a:lumOff val="80000"/>
            </a:schemeClr>
          </a:solidFill>
          <a:ln>
            <a:solidFill>
              <a:schemeClr val="tx1"/>
            </a:solidFill>
          </a:ln>
        </p:spPr>
        <p:txBody>
          <a:bodyPr wrap="square" rtlCol="0">
            <a:spAutoFit/>
          </a:bodyPr>
          <a:lstStyle/>
          <a:p>
            <a:r>
              <a:rPr lang="zh-TW" altLang="en-US" dirty="0"/>
              <a:t>可運行最高</a:t>
            </a:r>
            <a:r>
              <a:rPr lang="en-US" altLang="zh-TW" dirty="0" err="1"/>
              <a:t>batch_size</a:t>
            </a:r>
            <a:r>
              <a:rPr lang="en-US" altLang="zh-TW" dirty="0"/>
              <a:t> =</a:t>
            </a:r>
            <a:r>
              <a:rPr lang="zh-TW" altLang="en-US" dirty="0"/>
              <a:t> </a:t>
            </a:r>
            <a:r>
              <a:rPr lang="en-US" altLang="zh-TW" dirty="0"/>
              <a:t>80</a:t>
            </a:r>
            <a:endParaRPr lang="zh-TW" altLang="en-US" dirty="0"/>
          </a:p>
        </p:txBody>
      </p:sp>
      <p:sp>
        <p:nvSpPr>
          <p:cNvPr id="35" name="文字方塊 34">
            <a:extLst>
              <a:ext uri="{FF2B5EF4-FFF2-40B4-BE49-F238E27FC236}">
                <a16:creationId xmlns:a16="http://schemas.microsoft.com/office/drawing/2014/main" id="{77ED8EB8-E45C-0D86-6115-9C4385CFE1A2}"/>
              </a:ext>
            </a:extLst>
          </p:cNvPr>
          <p:cNvSpPr txBox="1"/>
          <p:nvPr/>
        </p:nvSpPr>
        <p:spPr>
          <a:xfrm>
            <a:off x="4522712" y="5911700"/>
            <a:ext cx="1424228" cy="307777"/>
          </a:xfrm>
          <a:prstGeom prst="rect">
            <a:avLst/>
          </a:prstGeom>
          <a:noFill/>
        </p:spPr>
        <p:txBody>
          <a:bodyPr wrap="square" rtlCol="0">
            <a:spAutoFit/>
          </a:bodyPr>
          <a:lstStyle/>
          <a:p>
            <a:r>
              <a:rPr lang="en-US" altLang="zh-TW" sz="1400" dirty="0">
                <a:latin typeface="Arial" panose="020B0604020202020204" pitchFamily="34" charset="0"/>
                <a:ea typeface="微軟正黑體" panose="020B0604030504040204" pitchFamily="34" charset="-120"/>
                <a:cs typeface="Arial" panose="020B0604020202020204" pitchFamily="34" charset="0"/>
              </a:rPr>
              <a:t>(GPU</a:t>
            </a:r>
            <a:r>
              <a:rPr lang="zh-TW" altLang="en-US" sz="1400" dirty="0">
                <a:latin typeface="Arial" panose="020B0604020202020204" pitchFamily="34" charset="0"/>
                <a:ea typeface="微軟正黑體" panose="020B0604030504040204" pitchFamily="34" charset="-120"/>
                <a:cs typeface="Arial" panose="020B0604020202020204" pitchFamily="34" charset="0"/>
              </a:rPr>
              <a:t>記憶體</a:t>
            </a:r>
            <a:r>
              <a:rPr lang="en-US" altLang="zh-TW" sz="1400" dirty="0">
                <a:latin typeface="Arial" panose="020B0604020202020204" pitchFamily="34" charset="0"/>
                <a:ea typeface="微軟正黑體" panose="020B0604030504040204" pitchFamily="34" charset="-120"/>
                <a:cs typeface="Arial" panose="020B0604020202020204" pitchFamily="34" charset="0"/>
              </a:rPr>
              <a:t>6G)</a:t>
            </a:r>
          </a:p>
        </p:txBody>
      </p:sp>
    </p:spTree>
    <p:extLst>
      <p:ext uri="{BB962C8B-B14F-4D97-AF65-F5344CB8AC3E}">
        <p14:creationId xmlns:p14="http://schemas.microsoft.com/office/powerpoint/2010/main" val="111728455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A58137-879C-4D64-9FB1-1C0B18BC2F3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教学"/>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0o3ad5">
      <a:majorFont>
        <a:latin typeface="FZZhengHeiS-R-GB" panose="020F0302020204030204"/>
        <a:ea typeface="FZHei-B01S"/>
        <a:cs typeface=""/>
      </a:majorFont>
      <a:minorFont>
        <a:latin typeface="FZZhengHeiS-R-GB" panose="020F0502020204030204"/>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2092</Words>
  <Application>Microsoft Office PowerPoint</Application>
  <PresentationFormat>寬螢幕</PresentationFormat>
  <Paragraphs>294</Paragraphs>
  <Slides>16</Slides>
  <Notes>16</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16</vt:i4>
      </vt:variant>
    </vt:vector>
  </HeadingPairs>
  <TitlesOfParts>
    <vt:vector size="30" baseType="lpstr">
      <vt:lpstr>charter</vt:lpstr>
      <vt:lpstr>FZZhengHeiS-R-GB</vt:lpstr>
      <vt:lpstr>Lato Hairline</vt:lpstr>
      <vt:lpstr>方正少儿简体</vt:lpstr>
      <vt:lpstr>方正黑体简体</vt:lpstr>
      <vt:lpstr>微軟正黑體</vt:lpstr>
      <vt:lpstr>Arial</vt:lpstr>
      <vt:lpstr>Arial</vt:lpstr>
      <vt:lpstr>Calibri</vt:lpstr>
      <vt:lpstr>Cambria Math</vt:lpstr>
      <vt:lpstr>Lato</vt:lpstr>
      <vt:lpstr>Lato Light</vt:lpstr>
      <vt:lpstr>Lato Regular</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http://www.ypppt.com/</dc:description>
  <cp:lastModifiedBy/>
  <cp:revision>1</cp:revision>
  <dcterms:created xsi:type="dcterms:W3CDTF">2018-09-21T03:17:01Z</dcterms:created>
  <dcterms:modified xsi:type="dcterms:W3CDTF">2022-06-06T16:36:00Z</dcterms:modified>
</cp:coreProperties>
</file>