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564" r:id="rId2"/>
    <p:sldId id="565" r:id="rId3"/>
    <p:sldId id="566" r:id="rId4"/>
    <p:sldId id="562" r:id="rId5"/>
    <p:sldId id="568" r:id="rId6"/>
    <p:sldId id="570" r:id="rId7"/>
    <p:sldId id="563" r:id="rId8"/>
    <p:sldId id="573" r:id="rId9"/>
    <p:sldId id="575" r:id="rId10"/>
    <p:sldId id="580" r:id="rId11"/>
    <p:sldId id="581" r:id="rId12"/>
    <p:sldId id="582" r:id="rId13"/>
    <p:sldId id="584" r:id="rId14"/>
    <p:sldId id="58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微軟正黑體" panose="020B0604030504040204" pitchFamily="34" charset="-120"/>
      <p:regular r:id="rId22"/>
      <p:bold r:id="rId23"/>
    </p:embeddedFont>
    <p:embeddedFont>
      <p:font typeface="標楷體" panose="03000509000000000000" pitchFamily="65" charset="-12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jyoCrtPUpgH601RF9O8lgH+nHQ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84426" autoAdjust="0"/>
  </p:normalViewPr>
  <p:slideViewPr>
    <p:cSldViewPr snapToGrid="0">
      <p:cViewPr varScale="1">
        <p:scale>
          <a:sx n="102" d="100"/>
          <a:sy n="102" d="100"/>
        </p:scale>
        <p:origin x="114" y="3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55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52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0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MSE </a:t>
            </a:r>
            <a:r>
              <a:rPr lang="zh-TW" altLang="en-US" dirty="0"/>
              <a:t>均方誤差 </a:t>
            </a:r>
            <a:r>
              <a:rPr lang="en-US" altLang="zh-TW" dirty="0"/>
              <a:t>sum((y-x)^2)</a:t>
            </a:r>
            <a:r>
              <a:rPr lang="zh-TW" altLang="en-US" dirty="0"/>
              <a:t>的平均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MAE </a:t>
            </a:r>
            <a:r>
              <a:rPr lang="zh-TW" altLang="en-US" dirty="0"/>
              <a:t>平均絕對誤差 </a:t>
            </a:r>
            <a:r>
              <a:rPr lang="en-US" altLang="zh-TW" dirty="0"/>
              <a:t>sum(|y-x|)</a:t>
            </a:r>
            <a:r>
              <a:rPr lang="zh-TW" altLang="en-US" dirty="0"/>
              <a:t>的平均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R_square</a:t>
            </a:r>
            <a:r>
              <a:rPr lang="en-US" altLang="zh-TW" dirty="0"/>
              <a:t>  {</a:t>
            </a:r>
            <a:r>
              <a:rPr lang="zh-TW" altLang="en-US" dirty="0"/>
              <a:t> </a:t>
            </a:r>
            <a:r>
              <a:rPr lang="en-US" altLang="zh-TW" dirty="0"/>
              <a:t>SSE = (y-x)^2</a:t>
            </a:r>
            <a:r>
              <a:rPr lang="zh-TW" altLang="en-US" dirty="0"/>
              <a:t>和</a:t>
            </a:r>
            <a:r>
              <a:rPr lang="en-US" altLang="zh-TW" dirty="0"/>
              <a:t>   SST = (y-y</a:t>
            </a:r>
            <a:r>
              <a:rPr lang="zh-TW" altLang="en-US" dirty="0"/>
              <a:t>平均</a:t>
            </a:r>
            <a:r>
              <a:rPr lang="en-US" altLang="zh-TW" dirty="0"/>
              <a:t>)^2</a:t>
            </a:r>
            <a:r>
              <a:rPr lang="zh-TW" altLang="en-US" dirty="0"/>
              <a:t>和 </a:t>
            </a:r>
            <a:r>
              <a:rPr lang="en-US" altLang="zh-TW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MAPE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平均絕對百分比誤差 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(|y-x| / y)*100</a:t>
            </a:r>
            <a:endParaRPr lang="en-US" altLang="zh-TW"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63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50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32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/>
              <a:t>用另外一個</a:t>
            </a:r>
            <a:r>
              <a:rPr lang="en-US" altLang="zh-TW" dirty="0"/>
              <a:t>dataset</a:t>
            </a:r>
            <a:r>
              <a:rPr lang="zh-TW" altLang="en-US" dirty="0"/>
              <a:t>跑比較少的資料，測試集只有</a:t>
            </a:r>
            <a:r>
              <a:rPr lang="en-US" altLang="zh-TW" dirty="0"/>
              <a:t>8</a:t>
            </a:r>
            <a:r>
              <a:rPr lang="zh-TW" altLang="en-US" dirty="0"/>
              <a:t>筆，就發現我在製作序列資料集的時後多減了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endParaRPr lang="en-US" altLang="zh-TW" dirty="0"/>
          </a:p>
          <a:p>
            <a:pPr marL="158750" indent="0">
              <a:buNone/>
            </a:pPr>
            <a:r>
              <a:rPr lang="zh-TW" altLang="en-US" dirty="0"/>
              <a:t>導致說數據集的前處理有誤差，右邊是修正之後的預測結果。</a:t>
            </a:r>
          </a:p>
        </p:txBody>
      </p:sp>
    </p:spTree>
    <p:extLst>
      <p:ext uri="{BB962C8B-B14F-4D97-AF65-F5344CB8AC3E}">
        <p14:creationId xmlns:p14="http://schemas.microsoft.com/office/powerpoint/2010/main" val="61101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/>
              <a:t>用另外一個</a:t>
            </a:r>
            <a:r>
              <a:rPr lang="en-US" altLang="zh-TW" dirty="0"/>
              <a:t>dataset</a:t>
            </a:r>
            <a:r>
              <a:rPr lang="zh-TW" altLang="en-US" dirty="0"/>
              <a:t>跑比較少的資料，測試集只有</a:t>
            </a:r>
            <a:r>
              <a:rPr lang="en-US" altLang="zh-TW" dirty="0"/>
              <a:t>8</a:t>
            </a:r>
            <a:r>
              <a:rPr lang="zh-TW" altLang="en-US" dirty="0"/>
              <a:t>筆，就發現我在製作序列資料集的時後多減了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endParaRPr lang="en-US" altLang="zh-TW" dirty="0"/>
          </a:p>
          <a:p>
            <a:pPr marL="158750" indent="0">
              <a:buNone/>
            </a:pPr>
            <a:r>
              <a:rPr lang="zh-TW" altLang="en-US" dirty="0"/>
              <a:t>導致說數據集的前處理有誤差，右邊是修正之後的預測結果。</a:t>
            </a:r>
          </a:p>
        </p:txBody>
      </p:sp>
    </p:spTree>
    <p:extLst>
      <p:ext uri="{BB962C8B-B14F-4D97-AF65-F5344CB8AC3E}">
        <p14:creationId xmlns:p14="http://schemas.microsoft.com/office/powerpoint/2010/main" val="106733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5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標題及內容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819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888888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0" y="4767263"/>
            <a:ext cx="5286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B7037A-230C-C09D-ADC8-2F601186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03" y="435768"/>
            <a:ext cx="8386793" cy="41144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F72B531-2FB1-5F09-506E-46D79472FD83}"/>
              </a:ext>
            </a:extLst>
          </p:cNvPr>
          <p:cNvSpPr txBox="1"/>
          <p:nvPr/>
        </p:nvSpPr>
        <p:spPr>
          <a:xfrm>
            <a:off x="4016836" y="97214"/>
            <a:ext cx="66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169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275DB7B-889C-D0B6-6ABE-DE8507814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47" y="670834"/>
            <a:ext cx="2754554" cy="20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D2C9C7-7EAF-6B47-4030-D3594662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394" y="2877177"/>
            <a:ext cx="2754554" cy="18263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E19CEB-8C1B-EC58-D50A-3395B020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782" y="2877177"/>
            <a:ext cx="2754554" cy="180243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39691AF-29FA-599B-9581-5330A421C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97" y="696909"/>
            <a:ext cx="2714771" cy="205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FC59916-34C3-CD12-D8A6-80CD186B0CEF}"/>
              </a:ext>
            </a:extLst>
          </p:cNvPr>
          <p:cNvSpPr txBox="1"/>
          <p:nvPr/>
        </p:nvSpPr>
        <p:spPr>
          <a:xfrm>
            <a:off x="2302431" y="363057"/>
            <a:ext cx="146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資料前處理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ori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C2B0FC-404B-CAB5-D5F3-534EBEC909C1}"/>
              </a:ext>
            </a:extLst>
          </p:cNvPr>
          <p:cNvSpPr txBox="1"/>
          <p:nvPr/>
        </p:nvSpPr>
        <p:spPr>
          <a:xfrm>
            <a:off x="6063952" y="363057"/>
            <a:ext cx="164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資料前處理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(after)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6AEAD17-8132-F391-8B2E-8296AB6AB98D}"/>
              </a:ext>
            </a:extLst>
          </p:cNvPr>
          <p:cNvSpPr/>
          <p:nvPr/>
        </p:nvSpPr>
        <p:spPr>
          <a:xfrm>
            <a:off x="4735191" y="2376597"/>
            <a:ext cx="528992" cy="3903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571CEE-468D-3262-F0AF-78FDC6B77CB1}"/>
              </a:ext>
            </a:extLst>
          </p:cNvPr>
          <p:cNvSpPr txBox="1"/>
          <p:nvPr/>
        </p:nvSpPr>
        <p:spPr>
          <a:xfrm>
            <a:off x="0" y="2400917"/>
            <a:ext cx="162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在跑其它資料集時，發現之前寫的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前處理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算錯天數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已修正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135761-C19A-76CC-57F5-A6816DCDFFA8}"/>
              </a:ext>
            </a:extLst>
          </p:cNvPr>
          <p:cNvSpPr txBox="1"/>
          <p:nvPr/>
        </p:nvSpPr>
        <p:spPr>
          <a:xfrm>
            <a:off x="4183191" y="49682"/>
            <a:ext cx="11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Bug(1/2)</a:t>
            </a:r>
          </a:p>
        </p:txBody>
      </p:sp>
    </p:spTree>
    <p:extLst>
      <p:ext uri="{BB962C8B-B14F-4D97-AF65-F5344CB8AC3E}">
        <p14:creationId xmlns:p14="http://schemas.microsoft.com/office/powerpoint/2010/main" val="411608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2FC59916-34C3-CD12-D8A6-80CD186B0CEF}"/>
              </a:ext>
            </a:extLst>
          </p:cNvPr>
          <p:cNvSpPr txBox="1"/>
          <p:nvPr/>
        </p:nvSpPr>
        <p:spPr>
          <a:xfrm>
            <a:off x="1940480" y="777295"/>
            <a:ext cx="171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JHU CSSE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的資料集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C2B0FC-404B-CAB5-D5F3-534EBEC909C1}"/>
              </a:ext>
            </a:extLst>
          </p:cNvPr>
          <p:cNvSpPr txBox="1"/>
          <p:nvPr/>
        </p:nvSpPr>
        <p:spPr>
          <a:xfrm>
            <a:off x="5821912" y="777295"/>
            <a:ext cx="22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台灣 衛福部官網的資料集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571CEE-468D-3262-F0AF-78FDC6B77CB1}"/>
              </a:ext>
            </a:extLst>
          </p:cNvPr>
          <p:cNvSpPr txBox="1"/>
          <p:nvPr/>
        </p:nvSpPr>
        <p:spPr>
          <a:xfrm>
            <a:off x="4201459" y="2235734"/>
            <a:ext cx="86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改成使用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AA2B6E-401E-BCDF-38FC-09A20ED8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67" y="1113265"/>
            <a:ext cx="3157383" cy="302236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1992F9B-563F-7C0C-4FE4-C5BAB4424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17" y="1155700"/>
            <a:ext cx="3817189" cy="2974685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AC21B5-B15A-4A75-0065-F702F9BBB0CB}"/>
              </a:ext>
            </a:extLst>
          </p:cNvPr>
          <p:cNvSpPr/>
          <p:nvPr/>
        </p:nvSpPr>
        <p:spPr>
          <a:xfrm>
            <a:off x="4387850" y="2548047"/>
            <a:ext cx="528992" cy="3903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37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571CEE-468D-3262-F0AF-78FDC6B77CB1}"/>
              </a:ext>
            </a:extLst>
          </p:cNvPr>
          <p:cNvSpPr txBox="1"/>
          <p:nvPr/>
        </p:nvSpPr>
        <p:spPr>
          <a:xfrm>
            <a:off x="4201459" y="2235734"/>
            <a:ext cx="86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改成使用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AA2B6E-401E-BCDF-38FC-09A20ED8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67" y="1113265"/>
            <a:ext cx="1710769" cy="16376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1992F9B-563F-7C0C-4FE4-C5BAB4424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18" y="1155701"/>
            <a:ext cx="2101424" cy="1637612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AC21B5-B15A-4A75-0065-F702F9BBB0CB}"/>
              </a:ext>
            </a:extLst>
          </p:cNvPr>
          <p:cNvSpPr/>
          <p:nvPr/>
        </p:nvSpPr>
        <p:spPr>
          <a:xfrm>
            <a:off x="4387850" y="2548047"/>
            <a:ext cx="528992" cy="3903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8E6C82-2763-F058-4E3D-7CF5894F052D}"/>
              </a:ext>
            </a:extLst>
          </p:cNvPr>
          <p:cNvGraphicFramePr>
            <a:graphicFrameLocks noGrp="1"/>
          </p:cNvGraphicFramePr>
          <p:nvPr/>
        </p:nvGraphicFramePr>
        <p:xfrm>
          <a:off x="2776136" y="1655652"/>
          <a:ext cx="1371600" cy="4191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8100420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11142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2022-5-12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2022-5-13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26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570870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570870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28296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A24705-436C-EB14-F3D1-2324F61EC368}"/>
              </a:ext>
            </a:extLst>
          </p:cNvPr>
          <p:cNvGraphicFramePr>
            <a:graphicFrameLocks noGrp="1"/>
          </p:cNvGraphicFramePr>
          <p:nvPr/>
        </p:nvGraphicFramePr>
        <p:xfrm>
          <a:off x="7203520" y="1655652"/>
          <a:ext cx="1371600" cy="4191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5290043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117544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2022-5-12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2022-5-13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2335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570870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635870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8367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72ED81-D036-6D39-94A4-896857E533EE}"/>
              </a:ext>
            </a:extLst>
          </p:cNvPr>
          <p:cNvSpPr txBox="1"/>
          <p:nvPr/>
        </p:nvSpPr>
        <p:spPr>
          <a:xfrm>
            <a:off x="3144607" y="2146982"/>
            <a:ext cx="82955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Taiwan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有些資料沒更新到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ACB75B-108F-12A7-DC3C-A7DF995A1747}"/>
              </a:ext>
            </a:extLst>
          </p:cNvPr>
          <p:cNvSpPr txBox="1"/>
          <p:nvPr/>
        </p:nvSpPr>
        <p:spPr>
          <a:xfrm>
            <a:off x="7565226" y="2146982"/>
            <a:ext cx="86995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Taiwan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資料每日都有更新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C522CAE-8590-96B4-45C0-1DEFB997E765}"/>
              </a:ext>
            </a:extLst>
          </p:cNvPr>
          <p:cNvSpPr txBox="1"/>
          <p:nvPr/>
        </p:nvSpPr>
        <p:spPr>
          <a:xfrm>
            <a:off x="1940480" y="777295"/>
            <a:ext cx="171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JHU CSSE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的資料集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ACB0A6-4D32-202E-7E56-C2B89DC274CC}"/>
              </a:ext>
            </a:extLst>
          </p:cNvPr>
          <p:cNvSpPr txBox="1"/>
          <p:nvPr/>
        </p:nvSpPr>
        <p:spPr>
          <a:xfrm>
            <a:off x="5821912" y="777295"/>
            <a:ext cx="227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台灣 衛福部官網的資料集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4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2FC59916-34C3-CD12-D8A6-80CD186B0CEF}"/>
              </a:ext>
            </a:extLst>
          </p:cNvPr>
          <p:cNvSpPr txBox="1"/>
          <p:nvPr/>
        </p:nvSpPr>
        <p:spPr>
          <a:xfrm>
            <a:off x="1383920" y="699636"/>
            <a:ext cx="1625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Reail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Daily Cases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C2B0FC-404B-CAB5-D5F3-534EBEC909C1}"/>
              </a:ext>
            </a:extLst>
          </p:cNvPr>
          <p:cNvSpPr txBox="1"/>
          <p:nvPr/>
        </p:nvSpPr>
        <p:spPr>
          <a:xfrm>
            <a:off x="5873452" y="111237"/>
            <a:ext cx="164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資料前處理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(after)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135761-C19A-76CC-57F5-A6816DCDFFA8}"/>
              </a:ext>
            </a:extLst>
          </p:cNvPr>
          <p:cNvSpPr txBox="1"/>
          <p:nvPr/>
        </p:nvSpPr>
        <p:spPr>
          <a:xfrm>
            <a:off x="4183191" y="49682"/>
            <a:ext cx="11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Bug(2/2)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F886D8C-3474-589D-59F2-0AABE170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29300" y="1007414"/>
            <a:ext cx="2649743" cy="19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763C522-24E3-9B5D-6EC0-E1F02A3E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5" y="1007413"/>
            <a:ext cx="2649742" cy="19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76C13D-D7DE-351C-8ADB-4C2D99C2596A}"/>
              </a:ext>
            </a:extLst>
          </p:cNvPr>
          <p:cNvSpPr txBox="1"/>
          <p:nvPr/>
        </p:nvSpPr>
        <p:spPr>
          <a:xfrm>
            <a:off x="3735103" y="687205"/>
            <a:ext cx="227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Pred Daily Cases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139CBAA4-AB25-5F16-B3F2-6F38AAD6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28" y="1007413"/>
            <a:ext cx="2574465" cy="193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221E73-B1A7-757A-59F5-43C2290F15C6}"/>
              </a:ext>
            </a:extLst>
          </p:cNvPr>
          <p:cNvSpPr txBox="1"/>
          <p:nvPr/>
        </p:nvSpPr>
        <p:spPr>
          <a:xfrm>
            <a:off x="4243213" y="3368164"/>
            <a:ext cx="144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原本輸出資料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8602360-7EDF-0793-74EC-36BFD4D7605B}"/>
              </a:ext>
            </a:extLst>
          </p:cNvPr>
          <p:cNvSpPr txBox="1"/>
          <p:nvPr/>
        </p:nvSpPr>
        <p:spPr>
          <a:xfrm>
            <a:off x="7005462" y="3363657"/>
            <a:ext cx="176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修正後輸出資料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9242B531-D50C-EA7C-5FF1-89413718996F}"/>
              </a:ext>
            </a:extLst>
          </p:cNvPr>
          <p:cNvCxnSpPr/>
          <p:nvPr/>
        </p:nvCxnSpPr>
        <p:spPr>
          <a:xfrm>
            <a:off x="3409950" y="603250"/>
            <a:ext cx="0" cy="35328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570D167-50EF-58CC-E009-F9C023B3966A}"/>
              </a:ext>
            </a:extLst>
          </p:cNvPr>
          <p:cNvSpPr txBox="1"/>
          <p:nvPr/>
        </p:nvSpPr>
        <p:spPr>
          <a:xfrm>
            <a:off x="6591304" y="3766755"/>
            <a:ext cx="244305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預測的輸出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data[0](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綠線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，應該是從第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seq_length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天才開始輸出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data)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F53407-2807-71E9-CDFB-87EDE50C3A9A}"/>
              </a:ext>
            </a:extLst>
          </p:cNvPr>
          <p:cNvSpPr/>
          <p:nvPr/>
        </p:nvSpPr>
        <p:spPr>
          <a:xfrm>
            <a:off x="2844800" y="2571750"/>
            <a:ext cx="239998" cy="222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AC3AF6C-895E-974D-AD0E-174BB11C5F5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64799" y="2794000"/>
            <a:ext cx="0" cy="569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66FF2A7-C816-9E41-0B63-891C44509F1C}"/>
              </a:ext>
            </a:extLst>
          </p:cNvPr>
          <p:cNvSpPr txBox="1"/>
          <p:nvPr/>
        </p:nvSpPr>
        <p:spPr>
          <a:xfrm>
            <a:off x="2119439" y="3363657"/>
            <a:ext cx="1446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錯誤的位置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(Date)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2C52BB4-B3C6-8622-C754-8EBBB37CB1B6}"/>
              </a:ext>
            </a:extLst>
          </p:cNvPr>
          <p:cNvCxnSpPr>
            <a:cxnSpLocks/>
          </p:cNvCxnSpPr>
          <p:nvPr/>
        </p:nvCxnSpPr>
        <p:spPr>
          <a:xfrm>
            <a:off x="3009080" y="1149350"/>
            <a:ext cx="0" cy="154940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029BF34-14E3-01CC-83B5-B96E543F2C76}"/>
              </a:ext>
            </a:extLst>
          </p:cNvPr>
          <p:cNvCxnSpPr>
            <a:cxnSpLocks/>
          </p:cNvCxnSpPr>
          <p:nvPr/>
        </p:nvCxnSpPr>
        <p:spPr>
          <a:xfrm>
            <a:off x="8666930" y="1130300"/>
            <a:ext cx="0" cy="154940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F4B87F6-2BC9-3FAF-D4A9-0AB808D20AFA}"/>
              </a:ext>
            </a:extLst>
          </p:cNvPr>
          <p:cNvSpPr txBox="1"/>
          <p:nvPr/>
        </p:nvSpPr>
        <p:spPr>
          <a:xfrm>
            <a:off x="6637013" y="687205"/>
            <a:ext cx="227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Rred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Daily Cases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正確的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155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F72D4F3-171E-C6EE-366A-836F9FA8E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03" y="1988362"/>
            <a:ext cx="4877213" cy="249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D8175A-EA65-D3C9-46ED-46EAD2AD55DD}"/>
              </a:ext>
            </a:extLst>
          </p:cNvPr>
          <p:cNvSpPr txBox="1"/>
          <p:nvPr/>
        </p:nvSpPr>
        <p:spPr>
          <a:xfrm>
            <a:off x="2144713" y="152400"/>
            <a:ext cx="4351337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前半段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拿來訓練的資料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sz="16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藍線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Ground Truth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真實值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後半段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拿來驗證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測試的資料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sz="1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橘線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Ground Truth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真實值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綠線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最佳模型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預測值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紅線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訓練最後一回合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預測值</a:t>
            </a:r>
            <a:endParaRPr lang="en-US" altLang="zh-TW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5EAD81-E6E2-E129-607B-E3405D6B7D07}"/>
              </a:ext>
            </a:extLst>
          </p:cNvPr>
          <p:cNvSpPr txBox="1"/>
          <p:nvPr/>
        </p:nvSpPr>
        <p:spPr>
          <a:xfrm>
            <a:off x="196850" y="3013034"/>
            <a:ext cx="1542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Taiwan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確診人數</a:t>
            </a:r>
            <a:endParaRPr lang="en-US" altLang="zh-TW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6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28EB7E7-C26E-A064-96E0-82C68B45D1DE}"/>
              </a:ext>
            </a:extLst>
          </p:cNvPr>
          <p:cNvSpPr txBox="1"/>
          <p:nvPr/>
        </p:nvSpPr>
        <p:spPr>
          <a:xfrm>
            <a:off x="511462" y="1252560"/>
            <a:ext cx="547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covid-19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格式不一致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31BABF-7871-1027-7F80-C724B9E9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47012" y="1743033"/>
            <a:ext cx="3108753" cy="238444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2213169-50BF-8133-FE20-563C1D630C22}"/>
              </a:ext>
            </a:extLst>
          </p:cNvPr>
          <p:cNvSpPr txBox="1"/>
          <p:nvPr/>
        </p:nvSpPr>
        <p:spPr>
          <a:xfrm>
            <a:off x="6371638" y="1255051"/>
            <a:ext cx="1259503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累積分布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CFAFE4-05A9-6CFB-4297-C0C964C4E7E1}"/>
              </a:ext>
            </a:extLst>
          </p:cNvPr>
          <p:cNvSpPr txBox="1"/>
          <p:nvPr/>
        </p:nvSpPr>
        <p:spPr>
          <a:xfrm>
            <a:off x="6798570" y="4220333"/>
            <a:ext cx="16651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單位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確診人數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5CB7BB-32FB-DC39-1D63-D07876BB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5" y="1907872"/>
            <a:ext cx="3182932" cy="231246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A3817-D361-85A8-2511-7A8D92C3688E}"/>
              </a:ext>
            </a:extLst>
          </p:cNvPr>
          <p:cNvSpPr txBox="1"/>
          <p:nvPr/>
        </p:nvSpPr>
        <p:spPr>
          <a:xfrm>
            <a:off x="5326405" y="1252560"/>
            <a:ext cx="547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整理後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7AF5C8-2093-79E4-0F82-6A58A0697AB1}"/>
              </a:ext>
            </a:extLst>
          </p:cNvPr>
          <p:cNvSpPr txBox="1"/>
          <p:nvPr/>
        </p:nvSpPr>
        <p:spPr>
          <a:xfrm>
            <a:off x="1141590" y="4475535"/>
            <a:ext cx="11257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資料誤判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49BCEB4-C978-A2AA-7061-51F92B120BE2}"/>
              </a:ext>
            </a:extLst>
          </p:cNvPr>
          <p:cNvSpPr/>
          <p:nvPr/>
        </p:nvSpPr>
        <p:spPr>
          <a:xfrm>
            <a:off x="1550822" y="4220333"/>
            <a:ext cx="153620" cy="19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6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A46ED5A-3C2A-5D55-1B02-3E01A070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2071" y="1614640"/>
            <a:ext cx="3044819" cy="23068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DA39C6-30F8-C8A5-131A-1F194E1A33CF}"/>
              </a:ext>
            </a:extLst>
          </p:cNvPr>
          <p:cNvSpPr txBox="1"/>
          <p:nvPr/>
        </p:nvSpPr>
        <p:spPr>
          <a:xfrm>
            <a:off x="1824657" y="991589"/>
            <a:ext cx="157603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每日值變化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D84BE4-46CB-2363-D2EF-3A1E2C520711}"/>
              </a:ext>
            </a:extLst>
          </p:cNvPr>
          <p:cNvSpPr txBox="1"/>
          <p:nvPr/>
        </p:nvSpPr>
        <p:spPr>
          <a:xfrm>
            <a:off x="1578768" y="3921509"/>
            <a:ext cx="16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確診人數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9D8E58-D73B-81B6-23CC-B6E4EABAC139}"/>
              </a:ext>
            </a:extLst>
          </p:cNvPr>
          <p:cNvSpPr txBox="1"/>
          <p:nvPr/>
        </p:nvSpPr>
        <p:spPr>
          <a:xfrm>
            <a:off x="681745" y="991589"/>
            <a:ext cx="130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整理後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D1C4BC05-C49D-F5FD-D9BA-1C9369489FA0}"/>
              </a:ext>
            </a:extLst>
          </p:cNvPr>
          <p:cNvSpPr/>
          <p:nvPr/>
        </p:nvSpPr>
        <p:spPr>
          <a:xfrm rot="19246847">
            <a:off x="3784931" y="1759858"/>
            <a:ext cx="1269705" cy="2952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4F4C88-2361-896B-1479-227DB9C6EE18}"/>
              </a:ext>
            </a:extLst>
          </p:cNvPr>
          <p:cNvSpPr txBox="1"/>
          <p:nvPr/>
        </p:nvSpPr>
        <p:spPr>
          <a:xfrm>
            <a:off x="4572000" y="2720269"/>
            <a:ext cx="442838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預處理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包成一組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一組含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個序列數據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搭配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A78B21-2781-054F-2606-629EB4BB6DED}"/>
              </a:ext>
            </a:extLst>
          </p:cNvPr>
          <p:cNvSpPr txBox="1"/>
          <p:nvPr/>
        </p:nvSpPr>
        <p:spPr>
          <a:xfrm>
            <a:off x="5305565" y="1183753"/>
            <a:ext cx="1645304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數據歸一化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435F5CA-5CB1-3726-0937-3AEF60203505}"/>
              </a:ext>
            </a:extLst>
          </p:cNvPr>
          <p:cNvSpPr/>
          <p:nvPr/>
        </p:nvSpPr>
        <p:spPr>
          <a:xfrm rot="5400000">
            <a:off x="5847462" y="2054674"/>
            <a:ext cx="738943" cy="2952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E91D5D0-6402-1638-CE39-94ED0BD8EC6B}"/>
              </a:ext>
            </a:extLst>
          </p:cNvPr>
          <p:cNvSpPr/>
          <p:nvPr/>
        </p:nvSpPr>
        <p:spPr>
          <a:xfrm rot="5400000">
            <a:off x="6013078" y="3608287"/>
            <a:ext cx="407711" cy="2952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E764D3-C931-B374-FFD1-ED4F2D38BE2F}"/>
              </a:ext>
            </a:extLst>
          </p:cNvPr>
          <p:cNvSpPr txBox="1"/>
          <p:nvPr/>
        </p:nvSpPr>
        <p:spPr>
          <a:xfrm>
            <a:off x="5455258" y="4060008"/>
            <a:ext cx="15884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train model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35C746-B386-DBF1-4DB8-6D2BB979A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62"/>
          <a:stretch/>
        </p:blipFill>
        <p:spPr>
          <a:xfrm>
            <a:off x="7194329" y="1135783"/>
            <a:ext cx="985913" cy="95263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95C1969-A9C2-8B2B-E3CE-56D94A8A8EFE}"/>
              </a:ext>
            </a:extLst>
          </p:cNvPr>
          <p:cNvSpPr txBox="1"/>
          <p:nvPr/>
        </p:nvSpPr>
        <p:spPr>
          <a:xfrm>
            <a:off x="8427331" y="1467557"/>
            <a:ext cx="57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3101164-9881-D0BF-B853-B46BEEB4E12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243888" y="1590668"/>
            <a:ext cx="183443" cy="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D6672D7-1B67-65EF-488B-1B4D18BCCF3E}"/>
              </a:ext>
            </a:extLst>
          </p:cNvPr>
          <p:cNvGraphicFramePr>
            <a:graphicFrameLocks noGrp="1"/>
          </p:cNvGraphicFramePr>
          <p:nvPr/>
        </p:nvGraphicFramePr>
        <p:xfrm>
          <a:off x="788196" y="1554162"/>
          <a:ext cx="6305551" cy="8367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793">
                  <a:extLst>
                    <a:ext uri="{9D8B030D-6E8A-4147-A177-3AD203B41FA5}">
                      <a16:colId xmlns:a16="http://schemas.microsoft.com/office/drawing/2014/main" val="1449129862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1349702935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3624326028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447544446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1908521484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2444319986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2583653742"/>
                    </a:ext>
                  </a:extLst>
                </a:gridCol>
              </a:tblGrid>
              <a:tr h="456127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2022-5-2</a:t>
                      </a:r>
                    </a:p>
                    <a:p>
                      <a:pPr algn="ctr"/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一</a:t>
                      </a:r>
                      <a:r>
                        <a:rPr lang="en-US" altLang="zh-TW" b="1" dirty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2022-5-3</a:t>
                      </a:r>
                    </a:p>
                    <a:p>
                      <a:pPr algn="ctr"/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二</a:t>
                      </a:r>
                      <a:r>
                        <a:rPr lang="en-US" altLang="zh-TW" b="1" dirty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2022-5-4</a:t>
                      </a:r>
                    </a:p>
                    <a:p>
                      <a:pPr algn="ctr"/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三</a:t>
                      </a:r>
                      <a:r>
                        <a:rPr lang="en-US" altLang="zh-TW" b="1" dirty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2022-5-5</a:t>
                      </a:r>
                    </a:p>
                    <a:p>
                      <a:pPr algn="ctr"/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四</a:t>
                      </a:r>
                      <a:r>
                        <a:rPr lang="en-US" altLang="zh-TW" b="1" dirty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2022-5-6</a:t>
                      </a:r>
                    </a:p>
                    <a:p>
                      <a:pPr algn="ctr"/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五</a:t>
                      </a:r>
                      <a:r>
                        <a:rPr lang="en-US" altLang="zh-TW" b="1" dirty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2022-5-7</a:t>
                      </a:r>
                    </a:p>
                    <a:p>
                      <a:pPr algn="ctr"/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六</a:t>
                      </a:r>
                      <a:r>
                        <a:rPr lang="en-US" altLang="zh-TW" b="1" dirty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2022-5-8</a:t>
                      </a:r>
                    </a:p>
                    <a:p>
                      <a:pPr algn="ctr"/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日</a:t>
                      </a:r>
                      <a:r>
                        <a:rPr lang="en-US" altLang="zh-TW" b="1" dirty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06449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132955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173942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202418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232402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268569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268569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268569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3616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CB4C4AE-1D28-325E-9D07-368D8E864D11}"/>
              </a:ext>
            </a:extLst>
          </p:cNvPr>
          <p:cNvSpPr txBox="1"/>
          <p:nvPr/>
        </p:nvSpPr>
        <p:spPr>
          <a:xfrm>
            <a:off x="3535905" y="711141"/>
            <a:ext cx="81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2AE932F7-83C3-688F-BA04-E3851067E23C}"/>
              </a:ext>
            </a:extLst>
          </p:cNvPr>
          <p:cNvSpPr/>
          <p:nvPr/>
        </p:nvSpPr>
        <p:spPr>
          <a:xfrm rot="5400000">
            <a:off x="3794524" y="-1845073"/>
            <a:ext cx="292894" cy="630555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043425-EDB4-213B-7A72-8D12EB2CE316}"/>
              </a:ext>
            </a:extLst>
          </p:cNvPr>
          <p:cNvSpPr txBox="1"/>
          <p:nvPr/>
        </p:nvSpPr>
        <p:spPr>
          <a:xfrm>
            <a:off x="1466517" y="112923"/>
            <a:ext cx="393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全球確診人數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這裡以台灣為例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2ADC9E95-FFD4-FADF-9608-A2629856E6A9}"/>
              </a:ext>
            </a:extLst>
          </p:cNvPr>
          <p:cNvGraphicFramePr>
            <a:graphicFrameLocks noGrp="1"/>
          </p:cNvGraphicFramePr>
          <p:nvPr/>
        </p:nvGraphicFramePr>
        <p:xfrm>
          <a:off x="7128230" y="1554161"/>
          <a:ext cx="900793" cy="8367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0793">
                  <a:extLst>
                    <a:ext uri="{9D8B030D-6E8A-4147-A177-3AD203B41FA5}">
                      <a16:colId xmlns:a16="http://schemas.microsoft.com/office/drawing/2014/main" val="1449129862"/>
                    </a:ext>
                  </a:extLst>
                </a:gridCol>
              </a:tblGrid>
              <a:tr h="456127">
                <a:tc>
                  <a:txBody>
                    <a:bodyPr/>
                    <a:lstStyle/>
                    <a:p>
                      <a:r>
                        <a:rPr lang="en-US" altLang="zh-TW" dirty="0"/>
                        <a:t>2022-5-9</a:t>
                      </a:r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一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06449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132955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36160"/>
                  </a:ext>
                </a:extLst>
              </a:tr>
            </a:tbl>
          </a:graphicData>
        </a:graphic>
      </p:graphicFrame>
      <p:sp>
        <p:nvSpPr>
          <p:cNvPr id="15" name="左大括弧 14">
            <a:extLst>
              <a:ext uri="{FF2B5EF4-FFF2-40B4-BE49-F238E27FC236}">
                <a16:creationId xmlns:a16="http://schemas.microsoft.com/office/drawing/2014/main" id="{73C6A1BC-DA75-E041-C96A-12A8C5A83352}"/>
              </a:ext>
            </a:extLst>
          </p:cNvPr>
          <p:cNvSpPr/>
          <p:nvPr/>
        </p:nvSpPr>
        <p:spPr>
          <a:xfrm rot="5400000">
            <a:off x="7432179" y="969692"/>
            <a:ext cx="292894" cy="67602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48676C3-F9A8-EE35-E5C6-3AF17B039670}"/>
              </a:ext>
            </a:extLst>
          </p:cNvPr>
          <p:cNvSpPr txBox="1"/>
          <p:nvPr/>
        </p:nvSpPr>
        <p:spPr>
          <a:xfrm>
            <a:off x="7173560" y="711141"/>
            <a:ext cx="81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label</a:t>
            </a:r>
          </a:p>
        </p:txBody>
      </p:sp>
      <p:graphicFrame>
        <p:nvGraphicFramePr>
          <p:cNvPr id="17" name="表格 3">
            <a:extLst>
              <a:ext uri="{FF2B5EF4-FFF2-40B4-BE49-F238E27FC236}">
                <a16:creationId xmlns:a16="http://schemas.microsoft.com/office/drawing/2014/main" id="{162BB3E1-55C2-CF86-87A8-2E3B64275742}"/>
              </a:ext>
            </a:extLst>
          </p:cNvPr>
          <p:cNvGraphicFramePr>
            <a:graphicFrameLocks noGrp="1"/>
          </p:cNvGraphicFramePr>
          <p:nvPr/>
        </p:nvGraphicFramePr>
        <p:xfrm>
          <a:off x="1733640" y="2851151"/>
          <a:ext cx="6305551" cy="8367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793">
                  <a:extLst>
                    <a:ext uri="{9D8B030D-6E8A-4147-A177-3AD203B41FA5}">
                      <a16:colId xmlns:a16="http://schemas.microsoft.com/office/drawing/2014/main" val="1449129862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1349702935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3624326028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447544446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1908521484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2444319986"/>
                    </a:ext>
                  </a:extLst>
                </a:gridCol>
                <a:gridCol w="900793">
                  <a:extLst>
                    <a:ext uri="{9D8B030D-6E8A-4147-A177-3AD203B41FA5}">
                      <a16:colId xmlns:a16="http://schemas.microsoft.com/office/drawing/2014/main" val="2583653742"/>
                    </a:ext>
                  </a:extLst>
                </a:gridCol>
              </a:tblGrid>
              <a:tr h="456127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2022-5-3</a:t>
                      </a:r>
                    </a:p>
                    <a:p>
                      <a:pPr algn="ctr"/>
                      <a:r>
                        <a:rPr lang="en-US" altLang="zh-TW" b="0" dirty="0"/>
                        <a:t>(</a:t>
                      </a:r>
                      <a:r>
                        <a:rPr lang="zh-TW" altLang="en-US" b="0" dirty="0"/>
                        <a:t>二</a:t>
                      </a:r>
                      <a:r>
                        <a:rPr lang="en-US" altLang="zh-TW" b="0" dirty="0"/>
                        <a:t>)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2022-5-4</a:t>
                      </a:r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三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2022-5-5</a:t>
                      </a:r>
                    </a:p>
                    <a:p>
                      <a:pPr algn="ctr"/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四</a:t>
                      </a:r>
                      <a:r>
                        <a:rPr lang="en-US" altLang="zh-TW" b="1" dirty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2022-5-6</a:t>
                      </a:r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五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2022-5-7</a:t>
                      </a:r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六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2022-5-8</a:t>
                      </a:r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日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2022-5-9</a:t>
                      </a:r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日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06449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173942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232402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268569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268569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268569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268569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36160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0B871759-68F9-82E9-C29C-9F1CA7559A88}"/>
              </a:ext>
            </a:extLst>
          </p:cNvPr>
          <p:cNvGraphicFramePr>
            <a:graphicFrameLocks noGrp="1"/>
          </p:cNvGraphicFramePr>
          <p:nvPr/>
        </p:nvGraphicFramePr>
        <p:xfrm>
          <a:off x="8074355" y="2851151"/>
          <a:ext cx="1011351" cy="8367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1351">
                  <a:extLst>
                    <a:ext uri="{9D8B030D-6E8A-4147-A177-3AD203B41FA5}">
                      <a16:colId xmlns:a16="http://schemas.microsoft.com/office/drawing/2014/main" val="1449129862"/>
                    </a:ext>
                  </a:extLst>
                </a:gridCol>
              </a:tblGrid>
              <a:tr h="456127">
                <a:tc>
                  <a:txBody>
                    <a:bodyPr/>
                    <a:lstStyle/>
                    <a:p>
                      <a:r>
                        <a:rPr lang="en-US" altLang="zh-TW" dirty="0"/>
                        <a:t>2022-5-10</a:t>
                      </a:r>
                    </a:p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一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06449"/>
                  </a:ext>
                </a:extLst>
              </a:tr>
              <a:tr h="3185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132955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36160"/>
                  </a:ext>
                </a:extLst>
              </a:tr>
            </a:tbl>
          </a:graphicData>
        </a:graphic>
      </p:graphicFrame>
      <p:sp>
        <p:nvSpPr>
          <p:cNvPr id="21" name="左大括弧 20">
            <a:extLst>
              <a:ext uri="{FF2B5EF4-FFF2-40B4-BE49-F238E27FC236}">
                <a16:creationId xmlns:a16="http://schemas.microsoft.com/office/drawing/2014/main" id="{1EC979DC-D846-E45B-192D-F1232DE08020}"/>
              </a:ext>
            </a:extLst>
          </p:cNvPr>
          <p:cNvSpPr/>
          <p:nvPr/>
        </p:nvSpPr>
        <p:spPr>
          <a:xfrm rot="5400000">
            <a:off x="4729800" y="-507207"/>
            <a:ext cx="292894" cy="630555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1E26CC0B-CA20-1ED5-A776-6F8EF4BC3CCB}"/>
              </a:ext>
            </a:extLst>
          </p:cNvPr>
          <p:cNvSpPr/>
          <p:nvPr/>
        </p:nvSpPr>
        <p:spPr>
          <a:xfrm rot="5400000">
            <a:off x="8433583" y="2306368"/>
            <a:ext cx="292894" cy="67602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B7ECB6-EFDD-807D-AF52-948258205BC8}"/>
              </a:ext>
            </a:extLst>
          </p:cNvPr>
          <p:cNvSpPr txBox="1"/>
          <p:nvPr/>
        </p:nvSpPr>
        <p:spPr>
          <a:xfrm>
            <a:off x="135731" y="1818638"/>
            <a:ext cx="1064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Seq 0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EC953BC-2D72-A322-DECE-C314AC2FB0E3}"/>
              </a:ext>
            </a:extLst>
          </p:cNvPr>
          <p:cNvSpPr txBox="1"/>
          <p:nvPr/>
        </p:nvSpPr>
        <p:spPr>
          <a:xfrm>
            <a:off x="979166" y="3171386"/>
            <a:ext cx="805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Seq 1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6F6B7C-95E2-ED7B-0EC7-12CA2B0AF0CF}"/>
              </a:ext>
            </a:extLst>
          </p:cNvPr>
          <p:cNvSpPr txBox="1"/>
          <p:nvPr/>
        </p:nvSpPr>
        <p:spPr>
          <a:xfrm>
            <a:off x="1723470" y="4037942"/>
            <a:ext cx="1064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Seq N …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7DD97FC-5DFA-593D-0169-314B8732859E}"/>
              </a:ext>
            </a:extLst>
          </p:cNvPr>
          <p:cNvSpPr txBox="1"/>
          <p:nvPr/>
        </p:nvSpPr>
        <p:spPr>
          <a:xfrm>
            <a:off x="3434167" y="3794496"/>
            <a:ext cx="5374077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先設定每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天一循環，第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label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值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之後會測試，不同循環天數 所帶來的影響，找出最佳表現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F57131-27DC-02A2-7837-B560A629E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92452" y="558083"/>
            <a:ext cx="2638484" cy="18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F90E59C-2205-3DD2-8BDD-0A0541F1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390319" y="558679"/>
            <a:ext cx="2645625" cy="18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D6B9958-8EC6-E934-92E6-9E0F11BA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70" y="558265"/>
            <a:ext cx="2645625" cy="18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13C5FD1-A320-2D01-FF89-5013E6A4A553}"/>
              </a:ext>
            </a:extLst>
          </p:cNvPr>
          <p:cNvSpPr txBox="1"/>
          <p:nvPr/>
        </p:nvSpPr>
        <p:spPr>
          <a:xfrm>
            <a:off x="1260095" y="188751"/>
            <a:ext cx="1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單一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D65944-90B9-2670-66C8-E93D82FA2EDC}"/>
              </a:ext>
            </a:extLst>
          </p:cNvPr>
          <p:cNvSpPr txBox="1"/>
          <p:nvPr/>
        </p:nvSpPr>
        <p:spPr>
          <a:xfrm>
            <a:off x="4257631" y="188751"/>
            <a:ext cx="1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1587B8-8325-F39A-650D-2C28CB9D040D}"/>
              </a:ext>
            </a:extLst>
          </p:cNvPr>
          <p:cNvSpPr txBox="1"/>
          <p:nvPr/>
        </p:nvSpPr>
        <p:spPr>
          <a:xfrm>
            <a:off x="7255167" y="188751"/>
            <a:ext cx="1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三層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LSTM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F5EFBB-BAC9-98FF-DD3D-F7C5FB539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1" y="2936355"/>
            <a:ext cx="2645625" cy="18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號: 向下 1">
            <a:extLst>
              <a:ext uri="{FF2B5EF4-FFF2-40B4-BE49-F238E27FC236}">
                <a16:creationId xmlns:a16="http://schemas.microsoft.com/office/drawing/2014/main" id="{3DE0ACC7-6CAE-28CC-DA20-63EF02BC7557}"/>
              </a:ext>
            </a:extLst>
          </p:cNvPr>
          <p:cNvSpPr/>
          <p:nvPr/>
        </p:nvSpPr>
        <p:spPr>
          <a:xfrm>
            <a:off x="1766905" y="2480845"/>
            <a:ext cx="27462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46DFF4-1F74-9B25-272D-484B9767CBF9}"/>
              </a:ext>
            </a:extLst>
          </p:cNvPr>
          <p:cNvSpPr txBox="1"/>
          <p:nvPr/>
        </p:nvSpPr>
        <p:spPr>
          <a:xfrm>
            <a:off x="2079223" y="2480845"/>
            <a:ext cx="175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val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動態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09810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B878BA-582D-B6D1-30F0-DD83A55A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4578037"/>
            <a:ext cx="8793480" cy="24171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411FCC-8BE9-B54D-37AB-F6F010740383}"/>
              </a:ext>
            </a:extLst>
          </p:cNvPr>
          <p:cNvSpPr txBox="1"/>
          <p:nvPr/>
        </p:nvSpPr>
        <p:spPr>
          <a:xfrm>
            <a:off x="399106" y="4208705"/>
            <a:ext cx="134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MAPE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算法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00EE1D-8134-691E-38BF-EF1DE4C9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3358335"/>
            <a:ext cx="9144000" cy="75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30D4DB7-6C91-AD5B-8858-7389A56717EE}"/>
                  </a:ext>
                </a:extLst>
              </p:cNvPr>
              <p:cNvSpPr txBox="1"/>
              <p:nvPr/>
            </p:nvSpPr>
            <p:spPr>
              <a:xfrm>
                <a:off x="399106" y="2992789"/>
                <a:ext cx="1661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算法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330D4DB7-6C91-AD5B-8858-7389A567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6" y="2992789"/>
                <a:ext cx="166116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E2426F-B00F-5A5C-3C99-5152EDA834F7}"/>
              </a:ext>
            </a:extLst>
          </p:cNvPr>
          <p:cNvSpPr txBox="1"/>
          <p:nvPr/>
        </p:nvSpPr>
        <p:spPr>
          <a:xfrm>
            <a:off x="424832" y="905052"/>
            <a:ext cx="18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MSE,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算法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763F449-19D3-09ED-505D-3E661CDE8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" y="1274384"/>
            <a:ext cx="6001588" cy="15337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DF9A281-1A4D-D0A6-F25E-04B7E0897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8554" y="2971745"/>
            <a:ext cx="1400370" cy="600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7E8BF93-7756-4D1E-FAD5-31232C548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978" y="3071772"/>
            <a:ext cx="1400371" cy="500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EDA8015-0451-648A-D4DD-949D43ADB85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36437" y="3071772"/>
            <a:ext cx="2322297" cy="484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9A7224A5-173E-673D-E12F-0B4BCA8F5816}"/>
              </a:ext>
            </a:extLst>
          </p:cNvPr>
          <p:cNvSpPr txBox="1"/>
          <p:nvPr/>
        </p:nvSpPr>
        <p:spPr>
          <a:xfrm>
            <a:off x="2060266" y="273091"/>
            <a:ext cx="480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模型評估指標</a:t>
            </a:r>
          </a:p>
        </p:txBody>
      </p:sp>
    </p:spTree>
    <p:extLst>
      <p:ext uri="{BB962C8B-B14F-4D97-AF65-F5344CB8AC3E}">
        <p14:creationId xmlns:p14="http://schemas.microsoft.com/office/powerpoint/2010/main" val="314108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E297ED-5EA6-8FCC-000D-9ADD1AB6F50C}"/>
              </a:ext>
            </a:extLst>
          </p:cNvPr>
          <p:cNvSpPr txBox="1"/>
          <p:nvPr/>
        </p:nvSpPr>
        <p:spPr>
          <a:xfrm>
            <a:off x="3919546" y="506127"/>
            <a:ext cx="101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歸納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3">
                <a:extLst>
                  <a:ext uri="{FF2B5EF4-FFF2-40B4-BE49-F238E27FC236}">
                    <a16:creationId xmlns:a16="http://schemas.microsoft.com/office/drawing/2014/main" id="{725977EA-3F57-EEB1-55D4-A17323AB6B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87629" y="868409"/>
              <a:ext cx="6568742" cy="1703341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553829">
                      <a:extLst>
                        <a:ext uri="{9D8B030D-6E8A-4147-A177-3AD203B41FA5}">
                          <a16:colId xmlns:a16="http://schemas.microsoft.com/office/drawing/2014/main" val="2746488407"/>
                        </a:ext>
                      </a:extLst>
                    </a:gridCol>
                    <a:gridCol w="1169835">
                      <a:extLst>
                        <a:ext uri="{9D8B030D-6E8A-4147-A177-3AD203B41FA5}">
                          <a16:colId xmlns:a16="http://schemas.microsoft.com/office/drawing/2014/main" val="2690950364"/>
                        </a:ext>
                      </a:extLst>
                    </a:gridCol>
                    <a:gridCol w="1316190">
                      <a:extLst>
                        <a:ext uri="{9D8B030D-6E8A-4147-A177-3AD203B41FA5}">
                          <a16:colId xmlns:a16="http://schemas.microsoft.com/office/drawing/2014/main" val="2863126685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1911977768"/>
                        </a:ext>
                      </a:extLst>
                    </a:gridCol>
                    <a:gridCol w="1271588">
                      <a:extLst>
                        <a:ext uri="{9D8B030D-6E8A-4147-A177-3AD203B41FA5}">
                          <a16:colId xmlns:a16="http://schemas.microsoft.com/office/drawing/2014/main" val="219528320"/>
                        </a:ext>
                      </a:extLst>
                    </a:gridCol>
                  </a:tblGrid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300" dirty="0">
                              <a:solidFill>
                                <a:srgbClr val="FFC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模型評估指標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MAE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30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300" dirty="0"/>
                            <a:t>MAPE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65025232"/>
                      </a:ext>
                    </a:extLst>
                  </a:tr>
                  <a:tr h="446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0.0105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0.0733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0.3572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18.88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4945786"/>
                      </a:ext>
                    </a:extLst>
                  </a:tr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 layers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0.0110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0.0708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0.3233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17.96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99611366"/>
                      </a:ext>
                    </a:extLst>
                  </a:tr>
                  <a:tr h="477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 layers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3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0.0114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0.0713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0.3005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18.24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5419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3">
                <a:extLst>
                  <a:ext uri="{FF2B5EF4-FFF2-40B4-BE49-F238E27FC236}">
                    <a16:creationId xmlns:a16="http://schemas.microsoft.com/office/drawing/2014/main" id="{725977EA-3F57-EEB1-55D4-A17323AB6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394390"/>
                  </p:ext>
                </p:extLst>
              </p:nvPr>
            </p:nvGraphicFramePr>
            <p:xfrm>
              <a:off x="1287629" y="868409"/>
              <a:ext cx="6568742" cy="1703341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553829">
                      <a:extLst>
                        <a:ext uri="{9D8B030D-6E8A-4147-A177-3AD203B41FA5}">
                          <a16:colId xmlns:a16="http://schemas.microsoft.com/office/drawing/2014/main" val="2746488407"/>
                        </a:ext>
                      </a:extLst>
                    </a:gridCol>
                    <a:gridCol w="1169835">
                      <a:extLst>
                        <a:ext uri="{9D8B030D-6E8A-4147-A177-3AD203B41FA5}">
                          <a16:colId xmlns:a16="http://schemas.microsoft.com/office/drawing/2014/main" val="2690950364"/>
                        </a:ext>
                      </a:extLst>
                    </a:gridCol>
                    <a:gridCol w="1316190">
                      <a:extLst>
                        <a:ext uri="{9D8B030D-6E8A-4147-A177-3AD203B41FA5}">
                          <a16:colId xmlns:a16="http://schemas.microsoft.com/office/drawing/2014/main" val="2863126685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1911977768"/>
                        </a:ext>
                      </a:extLst>
                    </a:gridCol>
                    <a:gridCol w="1271588">
                      <a:extLst>
                        <a:ext uri="{9D8B030D-6E8A-4147-A177-3AD203B41FA5}">
                          <a16:colId xmlns:a16="http://schemas.microsoft.com/office/drawing/2014/main" val="219528320"/>
                        </a:ext>
                      </a:extLst>
                    </a:gridCol>
                  </a:tblGrid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300" dirty="0">
                              <a:solidFill>
                                <a:srgbClr val="FFC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模型評估指標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MAE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22816" t="-3125" r="-103398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300" dirty="0"/>
                            <a:t>MAPE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65025232"/>
                      </a:ext>
                    </a:extLst>
                  </a:tr>
                  <a:tr h="446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0.0105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0.0733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0.3572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18.88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4945786"/>
                      </a:ext>
                    </a:extLst>
                  </a:tr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 layers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0.0110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0.0708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0.3233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17.96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99611366"/>
                      </a:ext>
                    </a:extLst>
                  </a:tr>
                  <a:tr h="477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 layers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3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0.0114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0.0713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0.3005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18.24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54198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3">
                <a:extLst>
                  <a:ext uri="{FF2B5EF4-FFF2-40B4-BE49-F238E27FC236}">
                    <a16:creationId xmlns:a16="http://schemas.microsoft.com/office/drawing/2014/main" id="{55FD6096-8723-46FF-78E4-4DB2B13F1D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87629" y="3062205"/>
              <a:ext cx="6561598" cy="1852768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553829">
                      <a:extLst>
                        <a:ext uri="{9D8B030D-6E8A-4147-A177-3AD203B41FA5}">
                          <a16:colId xmlns:a16="http://schemas.microsoft.com/office/drawing/2014/main" val="2746488407"/>
                        </a:ext>
                      </a:extLst>
                    </a:gridCol>
                    <a:gridCol w="1169835">
                      <a:extLst>
                        <a:ext uri="{9D8B030D-6E8A-4147-A177-3AD203B41FA5}">
                          <a16:colId xmlns:a16="http://schemas.microsoft.com/office/drawing/2014/main" val="2690950364"/>
                        </a:ext>
                      </a:extLst>
                    </a:gridCol>
                    <a:gridCol w="1323334">
                      <a:extLst>
                        <a:ext uri="{9D8B030D-6E8A-4147-A177-3AD203B41FA5}">
                          <a16:colId xmlns:a16="http://schemas.microsoft.com/office/drawing/2014/main" val="2863126685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1911977768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19528320"/>
                        </a:ext>
                      </a:extLst>
                    </a:gridCol>
                  </a:tblGrid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300" dirty="0">
                              <a:solidFill>
                                <a:srgbClr val="FFC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模型評估指標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MAE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30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300" dirty="0"/>
                            <a:t>MAPE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65025232"/>
                      </a:ext>
                    </a:extLst>
                  </a:tr>
                  <a:tr h="446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2</a:t>
                          </a:r>
                        </a:p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Hidden size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256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0.0111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0.0721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0.3224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18.43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4945786"/>
                      </a:ext>
                    </a:extLst>
                  </a:tr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 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512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0.0110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0.0708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0.3233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17.96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99611366"/>
                      </a:ext>
                    </a:extLst>
                  </a:tr>
                  <a:tr h="477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 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768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0.0129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0.0744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0.2089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18.98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5419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3">
                <a:extLst>
                  <a:ext uri="{FF2B5EF4-FFF2-40B4-BE49-F238E27FC236}">
                    <a16:creationId xmlns:a16="http://schemas.microsoft.com/office/drawing/2014/main" id="{55FD6096-8723-46FF-78E4-4DB2B13F1D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556464"/>
                  </p:ext>
                </p:extLst>
              </p:nvPr>
            </p:nvGraphicFramePr>
            <p:xfrm>
              <a:off x="1287629" y="3062205"/>
              <a:ext cx="6561598" cy="1852768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553829">
                      <a:extLst>
                        <a:ext uri="{9D8B030D-6E8A-4147-A177-3AD203B41FA5}">
                          <a16:colId xmlns:a16="http://schemas.microsoft.com/office/drawing/2014/main" val="2746488407"/>
                        </a:ext>
                      </a:extLst>
                    </a:gridCol>
                    <a:gridCol w="1169835">
                      <a:extLst>
                        <a:ext uri="{9D8B030D-6E8A-4147-A177-3AD203B41FA5}">
                          <a16:colId xmlns:a16="http://schemas.microsoft.com/office/drawing/2014/main" val="2690950364"/>
                        </a:ext>
                      </a:extLst>
                    </a:gridCol>
                    <a:gridCol w="1323334">
                      <a:extLst>
                        <a:ext uri="{9D8B030D-6E8A-4147-A177-3AD203B41FA5}">
                          <a16:colId xmlns:a16="http://schemas.microsoft.com/office/drawing/2014/main" val="2863126685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1911977768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19528320"/>
                        </a:ext>
                      </a:extLst>
                    </a:gridCol>
                  </a:tblGrid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300" dirty="0">
                              <a:solidFill>
                                <a:srgbClr val="FFC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模型評估指標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MAE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21739" t="-3125" r="-101449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300" dirty="0"/>
                            <a:t>MAPE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6502523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2</a:t>
                          </a:r>
                        </a:p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Hidden size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256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0.0111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0.0721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0.3224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18.43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494578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 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512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0.0110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0.0708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0.3233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17.96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9961136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 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768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0.0129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0.0744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0.2089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18.98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5419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998E7879-ED10-9114-91BC-895A928D3AD7}"/>
              </a:ext>
            </a:extLst>
          </p:cNvPr>
          <p:cNvSpPr txBox="1"/>
          <p:nvPr/>
        </p:nvSpPr>
        <p:spPr>
          <a:xfrm>
            <a:off x="6257925" y="247020"/>
            <a:ext cx="170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(Epoch = 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642B6F-3270-ED13-ED74-FAFB2264CA50}"/>
              </a:ext>
            </a:extLst>
          </p:cNvPr>
          <p:cNvSpPr txBox="1"/>
          <p:nvPr/>
        </p:nvSpPr>
        <p:spPr>
          <a:xfrm>
            <a:off x="5022057" y="525905"/>
            <a:ext cx="30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初始化權重已固定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，方便研究比較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C45F28-57E7-E618-4C61-D02B8AF4C3CB}"/>
              </a:ext>
            </a:extLst>
          </p:cNvPr>
          <p:cNvSpPr txBox="1"/>
          <p:nvPr/>
        </p:nvSpPr>
        <p:spPr>
          <a:xfrm>
            <a:off x="3919545" y="2694982"/>
            <a:ext cx="101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歸納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8653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E297ED-5EA6-8FCC-000D-9ADD1AB6F50C}"/>
              </a:ext>
            </a:extLst>
          </p:cNvPr>
          <p:cNvSpPr txBox="1"/>
          <p:nvPr/>
        </p:nvSpPr>
        <p:spPr>
          <a:xfrm>
            <a:off x="3818323" y="1108185"/>
            <a:ext cx="97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歸納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3">
                <a:extLst>
                  <a:ext uri="{FF2B5EF4-FFF2-40B4-BE49-F238E27FC236}">
                    <a16:creationId xmlns:a16="http://schemas.microsoft.com/office/drawing/2014/main" id="{725977EA-3F57-EEB1-55D4-A17323AB6B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052" y="1488281"/>
              <a:ext cx="6668754" cy="2447128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525254">
                      <a:extLst>
                        <a:ext uri="{9D8B030D-6E8A-4147-A177-3AD203B41FA5}">
                          <a16:colId xmlns:a16="http://schemas.microsoft.com/office/drawing/2014/main" val="2746488407"/>
                        </a:ext>
                      </a:extLst>
                    </a:gridCol>
                    <a:gridCol w="1198410">
                      <a:extLst>
                        <a:ext uri="{9D8B030D-6E8A-4147-A177-3AD203B41FA5}">
                          <a16:colId xmlns:a16="http://schemas.microsoft.com/office/drawing/2014/main" val="2690950364"/>
                        </a:ext>
                      </a:extLst>
                    </a:gridCol>
                    <a:gridCol w="1373341">
                      <a:extLst>
                        <a:ext uri="{9D8B030D-6E8A-4147-A177-3AD203B41FA5}">
                          <a16:colId xmlns:a16="http://schemas.microsoft.com/office/drawing/2014/main" val="2863126685"/>
                        </a:ext>
                      </a:extLst>
                    </a:gridCol>
                    <a:gridCol w="1321593">
                      <a:extLst>
                        <a:ext uri="{9D8B030D-6E8A-4147-A177-3AD203B41FA5}">
                          <a16:colId xmlns:a16="http://schemas.microsoft.com/office/drawing/2014/main" val="1911977768"/>
                        </a:ext>
                      </a:extLst>
                    </a:gridCol>
                    <a:gridCol w="1250156">
                      <a:extLst>
                        <a:ext uri="{9D8B030D-6E8A-4147-A177-3AD203B41FA5}">
                          <a16:colId xmlns:a16="http://schemas.microsoft.com/office/drawing/2014/main" val="219528320"/>
                        </a:ext>
                      </a:extLst>
                    </a:gridCol>
                  </a:tblGrid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300" dirty="0">
                              <a:solidFill>
                                <a:srgbClr val="FFC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模型評估指標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MAE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altLang="zh-TW" sz="13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30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300" dirty="0"/>
                            <a:t>MAPE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65025232"/>
                      </a:ext>
                    </a:extLst>
                  </a:tr>
                  <a:tr h="4461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512</a:t>
                          </a:r>
                        </a:p>
                        <a:p>
                          <a:pPr algn="ctr"/>
                          <a:r>
                            <a:rPr lang="en-US" altLang="zh-TW" sz="1300" dirty="0" err="1"/>
                            <a:t>Seq_length</a:t>
                          </a:r>
                          <a:r>
                            <a:rPr lang="en-US" altLang="zh-TW" sz="1300" dirty="0"/>
                            <a:t>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3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0.0169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0.0849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-0.0208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22.31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4945786"/>
                      </a:ext>
                    </a:extLst>
                  </a:tr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512</a:t>
                          </a:r>
                        </a:p>
                        <a:p>
                          <a:pPr algn="ctr"/>
                          <a:r>
                            <a:rPr lang="en-US" altLang="zh-TW" sz="1300" dirty="0" err="1"/>
                            <a:t>Seq_length</a:t>
                          </a:r>
                          <a:r>
                            <a:rPr lang="en-US" altLang="zh-TW" sz="1300" dirty="0"/>
                            <a:t>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7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0.0110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0.0708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0.3233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17.96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99611366"/>
                      </a:ext>
                    </a:extLst>
                  </a:tr>
                  <a:tr h="477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512</a:t>
                          </a:r>
                        </a:p>
                        <a:p>
                          <a:pPr algn="ctr"/>
                          <a:r>
                            <a:rPr lang="en-US" altLang="zh-TW" sz="1300" dirty="0" err="1"/>
                            <a:t>Seq_length</a:t>
                          </a:r>
                          <a:r>
                            <a:rPr lang="en-US" altLang="zh-TW" sz="1300" dirty="0"/>
                            <a:t>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14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0.0146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0.0789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0.1131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20.85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5419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3">
                <a:extLst>
                  <a:ext uri="{FF2B5EF4-FFF2-40B4-BE49-F238E27FC236}">
                    <a16:creationId xmlns:a16="http://schemas.microsoft.com/office/drawing/2014/main" id="{725977EA-3F57-EEB1-55D4-A17323AB6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3121759"/>
                  </p:ext>
                </p:extLst>
              </p:nvPr>
            </p:nvGraphicFramePr>
            <p:xfrm>
              <a:off x="925052" y="1488281"/>
              <a:ext cx="6668754" cy="2447128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525254">
                      <a:extLst>
                        <a:ext uri="{9D8B030D-6E8A-4147-A177-3AD203B41FA5}">
                          <a16:colId xmlns:a16="http://schemas.microsoft.com/office/drawing/2014/main" val="2746488407"/>
                        </a:ext>
                      </a:extLst>
                    </a:gridCol>
                    <a:gridCol w="1198410">
                      <a:extLst>
                        <a:ext uri="{9D8B030D-6E8A-4147-A177-3AD203B41FA5}">
                          <a16:colId xmlns:a16="http://schemas.microsoft.com/office/drawing/2014/main" val="2690950364"/>
                        </a:ext>
                      </a:extLst>
                    </a:gridCol>
                    <a:gridCol w="1373341">
                      <a:extLst>
                        <a:ext uri="{9D8B030D-6E8A-4147-A177-3AD203B41FA5}">
                          <a16:colId xmlns:a16="http://schemas.microsoft.com/office/drawing/2014/main" val="2863126685"/>
                        </a:ext>
                      </a:extLst>
                    </a:gridCol>
                    <a:gridCol w="1321593">
                      <a:extLst>
                        <a:ext uri="{9D8B030D-6E8A-4147-A177-3AD203B41FA5}">
                          <a16:colId xmlns:a16="http://schemas.microsoft.com/office/drawing/2014/main" val="1911977768"/>
                        </a:ext>
                      </a:extLst>
                    </a:gridCol>
                    <a:gridCol w="1250156">
                      <a:extLst>
                        <a:ext uri="{9D8B030D-6E8A-4147-A177-3AD203B41FA5}">
                          <a16:colId xmlns:a16="http://schemas.microsoft.com/office/drawing/2014/main" val="219528320"/>
                        </a:ext>
                      </a:extLst>
                    </a:gridCol>
                  </a:tblGrid>
                  <a:tr h="389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300" dirty="0">
                              <a:solidFill>
                                <a:srgbClr val="FFC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模型評估指標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MAE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10599" t="-3125" r="-96313" b="-5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300" dirty="0"/>
                            <a:t>MAPE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65025232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512</a:t>
                          </a:r>
                        </a:p>
                        <a:p>
                          <a:pPr algn="ctr"/>
                          <a:r>
                            <a:rPr lang="en-US" altLang="zh-TW" sz="1300" dirty="0" err="1"/>
                            <a:t>Seq_length</a:t>
                          </a:r>
                          <a:r>
                            <a:rPr lang="en-US" altLang="zh-TW" sz="1300" dirty="0"/>
                            <a:t>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3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0.0169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0.0849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-0.0208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22.31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494578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512</a:t>
                          </a:r>
                        </a:p>
                        <a:p>
                          <a:pPr algn="ctr"/>
                          <a:r>
                            <a:rPr lang="en-US" altLang="zh-TW" sz="1300" dirty="0" err="1"/>
                            <a:t>Seq_length</a:t>
                          </a:r>
                          <a:r>
                            <a:rPr lang="en-US" altLang="zh-TW" sz="1300" dirty="0"/>
                            <a:t>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7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0.0110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0.0708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0.3233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rgbClr val="FF0000"/>
                              </a:solidFill>
                            </a:rPr>
                            <a:t>17.96</a:t>
                          </a:r>
                          <a:endParaRPr lang="zh-TW" altLang="en-US" sz="13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99611366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LSTM</a:t>
                          </a:r>
                          <a:r>
                            <a:rPr lang="zh-TW" altLang="en-US" sz="1300" dirty="0"/>
                            <a:t> </a:t>
                          </a:r>
                          <a:r>
                            <a:rPr lang="en-US" altLang="zh-TW" sz="1300" dirty="0"/>
                            <a:t>layers = 2</a:t>
                          </a:r>
                        </a:p>
                        <a:p>
                          <a:pPr algn="ctr"/>
                          <a:r>
                            <a:rPr lang="en-US" altLang="zh-TW" sz="1300" dirty="0"/>
                            <a:t>Hidden size = 512</a:t>
                          </a:r>
                        </a:p>
                        <a:p>
                          <a:pPr algn="ctr"/>
                          <a:r>
                            <a:rPr lang="en-US" altLang="zh-TW" sz="1300" dirty="0" err="1"/>
                            <a:t>Seq_length</a:t>
                          </a:r>
                          <a:r>
                            <a:rPr lang="en-US" altLang="zh-TW" sz="1300" dirty="0"/>
                            <a:t> = </a:t>
                          </a:r>
                          <a:r>
                            <a:rPr lang="en-US" altLang="zh-TW" sz="1300" dirty="0">
                              <a:solidFill>
                                <a:srgbClr val="00B050"/>
                              </a:solidFill>
                            </a:rPr>
                            <a:t>14</a:t>
                          </a:r>
                          <a:endParaRPr lang="zh-TW" altLang="en-US" sz="13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0.0146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0.0789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/>
                            <a:t>0.1131</a:t>
                          </a:r>
                          <a:endParaRPr lang="zh-TW" altLang="en-US" sz="13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300" dirty="0">
                              <a:solidFill>
                                <a:schemeClr val="tx1"/>
                              </a:solidFill>
                            </a:rPr>
                            <a:t>20.85</a:t>
                          </a:r>
                          <a:endParaRPr lang="zh-TW" altLang="en-US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75419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EF15AE2A-7B38-8DAB-3226-C6FBE0755403}"/>
              </a:ext>
            </a:extLst>
          </p:cNvPr>
          <p:cNvSpPr txBox="1"/>
          <p:nvPr/>
        </p:nvSpPr>
        <p:spPr>
          <a:xfrm>
            <a:off x="6128385" y="844551"/>
            <a:ext cx="170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(Epoch = 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2A6220-328C-AAB8-8BCE-7BBA05DDA9F5}"/>
              </a:ext>
            </a:extLst>
          </p:cNvPr>
          <p:cNvSpPr txBox="1"/>
          <p:nvPr/>
        </p:nvSpPr>
        <p:spPr>
          <a:xfrm>
            <a:off x="4892517" y="1123436"/>
            <a:ext cx="30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初始化權重已固定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，方便研究比較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1F5499-3B0F-8865-149F-3BE3594C55FD}"/>
              </a:ext>
            </a:extLst>
          </p:cNvPr>
          <p:cNvSpPr/>
          <p:nvPr/>
        </p:nvSpPr>
        <p:spPr>
          <a:xfrm>
            <a:off x="725474" y="2571750"/>
            <a:ext cx="7188849" cy="670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C6C3B9-1730-F9A5-2DDB-D2BBFFFABD67}"/>
              </a:ext>
            </a:extLst>
          </p:cNvPr>
          <p:cNvSpPr txBox="1"/>
          <p:nvPr/>
        </p:nvSpPr>
        <p:spPr>
          <a:xfrm>
            <a:off x="7989800" y="2658946"/>
            <a:ext cx="97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Best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2801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2878588-2044-05DF-F4AE-B9690021E168}"/>
              </a:ext>
            </a:extLst>
          </p:cNvPr>
          <p:cNvSpPr/>
          <p:nvPr/>
        </p:nvSpPr>
        <p:spPr>
          <a:xfrm>
            <a:off x="249382" y="2531602"/>
            <a:ext cx="8894618" cy="26118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83022E-AFDE-CCCD-FFC4-52178790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2" y="47357"/>
            <a:ext cx="3202210" cy="232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8C23B2-BD48-A6C4-1259-DC57EEC1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75" y="2322023"/>
            <a:ext cx="1495634" cy="20957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D34A22A-D3FC-7013-8A47-07AE2F323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727" y="2322022"/>
            <a:ext cx="1495634" cy="209579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15C2E79-5FEA-5787-A89C-ABC30E00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2" y="2652995"/>
            <a:ext cx="3284110" cy="24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A9853FB-7356-BBBD-613E-ACDD30965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427" y="2652995"/>
            <a:ext cx="3284109" cy="249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FA74ED3-202A-A7E4-22F3-D92B69711073}"/>
              </a:ext>
            </a:extLst>
          </p:cNvPr>
          <p:cNvSpPr/>
          <p:nvPr/>
        </p:nvSpPr>
        <p:spPr>
          <a:xfrm>
            <a:off x="3438446" y="1813686"/>
            <a:ext cx="136027" cy="143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FC4598-AC07-C87D-FC6F-D2143A1A6201}"/>
              </a:ext>
            </a:extLst>
          </p:cNvPr>
          <p:cNvSpPr/>
          <p:nvPr/>
        </p:nvSpPr>
        <p:spPr>
          <a:xfrm>
            <a:off x="5675325" y="1670103"/>
            <a:ext cx="136027" cy="143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1D94E51-765B-B641-7858-6746A3C59D44}"/>
              </a:ext>
            </a:extLst>
          </p:cNvPr>
          <p:cNvCxnSpPr>
            <a:cxnSpLocks/>
            <a:endCxn id="3076" idx="0"/>
          </p:cNvCxnSpPr>
          <p:nvPr/>
        </p:nvCxnSpPr>
        <p:spPr>
          <a:xfrm flipH="1">
            <a:off x="2026297" y="1932833"/>
            <a:ext cx="1377559" cy="7201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F7CCA4D-6555-59D8-E51C-A1415025F379}"/>
              </a:ext>
            </a:extLst>
          </p:cNvPr>
          <p:cNvCxnSpPr>
            <a:cxnSpLocks/>
            <a:stCxn id="19" idx="3"/>
            <a:endCxn id="3078" idx="0"/>
          </p:cNvCxnSpPr>
          <p:nvPr/>
        </p:nvCxnSpPr>
        <p:spPr>
          <a:xfrm>
            <a:off x="5811352" y="1741895"/>
            <a:ext cx="1033130" cy="9111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1BDBE5-DA93-EEDC-77E1-D5A6A70A8C1C}"/>
              </a:ext>
            </a:extLst>
          </p:cNvPr>
          <p:cNvSpPr txBox="1"/>
          <p:nvPr/>
        </p:nvSpPr>
        <p:spPr>
          <a:xfrm>
            <a:off x="2354322" y="2499104"/>
            <a:ext cx="729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ACD5A3D-7B37-9016-3984-4F790022BF28}"/>
              </a:ext>
            </a:extLst>
          </p:cNvPr>
          <p:cNvSpPr txBox="1"/>
          <p:nvPr/>
        </p:nvSpPr>
        <p:spPr>
          <a:xfrm>
            <a:off x="7162285" y="2531601"/>
            <a:ext cx="729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Red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2CF1FC9-C089-1FE9-F9B9-2D5DDD011AA9}"/>
              </a:ext>
            </a:extLst>
          </p:cNvPr>
          <p:cNvSpPr txBox="1"/>
          <p:nvPr/>
        </p:nvSpPr>
        <p:spPr>
          <a:xfrm>
            <a:off x="102794" y="1761029"/>
            <a:ext cx="256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橘色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真實值 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確診人數</a:t>
            </a:r>
            <a:r>
              <a:rPr lang="en-US" altLang="zh-TW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綠色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紅色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確診人數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B795F7-E801-DBB3-4C41-01329ECC8DC9}"/>
              </a:ext>
            </a:extLst>
          </p:cNvPr>
          <p:cNvSpPr txBox="1"/>
          <p:nvPr/>
        </p:nvSpPr>
        <p:spPr>
          <a:xfrm>
            <a:off x="6016636" y="1054479"/>
            <a:ext cx="114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訓練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53DAC9-D6A3-DF0A-C719-320D3C80E00A}"/>
              </a:ext>
            </a:extLst>
          </p:cNvPr>
          <p:cNvSpPr txBox="1"/>
          <p:nvPr/>
        </p:nvSpPr>
        <p:spPr>
          <a:xfrm>
            <a:off x="3976400" y="4487454"/>
            <a:ext cx="91797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9F35772-3D71-23C8-55E7-5411D801C089}"/>
              </a:ext>
            </a:extLst>
          </p:cNvPr>
          <p:cNvSpPr txBox="1"/>
          <p:nvPr/>
        </p:nvSpPr>
        <p:spPr>
          <a:xfrm>
            <a:off x="5942433" y="1813686"/>
            <a:ext cx="97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Save model weights</a:t>
            </a:r>
          </a:p>
        </p:txBody>
      </p:sp>
    </p:spTree>
    <p:extLst>
      <p:ext uri="{BB962C8B-B14F-4D97-AF65-F5344CB8AC3E}">
        <p14:creationId xmlns:p14="http://schemas.microsoft.com/office/powerpoint/2010/main" val="2994263704"/>
      </p:ext>
    </p:extLst>
  </p:cSld>
  <p:clrMapOvr>
    <a:masterClrMapping/>
  </p:clrMapOvr>
</p:sld>
</file>

<file path=ppt/theme/theme1.xml><?xml version="1.0" encoding="utf-8"?>
<a:theme xmlns:a="http://schemas.openxmlformats.org/drawingml/2006/main" name="國立成功大學(寬)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798</Words>
  <Application>Microsoft Office PowerPoint</Application>
  <PresentationFormat>如螢幕大小 (16:9)</PresentationFormat>
  <Paragraphs>211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新細明體</vt:lpstr>
      <vt:lpstr>Times New Roman</vt:lpstr>
      <vt:lpstr>標楷體</vt:lpstr>
      <vt:lpstr>微軟正黑體</vt:lpstr>
      <vt:lpstr>Calibri</vt:lpstr>
      <vt:lpstr>Cambria Math</vt:lpstr>
      <vt:lpstr>Arial</vt:lpstr>
      <vt:lpstr>Arial</vt:lpstr>
      <vt:lpstr>國立成功大學(寬)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本周進度</dc:title>
  <dc:creator>鄭憲宗</dc:creator>
  <cp:lastModifiedBy>長青 李</cp:lastModifiedBy>
  <cp:revision>124</cp:revision>
  <dcterms:modified xsi:type="dcterms:W3CDTF">2022-05-30T10:12:56Z</dcterms:modified>
</cp:coreProperties>
</file>