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handoutMasterIdLst>
    <p:handoutMasterId r:id="rId32"/>
  </p:handoutMasterIdLst>
  <p:sldIdLst>
    <p:sldId id="256" r:id="rId2"/>
    <p:sldId id="293" r:id="rId3"/>
    <p:sldId id="271" r:id="rId4"/>
    <p:sldId id="294" r:id="rId5"/>
    <p:sldId id="300" r:id="rId6"/>
    <p:sldId id="295" r:id="rId7"/>
    <p:sldId id="296" r:id="rId8"/>
    <p:sldId id="310" r:id="rId9"/>
    <p:sldId id="297" r:id="rId10"/>
    <p:sldId id="303" r:id="rId11"/>
    <p:sldId id="304" r:id="rId12"/>
    <p:sldId id="305" r:id="rId13"/>
    <p:sldId id="301" r:id="rId14"/>
    <p:sldId id="306" r:id="rId15"/>
    <p:sldId id="311" r:id="rId16"/>
    <p:sldId id="312" r:id="rId17"/>
    <p:sldId id="313" r:id="rId18"/>
    <p:sldId id="314" r:id="rId19"/>
    <p:sldId id="315" r:id="rId20"/>
    <p:sldId id="307" r:id="rId21"/>
    <p:sldId id="316" r:id="rId22"/>
    <p:sldId id="317" r:id="rId23"/>
    <p:sldId id="318" r:id="rId24"/>
    <p:sldId id="319" r:id="rId25"/>
    <p:sldId id="308" r:id="rId26"/>
    <p:sldId id="322" r:id="rId27"/>
    <p:sldId id="320" r:id="rId28"/>
    <p:sldId id="323" r:id="rId29"/>
    <p:sldId id="324" r:id="rId30"/>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93"/>
            <p14:sldId id="271"/>
            <p14:sldId id="294"/>
            <p14:sldId id="300"/>
            <p14:sldId id="295"/>
            <p14:sldId id="296"/>
            <p14:sldId id="310"/>
            <p14:sldId id="297"/>
            <p14:sldId id="303"/>
            <p14:sldId id="304"/>
            <p14:sldId id="305"/>
            <p14:sldId id="301"/>
            <p14:sldId id="306"/>
            <p14:sldId id="311"/>
            <p14:sldId id="312"/>
            <p14:sldId id="313"/>
            <p14:sldId id="314"/>
            <p14:sldId id="315"/>
            <p14:sldId id="307"/>
            <p14:sldId id="316"/>
            <p14:sldId id="317"/>
            <p14:sldId id="318"/>
            <p14:sldId id="319"/>
            <p14:sldId id="308"/>
            <p14:sldId id="322"/>
            <p14:sldId id="320"/>
            <p14:sldId id="323"/>
            <p14:sldId id="324"/>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3713" autoAdjust="0"/>
  </p:normalViewPr>
  <p:slideViewPr>
    <p:cSldViewPr snapToGrid="0">
      <p:cViewPr varScale="1">
        <p:scale>
          <a:sx n="65" d="100"/>
          <a:sy n="65" d="100"/>
        </p:scale>
        <p:origin x="1358" y="48"/>
      </p:cViewPr>
      <p:guideLst>
        <p:guide orient="horz" pos="2160"/>
        <p:guide pos="3840"/>
      </p:guideLst>
    </p:cSldViewPr>
  </p:slideViewPr>
  <p:outlineViewPr>
    <p:cViewPr>
      <p:scale>
        <a:sx n="33" d="100"/>
        <a:sy n="33" d="100"/>
      </p:scale>
      <p:origin x="0" y="-8966"/>
    </p:cViewPr>
  </p:outlineViewPr>
  <p:notesTextViewPr>
    <p:cViewPr>
      <p:scale>
        <a:sx n="1" d="1"/>
        <a:sy n="1" d="1"/>
      </p:scale>
      <p:origin x="0" y="0"/>
    </p:cViewPr>
  </p:notesText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1" loCatId="process" qsTypeId="urn:microsoft.com/office/officeart/2005/8/quickstyle/simple1" qsCatId="simple" csTypeId="urn:microsoft.com/office/officeart/2005/8/colors/accent2_2" csCatId="accent2" phldr="1"/>
      <dgm:spPr/>
    </dgm:pt>
    <dgm:pt modelId="{C866128F-4ED4-49A4-BE60-3A1F0AE3D2F5}">
      <dgm:prSet phldrT="[文本]"/>
      <dgm:spPr/>
      <dgm:t>
        <a:bodyPr/>
        <a:lstStyle/>
        <a:p>
          <a:r>
            <a:rPr lang="zh-CN" dirty="0"/>
            <a:t>描写问题的背景结构</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E1DB63E5-F5E2-474F-9CCA-A906C85A3F0C}">
      <dgm:prSet phldrT="[文本]"/>
      <dgm:spPr/>
      <dgm:t>
        <a:bodyPr/>
        <a:lstStyle/>
        <a:p>
          <a:r>
            <a:rPr lang="zh-CN" dirty="0"/>
            <a:t>一般性背景调查</a:t>
          </a:r>
          <a:endParaRPr lang="zh-CN" altLang="en-US" dirty="0"/>
        </a:p>
      </dgm:t>
    </dgm:pt>
    <dgm:pt modelId="{16E32D09-1A87-43E0-92CE-10EA94ABFC66}" type="parTrans" cxnId="{399EF89C-D7C9-4BB8-92F0-98840B7D6CEE}">
      <dgm:prSet/>
      <dgm:spPr/>
      <dgm:t>
        <a:bodyPr/>
        <a:lstStyle/>
        <a:p>
          <a:endParaRPr lang="zh-CN" altLang="en-US"/>
        </a:p>
      </dgm:t>
    </dgm:pt>
    <dgm:pt modelId="{DC1955C7-9233-4E2A-B58F-6507BDEED833}" type="sibTrans" cxnId="{399EF89C-D7C9-4BB8-92F0-98840B7D6CEE}">
      <dgm:prSet/>
      <dgm:spPr/>
      <dgm:t>
        <a:bodyPr/>
        <a:lstStyle/>
        <a:p>
          <a:endParaRPr lang="zh-CN" altLang="en-US"/>
        </a:p>
      </dgm:t>
    </dgm:pt>
    <dgm:pt modelId="{AFF64435-1945-4A83-A8F1-CAFF4197634F}">
      <dgm:prSet phldrT="[文本]"/>
      <dgm:spPr/>
      <dgm:t>
        <a:bodyPr/>
        <a:lstStyle/>
        <a:p>
          <a:r>
            <a:rPr lang="zh-CN" dirty="0"/>
            <a:t>学术特定背景调查</a:t>
          </a:r>
          <a:endParaRPr lang="zh-CN" altLang="en-US" dirty="0"/>
        </a:p>
      </dgm:t>
    </dgm:pt>
    <dgm:pt modelId="{96FC112B-DCC2-4942-B511-2D142D29C117}" type="parTrans" cxnId="{D46DD7EC-2E84-4366-9985-B2FA62294F40}">
      <dgm:prSet/>
      <dgm:spPr/>
      <dgm:t>
        <a:bodyPr/>
        <a:lstStyle/>
        <a:p>
          <a:endParaRPr lang="zh-CN" altLang="en-US"/>
        </a:p>
      </dgm:t>
    </dgm:pt>
    <dgm:pt modelId="{8C1C230B-A855-4B0E-A325-166ACBB0DC26}" type="sibTrans" cxnId="{D46DD7EC-2E84-4366-9985-B2FA62294F40}">
      <dgm:prSet/>
      <dgm:spPr/>
      <dgm:t>
        <a:bodyPr/>
        <a:lstStyle/>
        <a:p>
          <a:endParaRPr lang="zh-CN" altLang="en-US"/>
        </a:p>
      </dgm:t>
    </dgm:pt>
    <dgm:pt modelId="{D754D28A-59F6-4416-B09E-A9341FA15E7B}" type="pres">
      <dgm:prSet presAssocID="{36EA0D96-88B7-4C01-AE45-97242E894D10}" presName="Name0" presStyleCnt="0">
        <dgm:presLayoutVars>
          <dgm:dir/>
          <dgm:resizeHandles val="exact"/>
        </dgm:presLayoutVars>
      </dgm:prSet>
      <dgm:spPr/>
    </dgm:pt>
    <dgm:pt modelId="{CB351770-3FB6-4067-B134-F70B95E2DE47}" type="pres">
      <dgm:prSet presAssocID="{C866128F-4ED4-49A4-BE60-3A1F0AE3D2F5}" presName="node" presStyleLbl="node1" presStyleIdx="0" presStyleCnt="3">
        <dgm:presLayoutVars>
          <dgm:bulletEnabled val="1"/>
        </dgm:presLayoutVars>
      </dgm:prSet>
      <dgm:spPr/>
    </dgm:pt>
    <dgm:pt modelId="{73936043-73B5-4AE8-9676-9E96FE79639C}" type="pres">
      <dgm:prSet presAssocID="{21D9A3F0-1303-4999-9542-4A9BE824702E}" presName="sibTrans" presStyleLbl="sibTrans2D1" presStyleIdx="0" presStyleCnt="2"/>
      <dgm:spPr/>
    </dgm:pt>
    <dgm:pt modelId="{845647B9-58DB-43A4-9F46-59C2E8F1A77A}" type="pres">
      <dgm:prSet presAssocID="{21D9A3F0-1303-4999-9542-4A9BE824702E}" presName="connectorText" presStyleLbl="sibTrans2D1" presStyleIdx="0" presStyleCnt="2"/>
      <dgm:spPr/>
    </dgm:pt>
    <dgm:pt modelId="{87A30B15-CFF8-4262-AE57-A8CDF7EA5111}" type="pres">
      <dgm:prSet presAssocID="{E1DB63E5-F5E2-474F-9CCA-A906C85A3F0C}" presName="node" presStyleLbl="node1" presStyleIdx="1" presStyleCnt="3">
        <dgm:presLayoutVars>
          <dgm:bulletEnabled val="1"/>
        </dgm:presLayoutVars>
      </dgm:prSet>
      <dgm:spPr/>
    </dgm:pt>
    <dgm:pt modelId="{92DCEE69-1666-4541-8572-D322BA87CCEA}" type="pres">
      <dgm:prSet presAssocID="{DC1955C7-9233-4E2A-B58F-6507BDEED833}" presName="sibTrans" presStyleLbl="sibTrans2D1" presStyleIdx="1" presStyleCnt="2"/>
      <dgm:spPr/>
    </dgm:pt>
    <dgm:pt modelId="{B7A926CE-97EF-4E0C-B835-EC5FB824CBE8}" type="pres">
      <dgm:prSet presAssocID="{DC1955C7-9233-4E2A-B58F-6507BDEED833}" presName="connectorText" presStyleLbl="sibTrans2D1" presStyleIdx="1" presStyleCnt="2"/>
      <dgm:spPr/>
    </dgm:pt>
    <dgm:pt modelId="{0B42A24C-A9BC-4B53-BE49-14FD9AFA985D}" type="pres">
      <dgm:prSet presAssocID="{AFF64435-1945-4A83-A8F1-CAFF4197634F}" presName="node" presStyleLbl="node1" presStyleIdx="2" presStyleCnt="3">
        <dgm:presLayoutVars>
          <dgm:bulletEnabled val="1"/>
        </dgm:presLayoutVars>
      </dgm:prSet>
      <dgm:spPr/>
    </dgm:pt>
  </dgm:ptLst>
  <dgm:cxnLst>
    <dgm:cxn modelId="{DED05007-4906-465F-B128-3FBCDE7702AF}" type="presOf" srcId="{36EA0D96-88B7-4C01-AE45-97242E894D10}" destId="{D754D28A-59F6-4416-B09E-A9341FA15E7B}" srcOrd="0" destOrd="0" presId="urn:microsoft.com/office/officeart/2005/8/layout/process1"/>
    <dgm:cxn modelId="{0FFC8C0C-4D93-41CD-A110-C339E326D634}" type="presOf" srcId="{C866128F-4ED4-49A4-BE60-3A1F0AE3D2F5}" destId="{CB351770-3FB6-4067-B134-F70B95E2DE47}" srcOrd="0" destOrd="0" presId="urn:microsoft.com/office/officeart/2005/8/layout/process1"/>
    <dgm:cxn modelId="{A1FB1518-38A0-47B0-942C-BF20EE935BFA}" type="presOf" srcId="{DC1955C7-9233-4E2A-B58F-6507BDEED833}" destId="{B7A926CE-97EF-4E0C-B835-EC5FB824CBE8}" srcOrd="1" destOrd="0" presId="urn:microsoft.com/office/officeart/2005/8/layout/process1"/>
    <dgm:cxn modelId="{88E00641-4846-4CA5-BDDD-AD9640FD92C1}" type="presOf" srcId="{DC1955C7-9233-4E2A-B58F-6507BDEED833}" destId="{92DCEE69-1666-4541-8572-D322BA87CCEA}" srcOrd="0" destOrd="0" presId="urn:microsoft.com/office/officeart/2005/8/layout/process1"/>
    <dgm:cxn modelId="{9463B376-BCDF-4BB5-A748-AF03157A44C8}" type="presOf" srcId="{21D9A3F0-1303-4999-9542-4A9BE824702E}" destId="{73936043-73B5-4AE8-9676-9E96FE79639C}" srcOrd="0" destOrd="0" presId="urn:microsoft.com/office/officeart/2005/8/layout/process1"/>
    <dgm:cxn modelId="{FA483A91-9F0B-451E-95F3-2569A5F58B8A}" srcId="{36EA0D96-88B7-4C01-AE45-97242E894D10}" destId="{C866128F-4ED4-49A4-BE60-3A1F0AE3D2F5}" srcOrd="0" destOrd="0" parTransId="{48A4351A-0E09-4734-BD5C-AD7DDA985657}" sibTransId="{21D9A3F0-1303-4999-9542-4A9BE824702E}"/>
    <dgm:cxn modelId="{678C0E9B-C05D-45BB-877E-7B6C57ABB71C}" type="presOf" srcId="{E1DB63E5-F5E2-474F-9CCA-A906C85A3F0C}" destId="{87A30B15-CFF8-4262-AE57-A8CDF7EA5111}" srcOrd="0" destOrd="0" presId="urn:microsoft.com/office/officeart/2005/8/layout/process1"/>
    <dgm:cxn modelId="{399EF89C-D7C9-4BB8-92F0-98840B7D6CEE}" srcId="{36EA0D96-88B7-4C01-AE45-97242E894D10}" destId="{E1DB63E5-F5E2-474F-9CCA-A906C85A3F0C}" srcOrd="1" destOrd="0" parTransId="{16E32D09-1A87-43E0-92CE-10EA94ABFC66}" sibTransId="{DC1955C7-9233-4E2A-B58F-6507BDEED833}"/>
    <dgm:cxn modelId="{FE8757BF-19A2-4423-8F11-EB07CBA11DA2}" type="presOf" srcId="{AFF64435-1945-4A83-A8F1-CAFF4197634F}" destId="{0B42A24C-A9BC-4B53-BE49-14FD9AFA985D}" srcOrd="0" destOrd="0" presId="urn:microsoft.com/office/officeart/2005/8/layout/process1"/>
    <dgm:cxn modelId="{D46DD7EC-2E84-4366-9985-B2FA62294F40}" srcId="{36EA0D96-88B7-4C01-AE45-97242E894D10}" destId="{AFF64435-1945-4A83-A8F1-CAFF4197634F}" srcOrd="2" destOrd="0" parTransId="{96FC112B-DCC2-4942-B511-2D142D29C117}" sibTransId="{8C1C230B-A855-4B0E-A325-166ACBB0DC26}"/>
    <dgm:cxn modelId="{869937FD-2E10-44A1-BF98-34AC354EE9CA}" type="presOf" srcId="{21D9A3F0-1303-4999-9542-4A9BE824702E}" destId="{845647B9-58DB-43A4-9F46-59C2E8F1A77A}" srcOrd="1" destOrd="0" presId="urn:microsoft.com/office/officeart/2005/8/layout/process1"/>
    <dgm:cxn modelId="{B2AEFD78-BEE0-484E-BC26-8F083B155B26}" type="presParOf" srcId="{D754D28A-59F6-4416-B09E-A9341FA15E7B}" destId="{CB351770-3FB6-4067-B134-F70B95E2DE47}" srcOrd="0" destOrd="0" presId="urn:microsoft.com/office/officeart/2005/8/layout/process1"/>
    <dgm:cxn modelId="{D87A73A1-BF2C-4BC6-BFF8-5400BF58F163}" type="presParOf" srcId="{D754D28A-59F6-4416-B09E-A9341FA15E7B}" destId="{73936043-73B5-4AE8-9676-9E96FE79639C}" srcOrd="1" destOrd="0" presId="urn:microsoft.com/office/officeart/2005/8/layout/process1"/>
    <dgm:cxn modelId="{D81F6AC4-12AB-4611-A1D5-F2A47C077683}" type="presParOf" srcId="{73936043-73B5-4AE8-9676-9E96FE79639C}" destId="{845647B9-58DB-43A4-9F46-59C2E8F1A77A}" srcOrd="0" destOrd="0" presId="urn:microsoft.com/office/officeart/2005/8/layout/process1"/>
    <dgm:cxn modelId="{9022CC5E-C953-4BBB-9402-AEE4C52051FF}" type="presParOf" srcId="{D754D28A-59F6-4416-B09E-A9341FA15E7B}" destId="{87A30B15-CFF8-4262-AE57-A8CDF7EA5111}" srcOrd="2" destOrd="0" presId="urn:microsoft.com/office/officeart/2005/8/layout/process1"/>
    <dgm:cxn modelId="{00108A48-7F24-44C4-9FA4-E631B72F61EE}" type="presParOf" srcId="{D754D28A-59F6-4416-B09E-A9341FA15E7B}" destId="{92DCEE69-1666-4541-8572-D322BA87CCEA}" srcOrd="3" destOrd="0" presId="urn:microsoft.com/office/officeart/2005/8/layout/process1"/>
    <dgm:cxn modelId="{5234CBA1-EA4F-488D-98B1-87338568ED5F}" type="presParOf" srcId="{92DCEE69-1666-4541-8572-D322BA87CCEA}" destId="{B7A926CE-97EF-4E0C-B835-EC5FB824CBE8}" srcOrd="0" destOrd="0" presId="urn:microsoft.com/office/officeart/2005/8/layout/process1"/>
    <dgm:cxn modelId="{47F2B631-2CC6-4993-A3AC-7951461772D4}" type="presParOf" srcId="{D754D28A-59F6-4416-B09E-A9341FA15E7B}" destId="{0B42A24C-A9BC-4B53-BE49-14FD9AFA985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1" loCatId="process" qsTypeId="urn:microsoft.com/office/officeart/2005/8/quickstyle/simple1" qsCatId="simple" csTypeId="urn:microsoft.com/office/officeart/2005/8/colors/accent5_2" csCatId="accent5" phldr="1"/>
      <dgm:spPr/>
    </dgm:pt>
    <dgm:pt modelId="{C866128F-4ED4-49A4-BE60-3A1F0AE3D2F5}">
      <dgm:prSet phldrT="[文本]"/>
      <dgm:spPr/>
      <dgm:t>
        <a:bodyPr/>
        <a:lstStyle/>
        <a:p>
          <a:r>
            <a:rPr lang="zh-CN" dirty="0"/>
            <a:t>以一个疑问句的形式表述研究内容</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E1DB63E5-F5E2-474F-9CCA-A906C85A3F0C}">
      <dgm:prSet phldrT="[文本]"/>
      <dgm:spPr/>
      <dgm:t>
        <a:bodyPr/>
        <a:lstStyle/>
        <a:p>
          <a:r>
            <a:rPr lang="zh-CN" dirty="0"/>
            <a:t>确定主要概念并给出自己的定义</a:t>
          </a:r>
          <a:endParaRPr lang="zh-CN" altLang="en-US" dirty="0"/>
        </a:p>
      </dgm:t>
    </dgm:pt>
    <dgm:pt modelId="{16E32D09-1A87-43E0-92CE-10EA94ABFC66}" type="parTrans" cxnId="{399EF89C-D7C9-4BB8-92F0-98840B7D6CEE}">
      <dgm:prSet/>
      <dgm:spPr/>
      <dgm:t>
        <a:bodyPr/>
        <a:lstStyle/>
        <a:p>
          <a:endParaRPr lang="zh-CN" altLang="en-US"/>
        </a:p>
      </dgm:t>
    </dgm:pt>
    <dgm:pt modelId="{DC1955C7-9233-4E2A-B58F-6507BDEED833}" type="sibTrans" cxnId="{399EF89C-D7C9-4BB8-92F0-98840B7D6CEE}">
      <dgm:prSet/>
      <dgm:spPr/>
      <dgm:t>
        <a:bodyPr/>
        <a:lstStyle/>
        <a:p>
          <a:endParaRPr lang="zh-CN" altLang="en-US"/>
        </a:p>
      </dgm:t>
    </dgm:pt>
    <dgm:pt modelId="{AFF64435-1945-4A83-A8F1-CAFF4197634F}">
      <dgm:prSet phldrT="[文本]"/>
      <dgm:spPr/>
      <dgm:t>
        <a:bodyPr/>
        <a:lstStyle/>
        <a:p>
          <a:r>
            <a:rPr lang="zh-CN" dirty="0"/>
            <a:t>对主要概念进行穷尽组合</a:t>
          </a:r>
          <a:endParaRPr lang="zh-CN" altLang="en-US" dirty="0"/>
        </a:p>
      </dgm:t>
    </dgm:pt>
    <dgm:pt modelId="{96FC112B-DCC2-4942-B511-2D142D29C117}" type="parTrans" cxnId="{D46DD7EC-2E84-4366-9985-B2FA62294F40}">
      <dgm:prSet/>
      <dgm:spPr/>
      <dgm:t>
        <a:bodyPr/>
        <a:lstStyle/>
        <a:p>
          <a:endParaRPr lang="zh-CN" altLang="en-US"/>
        </a:p>
      </dgm:t>
    </dgm:pt>
    <dgm:pt modelId="{8C1C230B-A855-4B0E-A325-166ACBB0DC26}" type="sibTrans" cxnId="{D46DD7EC-2E84-4366-9985-B2FA62294F40}">
      <dgm:prSet/>
      <dgm:spPr/>
      <dgm:t>
        <a:bodyPr/>
        <a:lstStyle/>
        <a:p>
          <a:endParaRPr lang="zh-CN" altLang="en-US"/>
        </a:p>
      </dgm:t>
    </dgm:pt>
    <dgm:pt modelId="{D754D28A-59F6-4416-B09E-A9341FA15E7B}" type="pres">
      <dgm:prSet presAssocID="{36EA0D96-88B7-4C01-AE45-97242E894D10}" presName="Name0" presStyleCnt="0">
        <dgm:presLayoutVars>
          <dgm:dir/>
          <dgm:resizeHandles val="exact"/>
        </dgm:presLayoutVars>
      </dgm:prSet>
      <dgm:spPr/>
    </dgm:pt>
    <dgm:pt modelId="{CB351770-3FB6-4067-B134-F70B95E2DE47}" type="pres">
      <dgm:prSet presAssocID="{C866128F-4ED4-49A4-BE60-3A1F0AE3D2F5}" presName="node" presStyleLbl="node1" presStyleIdx="0" presStyleCnt="3">
        <dgm:presLayoutVars>
          <dgm:bulletEnabled val="1"/>
        </dgm:presLayoutVars>
      </dgm:prSet>
      <dgm:spPr/>
    </dgm:pt>
    <dgm:pt modelId="{73936043-73B5-4AE8-9676-9E96FE79639C}" type="pres">
      <dgm:prSet presAssocID="{21D9A3F0-1303-4999-9542-4A9BE824702E}" presName="sibTrans" presStyleLbl="sibTrans2D1" presStyleIdx="0" presStyleCnt="2"/>
      <dgm:spPr/>
    </dgm:pt>
    <dgm:pt modelId="{845647B9-58DB-43A4-9F46-59C2E8F1A77A}" type="pres">
      <dgm:prSet presAssocID="{21D9A3F0-1303-4999-9542-4A9BE824702E}" presName="connectorText" presStyleLbl="sibTrans2D1" presStyleIdx="0" presStyleCnt="2"/>
      <dgm:spPr/>
    </dgm:pt>
    <dgm:pt modelId="{87A30B15-CFF8-4262-AE57-A8CDF7EA5111}" type="pres">
      <dgm:prSet presAssocID="{E1DB63E5-F5E2-474F-9CCA-A906C85A3F0C}" presName="node" presStyleLbl="node1" presStyleIdx="1" presStyleCnt="3">
        <dgm:presLayoutVars>
          <dgm:bulletEnabled val="1"/>
        </dgm:presLayoutVars>
      </dgm:prSet>
      <dgm:spPr/>
    </dgm:pt>
    <dgm:pt modelId="{92DCEE69-1666-4541-8572-D322BA87CCEA}" type="pres">
      <dgm:prSet presAssocID="{DC1955C7-9233-4E2A-B58F-6507BDEED833}" presName="sibTrans" presStyleLbl="sibTrans2D1" presStyleIdx="1" presStyleCnt="2"/>
      <dgm:spPr/>
    </dgm:pt>
    <dgm:pt modelId="{B7A926CE-97EF-4E0C-B835-EC5FB824CBE8}" type="pres">
      <dgm:prSet presAssocID="{DC1955C7-9233-4E2A-B58F-6507BDEED833}" presName="connectorText" presStyleLbl="sibTrans2D1" presStyleIdx="1" presStyleCnt="2"/>
      <dgm:spPr/>
    </dgm:pt>
    <dgm:pt modelId="{0B42A24C-A9BC-4B53-BE49-14FD9AFA985D}" type="pres">
      <dgm:prSet presAssocID="{AFF64435-1945-4A83-A8F1-CAFF4197634F}" presName="node" presStyleLbl="node1" presStyleIdx="2" presStyleCnt="3">
        <dgm:presLayoutVars>
          <dgm:bulletEnabled val="1"/>
        </dgm:presLayoutVars>
      </dgm:prSet>
      <dgm:spPr/>
    </dgm:pt>
  </dgm:ptLst>
  <dgm:cxnLst>
    <dgm:cxn modelId="{DED05007-4906-465F-B128-3FBCDE7702AF}" type="presOf" srcId="{36EA0D96-88B7-4C01-AE45-97242E894D10}" destId="{D754D28A-59F6-4416-B09E-A9341FA15E7B}" srcOrd="0" destOrd="0" presId="urn:microsoft.com/office/officeart/2005/8/layout/process1"/>
    <dgm:cxn modelId="{0FFC8C0C-4D93-41CD-A110-C339E326D634}" type="presOf" srcId="{C866128F-4ED4-49A4-BE60-3A1F0AE3D2F5}" destId="{CB351770-3FB6-4067-B134-F70B95E2DE47}" srcOrd="0" destOrd="0" presId="urn:microsoft.com/office/officeart/2005/8/layout/process1"/>
    <dgm:cxn modelId="{A1FB1518-38A0-47B0-942C-BF20EE935BFA}" type="presOf" srcId="{DC1955C7-9233-4E2A-B58F-6507BDEED833}" destId="{B7A926CE-97EF-4E0C-B835-EC5FB824CBE8}" srcOrd="1" destOrd="0" presId="urn:microsoft.com/office/officeart/2005/8/layout/process1"/>
    <dgm:cxn modelId="{88E00641-4846-4CA5-BDDD-AD9640FD92C1}" type="presOf" srcId="{DC1955C7-9233-4E2A-B58F-6507BDEED833}" destId="{92DCEE69-1666-4541-8572-D322BA87CCEA}" srcOrd="0" destOrd="0" presId="urn:microsoft.com/office/officeart/2005/8/layout/process1"/>
    <dgm:cxn modelId="{9463B376-BCDF-4BB5-A748-AF03157A44C8}" type="presOf" srcId="{21D9A3F0-1303-4999-9542-4A9BE824702E}" destId="{73936043-73B5-4AE8-9676-9E96FE79639C}" srcOrd="0" destOrd="0" presId="urn:microsoft.com/office/officeart/2005/8/layout/process1"/>
    <dgm:cxn modelId="{FA483A91-9F0B-451E-95F3-2569A5F58B8A}" srcId="{36EA0D96-88B7-4C01-AE45-97242E894D10}" destId="{C866128F-4ED4-49A4-BE60-3A1F0AE3D2F5}" srcOrd="0" destOrd="0" parTransId="{48A4351A-0E09-4734-BD5C-AD7DDA985657}" sibTransId="{21D9A3F0-1303-4999-9542-4A9BE824702E}"/>
    <dgm:cxn modelId="{678C0E9B-C05D-45BB-877E-7B6C57ABB71C}" type="presOf" srcId="{E1DB63E5-F5E2-474F-9CCA-A906C85A3F0C}" destId="{87A30B15-CFF8-4262-AE57-A8CDF7EA5111}" srcOrd="0" destOrd="0" presId="urn:microsoft.com/office/officeart/2005/8/layout/process1"/>
    <dgm:cxn modelId="{399EF89C-D7C9-4BB8-92F0-98840B7D6CEE}" srcId="{36EA0D96-88B7-4C01-AE45-97242E894D10}" destId="{E1DB63E5-F5E2-474F-9CCA-A906C85A3F0C}" srcOrd="1" destOrd="0" parTransId="{16E32D09-1A87-43E0-92CE-10EA94ABFC66}" sibTransId="{DC1955C7-9233-4E2A-B58F-6507BDEED833}"/>
    <dgm:cxn modelId="{FE8757BF-19A2-4423-8F11-EB07CBA11DA2}" type="presOf" srcId="{AFF64435-1945-4A83-A8F1-CAFF4197634F}" destId="{0B42A24C-A9BC-4B53-BE49-14FD9AFA985D}" srcOrd="0" destOrd="0" presId="urn:microsoft.com/office/officeart/2005/8/layout/process1"/>
    <dgm:cxn modelId="{D46DD7EC-2E84-4366-9985-B2FA62294F40}" srcId="{36EA0D96-88B7-4C01-AE45-97242E894D10}" destId="{AFF64435-1945-4A83-A8F1-CAFF4197634F}" srcOrd="2" destOrd="0" parTransId="{96FC112B-DCC2-4942-B511-2D142D29C117}" sibTransId="{8C1C230B-A855-4B0E-A325-166ACBB0DC26}"/>
    <dgm:cxn modelId="{869937FD-2E10-44A1-BF98-34AC354EE9CA}" type="presOf" srcId="{21D9A3F0-1303-4999-9542-4A9BE824702E}" destId="{845647B9-58DB-43A4-9F46-59C2E8F1A77A}" srcOrd="1" destOrd="0" presId="urn:microsoft.com/office/officeart/2005/8/layout/process1"/>
    <dgm:cxn modelId="{B2AEFD78-BEE0-484E-BC26-8F083B155B26}" type="presParOf" srcId="{D754D28A-59F6-4416-B09E-A9341FA15E7B}" destId="{CB351770-3FB6-4067-B134-F70B95E2DE47}" srcOrd="0" destOrd="0" presId="urn:microsoft.com/office/officeart/2005/8/layout/process1"/>
    <dgm:cxn modelId="{D87A73A1-BF2C-4BC6-BFF8-5400BF58F163}" type="presParOf" srcId="{D754D28A-59F6-4416-B09E-A9341FA15E7B}" destId="{73936043-73B5-4AE8-9676-9E96FE79639C}" srcOrd="1" destOrd="0" presId="urn:microsoft.com/office/officeart/2005/8/layout/process1"/>
    <dgm:cxn modelId="{D81F6AC4-12AB-4611-A1D5-F2A47C077683}" type="presParOf" srcId="{73936043-73B5-4AE8-9676-9E96FE79639C}" destId="{845647B9-58DB-43A4-9F46-59C2E8F1A77A}" srcOrd="0" destOrd="0" presId="urn:microsoft.com/office/officeart/2005/8/layout/process1"/>
    <dgm:cxn modelId="{9022CC5E-C953-4BBB-9402-AEE4C52051FF}" type="presParOf" srcId="{D754D28A-59F6-4416-B09E-A9341FA15E7B}" destId="{87A30B15-CFF8-4262-AE57-A8CDF7EA5111}" srcOrd="2" destOrd="0" presId="urn:microsoft.com/office/officeart/2005/8/layout/process1"/>
    <dgm:cxn modelId="{00108A48-7F24-44C4-9FA4-E631B72F61EE}" type="presParOf" srcId="{D754D28A-59F6-4416-B09E-A9341FA15E7B}" destId="{92DCEE69-1666-4541-8572-D322BA87CCEA}" srcOrd="3" destOrd="0" presId="urn:microsoft.com/office/officeart/2005/8/layout/process1"/>
    <dgm:cxn modelId="{5234CBA1-EA4F-488D-98B1-87338568ED5F}" type="presParOf" srcId="{92DCEE69-1666-4541-8572-D322BA87CCEA}" destId="{B7A926CE-97EF-4E0C-B835-EC5FB824CBE8}" srcOrd="0" destOrd="0" presId="urn:microsoft.com/office/officeart/2005/8/layout/process1"/>
    <dgm:cxn modelId="{47F2B631-2CC6-4993-A3AC-7951461772D4}" type="presParOf" srcId="{D754D28A-59F6-4416-B09E-A9341FA15E7B}" destId="{0B42A24C-A9BC-4B53-BE49-14FD9AFA985D}"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2" loCatId="process" qsTypeId="urn:microsoft.com/office/officeart/2005/8/quickstyle/simple1" qsCatId="simple" csTypeId="urn:microsoft.com/office/officeart/2005/8/colors/accent5_2" csCatId="accent5" phldr="1"/>
      <dgm:spPr/>
    </dgm:pt>
    <dgm:pt modelId="{C866128F-4ED4-49A4-BE60-3A1F0AE3D2F5}">
      <dgm:prSet phldrT="[文本]"/>
      <dgm:spPr/>
      <dgm:t>
        <a:bodyPr/>
        <a:lstStyle/>
        <a:p>
          <a:r>
            <a:rPr lang="zh-CN" dirty="0"/>
            <a:t>以一个疑问句的形式表述研究内容</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E1DB63E5-F5E2-474F-9CCA-A906C85A3F0C}">
      <dgm:prSet phldrT="[文本]"/>
      <dgm:spPr/>
      <dgm:t>
        <a:bodyPr/>
        <a:lstStyle/>
        <a:p>
          <a:r>
            <a:rPr lang="zh-CN" dirty="0"/>
            <a:t>确定主要概念并给出自己的定义</a:t>
          </a:r>
          <a:endParaRPr lang="zh-CN" altLang="en-US" dirty="0"/>
        </a:p>
      </dgm:t>
    </dgm:pt>
    <dgm:pt modelId="{16E32D09-1A87-43E0-92CE-10EA94ABFC66}" type="parTrans" cxnId="{399EF89C-D7C9-4BB8-92F0-98840B7D6CEE}">
      <dgm:prSet/>
      <dgm:spPr/>
      <dgm:t>
        <a:bodyPr/>
        <a:lstStyle/>
        <a:p>
          <a:endParaRPr lang="zh-CN" altLang="en-US"/>
        </a:p>
      </dgm:t>
    </dgm:pt>
    <dgm:pt modelId="{DC1955C7-9233-4E2A-B58F-6507BDEED833}" type="sibTrans" cxnId="{399EF89C-D7C9-4BB8-92F0-98840B7D6CEE}">
      <dgm:prSet/>
      <dgm:spPr/>
      <dgm:t>
        <a:bodyPr/>
        <a:lstStyle/>
        <a:p>
          <a:endParaRPr lang="zh-CN" altLang="en-US"/>
        </a:p>
      </dgm:t>
    </dgm:pt>
    <dgm:pt modelId="{AFF64435-1945-4A83-A8F1-CAFF4197634F}">
      <dgm:prSet phldrT="[文本]"/>
      <dgm:spPr/>
      <dgm:t>
        <a:bodyPr/>
        <a:lstStyle/>
        <a:p>
          <a:r>
            <a:rPr lang="zh-CN" dirty="0"/>
            <a:t>对主要概念进行穷尽组合</a:t>
          </a:r>
          <a:endParaRPr lang="zh-CN" altLang="en-US" dirty="0"/>
        </a:p>
      </dgm:t>
    </dgm:pt>
    <dgm:pt modelId="{96FC112B-DCC2-4942-B511-2D142D29C117}" type="parTrans" cxnId="{D46DD7EC-2E84-4366-9985-B2FA62294F40}">
      <dgm:prSet/>
      <dgm:spPr/>
      <dgm:t>
        <a:bodyPr/>
        <a:lstStyle/>
        <a:p>
          <a:endParaRPr lang="zh-CN" altLang="en-US"/>
        </a:p>
      </dgm:t>
    </dgm:pt>
    <dgm:pt modelId="{8C1C230B-A855-4B0E-A325-166ACBB0DC26}" type="sibTrans" cxnId="{D46DD7EC-2E84-4366-9985-B2FA62294F40}">
      <dgm:prSet/>
      <dgm:spPr/>
      <dgm:t>
        <a:bodyPr/>
        <a:lstStyle/>
        <a:p>
          <a:endParaRPr lang="zh-CN" altLang="en-US"/>
        </a:p>
      </dgm:t>
    </dgm:pt>
    <dgm:pt modelId="{4266058E-D2A5-4EA5-B8B4-64B100E61FFF}" type="pres">
      <dgm:prSet presAssocID="{36EA0D96-88B7-4C01-AE45-97242E894D10}" presName="linearFlow" presStyleCnt="0">
        <dgm:presLayoutVars>
          <dgm:resizeHandles val="exact"/>
        </dgm:presLayoutVars>
      </dgm:prSet>
      <dgm:spPr/>
    </dgm:pt>
    <dgm:pt modelId="{8E541F63-7383-442B-ABB9-AA30BAC2D345}" type="pres">
      <dgm:prSet presAssocID="{C866128F-4ED4-49A4-BE60-3A1F0AE3D2F5}" presName="node" presStyleLbl="node1" presStyleIdx="0" presStyleCnt="3">
        <dgm:presLayoutVars>
          <dgm:bulletEnabled val="1"/>
        </dgm:presLayoutVars>
      </dgm:prSet>
      <dgm:spPr/>
    </dgm:pt>
    <dgm:pt modelId="{6D4F2D67-AEE7-4741-8AB6-A81A157E01C8}" type="pres">
      <dgm:prSet presAssocID="{21D9A3F0-1303-4999-9542-4A9BE824702E}" presName="sibTrans" presStyleLbl="sibTrans2D1" presStyleIdx="0" presStyleCnt="2"/>
      <dgm:spPr/>
    </dgm:pt>
    <dgm:pt modelId="{23EA06B0-9016-413B-B3B3-BE82435E5214}" type="pres">
      <dgm:prSet presAssocID="{21D9A3F0-1303-4999-9542-4A9BE824702E}" presName="connectorText" presStyleLbl="sibTrans2D1" presStyleIdx="0" presStyleCnt="2"/>
      <dgm:spPr/>
    </dgm:pt>
    <dgm:pt modelId="{19EB92FF-A635-4F45-8B22-1D74A442A9F1}" type="pres">
      <dgm:prSet presAssocID="{E1DB63E5-F5E2-474F-9CCA-A906C85A3F0C}" presName="node" presStyleLbl="node1" presStyleIdx="1" presStyleCnt="3">
        <dgm:presLayoutVars>
          <dgm:bulletEnabled val="1"/>
        </dgm:presLayoutVars>
      </dgm:prSet>
      <dgm:spPr/>
    </dgm:pt>
    <dgm:pt modelId="{1771423F-CECF-4A79-AB90-838508D468BA}" type="pres">
      <dgm:prSet presAssocID="{DC1955C7-9233-4E2A-B58F-6507BDEED833}" presName="sibTrans" presStyleLbl="sibTrans2D1" presStyleIdx="1" presStyleCnt="2"/>
      <dgm:spPr/>
    </dgm:pt>
    <dgm:pt modelId="{006AFDA0-737F-4608-8BC6-D78D2D19AD9A}" type="pres">
      <dgm:prSet presAssocID="{DC1955C7-9233-4E2A-B58F-6507BDEED833}" presName="connectorText" presStyleLbl="sibTrans2D1" presStyleIdx="1" presStyleCnt="2"/>
      <dgm:spPr/>
    </dgm:pt>
    <dgm:pt modelId="{41D56CE4-BC67-441F-A6C8-9F2392BE7698}" type="pres">
      <dgm:prSet presAssocID="{AFF64435-1945-4A83-A8F1-CAFF4197634F}" presName="node" presStyleLbl="node1" presStyleIdx="2" presStyleCnt="3">
        <dgm:presLayoutVars>
          <dgm:bulletEnabled val="1"/>
        </dgm:presLayoutVars>
      </dgm:prSet>
      <dgm:spPr/>
    </dgm:pt>
  </dgm:ptLst>
  <dgm:cxnLst>
    <dgm:cxn modelId="{5AE30123-2A07-4582-9CBA-2DAD237D0CB0}" type="presOf" srcId="{DC1955C7-9233-4E2A-B58F-6507BDEED833}" destId="{006AFDA0-737F-4608-8BC6-D78D2D19AD9A}" srcOrd="1" destOrd="0" presId="urn:microsoft.com/office/officeart/2005/8/layout/process2"/>
    <dgm:cxn modelId="{7C077467-7BA2-4B58-9396-5D1F57300DB5}" type="presOf" srcId="{21D9A3F0-1303-4999-9542-4A9BE824702E}" destId="{23EA06B0-9016-413B-B3B3-BE82435E5214}" srcOrd="1" destOrd="0" presId="urn:microsoft.com/office/officeart/2005/8/layout/process2"/>
    <dgm:cxn modelId="{FA483A91-9F0B-451E-95F3-2569A5F58B8A}" srcId="{36EA0D96-88B7-4C01-AE45-97242E894D10}" destId="{C866128F-4ED4-49A4-BE60-3A1F0AE3D2F5}" srcOrd="0" destOrd="0" parTransId="{48A4351A-0E09-4734-BD5C-AD7DDA985657}" sibTransId="{21D9A3F0-1303-4999-9542-4A9BE824702E}"/>
    <dgm:cxn modelId="{399EF89C-D7C9-4BB8-92F0-98840B7D6CEE}" srcId="{36EA0D96-88B7-4C01-AE45-97242E894D10}" destId="{E1DB63E5-F5E2-474F-9CCA-A906C85A3F0C}" srcOrd="1" destOrd="0" parTransId="{16E32D09-1A87-43E0-92CE-10EA94ABFC66}" sibTransId="{DC1955C7-9233-4E2A-B58F-6507BDEED833}"/>
    <dgm:cxn modelId="{8CB65AA7-BC4F-4BCD-BCB4-E5F9852CD79D}" type="presOf" srcId="{DC1955C7-9233-4E2A-B58F-6507BDEED833}" destId="{1771423F-CECF-4A79-AB90-838508D468BA}" srcOrd="0" destOrd="0" presId="urn:microsoft.com/office/officeart/2005/8/layout/process2"/>
    <dgm:cxn modelId="{B03164B7-99F4-4493-8F08-FAE8DA4EE9DF}" type="presOf" srcId="{AFF64435-1945-4A83-A8F1-CAFF4197634F}" destId="{41D56CE4-BC67-441F-A6C8-9F2392BE7698}" srcOrd="0" destOrd="0" presId="urn:microsoft.com/office/officeart/2005/8/layout/process2"/>
    <dgm:cxn modelId="{6C1305C4-8564-4D15-9D45-B01B0D1895DD}" type="presOf" srcId="{C866128F-4ED4-49A4-BE60-3A1F0AE3D2F5}" destId="{8E541F63-7383-442B-ABB9-AA30BAC2D345}" srcOrd="0" destOrd="0" presId="urn:microsoft.com/office/officeart/2005/8/layout/process2"/>
    <dgm:cxn modelId="{A2D926CB-6A89-4277-A744-B153A00C4479}" type="presOf" srcId="{21D9A3F0-1303-4999-9542-4A9BE824702E}" destId="{6D4F2D67-AEE7-4741-8AB6-A81A157E01C8}" srcOrd="0" destOrd="0" presId="urn:microsoft.com/office/officeart/2005/8/layout/process2"/>
    <dgm:cxn modelId="{8146B5E8-C0F0-4B9F-982C-A4F1767882BA}" type="presOf" srcId="{E1DB63E5-F5E2-474F-9CCA-A906C85A3F0C}" destId="{19EB92FF-A635-4F45-8B22-1D74A442A9F1}" srcOrd="0" destOrd="0" presId="urn:microsoft.com/office/officeart/2005/8/layout/process2"/>
    <dgm:cxn modelId="{D46DD7EC-2E84-4366-9985-B2FA62294F40}" srcId="{36EA0D96-88B7-4C01-AE45-97242E894D10}" destId="{AFF64435-1945-4A83-A8F1-CAFF4197634F}" srcOrd="2" destOrd="0" parTransId="{96FC112B-DCC2-4942-B511-2D142D29C117}" sibTransId="{8C1C230B-A855-4B0E-A325-166ACBB0DC26}"/>
    <dgm:cxn modelId="{7DD009F6-4EDE-4DEE-A90E-C7D2617586B2}" type="presOf" srcId="{36EA0D96-88B7-4C01-AE45-97242E894D10}" destId="{4266058E-D2A5-4EA5-B8B4-64B100E61FFF}" srcOrd="0" destOrd="0" presId="urn:microsoft.com/office/officeart/2005/8/layout/process2"/>
    <dgm:cxn modelId="{706F37F5-A159-471C-8039-747DB16E7763}" type="presParOf" srcId="{4266058E-D2A5-4EA5-B8B4-64B100E61FFF}" destId="{8E541F63-7383-442B-ABB9-AA30BAC2D345}" srcOrd="0" destOrd="0" presId="urn:microsoft.com/office/officeart/2005/8/layout/process2"/>
    <dgm:cxn modelId="{9352BA75-89C8-461D-ADB9-F91C651190B1}" type="presParOf" srcId="{4266058E-D2A5-4EA5-B8B4-64B100E61FFF}" destId="{6D4F2D67-AEE7-4741-8AB6-A81A157E01C8}" srcOrd="1" destOrd="0" presId="urn:microsoft.com/office/officeart/2005/8/layout/process2"/>
    <dgm:cxn modelId="{5B81A322-6131-46A8-9D05-B2D8C2957FA0}" type="presParOf" srcId="{6D4F2D67-AEE7-4741-8AB6-A81A157E01C8}" destId="{23EA06B0-9016-413B-B3B3-BE82435E5214}" srcOrd="0" destOrd="0" presId="urn:microsoft.com/office/officeart/2005/8/layout/process2"/>
    <dgm:cxn modelId="{895A3F96-14BB-4D88-8D5D-28559B4B37F7}" type="presParOf" srcId="{4266058E-D2A5-4EA5-B8B4-64B100E61FFF}" destId="{19EB92FF-A635-4F45-8B22-1D74A442A9F1}" srcOrd="2" destOrd="0" presId="urn:microsoft.com/office/officeart/2005/8/layout/process2"/>
    <dgm:cxn modelId="{7A8E91DB-68DA-427A-A35F-C26825F9357B}" type="presParOf" srcId="{4266058E-D2A5-4EA5-B8B4-64B100E61FFF}" destId="{1771423F-CECF-4A79-AB90-838508D468BA}" srcOrd="3" destOrd="0" presId="urn:microsoft.com/office/officeart/2005/8/layout/process2"/>
    <dgm:cxn modelId="{A594DBD5-AA2D-4FF8-B7BE-8B2E32ECB1FD}" type="presParOf" srcId="{1771423F-CECF-4A79-AB90-838508D468BA}" destId="{006AFDA0-737F-4608-8BC6-D78D2D19AD9A}" srcOrd="0" destOrd="0" presId="urn:microsoft.com/office/officeart/2005/8/layout/process2"/>
    <dgm:cxn modelId="{3FBF6F6D-2608-4D8A-852D-C46511579DBC}" type="presParOf" srcId="{4266058E-D2A5-4EA5-B8B4-64B100E61FFF}" destId="{41D56CE4-BC67-441F-A6C8-9F2392BE7698}"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zh-CN" dirty="0"/>
            <a:t>选定需要调查的概念组合</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a:t>
          </a:r>
          <a:r>
            <a:rPr lang="zh-CN" dirty="0"/>
            <a:t>搜索</a:t>
          </a:r>
          <a:r>
            <a:rPr lang="en-US" dirty="0"/>
            <a:t> </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zh-CN" dirty="0"/>
            <a:t>初步检索句搜索</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zh-CN" dirty="0"/>
            <a:t>相关文献探索</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3F046E85-D1F6-4655-9A21-51F3CB2FA524}">
      <dgm:prSet phldrT="[文本]"/>
      <dgm:spPr/>
      <dgm:t>
        <a:bodyPr/>
        <a:lstStyle/>
        <a:p>
          <a:r>
            <a:rPr lang="zh-CN" dirty="0"/>
            <a:t>成熟检索句搜索</a:t>
          </a:r>
          <a:endParaRPr lang="zh-CN" altLang="en-US" dirty="0"/>
        </a:p>
      </dgm:t>
    </dgm:pt>
    <dgm:pt modelId="{B3672214-A0AF-400E-A07F-9F84C9CE79C8}" type="parTrans" cxnId="{A0A8E636-DF45-4BEA-A6AD-EDCB0F2F7F8B}">
      <dgm:prSet/>
      <dgm:spPr/>
      <dgm:t>
        <a:bodyPr/>
        <a:lstStyle/>
        <a:p>
          <a:endParaRPr lang="zh-CN" altLang="en-US"/>
        </a:p>
      </dgm:t>
    </dgm:pt>
    <dgm:pt modelId="{F1ACA471-DDAD-45F2-B13E-9B71DF2C30A7}" type="sibTrans" cxnId="{A0A8E636-DF45-4BEA-A6AD-EDCB0F2F7F8B}">
      <dgm:prSet/>
      <dgm:spPr/>
      <dgm:t>
        <a:bodyPr/>
        <a:lstStyle/>
        <a:p>
          <a:endParaRPr lang="zh-CN" altLang="en-US"/>
        </a:p>
      </dgm:t>
    </dgm:pt>
    <dgm:pt modelId="{62FEEAB0-9AB0-4583-AA92-2FA8CB6BD563}">
      <dgm:prSet phldrT="[文本]"/>
      <dgm:spPr/>
      <dgm:t>
        <a:bodyPr/>
        <a:lstStyle/>
        <a:p>
          <a:r>
            <a:rPr lang="zh-CN" dirty="0"/>
            <a:t>基于积累文献，使用引文网络追踪至最新文献</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zh-CN" dirty="0"/>
            <a:t>阅读最新文献，</a:t>
          </a:r>
          <a:r>
            <a:rPr lang="zh-CN" altLang="en-US" dirty="0"/>
            <a:t>并整理调查结果</a:t>
          </a:r>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EFCC2AB0-DA6A-4625-8235-7FD5819285CF}" type="pres">
      <dgm:prSet presAssocID="{DDB7B4C9-66E1-461D-A9D8-A7E17DACDCC9}" presName="diagram" presStyleCnt="0">
        <dgm:presLayoutVars>
          <dgm:dir/>
          <dgm:resizeHandles val="exact"/>
        </dgm:presLayoutVars>
      </dgm:prSet>
      <dgm:spPr/>
    </dgm:pt>
    <dgm:pt modelId="{F8470A6F-3B66-4138-81FD-BEAE73D8167F}" type="pres">
      <dgm:prSet presAssocID="{2BD6BE0C-E4A2-4C24-8E74-BC337E0A670F}" presName="node" presStyleLbl="node1" presStyleIdx="0" presStyleCnt="7">
        <dgm:presLayoutVars>
          <dgm:bulletEnabled val="1"/>
        </dgm:presLayoutVars>
      </dgm:prSet>
      <dgm:spPr/>
    </dgm:pt>
    <dgm:pt modelId="{88611E51-543D-421A-9E3F-477BC38A1A1E}" type="pres">
      <dgm:prSet presAssocID="{711A844F-EABD-4412-9F04-FD557A4D070E}" presName="sibTrans" presStyleLbl="sibTrans2D1" presStyleIdx="0" presStyleCnt="6"/>
      <dgm:spPr/>
    </dgm:pt>
    <dgm:pt modelId="{71B2977F-994E-49D5-971B-50F63566F7B8}" type="pres">
      <dgm:prSet presAssocID="{711A844F-EABD-4412-9F04-FD557A4D070E}" presName="connectorText" presStyleLbl="sibTrans2D1" presStyleIdx="0" presStyleCnt="6"/>
      <dgm:spPr/>
    </dgm:pt>
    <dgm:pt modelId="{15BA7AE5-0333-4CA3-85CD-EDB267162AE3}" type="pres">
      <dgm:prSet presAssocID="{C1C54CB5-8FF2-4059-B8E4-5C0900114AFF}" presName="node" presStyleLbl="node1" presStyleIdx="1" presStyleCnt="7">
        <dgm:presLayoutVars>
          <dgm:bulletEnabled val="1"/>
        </dgm:presLayoutVars>
      </dgm:prSet>
      <dgm:spPr/>
    </dgm:pt>
    <dgm:pt modelId="{15A9B5C5-C808-440D-A261-FF326884C805}" type="pres">
      <dgm:prSet presAssocID="{65B57621-A6CA-405C-B35A-8F29FD1C77D2}" presName="sibTrans" presStyleLbl="sibTrans2D1" presStyleIdx="1" presStyleCnt="6"/>
      <dgm:spPr/>
    </dgm:pt>
    <dgm:pt modelId="{89305C2C-F3B4-46A4-86B4-791DA126981C}" type="pres">
      <dgm:prSet presAssocID="{65B57621-A6CA-405C-B35A-8F29FD1C77D2}" presName="connectorText" presStyleLbl="sibTrans2D1" presStyleIdx="1" presStyleCnt="6"/>
      <dgm:spPr/>
    </dgm:pt>
    <dgm:pt modelId="{33DBF514-FBFE-4A1A-B42F-113FCA6D95F1}" type="pres">
      <dgm:prSet presAssocID="{1A0E5C37-DC2E-48E2-A39E-FA3F4A0FD2B2}" presName="node" presStyleLbl="node1" presStyleIdx="2" presStyleCnt="7" custLinFactNeighborX="-408" custLinFactNeighborY="-717">
        <dgm:presLayoutVars>
          <dgm:bulletEnabled val="1"/>
        </dgm:presLayoutVars>
      </dgm:prSet>
      <dgm:spPr/>
    </dgm:pt>
    <dgm:pt modelId="{107045FF-56F2-40D5-84CE-06938EF03FBE}" type="pres">
      <dgm:prSet presAssocID="{E99E29EA-9C16-4668-B809-B9437B266478}" presName="sibTrans" presStyleLbl="sibTrans2D1" presStyleIdx="2" presStyleCnt="6"/>
      <dgm:spPr/>
    </dgm:pt>
    <dgm:pt modelId="{274565BD-E649-4856-B02F-62AD131F948E}" type="pres">
      <dgm:prSet presAssocID="{E99E29EA-9C16-4668-B809-B9437B266478}" presName="connectorText" presStyleLbl="sibTrans2D1" presStyleIdx="2" presStyleCnt="6"/>
      <dgm:spPr/>
    </dgm:pt>
    <dgm:pt modelId="{BEDF1A9F-FE6E-4AFA-978D-54F47105D3D4}" type="pres">
      <dgm:prSet presAssocID="{3658C77B-001E-47F3-BE3B-86573F0C8445}" presName="node" presStyleLbl="node1" presStyleIdx="3" presStyleCnt="7">
        <dgm:presLayoutVars>
          <dgm:bulletEnabled val="1"/>
        </dgm:presLayoutVars>
      </dgm:prSet>
      <dgm:spPr/>
    </dgm:pt>
    <dgm:pt modelId="{5D8FB017-738E-444A-8EB1-CB4480BA8E57}" type="pres">
      <dgm:prSet presAssocID="{90E25083-71C6-4C6B-8243-A788AD53801F}" presName="sibTrans" presStyleLbl="sibTrans2D1" presStyleIdx="3" presStyleCnt="6"/>
      <dgm:spPr/>
    </dgm:pt>
    <dgm:pt modelId="{B96FACAE-9916-4DC6-963B-CD0268A2717F}" type="pres">
      <dgm:prSet presAssocID="{90E25083-71C6-4C6B-8243-A788AD53801F}" presName="connectorText" presStyleLbl="sibTrans2D1" presStyleIdx="3" presStyleCnt="6"/>
      <dgm:spPr/>
    </dgm:pt>
    <dgm:pt modelId="{E00B610E-81B2-4F00-8766-37F9AE3A7673}" type="pres">
      <dgm:prSet presAssocID="{3F046E85-D1F6-4655-9A21-51F3CB2FA524}" presName="node" presStyleLbl="node1" presStyleIdx="4" presStyleCnt="7">
        <dgm:presLayoutVars>
          <dgm:bulletEnabled val="1"/>
        </dgm:presLayoutVars>
      </dgm:prSet>
      <dgm:spPr/>
    </dgm:pt>
    <dgm:pt modelId="{232C4ED6-9428-411A-8A9B-054F63A22472}" type="pres">
      <dgm:prSet presAssocID="{F1ACA471-DDAD-45F2-B13E-9B71DF2C30A7}" presName="sibTrans" presStyleLbl="sibTrans2D1" presStyleIdx="4" presStyleCnt="6"/>
      <dgm:spPr/>
    </dgm:pt>
    <dgm:pt modelId="{2960F95C-BFDD-4A2B-BE25-D5795E0E8378}" type="pres">
      <dgm:prSet presAssocID="{F1ACA471-DDAD-45F2-B13E-9B71DF2C30A7}" presName="connectorText" presStyleLbl="sibTrans2D1" presStyleIdx="4" presStyleCnt="6"/>
      <dgm:spPr/>
    </dgm:pt>
    <dgm:pt modelId="{4B9F7401-65A2-42A6-A804-761E89FF7153}" type="pres">
      <dgm:prSet presAssocID="{62FEEAB0-9AB0-4583-AA92-2FA8CB6BD563}" presName="node" presStyleLbl="node1" presStyleIdx="5" presStyleCnt="7">
        <dgm:presLayoutVars>
          <dgm:bulletEnabled val="1"/>
        </dgm:presLayoutVars>
      </dgm:prSet>
      <dgm:spPr/>
    </dgm:pt>
    <dgm:pt modelId="{A90FE2EB-95C3-4D6E-A0AB-9CE00960E08F}" type="pres">
      <dgm:prSet presAssocID="{6FEA0EB9-B5BC-44A0-B1C5-30D9112F6F75}" presName="sibTrans" presStyleLbl="sibTrans2D1" presStyleIdx="5" presStyleCnt="6"/>
      <dgm:spPr/>
    </dgm:pt>
    <dgm:pt modelId="{2ACE6B3E-43D1-4A2F-9CDC-24D688F0231B}" type="pres">
      <dgm:prSet presAssocID="{6FEA0EB9-B5BC-44A0-B1C5-30D9112F6F75}" presName="connectorText" presStyleLbl="sibTrans2D1" presStyleIdx="5" presStyleCnt="6"/>
      <dgm:spPr/>
    </dgm:pt>
    <dgm:pt modelId="{7E0331D0-620C-4C7C-944A-9FF67265DD97}" type="pres">
      <dgm:prSet presAssocID="{848E4625-5843-4535-ABDB-ECF9F702BBB8}" presName="node" presStyleLbl="node1" presStyleIdx="6" presStyleCnt="7">
        <dgm:presLayoutVars>
          <dgm:bulletEnabled val="1"/>
        </dgm:presLayoutVars>
      </dgm:prSet>
      <dgm:spPr/>
    </dgm:pt>
  </dgm:ptLst>
  <dgm:cxnLst>
    <dgm:cxn modelId="{1CF97F04-824D-42EB-9885-629DEFE17D8B}" type="presOf" srcId="{DDB7B4C9-66E1-461D-A9D8-A7E17DACDCC9}" destId="{EFCC2AB0-DA6A-4625-8235-7FD5819285CF}" srcOrd="0" destOrd="0" presId="urn:microsoft.com/office/officeart/2005/8/layout/process5"/>
    <dgm:cxn modelId="{644CF209-93B0-449D-8E74-6A79A9852A86}" srcId="{DDB7B4C9-66E1-461D-A9D8-A7E17DACDCC9}" destId="{1A0E5C37-DC2E-48E2-A39E-FA3F4A0FD2B2}" srcOrd="2" destOrd="0" parTransId="{2F9DAAA6-D02F-4365-B4C9-2F276751DE4B}" sibTransId="{E99E29EA-9C16-4668-B809-B9437B266478}"/>
    <dgm:cxn modelId="{95455912-A16A-4B69-A23B-A565458AAF70}" type="presOf" srcId="{65B57621-A6CA-405C-B35A-8F29FD1C77D2}" destId="{15A9B5C5-C808-440D-A261-FF326884C805}" srcOrd="0" destOrd="0" presId="urn:microsoft.com/office/officeart/2005/8/layout/process5"/>
    <dgm:cxn modelId="{E8026A18-A201-40AB-B9F8-7A7C0D9A1701}" srcId="{DDB7B4C9-66E1-461D-A9D8-A7E17DACDCC9}" destId="{848E4625-5843-4535-ABDB-ECF9F702BBB8}" srcOrd="6" destOrd="0" parTransId="{CE280EA4-741C-4AC6-8D02-028F0C5E057D}" sibTransId="{BE152291-EA2B-4B18-B1CA-FBC411DE3F3E}"/>
    <dgm:cxn modelId="{AA72851C-4C32-40C4-A3D7-248CA1026351}" type="presOf" srcId="{62FEEAB0-9AB0-4583-AA92-2FA8CB6BD563}" destId="{4B9F7401-65A2-42A6-A804-761E89FF7153}" srcOrd="0" destOrd="0" presId="urn:microsoft.com/office/officeart/2005/8/layout/process5"/>
    <dgm:cxn modelId="{345A151F-1C15-4EB2-9C7B-4FC5A0D1D581}" type="presOf" srcId="{E99E29EA-9C16-4668-B809-B9437B266478}" destId="{274565BD-E649-4856-B02F-62AD131F948E}" srcOrd="1" destOrd="0" presId="urn:microsoft.com/office/officeart/2005/8/layout/process5"/>
    <dgm:cxn modelId="{8036C72A-4D1E-48AC-9058-91C36CB5B96D}" type="presOf" srcId="{90E25083-71C6-4C6B-8243-A788AD53801F}" destId="{5D8FB017-738E-444A-8EB1-CB4480BA8E57}" srcOrd="0" destOrd="0" presId="urn:microsoft.com/office/officeart/2005/8/layout/process5"/>
    <dgm:cxn modelId="{A0A8E636-DF45-4BEA-A6AD-EDCB0F2F7F8B}" srcId="{DDB7B4C9-66E1-461D-A9D8-A7E17DACDCC9}" destId="{3F046E85-D1F6-4655-9A21-51F3CB2FA524}" srcOrd="4" destOrd="0" parTransId="{B3672214-A0AF-400E-A07F-9F84C9CE79C8}" sibTransId="{F1ACA471-DDAD-45F2-B13E-9B71DF2C30A7}"/>
    <dgm:cxn modelId="{8BE88F68-C60B-491B-B6A5-0E96D635AE41}" type="presOf" srcId="{E99E29EA-9C16-4668-B809-B9437B266478}" destId="{107045FF-56F2-40D5-84CE-06938EF03FBE}" srcOrd="0" destOrd="0" presId="urn:microsoft.com/office/officeart/2005/8/layout/process5"/>
    <dgm:cxn modelId="{918D8C69-0547-4108-A353-5A0F260AF47C}" type="presOf" srcId="{711A844F-EABD-4412-9F04-FD557A4D070E}" destId="{71B2977F-994E-49D5-971B-50F63566F7B8}" srcOrd="1" destOrd="0" presId="urn:microsoft.com/office/officeart/2005/8/layout/process5"/>
    <dgm:cxn modelId="{4027C052-521B-42F6-9DA1-D6084067324D}" type="presOf" srcId="{F1ACA471-DDAD-45F2-B13E-9B71DF2C30A7}" destId="{232C4ED6-9428-411A-8A9B-054F63A22472}" srcOrd="0" destOrd="0" presId="urn:microsoft.com/office/officeart/2005/8/layout/process5"/>
    <dgm:cxn modelId="{AAF11E76-B32D-4E4B-A37B-3A3D9892357C}" srcId="{DDB7B4C9-66E1-461D-A9D8-A7E17DACDCC9}" destId="{C1C54CB5-8FF2-4059-B8E4-5C0900114AFF}" srcOrd="1" destOrd="0" parTransId="{A0A62575-1EF4-46FE-8134-F7CFD06B3FB0}" sibTransId="{65B57621-A6CA-405C-B35A-8F29FD1C77D2}"/>
    <dgm:cxn modelId="{E31E625A-852A-4F74-873B-CADDF21F0914}" srcId="{DDB7B4C9-66E1-461D-A9D8-A7E17DACDCC9}" destId="{62FEEAB0-9AB0-4583-AA92-2FA8CB6BD563}" srcOrd="5" destOrd="0" parTransId="{250AF169-6366-430F-9916-ECE9FA3C7CBB}" sibTransId="{6FEA0EB9-B5BC-44A0-B1C5-30D9112F6F75}"/>
    <dgm:cxn modelId="{86F98981-2F8F-434E-9848-7802F2A3E432}" type="presOf" srcId="{90E25083-71C6-4C6B-8243-A788AD53801F}" destId="{B96FACAE-9916-4DC6-963B-CD0268A2717F}" srcOrd="1" destOrd="0" presId="urn:microsoft.com/office/officeart/2005/8/layout/process5"/>
    <dgm:cxn modelId="{BF75CC92-BDF3-4C9B-B5A1-C11F22B38F7D}" srcId="{DDB7B4C9-66E1-461D-A9D8-A7E17DACDCC9}" destId="{3658C77B-001E-47F3-BE3B-86573F0C8445}" srcOrd="3" destOrd="0" parTransId="{1232A67E-E16C-4FD4-98AD-7550F28910D2}" sibTransId="{90E25083-71C6-4C6B-8243-A788AD53801F}"/>
    <dgm:cxn modelId="{D7F2B098-1BE6-4BDE-8A49-6DDC8453EB35}" type="presOf" srcId="{C1C54CB5-8FF2-4059-B8E4-5C0900114AFF}" destId="{15BA7AE5-0333-4CA3-85CD-EDB267162AE3}" srcOrd="0" destOrd="0" presId="urn:microsoft.com/office/officeart/2005/8/layout/process5"/>
    <dgm:cxn modelId="{3F4BFC98-1003-43E1-BF5C-ECAC6CC45C57}" type="presOf" srcId="{3658C77B-001E-47F3-BE3B-86573F0C8445}" destId="{BEDF1A9F-FE6E-4AFA-978D-54F47105D3D4}" srcOrd="0" destOrd="0" presId="urn:microsoft.com/office/officeart/2005/8/layout/process5"/>
    <dgm:cxn modelId="{E98896A6-6855-4946-85EA-A08D76E5C982}" type="presOf" srcId="{2BD6BE0C-E4A2-4C24-8E74-BC337E0A670F}" destId="{F8470A6F-3B66-4138-81FD-BEAE73D8167F}" srcOrd="0" destOrd="0" presId="urn:microsoft.com/office/officeart/2005/8/layout/process5"/>
    <dgm:cxn modelId="{D2BBECAB-EBC5-41EA-9C5B-8F6032B5C67F}" type="presOf" srcId="{848E4625-5843-4535-ABDB-ECF9F702BBB8}" destId="{7E0331D0-620C-4C7C-944A-9FF67265DD97}" srcOrd="0" destOrd="0" presId="urn:microsoft.com/office/officeart/2005/8/layout/process5"/>
    <dgm:cxn modelId="{120480AE-F9F6-4D9F-AB60-DC1704EA5A40}" type="presOf" srcId="{1A0E5C37-DC2E-48E2-A39E-FA3F4A0FD2B2}" destId="{33DBF514-FBFE-4A1A-B42F-113FCA6D95F1}" srcOrd="0" destOrd="0" presId="urn:microsoft.com/office/officeart/2005/8/layout/process5"/>
    <dgm:cxn modelId="{3E7D92B8-2A62-41A3-BAAF-94F0A645885E}" type="presOf" srcId="{3F046E85-D1F6-4655-9A21-51F3CB2FA524}" destId="{E00B610E-81B2-4F00-8766-37F9AE3A7673}" srcOrd="0" destOrd="0" presId="urn:microsoft.com/office/officeart/2005/8/layout/process5"/>
    <dgm:cxn modelId="{B5A7C0C1-D0CC-409B-BB8E-1ADCBC28752F}" type="presOf" srcId="{711A844F-EABD-4412-9F04-FD557A4D070E}" destId="{88611E51-543D-421A-9E3F-477BC38A1A1E}" srcOrd="0" destOrd="0" presId="urn:microsoft.com/office/officeart/2005/8/layout/process5"/>
    <dgm:cxn modelId="{F92283CA-E418-4EFF-A8DC-2D647A6DF234}" type="presOf" srcId="{6FEA0EB9-B5BC-44A0-B1C5-30D9112F6F75}" destId="{2ACE6B3E-43D1-4A2F-9CDC-24D688F0231B}" srcOrd="1" destOrd="0" presId="urn:microsoft.com/office/officeart/2005/8/layout/process5"/>
    <dgm:cxn modelId="{21B239D3-CB4A-480E-9FBF-47BF71649C08}" type="presOf" srcId="{F1ACA471-DDAD-45F2-B13E-9B71DF2C30A7}" destId="{2960F95C-BFDD-4A2B-BE25-D5795E0E8378}" srcOrd="1" destOrd="0" presId="urn:microsoft.com/office/officeart/2005/8/layout/process5"/>
    <dgm:cxn modelId="{F98799D4-A9D6-42AF-B615-2080B7713F73}" type="presOf" srcId="{6FEA0EB9-B5BC-44A0-B1C5-30D9112F6F75}" destId="{A90FE2EB-95C3-4D6E-A0AB-9CE00960E08F}" srcOrd="0" destOrd="0" presId="urn:microsoft.com/office/officeart/2005/8/layout/process5"/>
    <dgm:cxn modelId="{BC7D9DEA-D243-4E69-82EC-E73D45031148}" type="presOf" srcId="{65B57621-A6CA-405C-B35A-8F29FD1C77D2}" destId="{89305C2C-F3B4-46A4-86B4-791DA126981C}" srcOrd="1" destOrd="0" presId="urn:microsoft.com/office/officeart/2005/8/layout/process5"/>
    <dgm:cxn modelId="{A1B689FF-A41C-4C06-9840-0626531AFD96}" srcId="{DDB7B4C9-66E1-461D-A9D8-A7E17DACDCC9}" destId="{2BD6BE0C-E4A2-4C24-8E74-BC337E0A670F}" srcOrd="0" destOrd="0" parTransId="{CADD317E-F659-42FD-A6A2-7CE174EC1F44}" sibTransId="{711A844F-EABD-4412-9F04-FD557A4D070E}"/>
    <dgm:cxn modelId="{A086BE63-B251-4AB7-9844-867CA81F5671}" type="presParOf" srcId="{EFCC2AB0-DA6A-4625-8235-7FD5819285CF}" destId="{F8470A6F-3B66-4138-81FD-BEAE73D8167F}" srcOrd="0" destOrd="0" presId="urn:microsoft.com/office/officeart/2005/8/layout/process5"/>
    <dgm:cxn modelId="{A8F9118A-618B-4632-945B-6D5FDEDDA9FE}" type="presParOf" srcId="{EFCC2AB0-DA6A-4625-8235-7FD5819285CF}" destId="{88611E51-543D-421A-9E3F-477BC38A1A1E}" srcOrd="1" destOrd="0" presId="urn:microsoft.com/office/officeart/2005/8/layout/process5"/>
    <dgm:cxn modelId="{53E5E14C-C5B6-4DAD-9897-BDB4E449919A}" type="presParOf" srcId="{88611E51-543D-421A-9E3F-477BC38A1A1E}" destId="{71B2977F-994E-49D5-971B-50F63566F7B8}" srcOrd="0" destOrd="0" presId="urn:microsoft.com/office/officeart/2005/8/layout/process5"/>
    <dgm:cxn modelId="{BA1DEDBC-A245-4ED8-900A-F5E3D8BD6C1C}" type="presParOf" srcId="{EFCC2AB0-DA6A-4625-8235-7FD5819285CF}" destId="{15BA7AE5-0333-4CA3-85CD-EDB267162AE3}" srcOrd="2" destOrd="0" presId="urn:microsoft.com/office/officeart/2005/8/layout/process5"/>
    <dgm:cxn modelId="{123B1FA3-B783-4C7B-A132-46469063BD94}" type="presParOf" srcId="{EFCC2AB0-DA6A-4625-8235-7FD5819285CF}" destId="{15A9B5C5-C808-440D-A261-FF326884C805}" srcOrd="3" destOrd="0" presId="urn:microsoft.com/office/officeart/2005/8/layout/process5"/>
    <dgm:cxn modelId="{38527A50-67ED-4DBC-9A24-E6A01AC109A9}" type="presParOf" srcId="{15A9B5C5-C808-440D-A261-FF326884C805}" destId="{89305C2C-F3B4-46A4-86B4-791DA126981C}" srcOrd="0" destOrd="0" presId="urn:microsoft.com/office/officeart/2005/8/layout/process5"/>
    <dgm:cxn modelId="{A246F663-AE18-428F-A37F-F4193933B30A}" type="presParOf" srcId="{EFCC2AB0-DA6A-4625-8235-7FD5819285CF}" destId="{33DBF514-FBFE-4A1A-B42F-113FCA6D95F1}" srcOrd="4" destOrd="0" presId="urn:microsoft.com/office/officeart/2005/8/layout/process5"/>
    <dgm:cxn modelId="{FC432252-8CC9-4920-A975-B60BE4AADC4F}" type="presParOf" srcId="{EFCC2AB0-DA6A-4625-8235-7FD5819285CF}" destId="{107045FF-56F2-40D5-84CE-06938EF03FBE}" srcOrd="5" destOrd="0" presId="urn:microsoft.com/office/officeart/2005/8/layout/process5"/>
    <dgm:cxn modelId="{15C0801F-76BC-4101-9883-F5B074E424B6}" type="presParOf" srcId="{107045FF-56F2-40D5-84CE-06938EF03FBE}" destId="{274565BD-E649-4856-B02F-62AD131F948E}" srcOrd="0" destOrd="0" presId="urn:microsoft.com/office/officeart/2005/8/layout/process5"/>
    <dgm:cxn modelId="{691597AE-4807-488E-9C99-8BA0D0863378}" type="presParOf" srcId="{EFCC2AB0-DA6A-4625-8235-7FD5819285CF}" destId="{BEDF1A9F-FE6E-4AFA-978D-54F47105D3D4}" srcOrd="6" destOrd="0" presId="urn:microsoft.com/office/officeart/2005/8/layout/process5"/>
    <dgm:cxn modelId="{79B4F68B-21C2-4EB8-8655-200DEF64C83A}" type="presParOf" srcId="{EFCC2AB0-DA6A-4625-8235-7FD5819285CF}" destId="{5D8FB017-738E-444A-8EB1-CB4480BA8E57}" srcOrd="7" destOrd="0" presId="urn:microsoft.com/office/officeart/2005/8/layout/process5"/>
    <dgm:cxn modelId="{3D317A26-03A1-45E5-AFE6-879146BCA563}" type="presParOf" srcId="{5D8FB017-738E-444A-8EB1-CB4480BA8E57}" destId="{B96FACAE-9916-4DC6-963B-CD0268A2717F}" srcOrd="0" destOrd="0" presId="urn:microsoft.com/office/officeart/2005/8/layout/process5"/>
    <dgm:cxn modelId="{34942547-23C1-40E3-BCA0-C5FC81D93CE8}" type="presParOf" srcId="{EFCC2AB0-DA6A-4625-8235-7FD5819285CF}" destId="{E00B610E-81B2-4F00-8766-37F9AE3A7673}" srcOrd="8" destOrd="0" presId="urn:microsoft.com/office/officeart/2005/8/layout/process5"/>
    <dgm:cxn modelId="{FCF4D8B1-A12C-48FE-8252-10C5F52DB6E9}" type="presParOf" srcId="{EFCC2AB0-DA6A-4625-8235-7FD5819285CF}" destId="{232C4ED6-9428-411A-8A9B-054F63A22472}" srcOrd="9" destOrd="0" presId="urn:microsoft.com/office/officeart/2005/8/layout/process5"/>
    <dgm:cxn modelId="{C5096F25-81F7-4606-B779-55197F637630}" type="presParOf" srcId="{232C4ED6-9428-411A-8A9B-054F63A22472}" destId="{2960F95C-BFDD-4A2B-BE25-D5795E0E8378}" srcOrd="0" destOrd="0" presId="urn:microsoft.com/office/officeart/2005/8/layout/process5"/>
    <dgm:cxn modelId="{02FBEF08-BF3D-42A1-8E8D-C7C6CAB0FE2C}" type="presParOf" srcId="{EFCC2AB0-DA6A-4625-8235-7FD5819285CF}" destId="{4B9F7401-65A2-42A6-A804-761E89FF7153}" srcOrd="10" destOrd="0" presId="urn:microsoft.com/office/officeart/2005/8/layout/process5"/>
    <dgm:cxn modelId="{ECA626A0-B209-4801-983B-558F50A1FA75}" type="presParOf" srcId="{EFCC2AB0-DA6A-4625-8235-7FD5819285CF}" destId="{A90FE2EB-95C3-4D6E-A0AB-9CE00960E08F}" srcOrd="11" destOrd="0" presId="urn:microsoft.com/office/officeart/2005/8/layout/process5"/>
    <dgm:cxn modelId="{DBE555F8-D294-4828-B7B0-C44257BD6CB7}" type="presParOf" srcId="{A90FE2EB-95C3-4D6E-A0AB-9CE00960E08F}" destId="{2ACE6B3E-43D1-4A2F-9CDC-24D688F0231B}" srcOrd="0" destOrd="0" presId="urn:microsoft.com/office/officeart/2005/8/layout/process5"/>
    <dgm:cxn modelId="{8F6DEB57-68AB-4176-AFB0-26F19502AE1D}" type="presParOf" srcId="{EFCC2AB0-DA6A-4625-8235-7FD5819285CF}" destId="{7E0331D0-620C-4C7C-944A-9FF67265DD97}"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zh-CN" dirty="0"/>
            <a:t>选定需要调查的概念组合</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a:t>
          </a:r>
          <a:r>
            <a:rPr lang="zh-CN" dirty="0"/>
            <a:t>搜索</a:t>
          </a:r>
          <a:r>
            <a:rPr lang="en-US" dirty="0"/>
            <a:t> </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zh-CN" dirty="0"/>
            <a:t>检索句搜索</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zh-CN" dirty="0"/>
            <a:t>相关文献探索</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62FEEAB0-9AB0-4583-AA92-2FA8CB6BD563}">
      <dgm:prSet phldrT="[文本]"/>
      <dgm:spPr/>
      <dgm:t>
        <a:bodyPr/>
        <a:lstStyle/>
        <a:p>
          <a:r>
            <a:rPr lang="zh-CN" dirty="0"/>
            <a:t>基于积累文献，使用引文网络追踪至最新文献</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zh-CN" dirty="0"/>
            <a:t>阅读最新文献，</a:t>
          </a:r>
          <a:r>
            <a:rPr lang="zh-CN" altLang="en-US" dirty="0"/>
            <a:t>并整理调查结果</a:t>
          </a:r>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11AEBE57-D44E-44AE-A8C8-FC26147C5ED4}" type="pres">
      <dgm:prSet presAssocID="{DDB7B4C9-66E1-461D-A9D8-A7E17DACDCC9}" presName="linearFlow" presStyleCnt="0">
        <dgm:presLayoutVars>
          <dgm:resizeHandles val="exact"/>
        </dgm:presLayoutVars>
      </dgm:prSet>
      <dgm:spPr/>
    </dgm:pt>
    <dgm:pt modelId="{930C0BCA-6593-44C5-9751-FD7E1CE9952E}" type="pres">
      <dgm:prSet presAssocID="{2BD6BE0C-E4A2-4C24-8E74-BC337E0A670F}" presName="node" presStyleLbl="node1" presStyleIdx="0" presStyleCnt="6">
        <dgm:presLayoutVars>
          <dgm:bulletEnabled val="1"/>
        </dgm:presLayoutVars>
      </dgm:prSet>
      <dgm:spPr/>
    </dgm:pt>
    <dgm:pt modelId="{93DF5A54-8D2F-4725-95B3-7522D9A88DDB}" type="pres">
      <dgm:prSet presAssocID="{711A844F-EABD-4412-9F04-FD557A4D070E}" presName="sibTrans" presStyleLbl="sibTrans2D1" presStyleIdx="0" presStyleCnt="5"/>
      <dgm:spPr/>
    </dgm:pt>
    <dgm:pt modelId="{F8CD3C61-7ED2-4634-8DB2-B05779CE76F6}" type="pres">
      <dgm:prSet presAssocID="{711A844F-EABD-4412-9F04-FD557A4D070E}" presName="connectorText" presStyleLbl="sibTrans2D1" presStyleIdx="0" presStyleCnt="5"/>
      <dgm:spPr/>
    </dgm:pt>
    <dgm:pt modelId="{8FCBEE87-AA88-4F27-AC2E-28A2D1A59955}" type="pres">
      <dgm:prSet presAssocID="{C1C54CB5-8FF2-4059-B8E4-5C0900114AFF}" presName="node" presStyleLbl="node1" presStyleIdx="1" presStyleCnt="6">
        <dgm:presLayoutVars>
          <dgm:bulletEnabled val="1"/>
        </dgm:presLayoutVars>
      </dgm:prSet>
      <dgm:spPr/>
    </dgm:pt>
    <dgm:pt modelId="{8424A28D-A41C-42BC-B00B-70888C1C49D2}" type="pres">
      <dgm:prSet presAssocID="{65B57621-A6CA-405C-B35A-8F29FD1C77D2}" presName="sibTrans" presStyleLbl="sibTrans2D1" presStyleIdx="1" presStyleCnt="5"/>
      <dgm:spPr/>
    </dgm:pt>
    <dgm:pt modelId="{D2C8A3D0-3016-448C-AA1F-0B8AB53ECBED}" type="pres">
      <dgm:prSet presAssocID="{65B57621-A6CA-405C-B35A-8F29FD1C77D2}" presName="connectorText" presStyleLbl="sibTrans2D1" presStyleIdx="1" presStyleCnt="5"/>
      <dgm:spPr/>
    </dgm:pt>
    <dgm:pt modelId="{EB672F5A-5CF3-48F5-AA86-9B9E38589E39}" type="pres">
      <dgm:prSet presAssocID="{1A0E5C37-DC2E-48E2-A39E-FA3F4A0FD2B2}" presName="node" presStyleLbl="node1" presStyleIdx="2" presStyleCnt="6">
        <dgm:presLayoutVars>
          <dgm:bulletEnabled val="1"/>
        </dgm:presLayoutVars>
      </dgm:prSet>
      <dgm:spPr/>
    </dgm:pt>
    <dgm:pt modelId="{E7879B0A-8B80-4526-A35C-D792857EA134}" type="pres">
      <dgm:prSet presAssocID="{E99E29EA-9C16-4668-B809-B9437B266478}" presName="sibTrans" presStyleLbl="sibTrans2D1" presStyleIdx="2" presStyleCnt="5"/>
      <dgm:spPr/>
    </dgm:pt>
    <dgm:pt modelId="{41657C5D-F009-4C67-BD4A-DC15470AC3D2}" type="pres">
      <dgm:prSet presAssocID="{E99E29EA-9C16-4668-B809-B9437B266478}" presName="connectorText" presStyleLbl="sibTrans2D1" presStyleIdx="2" presStyleCnt="5"/>
      <dgm:spPr/>
    </dgm:pt>
    <dgm:pt modelId="{50CBFBD7-3CE6-4451-8B45-6FE4B0B14A6A}" type="pres">
      <dgm:prSet presAssocID="{3658C77B-001E-47F3-BE3B-86573F0C8445}" presName="node" presStyleLbl="node1" presStyleIdx="3" presStyleCnt="6">
        <dgm:presLayoutVars>
          <dgm:bulletEnabled val="1"/>
        </dgm:presLayoutVars>
      </dgm:prSet>
      <dgm:spPr/>
    </dgm:pt>
    <dgm:pt modelId="{B060C9FB-60CE-44F2-928A-3F4AC927A822}" type="pres">
      <dgm:prSet presAssocID="{90E25083-71C6-4C6B-8243-A788AD53801F}" presName="sibTrans" presStyleLbl="sibTrans2D1" presStyleIdx="3" presStyleCnt="5"/>
      <dgm:spPr/>
    </dgm:pt>
    <dgm:pt modelId="{8C50CF1A-81C3-4C10-A377-16F2A993EDAA}" type="pres">
      <dgm:prSet presAssocID="{90E25083-71C6-4C6B-8243-A788AD53801F}" presName="connectorText" presStyleLbl="sibTrans2D1" presStyleIdx="3" presStyleCnt="5"/>
      <dgm:spPr/>
    </dgm:pt>
    <dgm:pt modelId="{66642FA1-E67C-49F7-B638-C33D4A7F52BF}" type="pres">
      <dgm:prSet presAssocID="{62FEEAB0-9AB0-4583-AA92-2FA8CB6BD563}" presName="node" presStyleLbl="node1" presStyleIdx="4" presStyleCnt="6">
        <dgm:presLayoutVars>
          <dgm:bulletEnabled val="1"/>
        </dgm:presLayoutVars>
      </dgm:prSet>
      <dgm:spPr/>
    </dgm:pt>
    <dgm:pt modelId="{080D5742-BD27-4A75-8A04-05EB9C21CD17}" type="pres">
      <dgm:prSet presAssocID="{6FEA0EB9-B5BC-44A0-B1C5-30D9112F6F75}" presName="sibTrans" presStyleLbl="sibTrans2D1" presStyleIdx="4" presStyleCnt="5"/>
      <dgm:spPr/>
    </dgm:pt>
    <dgm:pt modelId="{36B284B2-8245-40CA-B4BF-AFB3A59FC252}" type="pres">
      <dgm:prSet presAssocID="{6FEA0EB9-B5BC-44A0-B1C5-30D9112F6F75}" presName="connectorText" presStyleLbl="sibTrans2D1" presStyleIdx="4" presStyleCnt="5"/>
      <dgm:spPr/>
    </dgm:pt>
    <dgm:pt modelId="{4B94B743-C528-4BAD-80CC-1FEDC9D43490}" type="pres">
      <dgm:prSet presAssocID="{848E4625-5843-4535-ABDB-ECF9F702BBB8}" presName="node" presStyleLbl="node1" presStyleIdx="5" presStyleCnt="6">
        <dgm:presLayoutVars>
          <dgm:bulletEnabled val="1"/>
        </dgm:presLayoutVars>
      </dgm:prSet>
      <dgm:spPr/>
    </dgm:pt>
  </dgm:ptLst>
  <dgm:cxnLst>
    <dgm:cxn modelId="{316D0708-72AB-4A01-A092-A4B304DBD335}" type="presOf" srcId="{1A0E5C37-DC2E-48E2-A39E-FA3F4A0FD2B2}" destId="{EB672F5A-5CF3-48F5-AA86-9B9E38589E39}" srcOrd="0" destOrd="0" presId="urn:microsoft.com/office/officeart/2005/8/layout/process2"/>
    <dgm:cxn modelId="{644CF209-93B0-449D-8E74-6A79A9852A86}" srcId="{DDB7B4C9-66E1-461D-A9D8-A7E17DACDCC9}" destId="{1A0E5C37-DC2E-48E2-A39E-FA3F4A0FD2B2}" srcOrd="2" destOrd="0" parTransId="{2F9DAAA6-D02F-4365-B4C9-2F276751DE4B}" sibTransId="{E99E29EA-9C16-4668-B809-B9437B266478}"/>
    <dgm:cxn modelId="{57A8C014-063C-4B6D-A60C-E4A920CD33D7}" type="presOf" srcId="{2BD6BE0C-E4A2-4C24-8E74-BC337E0A670F}" destId="{930C0BCA-6593-44C5-9751-FD7E1CE9952E}" srcOrd="0" destOrd="0" presId="urn:microsoft.com/office/officeart/2005/8/layout/process2"/>
    <dgm:cxn modelId="{5B549F15-BA77-4A03-9B55-2E3C8F73FBBE}" type="presOf" srcId="{3658C77B-001E-47F3-BE3B-86573F0C8445}" destId="{50CBFBD7-3CE6-4451-8B45-6FE4B0B14A6A}" srcOrd="0" destOrd="0" presId="urn:microsoft.com/office/officeart/2005/8/layout/process2"/>
    <dgm:cxn modelId="{FC2E6817-3F84-4636-82F9-2A3E1D301EA1}" type="presOf" srcId="{E99E29EA-9C16-4668-B809-B9437B266478}" destId="{41657C5D-F009-4C67-BD4A-DC15470AC3D2}" srcOrd="1" destOrd="0" presId="urn:microsoft.com/office/officeart/2005/8/layout/process2"/>
    <dgm:cxn modelId="{E8026A18-A201-40AB-B9F8-7A7C0D9A1701}" srcId="{DDB7B4C9-66E1-461D-A9D8-A7E17DACDCC9}" destId="{848E4625-5843-4535-ABDB-ECF9F702BBB8}" srcOrd="5" destOrd="0" parTransId="{CE280EA4-741C-4AC6-8D02-028F0C5E057D}" sibTransId="{BE152291-EA2B-4B18-B1CA-FBC411DE3F3E}"/>
    <dgm:cxn modelId="{2ED1F447-3605-40DD-BB32-955A66498694}" type="presOf" srcId="{65B57621-A6CA-405C-B35A-8F29FD1C77D2}" destId="{D2C8A3D0-3016-448C-AA1F-0B8AB53ECBED}" srcOrd="1" destOrd="0" presId="urn:microsoft.com/office/officeart/2005/8/layout/process2"/>
    <dgm:cxn modelId="{5F8C7152-9867-47F9-8007-853ACE568FEF}" type="presOf" srcId="{6FEA0EB9-B5BC-44A0-B1C5-30D9112F6F75}" destId="{36B284B2-8245-40CA-B4BF-AFB3A59FC252}" srcOrd="1" destOrd="0" presId="urn:microsoft.com/office/officeart/2005/8/layout/process2"/>
    <dgm:cxn modelId="{6B09DE74-26DC-4BF3-A738-D5681C9ACAD9}" type="presOf" srcId="{65B57621-A6CA-405C-B35A-8F29FD1C77D2}" destId="{8424A28D-A41C-42BC-B00B-70888C1C49D2}" srcOrd="0" destOrd="0" presId="urn:microsoft.com/office/officeart/2005/8/layout/process2"/>
    <dgm:cxn modelId="{AAF11E76-B32D-4E4B-A37B-3A3D9892357C}" srcId="{DDB7B4C9-66E1-461D-A9D8-A7E17DACDCC9}" destId="{C1C54CB5-8FF2-4059-B8E4-5C0900114AFF}" srcOrd="1" destOrd="0" parTransId="{A0A62575-1EF4-46FE-8134-F7CFD06B3FB0}" sibTransId="{65B57621-A6CA-405C-B35A-8F29FD1C77D2}"/>
    <dgm:cxn modelId="{3C50F479-55D0-46D7-BB70-6E94EDFA0D20}" type="presOf" srcId="{711A844F-EABD-4412-9F04-FD557A4D070E}" destId="{93DF5A54-8D2F-4725-95B3-7522D9A88DDB}" srcOrd="0" destOrd="0" presId="urn:microsoft.com/office/officeart/2005/8/layout/process2"/>
    <dgm:cxn modelId="{E31E625A-852A-4F74-873B-CADDF21F0914}" srcId="{DDB7B4C9-66E1-461D-A9D8-A7E17DACDCC9}" destId="{62FEEAB0-9AB0-4583-AA92-2FA8CB6BD563}" srcOrd="4" destOrd="0" parTransId="{250AF169-6366-430F-9916-ECE9FA3C7CBB}" sibTransId="{6FEA0EB9-B5BC-44A0-B1C5-30D9112F6F75}"/>
    <dgm:cxn modelId="{FD86477B-5CEC-4DDF-904F-1E7AF35AE590}" type="presOf" srcId="{6FEA0EB9-B5BC-44A0-B1C5-30D9112F6F75}" destId="{080D5742-BD27-4A75-8A04-05EB9C21CD17}" srcOrd="0" destOrd="0" presId="urn:microsoft.com/office/officeart/2005/8/layout/process2"/>
    <dgm:cxn modelId="{BF75CC92-BDF3-4C9B-B5A1-C11F22B38F7D}" srcId="{DDB7B4C9-66E1-461D-A9D8-A7E17DACDCC9}" destId="{3658C77B-001E-47F3-BE3B-86573F0C8445}" srcOrd="3" destOrd="0" parTransId="{1232A67E-E16C-4FD4-98AD-7550F28910D2}" sibTransId="{90E25083-71C6-4C6B-8243-A788AD53801F}"/>
    <dgm:cxn modelId="{3C73AFA6-AC61-4903-8E5D-F1F876760256}" type="presOf" srcId="{E99E29EA-9C16-4668-B809-B9437B266478}" destId="{E7879B0A-8B80-4526-A35C-D792857EA134}" srcOrd="0" destOrd="0" presId="urn:microsoft.com/office/officeart/2005/8/layout/process2"/>
    <dgm:cxn modelId="{ABA759A7-A952-43D6-BCBF-7654F767BC36}" type="presOf" srcId="{90E25083-71C6-4C6B-8243-A788AD53801F}" destId="{B060C9FB-60CE-44F2-928A-3F4AC927A822}" srcOrd="0" destOrd="0" presId="urn:microsoft.com/office/officeart/2005/8/layout/process2"/>
    <dgm:cxn modelId="{951609A8-15EF-4775-8670-6D2EC4F9B434}" type="presOf" srcId="{C1C54CB5-8FF2-4059-B8E4-5C0900114AFF}" destId="{8FCBEE87-AA88-4F27-AC2E-28A2D1A59955}" srcOrd="0" destOrd="0" presId="urn:microsoft.com/office/officeart/2005/8/layout/process2"/>
    <dgm:cxn modelId="{86BC9CC1-E535-49F1-889B-006FBE186F48}" type="presOf" srcId="{711A844F-EABD-4412-9F04-FD557A4D070E}" destId="{F8CD3C61-7ED2-4634-8DB2-B05779CE76F6}" srcOrd="1" destOrd="0" presId="urn:microsoft.com/office/officeart/2005/8/layout/process2"/>
    <dgm:cxn modelId="{E7E112C3-3543-42C2-8AF2-1E82858B7260}" type="presOf" srcId="{848E4625-5843-4535-ABDB-ECF9F702BBB8}" destId="{4B94B743-C528-4BAD-80CC-1FEDC9D43490}" srcOrd="0" destOrd="0" presId="urn:microsoft.com/office/officeart/2005/8/layout/process2"/>
    <dgm:cxn modelId="{3B38A0C3-012F-48BD-ACBE-539F0D3209DF}" type="presOf" srcId="{DDB7B4C9-66E1-461D-A9D8-A7E17DACDCC9}" destId="{11AEBE57-D44E-44AE-A8C8-FC26147C5ED4}" srcOrd="0" destOrd="0" presId="urn:microsoft.com/office/officeart/2005/8/layout/process2"/>
    <dgm:cxn modelId="{4993ABD9-C90E-4314-92FF-77A63FF44BA0}" type="presOf" srcId="{62FEEAB0-9AB0-4583-AA92-2FA8CB6BD563}" destId="{66642FA1-E67C-49F7-B638-C33D4A7F52BF}" srcOrd="0" destOrd="0" presId="urn:microsoft.com/office/officeart/2005/8/layout/process2"/>
    <dgm:cxn modelId="{B837DFFC-1E68-4550-891A-D41EA6CB811C}" type="presOf" srcId="{90E25083-71C6-4C6B-8243-A788AD53801F}" destId="{8C50CF1A-81C3-4C10-A377-16F2A993EDAA}" srcOrd="1" destOrd="0" presId="urn:microsoft.com/office/officeart/2005/8/layout/process2"/>
    <dgm:cxn modelId="{A1B689FF-A41C-4C06-9840-0626531AFD96}" srcId="{DDB7B4C9-66E1-461D-A9D8-A7E17DACDCC9}" destId="{2BD6BE0C-E4A2-4C24-8E74-BC337E0A670F}" srcOrd="0" destOrd="0" parTransId="{CADD317E-F659-42FD-A6A2-7CE174EC1F44}" sibTransId="{711A844F-EABD-4412-9F04-FD557A4D070E}"/>
    <dgm:cxn modelId="{458C2825-3FEE-457C-8C9B-C2C6512A3F6A}" type="presParOf" srcId="{11AEBE57-D44E-44AE-A8C8-FC26147C5ED4}" destId="{930C0BCA-6593-44C5-9751-FD7E1CE9952E}" srcOrd="0" destOrd="0" presId="urn:microsoft.com/office/officeart/2005/8/layout/process2"/>
    <dgm:cxn modelId="{58DA950B-2769-49BF-B0C5-61D794ADE0FB}" type="presParOf" srcId="{11AEBE57-D44E-44AE-A8C8-FC26147C5ED4}" destId="{93DF5A54-8D2F-4725-95B3-7522D9A88DDB}" srcOrd="1" destOrd="0" presId="urn:microsoft.com/office/officeart/2005/8/layout/process2"/>
    <dgm:cxn modelId="{E3798233-FA42-455F-89ED-E91B20685153}" type="presParOf" srcId="{93DF5A54-8D2F-4725-95B3-7522D9A88DDB}" destId="{F8CD3C61-7ED2-4634-8DB2-B05779CE76F6}" srcOrd="0" destOrd="0" presId="urn:microsoft.com/office/officeart/2005/8/layout/process2"/>
    <dgm:cxn modelId="{4D3F2E7D-55FD-4671-A3E4-B7868FCB2A11}" type="presParOf" srcId="{11AEBE57-D44E-44AE-A8C8-FC26147C5ED4}" destId="{8FCBEE87-AA88-4F27-AC2E-28A2D1A59955}" srcOrd="2" destOrd="0" presId="urn:microsoft.com/office/officeart/2005/8/layout/process2"/>
    <dgm:cxn modelId="{69F46C33-12A3-4FEA-8674-B9C015F55351}" type="presParOf" srcId="{11AEBE57-D44E-44AE-A8C8-FC26147C5ED4}" destId="{8424A28D-A41C-42BC-B00B-70888C1C49D2}" srcOrd="3" destOrd="0" presId="urn:microsoft.com/office/officeart/2005/8/layout/process2"/>
    <dgm:cxn modelId="{A4BEE794-0519-4C4B-8F8F-616214F0D0A5}" type="presParOf" srcId="{8424A28D-A41C-42BC-B00B-70888C1C49D2}" destId="{D2C8A3D0-3016-448C-AA1F-0B8AB53ECBED}" srcOrd="0" destOrd="0" presId="urn:microsoft.com/office/officeart/2005/8/layout/process2"/>
    <dgm:cxn modelId="{FF769CCE-7D4B-4AE7-8509-2E1807805FC0}" type="presParOf" srcId="{11AEBE57-D44E-44AE-A8C8-FC26147C5ED4}" destId="{EB672F5A-5CF3-48F5-AA86-9B9E38589E39}" srcOrd="4" destOrd="0" presId="urn:microsoft.com/office/officeart/2005/8/layout/process2"/>
    <dgm:cxn modelId="{71ECA6C5-9372-4950-A3CD-070479C76521}" type="presParOf" srcId="{11AEBE57-D44E-44AE-A8C8-FC26147C5ED4}" destId="{E7879B0A-8B80-4526-A35C-D792857EA134}" srcOrd="5" destOrd="0" presId="urn:microsoft.com/office/officeart/2005/8/layout/process2"/>
    <dgm:cxn modelId="{2CC4360C-4F9D-4C75-8147-5D9CF8CB388B}" type="presParOf" srcId="{E7879B0A-8B80-4526-A35C-D792857EA134}" destId="{41657C5D-F009-4C67-BD4A-DC15470AC3D2}" srcOrd="0" destOrd="0" presId="urn:microsoft.com/office/officeart/2005/8/layout/process2"/>
    <dgm:cxn modelId="{A3144E7C-9280-487D-90A5-6FBFA4422655}" type="presParOf" srcId="{11AEBE57-D44E-44AE-A8C8-FC26147C5ED4}" destId="{50CBFBD7-3CE6-4451-8B45-6FE4B0B14A6A}" srcOrd="6" destOrd="0" presId="urn:microsoft.com/office/officeart/2005/8/layout/process2"/>
    <dgm:cxn modelId="{36A6AA6F-EC20-44A9-A22F-7B4AA6308207}" type="presParOf" srcId="{11AEBE57-D44E-44AE-A8C8-FC26147C5ED4}" destId="{B060C9FB-60CE-44F2-928A-3F4AC927A822}" srcOrd="7" destOrd="0" presId="urn:microsoft.com/office/officeart/2005/8/layout/process2"/>
    <dgm:cxn modelId="{892E55B5-C6F9-47B6-BA4B-CEEBAF274CE5}" type="presParOf" srcId="{B060C9FB-60CE-44F2-928A-3F4AC927A822}" destId="{8C50CF1A-81C3-4C10-A377-16F2A993EDAA}" srcOrd="0" destOrd="0" presId="urn:microsoft.com/office/officeart/2005/8/layout/process2"/>
    <dgm:cxn modelId="{472E35B0-9D01-4087-A250-E0C5335C2DE5}" type="presParOf" srcId="{11AEBE57-D44E-44AE-A8C8-FC26147C5ED4}" destId="{66642FA1-E67C-49F7-B638-C33D4A7F52BF}" srcOrd="8" destOrd="0" presId="urn:microsoft.com/office/officeart/2005/8/layout/process2"/>
    <dgm:cxn modelId="{6A773820-33C5-47AC-B1D2-A5BA9F5DCA57}" type="presParOf" srcId="{11AEBE57-D44E-44AE-A8C8-FC26147C5ED4}" destId="{080D5742-BD27-4A75-8A04-05EB9C21CD17}" srcOrd="9" destOrd="0" presId="urn:microsoft.com/office/officeart/2005/8/layout/process2"/>
    <dgm:cxn modelId="{44DC75B0-4758-428D-8B18-E8851CDE2CF4}" type="presParOf" srcId="{080D5742-BD27-4A75-8A04-05EB9C21CD17}" destId="{36B284B2-8245-40CA-B4BF-AFB3A59FC252}" srcOrd="0" destOrd="0" presId="urn:microsoft.com/office/officeart/2005/8/layout/process2"/>
    <dgm:cxn modelId="{0E94191F-83E7-49F3-AB66-F0F2B9724574}" type="presParOf" srcId="{11AEBE57-D44E-44AE-A8C8-FC26147C5ED4}" destId="{4B94B743-C528-4BAD-80CC-1FEDC9D43490}"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zh-CN" dirty="0"/>
            <a:t>选定需要调查的概念组合</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a:t>
          </a:r>
          <a:r>
            <a:rPr lang="zh-CN" dirty="0"/>
            <a:t>搜索</a:t>
          </a:r>
          <a:r>
            <a:rPr lang="en-US" dirty="0"/>
            <a:t> </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zh-CN" dirty="0"/>
            <a:t>检索句搜索</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zh-CN" dirty="0"/>
            <a:t>相关文献探索</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62FEEAB0-9AB0-4583-AA92-2FA8CB6BD563}">
      <dgm:prSet phldrT="[文本]"/>
      <dgm:spPr/>
      <dgm:t>
        <a:bodyPr/>
        <a:lstStyle/>
        <a:p>
          <a:r>
            <a:rPr lang="zh-CN" dirty="0"/>
            <a:t>基于积累文献，使用引文网络追踪至最新文献</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zh-CN" dirty="0"/>
            <a:t>阅读最新文献，</a:t>
          </a:r>
          <a:r>
            <a:rPr lang="zh-CN" altLang="en-US" dirty="0"/>
            <a:t>并整理调查结果</a:t>
          </a:r>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11AEBE57-D44E-44AE-A8C8-FC26147C5ED4}" type="pres">
      <dgm:prSet presAssocID="{DDB7B4C9-66E1-461D-A9D8-A7E17DACDCC9}" presName="linearFlow" presStyleCnt="0">
        <dgm:presLayoutVars>
          <dgm:resizeHandles val="exact"/>
        </dgm:presLayoutVars>
      </dgm:prSet>
      <dgm:spPr/>
    </dgm:pt>
    <dgm:pt modelId="{930C0BCA-6593-44C5-9751-FD7E1CE9952E}" type="pres">
      <dgm:prSet presAssocID="{2BD6BE0C-E4A2-4C24-8E74-BC337E0A670F}" presName="node" presStyleLbl="node1" presStyleIdx="0" presStyleCnt="6">
        <dgm:presLayoutVars>
          <dgm:bulletEnabled val="1"/>
        </dgm:presLayoutVars>
      </dgm:prSet>
      <dgm:spPr/>
    </dgm:pt>
    <dgm:pt modelId="{93DF5A54-8D2F-4725-95B3-7522D9A88DDB}" type="pres">
      <dgm:prSet presAssocID="{711A844F-EABD-4412-9F04-FD557A4D070E}" presName="sibTrans" presStyleLbl="sibTrans2D1" presStyleIdx="0" presStyleCnt="5"/>
      <dgm:spPr/>
    </dgm:pt>
    <dgm:pt modelId="{F8CD3C61-7ED2-4634-8DB2-B05779CE76F6}" type="pres">
      <dgm:prSet presAssocID="{711A844F-EABD-4412-9F04-FD557A4D070E}" presName="connectorText" presStyleLbl="sibTrans2D1" presStyleIdx="0" presStyleCnt="5"/>
      <dgm:spPr/>
    </dgm:pt>
    <dgm:pt modelId="{8FCBEE87-AA88-4F27-AC2E-28A2D1A59955}" type="pres">
      <dgm:prSet presAssocID="{C1C54CB5-8FF2-4059-B8E4-5C0900114AFF}" presName="node" presStyleLbl="node1" presStyleIdx="1" presStyleCnt="6">
        <dgm:presLayoutVars>
          <dgm:bulletEnabled val="1"/>
        </dgm:presLayoutVars>
      </dgm:prSet>
      <dgm:spPr/>
    </dgm:pt>
    <dgm:pt modelId="{8424A28D-A41C-42BC-B00B-70888C1C49D2}" type="pres">
      <dgm:prSet presAssocID="{65B57621-A6CA-405C-B35A-8F29FD1C77D2}" presName="sibTrans" presStyleLbl="sibTrans2D1" presStyleIdx="1" presStyleCnt="5"/>
      <dgm:spPr/>
    </dgm:pt>
    <dgm:pt modelId="{D2C8A3D0-3016-448C-AA1F-0B8AB53ECBED}" type="pres">
      <dgm:prSet presAssocID="{65B57621-A6CA-405C-B35A-8F29FD1C77D2}" presName="connectorText" presStyleLbl="sibTrans2D1" presStyleIdx="1" presStyleCnt="5"/>
      <dgm:spPr/>
    </dgm:pt>
    <dgm:pt modelId="{EB672F5A-5CF3-48F5-AA86-9B9E38589E39}" type="pres">
      <dgm:prSet presAssocID="{1A0E5C37-DC2E-48E2-A39E-FA3F4A0FD2B2}" presName="node" presStyleLbl="node1" presStyleIdx="2" presStyleCnt="6">
        <dgm:presLayoutVars>
          <dgm:bulletEnabled val="1"/>
        </dgm:presLayoutVars>
      </dgm:prSet>
      <dgm:spPr/>
    </dgm:pt>
    <dgm:pt modelId="{E7879B0A-8B80-4526-A35C-D792857EA134}" type="pres">
      <dgm:prSet presAssocID="{E99E29EA-9C16-4668-B809-B9437B266478}" presName="sibTrans" presStyleLbl="sibTrans2D1" presStyleIdx="2" presStyleCnt="5"/>
      <dgm:spPr/>
    </dgm:pt>
    <dgm:pt modelId="{41657C5D-F009-4C67-BD4A-DC15470AC3D2}" type="pres">
      <dgm:prSet presAssocID="{E99E29EA-9C16-4668-B809-B9437B266478}" presName="connectorText" presStyleLbl="sibTrans2D1" presStyleIdx="2" presStyleCnt="5"/>
      <dgm:spPr/>
    </dgm:pt>
    <dgm:pt modelId="{50CBFBD7-3CE6-4451-8B45-6FE4B0B14A6A}" type="pres">
      <dgm:prSet presAssocID="{3658C77B-001E-47F3-BE3B-86573F0C8445}" presName="node" presStyleLbl="node1" presStyleIdx="3" presStyleCnt="6">
        <dgm:presLayoutVars>
          <dgm:bulletEnabled val="1"/>
        </dgm:presLayoutVars>
      </dgm:prSet>
      <dgm:spPr/>
    </dgm:pt>
    <dgm:pt modelId="{B060C9FB-60CE-44F2-928A-3F4AC927A822}" type="pres">
      <dgm:prSet presAssocID="{90E25083-71C6-4C6B-8243-A788AD53801F}" presName="sibTrans" presStyleLbl="sibTrans2D1" presStyleIdx="3" presStyleCnt="5"/>
      <dgm:spPr/>
    </dgm:pt>
    <dgm:pt modelId="{8C50CF1A-81C3-4C10-A377-16F2A993EDAA}" type="pres">
      <dgm:prSet presAssocID="{90E25083-71C6-4C6B-8243-A788AD53801F}" presName="connectorText" presStyleLbl="sibTrans2D1" presStyleIdx="3" presStyleCnt="5"/>
      <dgm:spPr/>
    </dgm:pt>
    <dgm:pt modelId="{66642FA1-E67C-49F7-B638-C33D4A7F52BF}" type="pres">
      <dgm:prSet presAssocID="{62FEEAB0-9AB0-4583-AA92-2FA8CB6BD563}" presName="node" presStyleLbl="node1" presStyleIdx="4" presStyleCnt="6">
        <dgm:presLayoutVars>
          <dgm:bulletEnabled val="1"/>
        </dgm:presLayoutVars>
      </dgm:prSet>
      <dgm:spPr/>
    </dgm:pt>
    <dgm:pt modelId="{080D5742-BD27-4A75-8A04-05EB9C21CD17}" type="pres">
      <dgm:prSet presAssocID="{6FEA0EB9-B5BC-44A0-B1C5-30D9112F6F75}" presName="sibTrans" presStyleLbl="sibTrans2D1" presStyleIdx="4" presStyleCnt="5"/>
      <dgm:spPr/>
    </dgm:pt>
    <dgm:pt modelId="{36B284B2-8245-40CA-B4BF-AFB3A59FC252}" type="pres">
      <dgm:prSet presAssocID="{6FEA0EB9-B5BC-44A0-B1C5-30D9112F6F75}" presName="connectorText" presStyleLbl="sibTrans2D1" presStyleIdx="4" presStyleCnt="5"/>
      <dgm:spPr/>
    </dgm:pt>
    <dgm:pt modelId="{4B94B743-C528-4BAD-80CC-1FEDC9D43490}" type="pres">
      <dgm:prSet presAssocID="{848E4625-5843-4535-ABDB-ECF9F702BBB8}" presName="node" presStyleLbl="node1" presStyleIdx="5" presStyleCnt="6">
        <dgm:presLayoutVars>
          <dgm:bulletEnabled val="1"/>
        </dgm:presLayoutVars>
      </dgm:prSet>
      <dgm:spPr/>
    </dgm:pt>
  </dgm:ptLst>
  <dgm:cxnLst>
    <dgm:cxn modelId="{316D0708-72AB-4A01-A092-A4B304DBD335}" type="presOf" srcId="{1A0E5C37-DC2E-48E2-A39E-FA3F4A0FD2B2}" destId="{EB672F5A-5CF3-48F5-AA86-9B9E38589E39}" srcOrd="0" destOrd="0" presId="urn:microsoft.com/office/officeart/2005/8/layout/process2"/>
    <dgm:cxn modelId="{644CF209-93B0-449D-8E74-6A79A9852A86}" srcId="{DDB7B4C9-66E1-461D-A9D8-A7E17DACDCC9}" destId="{1A0E5C37-DC2E-48E2-A39E-FA3F4A0FD2B2}" srcOrd="2" destOrd="0" parTransId="{2F9DAAA6-D02F-4365-B4C9-2F276751DE4B}" sibTransId="{E99E29EA-9C16-4668-B809-B9437B266478}"/>
    <dgm:cxn modelId="{57A8C014-063C-4B6D-A60C-E4A920CD33D7}" type="presOf" srcId="{2BD6BE0C-E4A2-4C24-8E74-BC337E0A670F}" destId="{930C0BCA-6593-44C5-9751-FD7E1CE9952E}" srcOrd="0" destOrd="0" presId="urn:microsoft.com/office/officeart/2005/8/layout/process2"/>
    <dgm:cxn modelId="{5B549F15-BA77-4A03-9B55-2E3C8F73FBBE}" type="presOf" srcId="{3658C77B-001E-47F3-BE3B-86573F0C8445}" destId="{50CBFBD7-3CE6-4451-8B45-6FE4B0B14A6A}" srcOrd="0" destOrd="0" presId="urn:microsoft.com/office/officeart/2005/8/layout/process2"/>
    <dgm:cxn modelId="{FC2E6817-3F84-4636-82F9-2A3E1D301EA1}" type="presOf" srcId="{E99E29EA-9C16-4668-B809-B9437B266478}" destId="{41657C5D-F009-4C67-BD4A-DC15470AC3D2}" srcOrd="1" destOrd="0" presId="urn:microsoft.com/office/officeart/2005/8/layout/process2"/>
    <dgm:cxn modelId="{E8026A18-A201-40AB-B9F8-7A7C0D9A1701}" srcId="{DDB7B4C9-66E1-461D-A9D8-A7E17DACDCC9}" destId="{848E4625-5843-4535-ABDB-ECF9F702BBB8}" srcOrd="5" destOrd="0" parTransId="{CE280EA4-741C-4AC6-8D02-028F0C5E057D}" sibTransId="{BE152291-EA2B-4B18-B1CA-FBC411DE3F3E}"/>
    <dgm:cxn modelId="{2ED1F447-3605-40DD-BB32-955A66498694}" type="presOf" srcId="{65B57621-A6CA-405C-B35A-8F29FD1C77D2}" destId="{D2C8A3D0-3016-448C-AA1F-0B8AB53ECBED}" srcOrd="1" destOrd="0" presId="urn:microsoft.com/office/officeart/2005/8/layout/process2"/>
    <dgm:cxn modelId="{5F8C7152-9867-47F9-8007-853ACE568FEF}" type="presOf" srcId="{6FEA0EB9-B5BC-44A0-B1C5-30D9112F6F75}" destId="{36B284B2-8245-40CA-B4BF-AFB3A59FC252}" srcOrd="1" destOrd="0" presId="urn:microsoft.com/office/officeart/2005/8/layout/process2"/>
    <dgm:cxn modelId="{6B09DE74-26DC-4BF3-A738-D5681C9ACAD9}" type="presOf" srcId="{65B57621-A6CA-405C-B35A-8F29FD1C77D2}" destId="{8424A28D-A41C-42BC-B00B-70888C1C49D2}" srcOrd="0" destOrd="0" presId="urn:microsoft.com/office/officeart/2005/8/layout/process2"/>
    <dgm:cxn modelId="{AAF11E76-B32D-4E4B-A37B-3A3D9892357C}" srcId="{DDB7B4C9-66E1-461D-A9D8-A7E17DACDCC9}" destId="{C1C54CB5-8FF2-4059-B8E4-5C0900114AFF}" srcOrd="1" destOrd="0" parTransId="{A0A62575-1EF4-46FE-8134-F7CFD06B3FB0}" sibTransId="{65B57621-A6CA-405C-B35A-8F29FD1C77D2}"/>
    <dgm:cxn modelId="{3C50F479-55D0-46D7-BB70-6E94EDFA0D20}" type="presOf" srcId="{711A844F-EABD-4412-9F04-FD557A4D070E}" destId="{93DF5A54-8D2F-4725-95B3-7522D9A88DDB}" srcOrd="0" destOrd="0" presId="urn:microsoft.com/office/officeart/2005/8/layout/process2"/>
    <dgm:cxn modelId="{E31E625A-852A-4F74-873B-CADDF21F0914}" srcId="{DDB7B4C9-66E1-461D-A9D8-A7E17DACDCC9}" destId="{62FEEAB0-9AB0-4583-AA92-2FA8CB6BD563}" srcOrd="4" destOrd="0" parTransId="{250AF169-6366-430F-9916-ECE9FA3C7CBB}" sibTransId="{6FEA0EB9-B5BC-44A0-B1C5-30D9112F6F75}"/>
    <dgm:cxn modelId="{FD86477B-5CEC-4DDF-904F-1E7AF35AE590}" type="presOf" srcId="{6FEA0EB9-B5BC-44A0-B1C5-30D9112F6F75}" destId="{080D5742-BD27-4A75-8A04-05EB9C21CD17}" srcOrd="0" destOrd="0" presId="urn:microsoft.com/office/officeart/2005/8/layout/process2"/>
    <dgm:cxn modelId="{BF75CC92-BDF3-4C9B-B5A1-C11F22B38F7D}" srcId="{DDB7B4C9-66E1-461D-A9D8-A7E17DACDCC9}" destId="{3658C77B-001E-47F3-BE3B-86573F0C8445}" srcOrd="3" destOrd="0" parTransId="{1232A67E-E16C-4FD4-98AD-7550F28910D2}" sibTransId="{90E25083-71C6-4C6B-8243-A788AD53801F}"/>
    <dgm:cxn modelId="{3C73AFA6-AC61-4903-8E5D-F1F876760256}" type="presOf" srcId="{E99E29EA-9C16-4668-B809-B9437B266478}" destId="{E7879B0A-8B80-4526-A35C-D792857EA134}" srcOrd="0" destOrd="0" presId="urn:microsoft.com/office/officeart/2005/8/layout/process2"/>
    <dgm:cxn modelId="{ABA759A7-A952-43D6-BCBF-7654F767BC36}" type="presOf" srcId="{90E25083-71C6-4C6B-8243-A788AD53801F}" destId="{B060C9FB-60CE-44F2-928A-3F4AC927A822}" srcOrd="0" destOrd="0" presId="urn:microsoft.com/office/officeart/2005/8/layout/process2"/>
    <dgm:cxn modelId="{951609A8-15EF-4775-8670-6D2EC4F9B434}" type="presOf" srcId="{C1C54CB5-8FF2-4059-B8E4-5C0900114AFF}" destId="{8FCBEE87-AA88-4F27-AC2E-28A2D1A59955}" srcOrd="0" destOrd="0" presId="urn:microsoft.com/office/officeart/2005/8/layout/process2"/>
    <dgm:cxn modelId="{86BC9CC1-E535-49F1-889B-006FBE186F48}" type="presOf" srcId="{711A844F-EABD-4412-9F04-FD557A4D070E}" destId="{F8CD3C61-7ED2-4634-8DB2-B05779CE76F6}" srcOrd="1" destOrd="0" presId="urn:microsoft.com/office/officeart/2005/8/layout/process2"/>
    <dgm:cxn modelId="{E7E112C3-3543-42C2-8AF2-1E82858B7260}" type="presOf" srcId="{848E4625-5843-4535-ABDB-ECF9F702BBB8}" destId="{4B94B743-C528-4BAD-80CC-1FEDC9D43490}" srcOrd="0" destOrd="0" presId="urn:microsoft.com/office/officeart/2005/8/layout/process2"/>
    <dgm:cxn modelId="{3B38A0C3-012F-48BD-ACBE-539F0D3209DF}" type="presOf" srcId="{DDB7B4C9-66E1-461D-A9D8-A7E17DACDCC9}" destId="{11AEBE57-D44E-44AE-A8C8-FC26147C5ED4}" srcOrd="0" destOrd="0" presId="urn:microsoft.com/office/officeart/2005/8/layout/process2"/>
    <dgm:cxn modelId="{4993ABD9-C90E-4314-92FF-77A63FF44BA0}" type="presOf" srcId="{62FEEAB0-9AB0-4583-AA92-2FA8CB6BD563}" destId="{66642FA1-E67C-49F7-B638-C33D4A7F52BF}" srcOrd="0" destOrd="0" presId="urn:microsoft.com/office/officeart/2005/8/layout/process2"/>
    <dgm:cxn modelId="{B837DFFC-1E68-4550-891A-D41EA6CB811C}" type="presOf" srcId="{90E25083-71C6-4C6B-8243-A788AD53801F}" destId="{8C50CF1A-81C3-4C10-A377-16F2A993EDAA}" srcOrd="1" destOrd="0" presId="urn:microsoft.com/office/officeart/2005/8/layout/process2"/>
    <dgm:cxn modelId="{A1B689FF-A41C-4C06-9840-0626531AFD96}" srcId="{DDB7B4C9-66E1-461D-A9D8-A7E17DACDCC9}" destId="{2BD6BE0C-E4A2-4C24-8E74-BC337E0A670F}" srcOrd="0" destOrd="0" parTransId="{CADD317E-F659-42FD-A6A2-7CE174EC1F44}" sibTransId="{711A844F-EABD-4412-9F04-FD557A4D070E}"/>
    <dgm:cxn modelId="{458C2825-3FEE-457C-8C9B-C2C6512A3F6A}" type="presParOf" srcId="{11AEBE57-D44E-44AE-A8C8-FC26147C5ED4}" destId="{930C0BCA-6593-44C5-9751-FD7E1CE9952E}" srcOrd="0" destOrd="0" presId="urn:microsoft.com/office/officeart/2005/8/layout/process2"/>
    <dgm:cxn modelId="{58DA950B-2769-49BF-B0C5-61D794ADE0FB}" type="presParOf" srcId="{11AEBE57-D44E-44AE-A8C8-FC26147C5ED4}" destId="{93DF5A54-8D2F-4725-95B3-7522D9A88DDB}" srcOrd="1" destOrd="0" presId="urn:microsoft.com/office/officeart/2005/8/layout/process2"/>
    <dgm:cxn modelId="{E3798233-FA42-455F-89ED-E91B20685153}" type="presParOf" srcId="{93DF5A54-8D2F-4725-95B3-7522D9A88DDB}" destId="{F8CD3C61-7ED2-4634-8DB2-B05779CE76F6}" srcOrd="0" destOrd="0" presId="urn:microsoft.com/office/officeart/2005/8/layout/process2"/>
    <dgm:cxn modelId="{4D3F2E7D-55FD-4671-A3E4-B7868FCB2A11}" type="presParOf" srcId="{11AEBE57-D44E-44AE-A8C8-FC26147C5ED4}" destId="{8FCBEE87-AA88-4F27-AC2E-28A2D1A59955}" srcOrd="2" destOrd="0" presId="urn:microsoft.com/office/officeart/2005/8/layout/process2"/>
    <dgm:cxn modelId="{69F46C33-12A3-4FEA-8674-B9C015F55351}" type="presParOf" srcId="{11AEBE57-D44E-44AE-A8C8-FC26147C5ED4}" destId="{8424A28D-A41C-42BC-B00B-70888C1C49D2}" srcOrd="3" destOrd="0" presId="urn:microsoft.com/office/officeart/2005/8/layout/process2"/>
    <dgm:cxn modelId="{A4BEE794-0519-4C4B-8F8F-616214F0D0A5}" type="presParOf" srcId="{8424A28D-A41C-42BC-B00B-70888C1C49D2}" destId="{D2C8A3D0-3016-448C-AA1F-0B8AB53ECBED}" srcOrd="0" destOrd="0" presId="urn:microsoft.com/office/officeart/2005/8/layout/process2"/>
    <dgm:cxn modelId="{FF769CCE-7D4B-4AE7-8509-2E1807805FC0}" type="presParOf" srcId="{11AEBE57-D44E-44AE-A8C8-FC26147C5ED4}" destId="{EB672F5A-5CF3-48F5-AA86-9B9E38589E39}" srcOrd="4" destOrd="0" presId="urn:microsoft.com/office/officeart/2005/8/layout/process2"/>
    <dgm:cxn modelId="{71ECA6C5-9372-4950-A3CD-070479C76521}" type="presParOf" srcId="{11AEBE57-D44E-44AE-A8C8-FC26147C5ED4}" destId="{E7879B0A-8B80-4526-A35C-D792857EA134}" srcOrd="5" destOrd="0" presId="urn:microsoft.com/office/officeart/2005/8/layout/process2"/>
    <dgm:cxn modelId="{2CC4360C-4F9D-4C75-8147-5D9CF8CB388B}" type="presParOf" srcId="{E7879B0A-8B80-4526-A35C-D792857EA134}" destId="{41657C5D-F009-4C67-BD4A-DC15470AC3D2}" srcOrd="0" destOrd="0" presId="urn:microsoft.com/office/officeart/2005/8/layout/process2"/>
    <dgm:cxn modelId="{A3144E7C-9280-487D-90A5-6FBFA4422655}" type="presParOf" srcId="{11AEBE57-D44E-44AE-A8C8-FC26147C5ED4}" destId="{50CBFBD7-3CE6-4451-8B45-6FE4B0B14A6A}" srcOrd="6" destOrd="0" presId="urn:microsoft.com/office/officeart/2005/8/layout/process2"/>
    <dgm:cxn modelId="{36A6AA6F-EC20-44A9-A22F-7B4AA6308207}" type="presParOf" srcId="{11AEBE57-D44E-44AE-A8C8-FC26147C5ED4}" destId="{B060C9FB-60CE-44F2-928A-3F4AC927A822}" srcOrd="7" destOrd="0" presId="urn:microsoft.com/office/officeart/2005/8/layout/process2"/>
    <dgm:cxn modelId="{892E55B5-C6F9-47B6-BA4B-CEEBAF274CE5}" type="presParOf" srcId="{B060C9FB-60CE-44F2-928A-3F4AC927A822}" destId="{8C50CF1A-81C3-4C10-A377-16F2A993EDAA}" srcOrd="0" destOrd="0" presId="urn:microsoft.com/office/officeart/2005/8/layout/process2"/>
    <dgm:cxn modelId="{472E35B0-9D01-4087-A250-E0C5335C2DE5}" type="presParOf" srcId="{11AEBE57-D44E-44AE-A8C8-FC26147C5ED4}" destId="{66642FA1-E67C-49F7-B638-C33D4A7F52BF}" srcOrd="8" destOrd="0" presId="urn:microsoft.com/office/officeart/2005/8/layout/process2"/>
    <dgm:cxn modelId="{6A773820-33C5-47AC-B1D2-A5BA9F5DCA57}" type="presParOf" srcId="{11AEBE57-D44E-44AE-A8C8-FC26147C5ED4}" destId="{080D5742-BD27-4A75-8A04-05EB9C21CD17}" srcOrd="9" destOrd="0" presId="urn:microsoft.com/office/officeart/2005/8/layout/process2"/>
    <dgm:cxn modelId="{44DC75B0-4758-428D-8B18-E8851CDE2CF4}" type="presParOf" srcId="{080D5742-BD27-4A75-8A04-05EB9C21CD17}" destId="{36B284B2-8245-40CA-B4BF-AFB3A59FC252}" srcOrd="0" destOrd="0" presId="urn:microsoft.com/office/officeart/2005/8/layout/process2"/>
    <dgm:cxn modelId="{0E94191F-83E7-49F3-AB66-F0F2B9724574}" type="presParOf" srcId="{11AEBE57-D44E-44AE-A8C8-FC26147C5ED4}" destId="{4B94B743-C528-4BAD-80CC-1FEDC9D43490}"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DB7B4C9-66E1-461D-A9D8-A7E17DACDCC9}"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zh-CN" altLang="en-US"/>
        </a:p>
      </dgm:t>
    </dgm:pt>
    <dgm:pt modelId="{2BD6BE0C-E4A2-4C24-8E74-BC337E0A670F}">
      <dgm:prSet phldrT="[文本]"/>
      <dgm:spPr/>
      <dgm:t>
        <a:bodyPr/>
        <a:lstStyle/>
        <a:p>
          <a:r>
            <a:rPr lang="zh-CN" dirty="0"/>
            <a:t>选定需要调查的概念组合</a:t>
          </a:r>
          <a:endParaRPr lang="zh-CN" altLang="en-US" dirty="0"/>
        </a:p>
      </dgm:t>
    </dgm:pt>
    <dgm:pt modelId="{CADD317E-F659-42FD-A6A2-7CE174EC1F44}" type="parTrans" cxnId="{A1B689FF-A41C-4C06-9840-0626531AFD96}">
      <dgm:prSet/>
      <dgm:spPr/>
      <dgm:t>
        <a:bodyPr/>
        <a:lstStyle/>
        <a:p>
          <a:endParaRPr lang="zh-CN" altLang="en-US"/>
        </a:p>
      </dgm:t>
    </dgm:pt>
    <dgm:pt modelId="{711A844F-EABD-4412-9F04-FD557A4D070E}" type="sibTrans" cxnId="{A1B689FF-A41C-4C06-9840-0626531AFD96}">
      <dgm:prSet/>
      <dgm:spPr/>
      <dgm:t>
        <a:bodyPr/>
        <a:lstStyle/>
        <a:p>
          <a:endParaRPr lang="zh-CN" altLang="en-US"/>
        </a:p>
      </dgm:t>
    </dgm:pt>
    <dgm:pt modelId="{C1C54CB5-8FF2-4059-B8E4-5C0900114AFF}">
      <dgm:prSet phldrT="[文本]"/>
      <dgm:spPr/>
      <dgm:t>
        <a:bodyPr/>
        <a:lstStyle/>
        <a:p>
          <a:r>
            <a:rPr lang="en-US" altLang="zh-CN" dirty="0"/>
            <a:t>AI</a:t>
          </a:r>
          <a:r>
            <a:rPr lang="zh-CN" dirty="0"/>
            <a:t>搜索</a:t>
          </a:r>
          <a:r>
            <a:rPr lang="en-US" dirty="0"/>
            <a:t> </a:t>
          </a:r>
          <a:endParaRPr lang="zh-CN" altLang="en-US" dirty="0"/>
        </a:p>
      </dgm:t>
    </dgm:pt>
    <dgm:pt modelId="{A0A62575-1EF4-46FE-8134-F7CFD06B3FB0}" type="parTrans" cxnId="{AAF11E76-B32D-4E4B-A37B-3A3D9892357C}">
      <dgm:prSet/>
      <dgm:spPr/>
      <dgm:t>
        <a:bodyPr/>
        <a:lstStyle/>
        <a:p>
          <a:endParaRPr lang="zh-CN" altLang="en-US"/>
        </a:p>
      </dgm:t>
    </dgm:pt>
    <dgm:pt modelId="{65B57621-A6CA-405C-B35A-8F29FD1C77D2}" type="sibTrans" cxnId="{AAF11E76-B32D-4E4B-A37B-3A3D9892357C}">
      <dgm:prSet/>
      <dgm:spPr/>
      <dgm:t>
        <a:bodyPr/>
        <a:lstStyle/>
        <a:p>
          <a:endParaRPr lang="zh-CN" altLang="en-US"/>
        </a:p>
      </dgm:t>
    </dgm:pt>
    <dgm:pt modelId="{1A0E5C37-DC2E-48E2-A39E-FA3F4A0FD2B2}">
      <dgm:prSet phldrT="[文本]"/>
      <dgm:spPr/>
      <dgm:t>
        <a:bodyPr/>
        <a:lstStyle/>
        <a:p>
          <a:r>
            <a:rPr lang="zh-CN" dirty="0"/>
            <a:t>检索句搜索</a:t>
          </a:r>
          <a:endParaRPr lang="zh-CN" altLang="en-US" dirty="0"/>
        </a:p>
      </dgm:t>
    </dgm:pt>
    <dgm:pt modelId="{2F9DAAA6-D02F-4365-B4C9-2F276751DE4B}" type="parTrans" cxnId="{644CF209-93B0-449D-8E74-6A79A9852A86}">
      <dgm:prSet/>
      <dgm:spPr/>
      <dgm:t>
        <a:bodyPr/>
        <a:lstStyle/>
        <a:p>
          <a:endParaRPr lang="zh-CN" altLang="en-US"/>
        </a:p>
      </dgm:t>
    </dgm:pt>
    <dgm:pt modelId="{E99E29EA-9C16-4668-B809-B9437B266478}" type="sibTrans" cxnId="{644CF209-93B0-449D-8E74-6A79A9852A86}">
      <dgm:prSet/>
      <dgm:spPr/>
      <dgm:t>
        <a:bodyPr/>
        <a:lstStyle/>
        <a:p>
          <a:endParaRPr lang="zh-CN" altLang="en-US"/>
        </a:p>
      </dgm:t>
    </dgm:pt>
    <dgm:pt modelId="{3658C77B-001E-47F3-BE3B-86573F0C8445}">
      <dgm:prSet phldrT="[文本]"/>
      <dgm:spPr/>
      <dgm:t>
        <a:bodyPr/>
        <a:lstStyle/>
        <a:p>
          <a:r>
            <a:rPr lang="zh-CN" dirty="0"/>
            <a:t>相关文献探索</a:t>
          </a:r>
          <a:endParaRPr lang="zh-CN" altLang="en-US" dirty="0"/>
        </a:p>
      </dgm:t>
    </dgm:pt>
    <dgm:pt modelId="{1232A67E-E16C-4FD4-98AD-7550F28910D2}" type="parTrans" cxnId="{BF75CC92-BDF3-4C9B-B5A1-C11F22B38F7D}">
      <dgm:prSet/>
      <dgm:spPr/>
      <dgm:t>
        <a:bodyPr/>
        <a:lstStyle/>
        <a:p>
          <a:endParaRPr lang="zh-CN" altLang="en-US"/>
        </a:p>
      </dgm:t>
    </dgm:pt>
    <dgm:pt modelId="{90E25083-71C6-4C6B-8243-A788AD53801F}" type="sibTrans" cxnId="{BF75CC92-BDF3-4C9B-B5A1-C11F22B38F7D}">
      <dgm:prSet/>
      <dgm:spPr/>
      <dgm:t>
        <a:bodyPr/>
        <a:lstStyle/>
        <a:p>
          <a:endParaRPr lang="zh-CN" altLang="en-US"/>
        </a:p>
      </dgm:t>
    </dgm:pt>
    <dgm:pt modelId="{62FEEAB0-9AB0-4583-AA92-2FA8CB6BD563}">
      <dgm:prSet phldrT="[文本]"/>
      <dgm:spPr/>
      <dgm:t>
        <a:bodyPr/>
        <a:lstStyle/>
        <a:p>
          <a:r>
            <a:rPr lang="zh-CN" dirty="0"/>
            <a:t>基于积累文献，使用引文网络追踪至最新文献</a:t>
          </a:r>
          <a:endParaRPr lang="zh-CN" altLang="en-US" dirty="0"/>
        </a:p>
      </dgm:t>
    </dgm:pt>
    <dgm:pt modelId="{250AF169-6366-430F-9916-ECE9FA3C7CBB}" type="parTrans" cxnId="{E31E625A-852A-4F74-873B-CADDF21F0914}">
      <dgm:prSet/>
      <dgm:spPr/>
      <dgm:t>
        <a:bodyPr/>
        <a:lstStyle/>
        <a:p>
          <a:endParaRPr lang="zh-CN" altLang="en-US"/>
        </a:p>
      </dgm:t>
    </dgm:pt>
    <dgm:pt modelId="{6FEA0EB9-B5BC-44A0-B1C5-30D9112F6F75}" type="sibTrans" cxnId="{E31E625A-852A-4F74-873B-CADDF21F0914}">
      <dgm:prSet/>
      <dgm:spPr/>
      <dgm:t>
        <a:bodyPr/>
        <a:lstStyle/>
        <a:p>
          <a:endParaRPr lang="zh-CN" altLang="en-US" dirty="0"/>
        </a:p>
      </dgm:t>
    </dgm:pt>
    <dgm:pt modelId="{848E4625-5843-4535-ABDB-ECF9F702BBB8}">
      <dgm:prSet phldrT="[文本]"/>
      <dgm:spPr/>
      <dgm:t>
        <a:bodyPr/>
        <a:lstStyle/>
        <a:p>
          <a:r>
            <a:rPr lang="zh-CN" dirty="0"/>
            <a:t>阅读最新文献，</a:t>
          </a:r>
          <a:r>
            <a:rPr lang="zh-CN" altLang="en-US" dirty="0"/>
            <a:t>并整理调查结果</a:t>
          </a:r>
        </a:p>
      </dgm:t>
    </dgm:pt>
    <dgm:pt modelId="{CE280EA4-741C-4AC6-8D02-028F0C5E057D}" type="parTrans" cxnId="{E8026A18-A201-40AB-B9F8-7A7C0D9A1701}">
      <dgm:prSet/>
      <dgm:spPr/>
      <dgm:t>
        <a:bodyPr/>
        <a:lstStyle/>
        <a:p>
          <a:endParaRPr lang="zh-CN" altLang="en-US"/>
        </a:p>
      </dgm:t>
    </dgm:pt>
    <dgm:pt modelId="{BE152291-EA2B-4B18-B1CA-FBC411DE3F3E}" type="sibTrans" cxnId="{E8026A18-A201-40AB-B9F8-7A7C0D9A1701}">
      <dgm:prSet/>
      <dgm:spPr/>
      <dgm:t>
        <a:bodyPr/>
        <a:lstStyle/>
        <a:p>
          <a:endParaRPr lang="zh-CN" altLang="en-US"/>
        </a:p>
      </dgm:t>
    </dgm:pt>
    <dgm:pt modelId="{11AEBE57-D44E-44AE-A8C8-FC26147C5ED4}" type="pres">
      <dgm:prSet presAssocID="{DDB7B4C9-66E1-461D-A9D8-A7E17DACDCC9}" presName="linearFlow" presStyleCnt="0">
        <dgm:presLayoutVars>
          <dgm:resizeHandles val="exact"/>
        </dgm:presLayoutVars>
      </dgm:prSet>
      <dgm:spPr/>
    </dgm:pt>
    <dgm:pt modelId="{930C0BCA-6593-44C5-9751-FD7E1CE9952E}" type="pres">
      <dgm:prSet presAssocID="{2BD6BE0C-E4A2-4C24-8E74-BC337E0A670F}" presName="node" presStyleLbl="node1" presStyleIdx="0" presStyleCnt="6">
        <dgm:presLayoutVars>
          <dgm:bulletEnabled val="1"/>
        </dgm:presLayoutVars>
      </dgm:prSet>
      <dgm:spPr/>
    </dgm:pt>
    <dgm:pt modelId="{93DF5A54-8D2F-4725-95B3-7522D9A88DDB}" type="pres">
      <dgm:prSet presAssocID="{711A844F-EABD-4412-9F04-FD557A4D070E}" presName="sibTrans" presStyleLbl="sibTrans2D1" presStyleIdx="0" presStyleCnt="5"/>
      <dgm:spPr/>
    </dgm:pt>
    <dgm:pt modelId="{F8CD3C61-7ED2-4634-8DB2-B05779CE76F6}" type="pres">
      <dgm:prSet presAssocID="{711A844F-EABD-4412-9F04-FD557A4D070E}" presName="connectorText" presStyleLbl="sibTrans2D1" presStyleIdx="0" presStyleCnt="5"/>
      <dgm:spPr/>
    </dgm:pt>
    <dgm:pt modelId="{8FCBEE87-AA88-4F27-AC2E-28A2D1A59955}" type="pres">
      <dgm:prSet presAssocID="{C1C54CB5-8FF2-4059-B8E4-5C0900114AFF}" presName="node" presStyleLbl="node1" presStyleIdx="1" presStyleCnt="6">
        <dgm:presLayoutVars>
          <dgm:bulletEnabled val="1"/>
        </dgm:presLayoutVars>
      </dgm:prSet>
      <dgm:spPr/>
    </dgm:pt>
    <dgm:pt modelId="{8424A28D-A41C-42BC-B00B-70888C1C49D2}" type="pres">
      <dgm:prSet presAssocID="{65B57621-A6CA-405C-B35A-8F29FD1C77D2}" presName="sibTrans" presStyleLbl="sibTrans2D1" presStyleIdx="1" presStyleCnt="5"/>
      <dgm:spPr/>
    </dgm:pt>
    <dgm:pt modelId="{D2C8A3D0-3016-448C-AA1F-0B8AB53ECBED}" type="pres">
      <dgm:prSet presAssocID="{65B57621-A6CA-405C-B35A-8F29FD1C77D2}" presName="connectorText" presStyleLbl="sibTrans2D1" presStyleIdx="1" presStyleCnt="5"/>
      <dgm:spPr/>
    </dgm:pt>
    <dgm:pt modelId="{EB672F5A-5CF3-48F5-AA86-9B9E38589E39}" type="pres">
      <dgm:prSet presAssocID="{1A0E5C37-DC2E-48E2-A39E-FA3F4A0FD2B2}" presName="node" presStyleLbl="node1" presStyleIdx="2" presStyleCnt="6">
        <dgm:presLayoutVars>
          <dgm:bulletEnabled val="1"/>
        </dgm:presLayoutVars>
      </dgm:prSet>
      <dgm:spPr/>
    </dgm:pt>
    <dgm:pt modelId="{E7879B0A-8B80-4526-A35C-D792857EA134}" type="pres">
      <dgm:prSet presAssocID="{E99E29EA-9C16-4668-B809-B9437B266478}" presName="sibTrans" presStyleLbl="sibTrans2D1" presStyleIdx="2" presStyleCnt="5"/>
      <dgm:spPr/>
    </dgm:pt>
    <dgm:pt modelId="{41657C5D-F009-4C67-BD4A-DC15470AC3D2}" type="pres">
      <dgm:prSet presAssocID="{E99E29EA-9C16-4668-B809-B9437B266478}" presName="connectorText" presStyleLbl="sibTrans2D1" presStyleIdx="2" presStyleCnt="5"/>
      <dgm:spPr/>
    </dgm:pt>
    <dgm:pt modelId="{50CBFBD7-3CE6-4451-8B45-6FE4B0B14A6A}" type="pres">
      <dgm:prSet presAssocID="{3658C77B-001E-47F3-BE3B-86573F0C8445}" presName="node" presStyleLbl="node1" presStyleIdx="3" presStyleCnt="6">
        <dgm:presLayoutVars>
          <dgm:bulletEnabled val="1"/>
        </dgm:presLayoutVars>
      </dgm:prSet>
      <dgm:spPr/>
    </dgm:pt>
    <dgm:pt modelId="{B060C9FB-60CE-44F2-928A-3F4AC927A822}" type="pres">
      <dgm:prSet presAssocID="{90E25083-71C6-4C6B-8243-A788AD53801F}" presName="sibTrans" presStyleLbl="sibTrans2D1" presStyleIdx="3" presStyleCnt="5"/>
      <dgm:spPr/>
    </dgm:pt>
    <dgm:pt modelId="{8C50CF1A-81C3-4C10-A377-16F2A993EDAA}" type="pres">
      <dgm:prSet presAssocID="{90E25083-71C6-4C6B-8243-A788AD53801F}" presName="connectorText" presStyleLbl="sibTrans2D1" presStyleIdx="3" presStyleCnt="5"/>
      <dgm:spPr/>
    </dgm:pt>
    <dgm:pt modelId="{66642FA1-E67C-49F7-B638-C33D4A7F52BF}" type="pres">
      <dgm:prSet presAssocID="{62FEEAB0-9AB0-4583-AA92-2FA8CB6BD563}" presName="node" presStyleLbl="node1" presStyleIdx="4" presStyleCnt="6">
        <dgm:presLayoutVars>
          <dgm:bulletEnabled val="1"/>
        </dgm:presLayoutVars>
      </dgm:prSet>
      <dgm:spPr/>
    </dgm:pt>
    <dgm:pt modelId="{080D5742-BD27-4A75-8A04-05EB9C21CD17}" type="pres">
      <dgm:prSet presAssocID="{6FEA0EB9-B5BC-44A0-B1C5-30D9112F6F75}" presName="sibTrans" presStyleLbl="sibTrans2D1" presStyleIdx="4" presStyleCnt="5"/>
      <dgm:spPr/>
    </dgm:pt>
    <dgm:pt modelId="{36B284B2-8245-40CA-B4BF-AFB3A59FC252}" type="pres">
      <dgm:prSet presAssocID="{6FEA0EB9-B5BC-44A0-B1C5-30D9112F6F75}" presName="connectorText" presStyleLbl="sibTrans2D1" presStyleIdx="4" presStyleCnt="5"/>
      <dgm:spPr/>
    </dgm:pt>
    <dgm:pt modelId="{4B94B743-C528-4BAD-80CC-1FEDC9D43490}" type="pres">
      <dgm:prSet presAssocID="{848E4625-5843-4535-ABDB-ECF9F702BBB8}" presName="node" presStyleLbl="node1" presStyleIdx="5" presStyleCnt="6">
        <dgm:presLayoutVars>
          <dgm:bulletEnabled val="1"/>
        </dgm:presLayoutVars>
      </dgm:prSet>
      <dgm:spPr/>
    </dgm:pt>
  </dgm:ptLst>
  <dgm:cxnLst>
    <dgm:cxn modelId="{316D0708-72AB-4A01-A092-A4B304DBD335}" type="presOf" srcId="{1A0E5C37-DC2E-48E2-A39E-FA3F4A0FD2B2}" destId="{EB672F5A-5CF3-48F5-AA86-9B9E38589E39}" srcOrd="0" destOrd="0" presId="urn:microsoft.com/office/officeart/2005/8/layout/process2"/>
    <dgm:cxn modelId="{644CF209-93B0-449D-8E74-6A79A9852A86}" srcId="{DDB7B4C9-66E1-461D-A9D8-A7E17DACDCC9}" destId="{1A0E5C37-DC2E-48E2-A39E-FA3F4A0FD2B2}" srcOrd="2" destOrd="0" parTransId="{2F9DAAA6-D02F-4365-B4C9-2F276751DE4B}" sibTransId="{E99E29EA-9C16-4668-B809-B9437B266478}"/>
    <dgm:cxn modelId="{57A8C014-063C-4B6D-A60C-E4A920CD33D7}" type="presOf" srcId="{2BD6BE0C-E4A2-4C24-8E74-BC337E0A670F}" destId="{930C0BCA-6593-44C5-9751-FD7E1CE9952E}" srcOrd="0" destOrd="0" presId="urn:microsoft.com/office/officeart/2005/8/layout/process2"/>
    <dgm:cxn modelId="{5B549F15-BA77-4A03-9B55-2E3C8F73FBBE}" type="presOf" srcId="{3658C77B-001E-47F3-BE3B-86573F0C8445}" destId="{50CBFBD7-3CE6-4451-8B45-6FE4B0B14A6A}" srcOrd="0" destOrd="0" presId="urn:microsoft.com/office/officeart/2005/8/layout/process2"/>
    <dgm:cxn modelId="{FC2E6817-3F84-4636-82F9-2A3E1D301EA1}" type="presOf" srcId="{E99E29EA-9C16-4668-B809-B9437B266478}" destId="{41657C5D-F009-4C67-BD4A-DC15470AC3D2}" srcOrd="1" destOrd="0" presId="urn:microsoft.com/office/officeart/2005/8/layout/process2"/>
    <dgm:cxn modelId="{E8026A18-A201-40AB-B9F8-7A7C0D9A1701}" srcId="{DDB7B4C9-66E1-461D-A9D8-A7E17DACDCC9}" destId="{848E4625-5843-4535-ABDB-ECF9F702BBB8}" srcOrd="5" destOrd="0" parTransId="{CE280EA4-741C-4AC6-8D02-028F0C5E057D}" sibTransId="{BE152291-EA2B-4B18-B1CA-FBC411DE3F3E}"/>
    <dgm:cxn modelId="{2ED1F447-3605-40DD-BB32-955A66498694}" type="presOf" srcId="{65B57621-A6CA-405C-B35A-8F29FD1C77D2}" destId="{D2C8A3D0-3016-448C-AA1F-0B8AB53ECBED}" srcOrd="1" destOrd="0" presId="urn:microsoft.com/office/officeart/2005/8/layout/process2"/>
    <dgm:cxn modelId="{5F8C7152-9867-47F9-8007-853ACE568FEF}" type="presOf" srcId="{6FEA0EB9-B5BC-44A0-B1C5-30D9112F6F75}" destId="{36B284B2-8245-40CA-B4BF-AFB3A59FC252}" srcOrd="1" destOrd="0" presId="urn:microsoft.com/office/officeart/2005/8/layout/process2"/>
    <dgm:cxn modelId="{6B09DE74-26DC-4BF3-A738-D5681C9ACAD9}" type="presOf" srcId="{65B57621-A6CA-405C-B35A-8F29FD1C77D2}" destId="{8424A28D-A41C-42BC-B00B-70888C1C49D2}" srcOrd="0" destOrd="0" presId="urn:microsoft.com/office/officeart/2005/8/layout/process2"/>
    <dgm:cxn modelId="{AAF11E76-B32D-4E4B-A37B-3A3D9892357C}" srcId="{DDB7B4C9-66E1-461D-A9D8-A7E17DACDCC9}" destId="{C1C54CB5-8FF2-4059-B8E4-5C0900114AFF}" srcOrd="1" destOrd="0" parTransId="{A0A62575-1EF4-46FE-8134-F7CFD06B3FB0}" sibTransId="{65B57621-A6CA-405C-B35A-8F29FD1C77D2}"/>
    <dgm:cxn modelId="{3C50F479-55D0-46D7-BB70-6E94EDFA0D20}" type="presOf" srcId="{711A844F-EABD-4412-9F04-FD557A4D070E}" destId="{93DF5A54-8D2F-4725-95B3-7522D9A88DDB}" srcOrd="0" destOrd="0" presId="urn:microsoft.com/office/officeart/2005/8/layout/process2"/>
    <dgm:cxn modelId="{E31E625A-852A-4F74-873B-CADDF21F0914}" srcId="{DDB7B4C9-66E1-461D-A9D8-A7E17DACDCC9}" destId="{62FEEAB0-9AB0-4583-AA92-2FA8CB6BD563}" srcOrd="4" destOrd="0" parTransId="{250AF169-6366-430F-9916-ECE9FA3C7CBB}" sibTransId="{6FEA0EB9-B5BC-44A0-B1C5-30D9112F6F75}"/>
    <dgm:cxn modelId="{FD86477B-5CEC-4DDF-904F-1E7AF35AE590}" type="presOf" srcId="{6FEA0EB9-B5BC-44A0-B1C5-30D9112F6F75}" destId="{080D5742-BD27-4A75-8A04-05EB9C21CD17}" srcOrd="0" destOrd="0" presId="urn:microsoft.com/office/officeart/2005/8/layout/process2"/>
    <dgm:cxn modelId="{BF75CC92-BDF3-4C9B-B5A1-C11F22B38F7D}" srcId="{DDB7B4C9-66E1-461D-A9D8-A7E17DACDCC9}" destId="{3658C77B-001E-47F3-BE3B-86573F0C8445}" srcOrd="3" destOrd="0" parTransId="{1232A67E-E16C-4FD4-98AD-7550F28910D2}" sibTransId="{90E25083-71C6-4C6B-8243-A788AD53801F}"/>
    <dgm:cxn modelId="{3C73AFA6-AC61-4903-8E5D-F1F876760256}" type="presOf" srcId="{E99E29EA-9C16-4668-B809-B9437B266478}" destId="{E7879B0A-8B80-4526-A35C-D792857EA134}" srcOrd="0" destOrd="0" presId="urn:microsoft.com/office/officeart/2005/8/layout/process2"/>
    <dgm:cxn modelId="{ABA759A7-A952-43D6-BCBF-7654F767BC36}" type="presOf" srcId="{90E25083-71C6-4C6B-8243-A788AD53801F}" destId="{B060C9FB-60CE-44F2-928A-3F4AC927A822}" srcOrd="0" destOrd="0" presId="urn:microsoft.com/office/officeart/2005/8/layout/process2"/>
    <dgm:cxn modelId="{951609A8-15EF-4775-8670-6D2EC4F9B434}" type="presOf" srcId="{C1C54CB5-8FF2-4059-B8E4-5C0900114AFF}" destId="{8FCBEE87-AA88-4F27-AC2E-28A2D1A59955}" srcOrd="0" destOrd="0" presId="urn:microsoft.com/office/officeart/2005/8/layout/process2"/>
    <dgm:cxn modelId="{86BC9CC1-E535-49F1-889B-006FBE186F48}" type="presOf" srcId="{711A844F-EABD-4412-9F04-FD557A4D070E}" destId="{F8CD3C61-7ED2-4634-8DB2-B05779CE76F6}" srcOrd="1" destOrd="0" presId="urn:microsoft.com/office/officeart/2005/8/layout/process2"/>
    <dgm:cxn modelId="{E7E112C3-3543-42C2-8AF2-1E82858B7260}" type="presOf" srcId="{848E4625-5843-4535-ABDB-ECF9F702BBB8}" destId="{4B94B743-C528-4BAD-80CC-1FEDC9D43490}" srcOrd="0" destOrd="0" presId="urn:microsoft.com/office/officeart/2005/8/layout/process2"/>
    <dgm:cxn modelId="{3B38A0C3-012F-48BD-ACBE-539F0D3209DF}" type="presOf" srcId="{DDB7B4C9-66E1-461D-A9D8-A7E17DACDCC9}" destId="{11AEBE57-D44E-44AE-A8C8-FC26147C5ED4}" srcOrd="0" destOrd="0" presId="urn:microsoft.com/office/officeart/2005/8/layout/process2"/>
    <dgm:cxn modelId="{4993ABD9-C90E-4314-92FF-77A63FF44BA0}" type="presOf" srcId="{62FEEAB0-9AB0-4583-AA92-2FA8CB6BD563}" destId="{66642FA1-E67C-49F7-B638-C33D4A7F52BF}" srcOrd="0" destOrd="0" presId="urn:microsoft.com/office/officeart/2005/8/layout/process2"/>
    <dgm:cxn modelId="{B837DFFC-1E68-4550-891A-D41EA6CB811C}" type="presOf" srcId="{90E25083-71C6-4C6B-8243-A788AD53801F}" destId="{8C50CF1A-81C3-4C10-A377-16F2A993EDAA}" srcOrd="1" destOrd="0" presId="urn:microsoft.com/office/officeart/2005/8/layout/process2"/>
    <dgm:cxn modelId="{A1B689FF-A41C-4C06-9840-0626531AFD96}" srcId="{DDB7B4C9-66E1-461D-A9D8-A7E17DACDCC9}" destId="{2BD6BE0C-E4A2-4C24-8E74-BC337E0A670F}" srcOrd="0" destOrd="0" parTransId="{CADD317E-F659-42FD-A6A2-7CE174EC1F44}" sibTransId="{711A844F-EABD-4412-9F04-FD557A4D070E}"/>
    <dgm:cxn modelId="{458C2825-3FEE-457C-8C9B-C2C6512A3F6A}" type="presParOf" srcId="{11AEBE57-D44E-44AE-A8C8-FC26147C5ED4}" destId="{930C0BCA-6593-44C5-9751-FD7E1CE9952E}" srcOrd="0" destOrd="0" presId="urn:microsoft.com/office/officeart/2005/8/layout/process2"/>
    <dgm:cxn modelId="{58DA950B-2769-49BF-B0C5-61D794ADE0FB}" type="presParOf" srcId="{11AEBE57-D44E-44AE-A8C8-FC26147C5ED4}" destId="{93DF5A54-8D2F-4725-95B3-7522D9A88DDB}" srcOrd="1" destOrd="0" presId="urn:microsoft.com/office/officeart/2005/8/layout/process2"/>
    <dgm:cxn modelId="{E3798233-FA42-455F-89ED-E91B20685153}" type="presParOf" srcId="{93DF5A54-8D2F-4725-95B3-7522D9A88DDB}" destId="{F8CD3C61-7ED2-4634-8DB2-B05779CE76F6}" srcOrd="0" destOrd="0" presId="urn:microsoft.com/office/officeart/2005/8/layout/process2"/>
    <dgm:cxn modelId="{4D3F2E7D-55FD-4671-A3E4-B7868FCB2A11}" type="presParOf" srcId="{11AEBE57-D44E-44AE-A8C8-FC26147C5ED4}" destId="{8FCBEE87-AA88-4F27-AC2E-28A2D1A59955}" srcOrd="2" destOrd="0" presId="urn:microsoft.com/office/officeart/2005/8/layout/process2"/>
    <dgm:cxn modelId="{69F46C33-12A3-4FEA-8674-B9C015F55351}" type="presParOf" srcId="{11AEBE57-D44E-44AE-A8C8-FC26147C5ED4}" destId="{8424A28D-A41C-42BC-B00B-70888C1C49D2}" srcOrd="3" destOrd="0" presId="urn:microsoft.com/office/officeart/2005/8/layout/process2"/>
    <dgm:cxn modelId="{A4BEE794-0519-4C4B-8F8F-616214F0D0A5}" type="presParOf" srcId="{8424A28D-A41C-42BC-B00B-70888C1C49D2}" destId="{D2C8A3D0-3016-448C-AA1F-0B8AB53ECBED}" srcOrd="0" destOrd="0" presId="urn:microsoft.com/office/officeart/2005/8/layout/process2"/>
    <dgm:cxn modelId="{FF769CCE-7D4B-4AE7-8509-2E1807805FC0}" type="presParOf" srcId="{11AEBE57-D44E-44AE-A8C8-FC26147C5ED4}" destId="{EB672F5A-5CF3-48F5-AA86-9B9E38589E39}" srcOrd="4" destOrd="0" presId="urn:microsoft.com/office/officeart/2005/8/layout/process2"/>
    <dgm:cxn modelId="{71ECA6C5-9372-4950-A3CD-070479C76521}" type="presParOf" srcId="{11AEBE57-D44E-44AE-A8C8-FC26147C5ED4}" destId="{E7879B0A-8B80-4526-A35C-D792857EA134}" srcOrd="5" destOrd="0" presId="urn:microsoft.com/office/officeart/2005/8/layout/process2"/>
    <dgm:cxn modelId="{2CC4360C-4F9D-4C75-8147-5D9CF8CB388B}" type="presParOf" srcId="{E7879B0A-8B80-4526-A35C-D792857EA134}" destId="{41657C5D-F009-4C67-BD4A-DC15470AC3D2}" srcOrd="0" destOrd="0" presId="urn:microsoft.com/office/officeart/2005/8/layout/process2"/>
    <dgm:cxn modelId="{A3144E7C-9280-487D-90A5-6FBFA4422655}" type="presParOf" srcId="{11AEBE57-D44E-44AE-A8C8-FC26147C5ED4}" destId="{50CBFBD7-3CE6-4451-8B45-6FE4B0B14A6A}" srcOrd="6" destOrd="0" presId="urn:microsoft.com/office/officeart/2005/8/layout/process2"/>
    <dgm:cxn modelId="{36A6AA6F-EC20-44A9-A22F-7B4AA6308207}" type="presParOf" srcId="{11AEBE57-D44E-44AE-A8C8-FC26147C5ED4}" destId="{B060C9FB-60CE-44F2-928A-3F4AC927A822}" srcOrd="7" destOrd="0" presId="urn:microsoft.com/office/officeart/2005/8/layout/process2"/>
    <dgm:cxn modelId="{892E55B5-C6F9-47B6-BA4B-CEEBAF274CE5}" type="presParOf" srcId="{B060C9FB-60CE-44F2-928A-3F4AC927A822}" destId="{8C50CF1A-81C3-4C10-A377-16F2A993EDAA}" srcOrd="0" destOrd="0" presId="urn:microsoft.com/office/officeart/2005/8/layout/process2"/>
    <dgm:cxn modelId="{472E35B0-9D01-4087-A250-E0C5335C2DE5}" type="presParOf" srcId="{11AEBE57-D44E-44AE-A8C8-FC26147C5ED4}" destId="{66642FA1-E67C-49F7-B638-C33D4A7F52BF}" srcOrd="8" destOrd="0" presId="urn:microsoft.com/office/officeart/2005/8/layout/process2"/>
    <dgm:cxn modelId="{6A773820-33C5-47AC-B1D2-A5BA9F5DCA57}" type="presParOf" srcId="{11AEBE57-D44E-44AE-A8C8-FC26147C5ED4}" destId="{080D5742-BD27-4A75-8A04-05EB9C21CD17}" srcOrd="9" destOrd="0" presId="urn:microsoft.com/office/officeart/2005/8/layout/process2"/>
    <dgm:cxn modelId="{44DC75B0-4758-428D-8B18-E8851CDE2CF4}" type="presParOf" srcId="{080D5742-BD27-4A75-8A04-05EB9C21CD17}" destId="{36B284B2-8245-40CA-B4BF-AFB3A59FC252}" srcOrd="0" destOrd="0" presId="urn:microsoft.com/office/officeart/2005/8/layout/process2"/>
    <dgm:cxn modelId="{0E94191F-83E7-49F3-AB66-F0F2B9724574}" type="presParOf" srcId="{11AEBE57-D44E-44AE-A8C8-FC26147C5ED4}" destId="{4B94B743-C528-4BAD-80CC-1FEDC9D43490}"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6EA0D96-88B7-4C01-AE45-97242E894D10}" type="doc">
      <dgm:prSet loTypeId="urn:microsoft.com/office/officeart/2005/8/layout/process1" loCatId="process" qsTypeId="urn:microsoft.com/office/officeart/2005/8/quickstyle/simple1" qsCatId="simple" csTypeId="urn:microsoft.com/office/officeart/2005/8/colors/accent2_2" csCatId="accent2" phldr="1"/>
      <dgm:spPr/>
    </dgm:pt>
    <dgm:pt modelId="{C866128F-4ED4-49A4-BE60-3A1F0AE3D2F5}">
      <dgm:prSet phldrT="[文本]"/>
      <dgm:spPr/>
      <dgm:t>
        <a:bodyPr/>
        <a:lstStyle/>
        <a:p>
          <a:r>
            <a:rPr lang="zh-CN" dirty="0"/>
            <a:t>描写问题的背景结构</a:t>
          </a:r>
          <a:endParaRPr lang="zh-CN" altLang="en-US" dirty="0"/>
        </a:p>
      </dgm:t>
    </dgm:pt>
    <dgm:pt modelId="{48A4351A-0E09-4734-BD5C-AD7DDA985657}" type="parTrans" cxnId="{FA483A91-9F0B-451E-95F3-2569A5F58B8A}">
      <dgm:prSet/>
      <dgm:spPr/>
      <dgm:t>
        <a:bodyPr/>
        <a:lstStyle/>
        <a:p>
          <a:endParaRPr lang="zh-CN" altLang="en-US"/>
        </a:p>
      </dgm:t>
    </dgm:pt>
    <dgm:pt modelId="{21D9A3F0-1303-4999-9542-4A9BE824702E}" type="sibTrans" cxnId="{FA483A91-9F0B-451E-95F3-2569A5F58B8A}">
      <dgm:prSet/>
      <dgm:spPr/>
      <dgm:t>
        <a:bodyPr/>
        <a:lstStyle/>
        <a:p>
          <a:endParaRPr lang="zh-CN" altLang="en-US"/>
        </a:p>
      </dgm:t>
    </dgm:pt>
    <dgm:pt modelId="{D754D28A-59F6-4416-B09E-A9341FA15E7B}" type="pres">
      <dgm:prSet presAssocID="{36EA0D96-88B7-4C01-AE45-97242E894D10}" presName="Name0" presStyleCnt="0">
        <dgm:presLayoutVars>
          <dgm:dir/>
          <dgm:resizeHandles val="exact"/>
        </dgm:presLayoutVars>
      </dgm:prSet>
      <dgm:spPr/>
    </dgm:pt>
    <dgm:pt modelId="{CB351770-3FB6-4067-B134-F70B95E2DE47}" type="pres">
      <dgm:prSet presAssocID="{C866128F-4ED4-49A4-BE60-3A1F0AE3D2F5}" presName="node" presStyleLbl="node1" presStyleIdx="0" presStyleCnt="1" custScaleX="55756" custScaleY="55756" custLinFactNeighborX="-22735" custLinFactNeighborY="-11586">
        <dgm:presLayoutVars>
          <dgm:bulletEnabled val="1"/>
        </dgm:presLayoutVars>
      </dgm:prSet>
      <dgm:spPr/>
    </dgm:pt>
  </dgm:ptLst>
  <dgm:cxnLst>
    <dgm:cxn modelId="{DED05007-4906-465F-B128-3FBCDE7702AF}" type="presOf" srcId="{36EA0D96-88B7-4C01-AE45-97242E894D10}" destId="{D754D28A-59F6-4416-B09E-A9341FA15E7B}" srcOrd="0" destOrd="0" presId="urn:microsoft.com/office/officeart/2005/8/layout/process1"/>
    <dgm:cxn modelId="{0FFC8C0C-4D93-41CD-A110-C339E326D634}" type="presOf" srcId="{C866128F-4ED4-49A4-BE60-3A1F0AE3D2F5}" destId="{CB351770-3FB6-4067-B134-F70B95E2DE47}" srcOrd="0" destOrd="0" presId="urn:microsoft.com/office/officeart/2005/8/layout/process1"/>
    <dgm:cxn modelId="{FA483A91-9F0B-451E-95F3-2569A5F58B8A}" srcId="{36EA0D96-88B7-4C01-AE45-97242E894D10}" destId="{C866128F-4ED4-49A4-BE60-3A1F0AE3D2F5}" srcOrd="0" destOrd="0" parTransId="{48A4351A-0E09-4734-BD5C-AD7DDA985657}" sibTransId="{21D9A3F0-1303-4999-9542-4A9BE824702E}"/>
    <dgm:cxn modelId="{B2AEFD78-BEE0-484E-BC26-8F083B155B26}" type="presParOf" srcId="{D754D28A-59F6-4416-B09E-A9341FA15E7B}" destId="{CB351770-3FB6-4067-B134-F70B95E2DE47}"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51770-3FB6-4067-B134-F70B95E2DE47}">
      <dsp:nvSpPr>
        <dsp:cNvPr id="0" name=""/>
        <dsp:cNvSpPr/>
      </dsp:nvSpPr>
      <dsp:spPr>
        <a:xfrm>
          <a:off x="7143" y="2068777"/>
          <a:ext cx="2135187" cy="12811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kern="1200" dirty="0"/>
            <a:t>描写问题的背景结构</a:t>
          </a:r>
          <a:endParaRPr lang="zh-CN" altLang="en-US" sz="2800" kern="1200" dirty="0"/>
        </a:p>
      </dsp:txBody>
      <dsp:txXfrm>
        <a:off x="44665" y="2106299"/>
        <a:ext cx="2060143" cy="1206068"/>
      </dsp:txXfrm>
    </dsp:sp>
    <dsp:sp modelId="{73936043-73B5-4AE8-9676-9E96FE79639C}">
      <dsp:nvSpPr>
        <dsp:cNvPr id="0" name=""/>
        <dsp:cNvSpPr/>
      </dsp:nvSpPr>
      <dsp:spPr>
        <a:xfrm>
          <a:off x="2355850" y="2444570"/>
          <a:ext cx="452659" cy="5295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2355850" y="2550475"/>
        <a:ext cx="316861" cy="317716"/>
      </dsp:txXfrm>
    </dsp:sp>
    <dsp:sp modelId="{87A30B15-CFF8-4262-AE57-A8CDF7EA5111}">
      <dsp:nvSpPr>
        <dsp:cNvPr id="0" name=""/>
        <dsp:cNvSpPr/>
      </dsp:nvSpPr>
      <dsp:spPr>
        <a:xfrm>
          <a:off x="2996406" y="2068777"/>
          <a:ext cx="2135187" cy="12811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kern="1200" dirty="0"/>
            <a:t>一般性背景调查</a:t>
          </a:r>
          <a:endParaRPr lang="zh-CN" altLang="en-US" sz="2800" kern="1200" dirty="0"/>
        </a:p>
      </dsp:txBody>
      <dsp:txXfrm>
        <a:off x="3033928" y="2106299"/>
        <a:ext cx="2060143" cy="1206068"/>
      </dsp:txXfrm>
    </dsp:sp>
    <dsp:sp modelId="{92DCEE69-1666-4541-8572-D322BA87CCEA}">
      <dsp:nvSpPr>
        <dsp:cNvPr id="0" name=""/>
        <dsp:cNvSpPr/>
      </dsp:nvSpPr>
      <dsp:spPr>
        <a:xfrm>
          <a:off x="5345112" y="2444570"/>
          <a:ext cx="452659" cy="529526"/>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zh-CN" altLang="en-US" sz="1900" kern="1200"/>
        </a:p>
      </dsp:txBody>
      <dsp:txXfrm>
        <a:off x="5345112" y="2550475"/>
        <a:ext cx="316861" cy="317716"/>
      </dsp:txXfrm>
    </dsp:sp>
    <dsp:sp modelId="{0B42A24C-A9BC-4B53-BE49-14FD9AFA985D}">
      <dsp:nvSpPr>
        <dsp:cNvPr id="0" name=""/>
        <dsp:cNvSpPr/>
      </dsp:nvSpPr>
      <dsp:spPr>
        <a:xfrm>
          <a:off x="5985668" y="2068777"/>
          <a:ext cx="2135187" cy="12811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sz="2800" kern="1200" dirty="0"/>
            <a:t>学术特定背景调查</a:t>
          </a:r>
          <a:endParaRPr lang="zh-CN" altLang="en-US" sz="2800" kern="1200" dirty="0"/>
        </a:p>
      </dsp:txBody>
      <dsp:txXfrm>
        <a:off x="6023190" y="2106299"/>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51770-3FB6-4067-B134-F70B95E2DE47}">
      <dsp:nvSpPr>
        <dsp:cNvPr id="0" name=""/>
        <dsp:cNvSpPr/>
      </dsp:nvSpPr>
      <dsp:spPr>
        <a:xfrm>
          <a:off x="7143" y="2068777"/>
          <a:ext cx="2135187" cy="12811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dirty="0"/>
            <a:t>以一个疑问句的形式表述研究内容</a:t>
          </a:r>
          <a:endParaRPr lang="zh-CN" altLang="en-US" sz="2200" kern="1200" dirty="0"/>
        </a:p>
      </dsp:txBody>
      <dsp:txXfrm>
        <a:off x="44665" y="2106299"/>
        <a:ext cx="2060143" cy="1206068"/>
      </dsp:txXfrm>
    </dsp:sp>
    <dsp:sp modelId="{73936043-73B5-4AE8-9676-9E96FE79639C}">
      <dsp:nvSpPr>
        <dsp:cNvPr id="0" name=""/>
        <dsp:cNvSpPr/>
      </dsp:nvSpPr>
      <dsp:spPr>
        <a:xfrm>
          <a:off x="2355850" y="2444570"/>
          <a:ext cx="452659" cy="52952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355850" y="2550475"/>
        <a:ext cx="316861" cy="317716"/>
      </dsp:txXfrm>
    </dsp:sp>
    <dsp:sp modelId="{87A30B15-CFF8-4262-AE57-A8CDF7EA5111}">
      <dsp:nvSpPr>
        <dsp:cNvPr id="0" name=""/>
        <dsp:cNvSpPr/>
      </dsp:nvSpPr>
      <dsp:spPr>
        <a:xfrm>
          <a:off x="2996406" y="2068777"/>
          <a:ext cx="2135187" cy="12811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dirty="0"/>
            <a:t>确定主要概念并给出自己的定义</a:t>
          </a:r>
          <a:endParaRPr lang="zh-CN" altLang="en-US" sz="2200" kern="1200" dirty="0"/>
        </a:p>
      </dsp:txBody>
      <dsp:txXfrm>
        <a:off x="3033928" y="2106299"/>
        <a:ext cx="2060143" cy="1206068"/>
      </dsp:txXfrm>
    </dsp:sp>
    <dsp:sp modelId="{92DCEE69-1666-4541-8572-D322BA87CCEA}">
      <dsp:nvSpPr>
        <dsp:cNvPr id="0" name=""/>
        <dsp:cNvSpPr/>
      </dsp:nvSpPr>
      <dsp:spPr>
        <a:xfrm>
          <a:off x="5345112" y="2444570"/>
          <a:ext cx="452659" cy="52952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5345112" y="2550475"/>
        <a:ext cx="316861" cy="317716"/>
      </dsp:txXfrm>
    </dsp:sp>
    <dsp:sp modelId="{0B42A24C-A9BC-4B53-BE49-14FD9AFA985D}">
      <dsp:nvSpPr>
        <dsp:cNvPr id="0" name=""/>
        <dsp:cNvSpPr/>
      </dsp:nvSpPr>
      <dsp:spPr>
        <a:xfrm>
          <a:off x="5985668" y="2068777"/>
          <a:ext cx="2135187" cy="128111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dirty="0"/>
            <a:t>对主要概念进行穷尽组合</a:t>
          </a:r>
          <a:endParaRPr lang="zh-CN" altLang="en-US" sz="2200" kern="1200" dirty="0"/>
        </a:p>
      </dsp:txBody>
      <dsp:txXfrm>
        <a:off x="6023190" y="2106299"/>
        <a:ext cx="2060143" cy="1206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41F63-7383-442B-ABB9-AA30BAC2D345}">
      <dsp:nvSpPr>
        <dsp:cNvPr id="0" name=""/>
        <dsp:cNvSpPr/>
      </dsp:nvSpPr>
      <dsp:spPr>
        <a:xfrm>
          <a:off x="4352448" y="0"/>
          <a:ext cx="2277427" cy="12652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sz="2100" kern="1200" dirty="0"/>
            <a:t>以一个疑问句的形式表述研究内容</a:t>
          </a:r>
          <a:endParaRPr lang="zh-CN" altLang="en-US" sz="2100" kern="1200" dirty="0"/>
        </a:p>
      </dsp:txBody>
      <dsp:txXfrm>
        <a:off x="4389506" y="37058"/>
        <a:ext cx="2203311" cy="1191121"/>
      </dsp:txXfrm>
    </dsp:sp>
    <dsp:sp modelId="{6D4F2D67-AEE7-4741-8AB6-A81A157E01C8}">
      <dsp:nvSpPr>
        <dsp:cNvPr id="0" name=""/>
        <dsp:cNvSpPr/>
      </dsp:nvSpPr>
      <dsp:spPr>
        <a:xfrm rot="5400000">
          <a:off x="5253930" y="1296868"/>
          <a:ext cx="474464" cy="56935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5320356" y="1344314"/>
        <a:ext cx="341614" cy="332125"/>
      </dsp:txXfrm>
    </dsp:sp>
    <dsp:sp modelId="{19EB92FF-A635-4F45-8B22-1D74A442A9F1}">
      <dsp:nvSpPr>
        <dsp:cNvPr id="0" name=""/>
        <dsp:cNvSpPr/>
      </dsp:nvSpPr>
      <dsp:spPr>
        <a:xfrm>
          <a:off x="4352448" y="1897856"/>
          <a:ext cx="2277427" cy="12652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sz="2100" kern="1200" dirty="0"/>
            <a:t>确定主要概念并给出自己的定义</a:t>
          </a:r>
          <a:endParaRPr lang="zh-CN" altLang="en-US" sz="2100" kern="1200" dirty="0"/>
        </a:p>
      </dsp:txBody>
      <dsp:txXfrm>
        <a:off x="4389506" y="1934914"/>
        <a:ext cx="2203311" cy="1191121"/>
      </dsp:txXfrm>
    </dsp:sp>
    <dsp:sp modelId="{1771423F-CECF-4A79-AB90-838508D468BA}">
      <dsp:nvSpPr>
        <dsp:cNvPr id="0" name=""/>
        <dsp:cNvSpPr/>
      </dsp:nvSpPr>
      <dsp:spPr>
        <a:xfrm rot="5400000">
          <a:off x="5253930" y="3194724"/>
          <a:ext cx="474464" cy="569356"/>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5320356" y="3242170"/>
        <a:ext cx="341614" cy="332125"/>
      </dsp:txXfrm>
    </dsp:sp>
    <dsp:sp modelId="{41D56CE4-BC67-441F-A6C8-9F2392BE7698}">
      <dsp:nvSpPr>
        <dsp:cNvPr id="0" name=""/>
        <dsp:cNvSpPr/>
      </dsp:nvSpPr>
      <dsp:spPr>
        <a:xfrm>
          <a:off x="4352448" y="3795712"/>
          <a:ext cx="2277427" cy="126523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zh-CN" sz="2100" kern="1200" dirty="0"/>
            <a:t>对主要概念进行穷尽组合</a:t>
          </a:r>
          <a:endParaRPr lang="zh-CN" altLang="en-US" sz="2100" kern="1200" dirty="0"/>
        </a:p>
      </dsp:txBody>
      <dsp:txXfrm>
        <a:off x="4389506" y="3832770"/>
        <a:ext cx="2203311" cy="11911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470A6F-3B66-4138-81FD-BEAE73D8167F}">
      <dsp:nvSpPr>
        <dsp:cNvPr id="0" name=""/>
        <dsp:cNvSpPr/>
      </dsp:nvSpPr>
      <dsp:spPr>
        <a:xfrm>
          <a:off x="4588" y="38413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选定需要调查的概念组合</a:t>
          </a:r>
          <a:endParaRPr lang="zh-CN" altLang="en-US" sz="2000" kern="1200" dirty="0"/>
        </a:p>
      </dsp:txBody>
      <dsp:txXfrm>
        <a:off x="39845" y="419394"/>
        <a:ext cx="1935735" cy="1133235"/>
      </dsp:txXfrm>
    </dsp:sp>
    <dsp:sp modelId="{88611E51-543D-421A-9E3F-477BC38A1A1E}">
      <dsp:nvSpPr>
        <dsp:cNvPr id="0" name=""/>
        <dsp:cNvSpPr/>
      </dsp:nvSpPr>
      <dsp:spPr>
        <a:xfrm>
          <a:off x="2187388" y="737237"/>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2187388" y="836747"/>
        <a:ext cx="297727" cy="298529"/>
      </dsp:txXfrm>
    </dsp:sp>
    <dsp:sp modelId="{15BA7AE5-0333-4CA3-85CD-EDB267162AE3}">
      <dsp:nvSpPr>
        <dsp:cNvPr id="0" name=""/>
        <dsp:cNvSpPr/>
      </dsp:nvSpPr>
      <dsp:spPr>
        <a:xfrm>
          <a:off x="2813338" y="38413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AI</a:t>
          </a:r>
          <a:r>
            <a:rPr lang="zh-CN" sz="2000" kern="1200" dirty="0"/>
            <a:t>搜索</a:t>
          </a:r>
          <a:r>
            <a:rPr lang="en-US" sz="2000" kern="1200" dirty="0"/>
            <a:t> </a:t>
          </a:r>
          <a:endParaRPr lang="zh-CN" altLang="en-US" sz="2000" kern="1200" dirty="0"/>
        </a:p>
      </dsp:txBody>
      <dsp:txXfrm>
        <a:off x="2848595" y="419394"/>
        <a:ext cx="1935735" cy="1133235"/>
      </dsp:txXfrm>
    </dsp:sp>
    <dsp:sp modelId="{15A9B5C5-C808-440D-A261-FF326884C805}">
      <dsp:nvSpPr>
        <dsp:cNvPr id="0" name=""/>
        <dsp:cNvSpPr/>
      </dsp:nvSpPr>
      <dsp:spPr>
        <a:xfrm rot="21589405">
          <a:off x="4994336" y="732958"/>
          <a:ext cx="420988"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4994336" y="832663"/>
        <a:ext cx="294692" cy="298529"/>
      </dsp:txXfrm>
    </dsp:sp>
    <dsp:sp modelId="{33DBF514-FBFE-4A1A-B42F-113FCA6D95F1}">
      <dsp:nvSpPr>
        <dsp:cNvPr id="0" name=""/>
        <dsp:cNvSpPr/>
      </dsp:nvSpPr>
      <dsp:spPr>
        <a:xfrm>
          <a:off x="5613902" y="375506"/>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初步检索句搜索</a:t>
          </a:r>
          <a:endParaRPr lang="zh-CN" altLang="en-US" sz="2000" kern="1200" dirty="0"/>
        </a:p>
      </dsp:txBody>
      <dsp:txXfrm>
        <a:off x="5649159" y="410763"/>
        <a:ext cx="1935735" cy="1133235"/>
      </dsp:txXfrm>
    </dsp:sp>
    <dsp:sp modelId="{107045FF-56F2-40D5-84CE-06938EF03FBE}">
      <dsp:nvSpPr>
        <dsp:cNvPr id="0" name=""/>
        <dsp:cNvSpPr/>
      </dsp:nvSpPr>
      <dsp:spPr>
        <a:xfrm rot="10533">
          <a:off x="7798501" y="732884"/>
          <a:ext cx="429665"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7798501" y="832197"/>
        <a:ext cx="300766" cy="298529"/>
      </dsp:txXfrm>
    </dsp:sp>
    <dsp:sp modelId="{BEDF1A9F-FE6E-4AFA-978D-54F47105D3D4}">
      <dsp:nvSpPr>
        <dsp:cNvPr id="0" name=""/>
        <dsp:cNvSpPr/>
      </dsp:nvSpPr>
      <dsp:spPr>
        <a:xfrm>
          <a:off x="8430837" y="38413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相关文献探索</a:t>
          </a:r>
          <a:endParaRPr lang="zh-CN" altLang="en-US" sz="2000" kern="1200" dirty="0"/>
        </a:p>
      </dsp:txBody>
      <dsp:txXfrm>
        <a:off x="8466094" y="419394"/>
        <a:ext cx="1935735" cy="1133235"/>
      </dsp:txXfrm>
    </dsp:sp>
    <dsp:sp modelId="{5D8FB017-738E-444A-8EB1-CB4480BA8E57}">
      <dsp:nvSpPr>
        <dsp:cNvPr id="0" name=""/>
        <dsp:cNvSpPr/>
      </dsp:nvSpPr>
      <dsp:spPr>
        <a:xfrm rot="5400000">
          <a:off x="9221300" y="1728325"/>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5400000">
        <a:off x="9284698" y="1764438"/>
        <a:ext cx="298529" cy="297727"/>
      </dsp:txXfrm>
    </dsp:sp>
    <dsp:sp modelId="{E00B610E-81B2-4F00-8766-37F9AE3A7673}">
      <dsp:nvSpPr>
        <dsp:cNvPr id="0" name=""/>
        <dsp:cNvSpPr/>
      </dsp:nvSpPr>
      <dsp:spPr>
        <a:xfrm>
          <a:off x="8430837" y="239038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成熟检索句搜索</a:t>
          </a:r>
          <a:endParaRPr lang="zh-CN" altLang="en-US" sz="2000" kern="1200" dirty="0"/>
        </a:p>
      </dsp:txBody>
      <dsp:txXfrm>
        <a:off x="8466094" y="2425644"/>
        <a:ext cx="1935735" cy="1133235"/>
      </dsp:txXfrm>
    </dsp:sp>
    <dsp:sp modelId="{232C4ED6-9428-411A-8A9B-054F63A22472}">
      <dsp:nvSpPr>
        <dsp:cNvPr id="0" name=""/>
        <dsp:cNvSpPr/>
      </dsp:nvSpPr>
      <dsp:spPr>
        <a:xfrm rot="10800000">
          <a:off x="7828962" y="2743487"/>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rot="10800000">
        <a:off x="7956559" y="2842997"/>
        <a:ext cx="297727" cy="298529"/>
      </dsp:txXfrm>
    </dsp:sp>
    <dsp:sp modelId="{4B9F7401-65A2-42A6-A804-761E89FF7153}">
      <dsp:nvSpPr>
        <dsp:cNvPr id="0" name=""/>
        <dsp:cNvSpPr/>
      </dsp:nvSpPr>
      <dsp:spPr>
        <a:xfrm>
          <a:off x="5622087" y="239038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基于积累文献，使用引文网络追踪至最新文献</a:t>
          </a:r>
          <a:endParaRPr lang="zh-CN" altLang="en-US" sz="2000" kern="1200" dirty="0"/>
        </a:p>
      </dsp:txBody>
      <dsp:txXfrm>
        <a:off x="5657344" y="2425644"/>
        <a:ext cx="1935735" cy="1133235"/>
      </dsp:txXfrm>
    </dsp:sp>
    <dsp:sp modelId="{A90FE2EB-95C3-4D6E-A0AB-9CE00960E08F}">
      <dsp:nvSpPr>
        <dsp:cNvPr id="0" name=""/>
        <dsp:cNvSpPr/>
      </dsp:nvSpPr>
      <dsp:spPr>
        <a:xfrm rot="10800000">
          <a:off x="5020213" y="2743487"/>
          <a:ext cx="425324" cy="4975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dirty="0"/>
        </a:p>
      </dsp:txBody>
      <dsp:txXfrm rot="10800000">
        <a:off x="5147810" y="2842997"/>
        <a:ext cx="297727" cy="298529"/>
      </dsp:txXfrm>
    </dsp:sp>
    <dsp:sp modelId="{7E0331D0-620C-4C7C-944A-9FF67265DD97}">
      <dsp:nvSpPr>
        <dsp:cNvPr id="0" name=""/>
        <dsp:cNvSpPr/>
      </dsp:nvSpPr>
      <dsp:spPr>
        <a:xfrm>
          <a:off x="2813338" y="2390387"/>
          <a:ext cx="2006249" cy="12037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阅读最新文献，</a:t>
          </a:r>
          <a:r>
            <a:rPr lang="zh-CN" altLang="en-US" sz="2000" kern="1200" dirty="0"/>
            <a:t>并整理调查结果</a:t>
          </a:r>
        </a:p>
      </dsp:txBody>
      <dsp:txXfrm>
        <a:off x="2848595" y="2425644"/>
        <a:ext cx="1935735" cy="1133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BCA-6593-44C5-9751-FD7E1CE9952E}">
      <dsp:nvSpPr>
        <dsp:cNvPr id="0" name=""/>
        <dsp:cNvSpPr/>
      </dsp:nvSpPr>
      <dsp:spPr>
        <a:xfrm>
          <a:off x="4379437" y="2289"/>
          <a:ext cx="222345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选定需要调查的概念组合</a:t>
          </a:r>
          <a:endParaRPr lang="zh-CN" altLang="en-US" sz="1600" kern="1200" dirty="0"/>
        </a:p>
      </dsp:txBody>
      <dsp:txXfrm>
        <a:off x="4399303" y="22155"/>
        <a:ext cx="2183718" cy="638536"/>
      </dsp:txXfrm>
    </dsp:sp>
    <dsp:sp modelId="{93DF5A54-8D2F-4725-95B3-7522D9A88DDB}">
      <dsp:nvSpPr>
        <dsp:cNvPr id="0" name=""/>
        <dsp:cNvSpPr/>
      </dsp:nvSpPr>
      <dsp:spPr>
        <a:xfrm rot="5400000">
          <a:off x="5363987" y="69751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722950"/>
        <a:ext cx="183133" cy="178045"/>
      </dsp:txXfrm>
    </dsp:sp>
    <dsp:sp modelId="{8FCBEE87-AA88-4F27-AC2E-28A2D1A59955}">
      <dsp:nvSpPr>
        <dsp:cNvPr id="0" name=""/>
        <dsp:cNvSpPr/>
      </dsp:nvSpPr>
      <dsp:spPr>
        <a:xfrm>
          <a:off x="4379437" y="1019692"/>
          <a:ext cx="222345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AI</a:t>
          </a:r>
          <a:r>
            <a:rPr lang="zh-CN" sz="1600" kern="1200" dirty="0"/>
            <a:t>搜索</a:t>
          </a:r>
          <a:r>
            <a:rPr lang="en-US" sz="1600" kern="1200" dirty="0"/>
            <a:t> </a:t>
          </a:r>
          <a:endParaRPr lang="zh-CN" altLang="en-US" sz="1600" kern="1200" dirty="0"/>
        </a:p>
      </dsp:txBody>
      <dsp:txXfrm>
        <a:off x="4399303" y="1039558"/>
        <a:ext cx="2183718" cy="638536"/>
      </dsp:txXfrm>
    </dsp:sp>
    <dsp:sp modelId="{8424A28D-A41C-42BC-B00B-70888C1C49D2}">
      <dsp:nvSpPr>
        <dsp:cNvPr id="0" name=""/>
        <dsp:cNvSpPr/>
      </dsp:nvSpPr>
      <dsp:spPr>
        <a:xfrm rot="5400000">
          <a:off x="5363987" y="171491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1740354"/>
        <a:ext cx="183133" cy="178045"/>
      </dsp:txXfrm>
    </dsp:sp>
    <dsp:sp modelId="{EB672F5A-5CF3-48F5-AA86-9B9E38589E39}">
      <dsp:nvSpPr>
        <dsp:cNvPr id="0" name=""/>
        <dsp:cNvSpPr/>
      </dsp:nvSpPr>
      <dsp:spPr>
        <a:xfrm>
          <a:off x="4379437" y="2037095"/>
          <a:ext cx="222345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检索句搜索</a:t>
          </a:r>
          <a:endParaRPr lang="zh-CN" altLang="en-US" sz="1600" kern="1200" dirty="0"/>
        </a:p>
      </dsp:txBody>
      <dsp:txXfrm>
        <a:off x="4399303" y="2056961"/>
        <a:ext cx="2183718" cy="638536"/>
      </dsp:txXfrm>
    </dsp:sp>
    <dsp:sp modelId="{E7879B0A-8B80-4526-A35C-D792857EA134}">
      <dsp:nvSpPr>
        <dsp:cNvPr id="0" name=""/>
        <dsp:cNvSpPr/>
      </dsp:nvSpPr>
      <dsp:spPr>
        <a:xfrm rot="5400000">
          <a:off x="5363987" y="2732321"/>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2757757"/>
        <a:ext cx="183133" cy="178045"/>
      </dsp:txXfrm>
    </dsp:sp>
    <dsp:sp modelId="{50CBFBD7-3CE6-4451-8B45-6FE4B0B14A6A}">
      <dsp:nvSpPr>
        <dsp:cNvPr id="0" name=""/>
        <dsp:cNvSpPr/>
      </dsp:nvSpPr>
      <dsp:spPr>
        <a:xfrm>
          <a:off x="4379437" y="3054499"/>
          <a:ext cx="222345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相关文献探索</a:t>
          </a:r>
          <a:endParaRPr lang="zh-CN" altLang="en-US" sz="1600" kern="1200" dirty="0"/>
        </a:p>
      </dsp:txBody>
      <dsp:txXfrm>
        <a:off x="4399303" y="3074365"/>
        <a:ext cx="2183718" cy="638536"/>
      </dsp:txXfrm>
    </dsp:sp>
    <dsp:sp modelId="{B060C9FB-60CE-44F2-928A-3F4AC927A822}">
      <dsp:nvSpPr>
        <dsp:cNvPr id="0" name=""/>
        <dsp:cNvSpPr/>
      </dsp:nvSpPr>
      <dsp:spPr>
        <a:xfrm rot="5400000">
          <a:off x="5363987" y="3749724"/>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a:p>
      </dsp:txBody>
      <dsp:txXfrm rot="-5400000">
        <a:off x="5399596" y="3775160"/>
        <a:ext cx="183133" cy="178045"/>
      </dsp:txXfrm>
    </dsp:sp>
    <dsp:sp modelId="{66642FA1-E67C-49F7-B638-C33D4A7F52BF}">
      <dsp:nvSpPr>
        <dsp:cNvPr id="0" name=""/>
        <dsp:cNvSpPr/>
      </dsp:nvSpPr>
      <dsp:spPr>
        <a:xfrm>
          <a:off x="4379437" y="4071902"/>
          <a:ext cx="222345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基于积累文献，使用引文网络追踪至最新文献</a:t>
          </a:r>
          <a:endParaRPr lang="zh-CN" altLang="en-US" sz="1600" kern="1200" dirty="0"/>
        </a:p>
      </dsp:txBody>
      <dsp:txXfrm>
        <a:off x="4399303" y="4091768"/>
        <a:ext cx="2183718" cy="638536"/>
      </dsp:txXfrm>
    </dsp:sp>
    <dsp:sp modelId="{080D5742-BD27-4A75-8A04-05EB9C21CD17}">
      <dsp:nvSpPr>
        <dsp:cNvPr id="0" name=""/>
        <dsp:cNvSpPr/>
      </dsp:nvSpPr>
      <dsp:spPr>
        <a:xfrm rot="5400000">
          <a:off x="5363987" y="4767128"/>
          <a:ext cx="254350" cy="30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p>
      </dsp:txBody>
      <dsp:txXfrm rot="-5400000">
        <a:off x="5399596" y="4792564"/>
        <a:ext cx="183133" cy="178045"/>
      </dsp:txXfrm>
    </dsp:sp>
    <dsp:sp modelId="{4B94B743-C528-4BAD-80CC-1FEDC9D43490}">
      <dsp:nvSpPr>
        <dsp:cNvPr id="0" name=""/>
        <dsp:cNvSpPr/>
      </dsp:nvSpPr>
      <dsp:spPr>
        <a:xfrm>
          <a:off x="4379437" y="5089306"/>
          <a:ext cx="2223450" cy="6782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阅读最新文献，</a:t>
          </a:r>
          <a:r>
            <a:rPr lang="zh-CN" altLang="en-US" sz="1600" kern="1200" dirty="0"/>
            <a:t>并整理调查结果</a:t>
          </a:r>
        </a:p>
      </dsp:txBody>
      <dsp:txXfrm>
        <a:off x="4399303" y="5109172"/>
        <a:ext cx="2183718" cy="6385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BCA-6593-44C5-9751-FD7E1CE9952E}">
      <dsp:nvSpPr>
        <dsp:cNvPr id="0" name=""/>
        <dsp:cNvSpPr/>
      </dsp:nvSpPr>
      <dsp:spPr>
        <a:xfrm>
          <a:off x="4379068" y="2248"/>
          <a:ext cx="2224187" cy="6662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选定需要调查的概念组合</a:t>
          </a:r>
          <a:endParaRPr lang="zh-CN" altLang="en-US" sz="1600" kern="1200" dirty="0"/>
        </a:p>
      </dsp:txBody>
      <dsp:txXfrm>
        <a:off x="4398582" y="21762"/>
        <a:ext cx="2185159" cy="627239"/>
      </dsp:txXfrm>
    </dsp:sp>
    <dsp:sp modelId="{93DF5A54-8D2F-4725-95B3-7522D9A88DDB}">
      <dsp:nvSpPr>
        <dsp:cNvPr id="0" name=""/>
        <dsp:cNvSpPr/>
      </dsp:nvSpPr>
      <dsp:spPr>
        <a:xfrm rot="5400000">
          <a:off x="5366237" y="685172"/>
          <a:ext cx="249850" cy="29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17" y="710157"/>
        <a:ext cx="179892" cy="174895"/>
      </dsp:txXfrm>
    </dsp:sp>
    <dsp:sp modelId="{8FCBEE87-AA88-4F27-AC2E-28A2D1A59955}">
      <dsp:nvSpPr>
        <dsp:cNvPr id="0" name=""/>
        <dsp:cNvSpPr/>
      </dsp:nvSpPr>
      <dsp:spPr>
        <a:xfrm>
          <a:off x="4379068" y="1001649"/>
          <a:ext cx="2224187" cy="6662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AI</a:t>
          </a:r>
          <a:r>
            <a:rPr lang="zh-CN" sz="1600" kern="1200" dirty="0"/>
            <a:t>搜索</a:t>
          </a:r>
          <a:r>
            <a:rPr lang="en-US" sz="1600" kern="1200" dirty="0"/>
            <a:t> </a:t>
          </a:r>
          <a:endParaRPr lang="zh-CN" altLang="en-US" sz="1600" kern="1200" dirty="0"/>
        </a:p>
      </dsp:txBody>
      <dsp:txXfrm>
        <a:off x="4398582" y="1021163"/>
        <a:ext cx="2185159" cy="627239"/>
      </dsp:txXfrm>
    </dsp:sp>
    <dsp:sp modelId="{8424A28D-A41C-42BC-B00B-70888C1C49D2}">
      <dsp:nvSpPr>
        <dsp:cNvPr id="0" name=""/>
        <dsp:cNvSpPr/>
      </dsp:nvSpPr>
      <dsp:spPr>
        <a:xfrm rot="5400000">
          <a:off x="5366237" y="1684573"/>
          <a:ext cx="249850" cy="29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17" y="1709558"/>
        <a:ext cx="179892" cy="174895"/>
      </dsp:txXfrm>
    </dsp:sp>
    <dsp:sp modelId="{EB672F5A-5CF3-48F5-AA86-9B9E38589E39}">
      <dsp:nvSpPr>
        <dsp:cNvPr id="0" name=""/>
        <dsp:cNvSpPr/>
      </dsp:nvSpPr>
      <dsp:spPr>
        <a:xfrm>
          <a:off x="4379068" y="2001050"/>
          <a:ext cx="2224187" cy="6662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检索句搜索</a:t>
          </a:r>
          <a:endParaRPr lang="zh-CN" altLang="en-US" sz="1600" kern="1200" dirty="0"/>
        </a:p>
      </dsp:txBody>
      <dsp:txXfrm>
        <a:off x="4398582" y="2020564"/>
        <a:ext cx="2185159" cy="627239"/>
      </dsp:txXfrm>
    </dsp:sp>
    <dsp:sp modelId="{E7879B0A-8B80-4526-A35C-D792857EA134}">
      <dsp:nvSpPr>
        <dsp:cNvPr id="0" name=""/>
        <dsp:cNvSpPr/>
      </dsp:nvSpPr>
      <dsp:spPr>
        <a:xfrm rot="5400000">
          <a:off x="5366237" y="2683974"/>
          <a:ext cx="249850" cy="29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17" y="2708959"/>
        <a:ext cx="179892" cy="174895"/>
      </dsp:txXfrm>
    </dsp:sp>
    <dsp:sp modelId="{50CBFBD7-3CE6-4451-8B45-6FE4B0B14A6A}">
      <dsp:nvSpPr>
        <dsp:cNvPr id="0" name=""/>
        <dsp:cNvSpPr/>
      </dsp:nvSpPr>
      <dsp:spPr>
        <a:xfrm>
          <a:off x="4379068" y="3000451"/>
          <a:ext cx="2224187" cy="6662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相关文献探索</a:t>
          </a:r>
          <a:endParaRPr lang="zh-CN" altLang="en-US" sz="1600" kern="1200" dirty="0"/>
        </a:p>
      </dsp:txBody>
      <dsp:txXfrm>
        <a:off x="4398582" y="3019965"/>
        <a:ext cx="2185159" cy="627239"/>
      </dsp:txXfrm>
    </dsp:sp>
    <dsp:sp modelId="{B060C9FB-60CE-44F2-928A-3F4AC927A822}">
      <dsp:nvSpPr>
        <dsp:cNvPr id="0" name=""/>
        <dsp:cNvSpPr/>
      </dsp:nvSpPr>
      <dsp:spPr>
        <a:xfrm rot="5400000">
          <a:off x="5366237" y="3683375"/>
          <a:ext cx="249850" cy="29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17" y="3708360"/>
        <a:ext cx="179892" cy="174895"/>
      </dsp:txXfrm>
    </dsp:sp>
    <dsp:sp modelId="{66642FA1-E67C-49F7-B638-C33D4A7F52BF}">
      <dsp:nvSpPr>
        <dsp:cNvPr id="0" name=""/>
        <dsp:cNvSpPr/>
      </dsp:nvSpPr>
      <dsp:spPr>
        <a:xfrm>
          <a:off x="4379068" y="3999852"/>
          <a:ext cx="2224187" cy="6662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基于积累文献，使用引文网络追踪至最新文献</a:t>
          </a:r>
          <a:endParaRPr lang="zh-CN" altLang="en-US" sz="1600" kern="1200" dirty="0"/>
        </a:p>
      </dsp:txBody>
      <dsp:txXfrm>
        <a:off x="4398582" y="4019366"/>
        <a:ext cx="2185159" cy="627239"/>
      </dsp:txXfrm>
    </dsp:sp>
    <dsp:sp modelId="{080D5742-BD27-4A75-8A04-05EB9C21CD17}">
      <dsp:nvSpPr>
        <dsp:cNvPr id="0" name=""/>
        <dsp:cNvSpPr/>
      </dsp:nvSpPr>
      <dsp:spPr>
        <a:xfrm rot="5400000">
          <a:off x="5366237" y="4682777"/>
          <a:ext cx="249850" cy="2998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p>
      </dsp:txBody>
      <dsp:txXfrm rot="-5400000">
        <a:off x="5401217" y="4707762"/>
        <a:ext cx="179892" cy="174895"/>
      </dsp:txXfrm>
    </dsp:sp>
    <dsp:sp modelId="{4B94B743-C528-4BAD-80CC-1FEDC9D43490}">
      <dsp:nvSpPr>
        <dsp:cNvPr id="0" name=""/>
        <dsp:cNvSpPr/>
      </dsp:nvSpPr>
      <dsp:spPr>
        <a:xfrm>
          <a:off x="4379068" y="4999254"/>
          <a:ext cx="2224187" cy="6662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阅读最新文献，</a:t>
          </a:r>
          <a:r>
            <a:rPr lang="zh-CN" altLang="en-US" sz="1600" kern="1200" dirty="0"/>
            <a:t>并整理调查结果</a:t>
          </a:r>
        </a:p>
      </dsp:txBody>
      <dsp:txXfrm>
        <a:off x="4398582" y="5018768"/>
        <a:ext cx="2185159" cy="6272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C0BCA-6593-44C5-9751-FD7E1CE9952E}">
      <dsp:nvSpPr>
        <dsp:cNvPr id="0" name=""/>
        <dsp:cNvSpPr/>
      </dsp:nvSpPr>
      <dsp:spPr>
        <a:xfrm>
          <a:off x="4378946" y="2248"/>
          <a:ext cx="2224432" cy="666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选定需要调查的概念组合</a:t>
          </a:r>
          <a:endParaRPr lang="zh-CN" altLang="en-US" sz="1600" kern="1200" dirty="0"/>
        </a:p>
      </dsp:txBody>
      <dsp:txXfrm>
        <a:off x="4398462" y="21764"/>
        <a:ext cx="2185400" cy="627308"/>
      </dsp:txXfrm>
    </dsp:sp>
    <dsp:sp modelId="{93DF5A54-8D2F-4725-95B3-7522D9A88DDB}">
      <dsp:nvSpPr>
        <dsp:cNvPr id="0" name=""/>
        <dsp:cNvSpPr/>
      </dsp:nvSpPr>
      <dsp:spPr>
        <a:xfrm rot="5400000">
          <a:off x="5366223" y="685247"/>
          <a:ext cx="249877" cy="2998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07" y="710235"/>
        <a:ext cx="179911" cy="174914"/>
      </dsp:txXfrm>
    </dsp:sp>
    <dsp:sp modelId="{8FCBEE87-AA88-4F27-AC2E-28A2D1A59955}">
      <dsp:nvSpPr>
        <dsp:cNvPr id="0" name=""/>
        <dsp:cNvSpPr/>
      </dsp:nvSpPr>
      <dsp:spPr>
        <a:xfrm>
          <a:off x="4378946" y="1001759"/>
          <a:ext cx="2224432" cy="666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altLang="zh-CN" sz="1600" kern="1200" dirty="0"/>
            <a:t>AI</a:t>
          </a:r>
          <a:r>
            <a:rPr lang="zh-CN" sz="1600" kern="1200" dirty="0"/>
            <a:t>搜索</a:t>
          </a:r>
          <a:r>
            <a:rPr lang="en-US" sz="1600" kern="1200" dirty="0"/>
            <a:t> </a:t>
          </a:r>
          <a:endParaRPr lang="zh-CN" altLang="en-US" sz="1600" kern="1200" dirty="0"/>
        </a:p>
      </dsp:txBody>
      <dsp:txXfrm>
        <a:off x="4398462" y="1021275"/>
        <a:ext cx="2185400" cy="627308"/>
      </dsp:txXfrm>
    </dsp:sp>
    <dsp:sp modelId="{8424A28D-A41C-42BC-B00B-70888C1C49D2}">
      <dsp:nvSpPr>
        <dsp:cNvPr id="0" name=""/>
        <dsp:cNvSpPr/>
      </dsp:nvSpPr>
      <dsp:spPr>
        <a:xfrm rot="5400000">
          <a:off x="5366223" y="1684758"/>
          <a:ext cx="249877" cy="2998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07" y="1709746"/>
        <a:ext cx="179911" cy="174914"/>
      </dsp:txXfrm>
    </dsp:sp>
    <dsp:sp modelId="{EB672F5A-5CF3-48F5-AA86-9B9E38589E39}">
      <dsp:nvSpPr>
        <dsp:cNvPr id="0" name=""/>
        <dsp:cNvSpPr/>
      </dsp:nvSpPr>
      <dsp:spPr>
        <a:xfrm>
          <a:off x="4378946" y="2001270"/>
          <a:ext cx="2224432" cy="666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检索句搜索</a:t>
          </a:r>
          <a:endParaRPr lang="zh-CN" altLang="en-US" sz="1600" kern="1200" dirty="0"/>
        </a:p>
      </dsp:txBody>
      <dsp:txXfrm>
        <a:off x="4398462" y="2020786"/>
        <a:ext cx="2185400" cy="627308"/>
      </dsp:txXfrm>
    </dsp:sp>
    <dsp:sp modelId="{E7879B0A-8B80-4526-A35C-D792857EA134}">
      <dsp:nvSpPr>
        <dsp:cNvPr id="0" name=""/>
        <dsp:cNvSpPr/>
      </dsp:nvSpPr>
      <dsp:spPr>
        <a:xfrm rot="5400000">
          <a:off x="5366223" y="2684269"/>
          <a:ext cx="249877" cy="2998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07" y="2709257"/>
        <a:ext cx="179911" cy="174914"/>
      </dsp:txXfrm>
    </dsp:sp>
    <dsp:sp modelId="{50CBFBD7-3CE6-4451-8B45-6FE4B0B14A6A}">
      <dsp:nvSpPr>
        <dsp:cNvPr id="0" name=""/>
        <dsp:cNvSpPr/>
      </dsp:nvSpPr>
      <dsp:spPr>
        <a:xfrm>
          <a:off x="4378946" y="3000781"/>
          <a:ext cx="2224432" cy="666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相关文献探索</a:t>
          </a:r>
          <a:endParaRPr lang="zh-CN" altLang="en-US" sz="1600" kern="1200" dirty="0"/>
        </a:p>
      </dsp:txBody>
      <dsp:txXfrm>
        <a:off x="4398462" y="3020297"/>
        <a:ext cx="2185400" cy="627308"/>
      </dsp:txXfrm>
    </dsp:sp>
    <dsp:sp modelId="{B060C9FB-60CE-44F2-928A-3F4AC927A822}">
      <dsp:nvSpPr>
        <dsp:cNvPr id="0" name=""/>
        <dsp:cNvSpPr/>
      </dsp:nvSpPr>
      <dsp:spPr>
        <a:xfrm rot="5400000">
          <a:off x="5366223" y="3683780"/>
          <a:ext cx="249877" cy="2998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rot="-5400000">
        <a:off x="5401207" y="3708768"/>
        <a:ext cx="179911" cy="174914"/>
      </dsp:txXfrm>
    </dsp:sp>
    <dsp:sp modelId="{66642FA1-E67C-49F7-B638-C33D4A7F52BF}">
      <dsp:nvSpPr>
        <dsp:cNvPr id="0" name=""/>
        <dsp:cNvSpPr/>
      </dsp:nvSpPr>
      <dsp:spPr>
        <a:xfrm>
          <a:off x="4378946" y="4000292"/>
          <a:ext cx="2224432" cy="666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基于积累文献，使用引文网络追踪至最新文献</a:t>
          </a:r>
          <a:endParaRPr lang="zh-CN" altLang="en-US" sz="1600" kern="1200" dirty="0"/>
        </a:p>
      </dsp:txBody>
      <dsp:txXfrm>
        <a:off x="4398462" y="4019808"/>
        <a:ext cx="2185400" cy="627308"/>
      </dsp:txXfrm>
    </dsp:sp>
    <dsp:sp modelId="{080D5742-BD27-4A75-8A04-05EB9C21CD17}">
      <dsp:nvSpPr>
        <dsp:cNvPr id="0" name=""/>
        <dsp:cNvSpPr/>
      </dsp:nvSpPr>
      <dsp:spPr>
        <a:xfrm rot="5400000">
          <a:off x="5366223" y="4683291"/>
          <a:ext cx="249877" cy="2998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dirty="0"/>
        </a:p>
      </dsp:txBody>
      <dsp:txXfrm rot="-5400000">
        <a:off x="5401207" y="4708279"/>
        <a:ext cx="179911" cy="174914"/>
      </dsp:txXfrm>
    </dsp:sp>
    <dsp:sp modelId="{4B94B743-C528-4BAD-80CC-1FEDC9D43490}">
      <dsp:nvSpPr>
        <dsp:cNvPr id="0" name=""/>
        <dsp:cNvSpPr/>
      </dsp:nvSpPr>
      <dsp:spPr>
        <a:xfrm>
          <a:off x="4378946" y="4999803"/>
          <a:ext cx="2224432" cy="6663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阅读最新文献，</a:t>
          </a:r>
          <a:r>
            <a:rPr lang="zh-CN" altLang="en-US" sz="1600" kern="1200" dirty="0"/>
            <a:t>并整理调查结果</a:t>
          </a:r>
        </a:p>
      </dsp:txBody>
      <dsp:txXfrm>
        <a:off x="4398462" y="5019319"/>
        <a:ext cx="2185400" cy="627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351770-3FB6-4067-B134-F70B95E2DE47}">
      <dsp:nvSpPr>
        <dsp:cNvPr id="0" name=""/>
        <dsp:cNvSpPr/>
      </dsp:nvSpPr>
      <dsp:spPr>
        <a:xfrm>
          <a:off x="0" y="628014"/>
          <a:ext cx="3864559" cy="231873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zh-CN" sz="5200" kern="1200" dirty="0"/>
            <a:t>描写问题的背景结构</a:t>
          </a:r>
          <a:endParaRPr lang="zh-CN" altLang="en-US" sz="5200" kern="1200" dirty="0"/>
        </a:p>
      </dsp:txBody>
      <dsp:txXfrm>
        <a:off x="67913" y="695927"/>
        <a:ext cx="3728733" cy="21829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2024/11/20</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2024/11/20</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r>
              <a:rPr lang="zh-CN" altLang="en-US" b="0" dirty="0">
                <a:latin typeface="Microsoft YaHei UI" panose="020B0503020204020204" pitchFamily="34" charset="-122"/>
                <a:ea typeface="Microsoft YaHei UI" panose="020B0503020204020204" pitchFamily="34" charset="-122"/>
              </a:rPr>
              <a:t>大家好，今天我想分享一些我个人关于科学问题的背景调查技术的思考；这是我个人一直很感兴趣的问题，希望以下的内容对大家也有所帮助</a:t>
            </a:r>
            <a:r>
              <a:rPr lang="en-US" altLang="zh-CN" b="0" dirty="0">
                <a:latin typeface="Microsoft YaHei UI" panose="020B0503020204020204" pitchFamily="34" charset="-122"/>
                <a:ea typeface="Microsoft YaHei UI" panose="020B0503020204020204" pitchFamily="34" charset="-122"/>
              </a:rPr>
              <a:t>.</a:t>
            </a:r>
            <a:endParaRPr lang="zh-CN" altLang="en-US" b="0"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CCF54-CDA6-0514-EC1A-87EC134554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61A39AA-93F5-346D-5AF8-F6C95DB57A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C0E132-2CF3-BAC3-C17D-E9902AF6CCA3}"/>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以下是具体的工作流：首先，针对某个概念组合，尝试提一个相对有趣的、不重样的、包含组合所有元素的问题。并在此过程中主动地测量自己对于主要概念及其组合的理解程度；</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如果在尝试提问的过程中感到对某个概念或者概念组合理解程度不够，暂时提不出合适的问题的话，</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就可以有针对性地展开自由探索，</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直到能够提出一个合适的问题 </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当感到对主要概念及其组合把握都足够好了，就可以结束这一阶段的调查</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否则就循环上述的步骤</a:t>
            </a:r>
          </a:p>
        </p:txBody>
      </p:sp>
      <p:sp>
        <p:nvSpPr>
          <p:cNvPr id="4" name="灯片编号占位符 3">
            <a:extLst>
              <a:ext uri="{FF2B5EF4-FFF2-40B4-BE49-F238E27FC236}">
                <a16:creationId xmlns:a16="http://schemas.microsoft.com/office/drawing/2014/main" id="{00F96619-A1EE-1786-DBBA-D5848D63E461}"/>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162358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0FCEE-C73B-48A8-AF83-6F813C6EF2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FE0D94-6E32-8BC3-4513-66DBA2E2EE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DA9BE9-0851-179B-8FE2-C5D97F59AD36}"/>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这里需要对自由探索进行一些说明。它指的是：任何能促进对于目标概念或者概念组合的理解、并且同时感到好奇的、也可行的行为。除了看相关的学术文献，自由探索还可以是读相关的新闻、看相关的电影、小说，跟其他人聊有关的话题、甚至是实地的参观。例如我对刚才问题中的“无聊感”想有更深的理解，我可以主动发一会儿呆，实际体验一下无聊感。</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针对自由探索，我有两个推荐的工具：一个是维基百科，另一个是</a:t>
            </a:r>
            <a:r>
              <a:rPr lang="en-US" altLang="zh-CN" dirty="0">
                <a:latin typeface="Microsoft YaHei UI" panose="020B0503020204020204" pitchFamily="34" charset="-122"/>
                <a:ea typeface="Microsoft YaHei UI" panose="020B0503020204020204" pitchFamily="34" charset="-122"/>
              </a:rPr>
              <a:t>perplexity</a:t>
            </a:r>
            <a:r>
              <a:rPr lang="zh-CN" altLang="en-US" dirty="0">
                <a:latin typeface="Microsoft YaHei UI" panose="020B0503020204020204" pitchFamily="34" charset="-122"/>
                <a:ea typeface="Microsoft YaHei UI" panose="020B0503020204020204" pitchFamily="34" charset="-122"/>
              </a:rPr>
              <a:t>。维基百科主要有两个特点：首先是宽广的视角。维基百科不是一个人，或者一小群人制作的，而是由来自世界各地、各行各业、不同性别、年龄的人合作完成的。不同人群的不同偏见整合到了一块，就成了广阔的视野，这对于自由探索而言是尤为重要的。第二个特点是丰富的超链接，几乎每个维基百科的词条页面上都有着丰富的超链接指向许多其他的页面，这些关联着的、数量庞大的超链接构成了一个宏大、复杂的知识网络，为自由探索提供了数不清的探索路线。</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然后</a:t>
            </a:r>
            <a:r>
              <a:rPr lang="en-US" altLang="zh-CN" dirty="0">
                <a:latin typeface="Microsoft YaHei UI" panose="020B0503020204020204" pitchFamily="34" charset="-122"/>
                <a:ea typeface="Microsoft YaHei UI" panose="020B0503020204020204" pitchFamily="34" charset="-122"/>
              </a:rPr>
              <a:t>perplexity</a:t>
            </a:r>
            <a:r>
              <a:rPr lang="zh-CN" altLang="en-US" dirty="0">
                <a:latin typeface="Microsoft YaHei UI" panose="020B0503020204020204" pitchFamily="34" charset="-122"/>
                <a:ea typeface="Microsoft YaHei UI" panose="020B0503020204020204" pitchFamily="34" charset="-122"/>
              </a:rPr>
              <a:t>是近年来出现的一个基于大语言模型技术、专门针对搜索进行了优化的人工智能工具。它的特点是准确和快速。准确指的是，</a:t>
            </a:r>
            <a:r>
              <a:rPr lang="en-US" altLang="zh-CN" dirty="0">
                <a:latin typeface="Microsoft YaHei UI" panose="020B0503020204020204" pitchFamily="34" charset="-122"/>
                <a:ea typeface="Microsoft YaHei UI" panose="020B0503020204020204" pitchFamily="34" charset="-122"/>
              </a:rPr>
              <a:t>perplexity</a:t>
            </a:r>
            <a:r>
              <a:rPr lang="zh-CN" altLang="en-US" dirty="0">
                <a:latin typeface="Microsoft YaHei UI" panose="020B0503020204020204" pitchFamily="34" charset="-122"/>
                <a:ea typeface="Microsoft YaHei UI" panose="020B0503020204020204" pitchFamily="34" charset="-122"/>
              </a:rPr>
              <a:t>会为其每条回答附上信息来源，这让我们很方便地就可以去查证其产出内容的准确性；快速则是指</a:t>
            </a:r>
            <a:r>
              <a:rPr lang="en-US" altLang="zh-CN" dirty="0">
                <a:latin typeface="Microsoft YaHei UI" panose="020B0503020204020204" pitchFamily="34" charset="-122"/>
                <a:ea typeface="Microsoft YaHei UI" panose="020B0503020204020204" pitchFamily="34" charset="-122"/>
              </a:rPr>
              <a:t>perplexity</a:t>
            </a:r>
            <a:r>
              <a:rPr lang="zh-CN" altLang="en-US" dirty="0">
                <a:latin typeface="Microsoft YaHei UI" panose="020B0503020204020204" pitchFamily="34" charset="-122"/>
                <a:ea typeface="Microsoft YaHei UI" panose="020B0503020204020204" pitchFamily="34" charset="-122"/>
              </a:rPr>
              <a:t>可以在数秒之内产出逻辑连贯、格式清晰的短文，这与传统的搜索引擎相比要快多了。准确和快速的特点让</a:t>
            </a:r>
            <a:r>
              <a:rPr lang="en-US" altLang="zh-CN" dirty="0">
                <a:latin typeface="Microsoft YaHei UI" panose="020B0503020204020204" pitchFamily="34" charset="-122"/>
                <a:ea typeface="Microsoft YaHei UI" panose="020B0503020204020204" pitchFamily="34" charset="-122"/>
              </a:rPr>
              <a:t>perplexity</a:t>
            </a:r>
            <a:r>
              <a:rPr lang="zh-CN" altLang="en-US" dirty="0">
                <a:latin typeface="Microsoft YaHei UI" panose="020B0503020204020204" pitchFamily="34" charset="-122"/>
                <a:ea typeface="Microsoft YaHei UI" panose="020B0503020204020204" pitchFamily="34" charset="-122"/>
              </a:rPr>
              <a:t>成为探索好奇心的绝佳工具。</a:t>
            </a:r>
          </a:p>
        </p:txBody>
      </p:sp>
      <p:sp>
        <p:nvSpPr>
          <p:cNvPr id="4" name="灯片编号占位符 3">
            <a:extLst>
              <a:ext uri="{FF2B5EF4-FFF2-40B4-BE49-F238E27FC236}">
                <a16:creationId xmlns:a16="http://schemas.microsoft.com/office/drawing/2014/main" id="{7B643317-0D5F-CC40-DC95-6C7A4C7FF170}"/>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048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D9F52-B255-0FBB-1087-BA68C8D92CA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9B918E-9CE8-787C-1B1E-6D7D440AC5C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26F04E-531C-89F3-FFE3-CB700CCBE613}"/>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接下来同样用一个例子来说明一般性背景调查的工作流。比方说，我现在尝试对“调节 </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无聊感 </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逃避反应”提问，</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但在寻找问题的过程中，我意识到我不太懂“调节”</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所以，我便针对“调节”进行了自由探索，我了解到</a:t>
            </a:r>
            <a:r>
              <a:rPr lang="zh-CN" altLang="en-US" dirty="0"/>
              <a:t>多巴胺既能作为产生大规模、缓慢影响的神经调质活动，也能作为产生局部的、快速影响的神经递质活动。</a:t>
            </a:r>
            <a:endParaRPr lang="en-US" altLang="zh-CN" dirty="0"/>
          </a:p>
          <a:p>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在了解到了这个知识之后，我认为我可以对这个概念组合提出问题了，这个问题是：在</a:t>
            </a:r>
            <a:r>
              <a:rPr lang="zh-CN" altLang="en-US" dirty="0"/>
              <a:t>对于无聊的逃避反应中，多巴胺是更多地作为神经递质还是神经调质起着作用？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至此，就完成了一般性背景调查中的主要流程。</a:t>
            </a:r>
          </a:p>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51AE1304-5A43-1755-77E2-18A29CEF14EF}"/>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6283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1A1F8-7C7B-67B6-8EF6-C3E2856F2B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E28A2C-2DA7-A882-D1CE-DB241A57A0FC}"/>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C443D36B-29CF-D526-3BF9-DFA29BB21A53}"/>
              </a:ext>
            </a:extLst>
          </p:cNvPr>
          <p:cNvSpPr>
            <a:spLocks noGrp="1"/>
          </p:cNvSpPr>
          <p:nvPr>
            <p:ph type="body"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接着就是最关键的第三步，学术特定背景调查</a:t>
            </a:r>
          </a:p>
        </p:txBody>
      </p:sp>
      <p:sp>
        <p:nvSpPr>
          <p:cNvPr id="4" name="幻灯片编号占位符 3">
            <a:extLst>
              <a:ext uri="{FF2B5EF4-FFF2-40B4-BE49-F238E27FC236}">
                <a16:creationId xmlns:a16="http://schemas.microsoft.com/office/drawing/2014/main" id="{6B71B54E-9064-4AB7-9C3C-02893924007B}"/>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61825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285F8-F5D1-E860-B661-A203B1E493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DADA056-DC27-334C-4F7B-9F300E5F8F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44EC1A4-3DDA-B303-12B7-A29988464D4C}"/>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这一步骤的定义是：在学术文献范围内，围绕概念组合，进行系统调查；</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其中，学术文献的定义是：有参考文献，或者同时有参考文献和引用文献的文献。主要包括经过同行评议的期刊、会议论文，但也包括学位论文、预印本以及专著。</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学术特定背景调查的意义是：一、在已积累的学术知识的框架中精确地定义当前的研究问题；</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二、为问题构建明确的理论意义，或者、并且应用意义；</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三、从已有的学术知识中尽可能地获取有助于解决问题的工具</a:t>
            </a:r>
          </a:p>
        </p:txBody>
      </p:sp>
      <p:sp>
        <p:nvSpPr>
          <p:cNvPr id="4" name="灯片编号占位符 3">
            <a:extLst>
              <a:ext uri="{FF2B5EF4-FFF2-40B4-BE49-F238E27FC236}">
                <a16:creationId xmlns:a16="http://schemas.microsoft.com/office/drawing/2014/main" id="{68F5C2D9-0E2E-AE21-F410-6F2B6A32AEC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18724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59CF0-2542-93D0-ACA9-477667F41E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9114EF-E7BD-92EB-3F02-9CD3AC5C15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E8E194-E892-E199-6216-84C28B05E4F4}"/>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接下来介绍学术特定背景调查的工作流：首先选定需要调查的概念组合；</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接着是进行快速的</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然后，基于</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搜索的结果以及已掌握的知识，设计出初步的检索句并进行检索；</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然后，基于前两步所积累的种子文献，对相关文献进行探索；</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再接着，基于以上步骤形成的对于问题的理解，更新检索句，用更成熟的检索句再次进行搜索</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结束之后，选用已积累文献中合适的文献作为起点，使用引文网络追踪到最新的文献</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接着，阅读这些最新的文献，并且整理调查的结果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如果在这之后判断还适合对其他组合进行调查的话，那么就循环上述的步骤</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否则，就可以结束学术特定的背景调查了</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以上就是学术特定的背景调查的整体流程，接下来我将对其中的部分环节进行进一步的解释</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668BD221-CC67-5E62-CEC2-072322A36E56}"/>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2802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CAA6B-6891-A350-7219-FEB76D7561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62BC03-B7DE-FBCA-333B-47F59E553A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C3DEB4-A1E4-0FEF-6239-4B091967B16D}"/>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首先是</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搜索，它的定义是：借助经过学术搜索优化的</a:t>
            </a:r>
            <a:r>
              <a:rPr lang="en-US" altLang="zh-CN" dirty="0" err="1">
                <a:latin typeface="Microsoft YaHei UI" panose="020B0503020204020204" pitchFamily="34" charset="-122"/>
                <a:ea typeface="Microsoft YaHei UI" panose="020B0503020204020204" pitchFamily="34" charset="-122"/>
              </a:rPr>
              <a:t>llm</a:t>
            </a:r>
            <a:r>
              <a:rPr lang="zh-CN" altLang="en-US" dirty="0">
                <a:latin typeface="Microsoft YaHei UI" panose="020B0503020204020204" pitchFamily="34" charset="-122"/>
                <a:ea typeface="Microsoft YaHei UI" panose="020B0503020204020204" pitchFamily="34" charset="-122"/>
              </a:rPr>
              <a:t>，即，大语言模型技术，使用自然语言快速探索学术数据库中的相关文献，并即时获得连贯的文献综述。</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搜索的特点是：速度快，这首先体现在不用积累特别多的专门性知识来设计检索句，用自然语言就能进行搜索；然后结果的返回往往也很快</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不过虽然经过了专门的搜索优化，</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搜索工具仍有犯错的可能；</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然后搜索过程中主要是由</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做出相关性的决策，这受到了特定模型的内在偏见的影响，研究者在这过程中是相对被动的。</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以下是我推荐几个</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搜索工具。首先是，</a:t>
            </a:r>
            <a:r>
              <a:rPr lang="en-US" altLang="zh-CN" dirty="0" err="1">
                <a:latin typeface="Microsoft YaHei UI" panose="020B0503020204020204" pitchFamily="34" charset="-122"/>
                <a:ea typeface="Microsoft YaHei UI" panose="020B0503020204020204" pitchFamily="34" charset="-122"/>
              </a:rPr>
              <a:t>undermind</a:t>
            </a:r>
            <a:r>
              <a:rPr lang="zh-CN" altLang="en-US" dirty="0">
                <a:latin typeface="Microsoft YaHei UI" panose="020B0503020204020204" pitchFamily="34" charset="-122"/>
                <a:ea typeface="Microsoft YaHei UI" panose="020B0503020204020204" pitchFamily="34" charset="-122"/>
              </a:rPr>
              <a:t>，这个工具的准确性或许是现有相关工具中最高的，但使用成本也相对高，一方面体现在免费版的可用性比较有限，另一方面体现在结果的返回速度上。取决于问题的复杂性，结果返回需要的时间在</a:t>
            </a:r>
            <a:r>
              <a:rPr lang="en-US" altLang="zh-CN" dirty="0">
                <a:latin typeface="Microsoft YaHei UI" panose="020B0503020204020204" pitchFamily="34" charset="-122"/>
                <a:ea typeface="Microsoft YaHei UI" panose="020B0503020204020204" pitchFamily="34" charset="-122"/>
              </a:rPr>
              <a:t>3-5</a:t>
            </a:r>
            <a:r>
              <a:rPr lang="zh-CN" altLang="en-US" dirty="0">
                <a:latin typeface="Microsoft YaHei UI" panose="020B0503020204020204" pitchFamily="34" charset="-122"/>
                <a:ea typeface="Microsoft YaHei UI" panose="020B0503020204020204" pitchFamily="34" charset="-122"/>
              </a:rPr>
              <a:t>分钟左右，有时甚至需要更长的时间。</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其他类似的工具还有</a:t>
            </a:r>
            <a:r>
              <a:rPr lang="en-US" altLang="zh-CN" dirty="0">
                <a:latin typeface="Microsoft YaHei UI" panose="020B0503020204020204" pitchFamily="34" charset="-122"/>
                <a:ea typeface="Microsoft YaHei UI" panose="020B0503020204020204" pitchFamily="34" charset="-122"/>
              </a:rPr>
              <a:t>perplexity</a:t>
            </a:r>
            <a:r>
              <a:rPr lang="zh-CN" altLang="en-US" dirty="0">
                <a:latin typeface="Microsoft YaHei UI" panose="020B0503020204020204" pitchFamily="34" charset="-122"/>
                <a:ea typeface="Microsoft YaHei UI" panose="020B0503020204020204" pitchFamily="34" charset="-122"/>
              </a:rPr>
              <a:t>，</a:t>
            </a:r>
            <a:r>
              <a:rPr lang="en-US" altLang="zh-CN" dirty="0"/>
              <a:t>Consensus</a:t>
            </a:r>
            <a:r>
              <a:rPr lang="zh-CN" altLang="en-US" dirty="0"/>
              <a:t>，</a:t>
            </a:r>
            <a:r>
              <a:rPr lang="en-US" altLang="zh-CN" dirty="0" err="1"/>
              <a:t>scispace</a:t>
            </a:r>
            <a:r>
              <a:rPr lang="zh-CN" altLang="en-US" dirty="0"/>
              <a:t>，</a:t>
            </a:r>
            <a:r>
              <a:rPr lang="en-US" altLang="zh-CN" dirty="0"/>
              <a:t>elicit</a:t>
            </a:r>
            <a:r>
              <a:rPr lang="zh-CN" altLang="en-US" dirty="0"/>
              <a:t>等。这些工具的准确性较</a:t>
            </a:r>
            <a:r>
              <a:rPr lang="en-US" altLang="zh-CN" dirty="0" err="1"/>
              <a:t>undermind</a:t>
            </a:r>
            <a:r>
              <a:rPr lang="zh-CN" altLang="en-US" dirty="0"/>
              <a:t>相对差一些，不过免费版均具有一定可用性，然后返回结果也相对迅速。因为不同工具所具体应用的优化算法不尽相同，其结果具有一定互补性，所以可以对照不同工具对于同一搜索句的结果来获得更全面的认识。</a:t>
            </a:r>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A09F1A52-FB19-D1EC-D10E-91FFF996A7B7}"/>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8449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0B7BE-C502-876C-BD94-46C0E7218D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C8E1A4-5663-13FF-E4F9-1AD60F8F5E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BD8B05-A98C-7CAB-E8ED-32BCA9051D2C}"/>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接着是检索句搜索，它的定义是：基于布尔逻辑构建的检索句来检索学术数据库中的相关文献。</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其特点是：准确性高，现阶段，成熟的检索句加上合适的搜索引擎和数据库所能实现的准确性暂不能被</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搜索完全超越；</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然后需要随着对问题理解的深入不断地更新检索句，以提高搜索的准确性。</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我个人推荐使用</a:t>
            </a:r>
            <a:r>
              <a:rPr lang="en-US" altLang="zh-CN" dirty="0">
                <a:latin typeface="Microsoft YaHei UI" panose="020B0503020204020204" pitchFamily="34" charset="-122"/>
                <a:ea typeface="Microsoft YaHei UI" panose="020B0503020204020204" pitchFamily="34" charset="-122"/>
              </a:rPr>
              <a:t>2d search</a:t>
            </a:r>
            <a:r>
              <a:rPr lang="zh-CN" altLang="en-US" dirty="0">
                <a:latin typeface="Microsoft YaHei UI" panose="020B0503020204020204" pitchFamily="34" charset="-122"/>
                <a:ea typeface="Microsoft YaHei UI" panose="020B0503020204020204" pitchFamily="34" charset="-122"/>
              </a:rPr>
              <a:t>这个工具来辅助检索句搜索。这一工具有两大特点：可视化检索句设计以及检索句翻译功能。检索句虽然也可以自己手打，但是能够用图形界面制作，是要方便很多的；然后不同数据库所应用的具体检索规则可能会不同， </a:t>
            </a:r>
            <a:r>
              <a:rPr lang="en-US" altLang="zh-CN" dirty="0">
                <a:latin typeface="Microsoft YaHei UI" panose="020B0503020204020204" pitchFamily="34" charset="-122"/>
                <a:ea typeface="Microsoft YaHei UI" panose="020B0503020204020204" pitchFamily="34" charset="-122"/>
              </a:rPr>
              <a:t>2dsearch</a:t>
            </a:r>
            <a:r>
              <a:rPr lang="zh-CN" altLang="en-US" dirty="0">
                <a:latin typeface="Microsoft YaHei UI" panose="020B0503020204020204" pitchFamily="34" charset="-122"/>
                <a:ea typeface="Microsoft YaHei UI" panose="020B0503020204020204" pitchFamily="34" charset="-122"/>
              </a:rPr>
              <a:t>的检索句翻译功能就可以省去记忆不同数据库的具体规则，省了不少麻烦。</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不同领域适用的数据库不同，这里主要推荐几个在生物以及心理学领域比较合适的数据库：</a:t>
            </a:r>
            <a:r>
              <a:rPr lang="en-US" altLang="zh-CN" dirty="0">
                <a:latin typeface="Microsoft YaHei UI" panose="020B0503020204020204" pitchFamily="34" charset="-122"/>
                <a:ea typeface="Microsoft YaHei UI" panose="020B0503020204020204" pitchFamily="34" charset="-122"/>
              </a:rPr>
              <a:t>Web of Science</a:t>
            </a:r>
            <a:r>
              <a:rPr lang="zh-CN" altLang="en-US" dirty="0">
                <a:latin typeface="Microsoft YaHei UI" panose="020B0503020204020204" pitchFamily="34" charset="-122"/>
                <a:ea typeface="Microsoft YaHei UI" panose="020B0503020204020204" pitchFamily="34" charset="-122"/>
              </a:rPr>
              <a:t>收纳了绝大部分有影响力的学术期刊的文献；并且支持复杂检索句和精细筛选条件</a:t>
            </a:r>
            <a:r>
              <a:rPr lang="en-US" altLang="zh-CN" dirty="0">
                <a:latin typeface="Microsoft YaHei UI" panose="020B0503020204020204" pitchFamily="34" charset="-122"/>
                <a:ea typeface="Microsoft YaHei UI" panose="020B0503020204020204" pitchFamily="34" charset="-122"/>
              </a:rPr>
              <a:t>, </a:t>
            </a:r>
            <a:r>
              <a:rPr lang="en-US" altLang="zh-CN" dirty="0" err="1">
                <a:latin typeface="Microsoft YaHei UI" panose="020B0503020204020204" pitchFamily="34" charset="-122"/>
                <a:ea typeface="Microsoft YaHei UI" panose="020B0503020204020204" pitchFamily="34" charset="-122"/>
              </a:rPr>
              <a:t>Pubmed</a:t>
            </a:r>
            <a:r>
              <a:rPr lang="zh-CN" altLang="en-US" dirty="0">
                <a:latin typeface="Microsoft YaHei UI" panose="020B0503020204020204" pitchFamily="34" charset="-122"/>
                <a:ea typeface="Microsoft YaHei UI" panose="020B0503020204020204" pitchFamily="34" charset="-122"/>
              </a:rPr>
              <a:t>收纳了丰富的生物、以及心理学领域的文献并且支持复杂的检索句；</a:t>
            </a:r>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google scholar</a:t>
            </a:r>
            <a:r>
              <a:rPr lang="zh-CN" altLang="en-US" dirty="0">
                <a:latin typeface="Microsoft YaHei UI" panose="020B0503020204020204" pitchFamily="34" charset="-122"/>
                <a:ea typeface="Microsoft YaHei UI" panose="020B0503020204020204" pitchFamily="34" charset="-122"/>
              </a:rPr>
              <a:t>收纳的学术文献数量很可能是所有数据库中最多的；但对复杂检索句支持不好，有时会遗漏关键词，并且检索句最高只支持</a:t>
            </a:r>
            <a:r>
              <a:rPr lang="en-US" altLang="zh-CN" dirty="0">
                <a:latin typeface="Microsoft YaHei UI" panose="020B0503020204020204" pitchFamily="34" charset="-122"/>
                <a:ea typeface="Microsoft YaHei UI" panose="020B0503020204020204" pitchFamily="34" charset="-122"/>
              </a:rPr>
              <a:t>256</a:t>
            </a:r>
            <a:r>
              <a:rPr lang="zh-CN" altLang="en-US" dirty="0">
                <a:latin typeface="Microsoft YaHei UI" panose="020B0503020204020204" pitchFamily="34" charset="-122"/>
                <a:ea typeface="Microsoft YaHei UI" panose="020B0503020204020204" pitchFamily="34" charset="-122"/>
              </a:rPr>
              <a:t>个字符</a:t>
            </a:r>
          </a:p>
        </p:txBody>
      </p:sp>
      <p:sp>
        <p:nvSpPr>
          <p:cNvPr id="4" name="灯片编号占位符 3">
            <a:extLst>
              <a:ext uri="{FF2B5EF4-FFF2-40B4-BE49-F238E27FC236}">
                <a16:creationId xmlns:a16="http://schemas.microsoft.com/office/drawing/2014/main" id="{CFC200E0-E0DB-F96D-7E42-9BF7C8D598E4}"/>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6876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D21B3-C842-5A1E-6AD1-89F10EC873E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B6D4096-3681-CA22-37C0-BE479D1C76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8DFE44-4C80-5B9A-D45E-ECA35E9AA37B}"/>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然后是相关文献探索，它的定义是：基于已获取的相关文献，使用搜索工具的“关联</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相似文献”功能来获取更多相关的文献。</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其特点是：</a:t>
            </a:r>
            <a:r>
              <a:rPr lang="zh-CN" altLang="en-US" sz="1200" dirty="0">
                <a:sym typeface="Wingdings" panose="05000000000000000000" pitchFamily="2" charset="2"/>
              </a:rPr>
              <a:t>与</a:t>
            </a:r>
            <a:r>
              <a:rPr lang="en-US" altLang="zh-CN" sz="1200" dirty="0">
                <a:sym typeface="Wingdings" panose="05000000000000000000" pitchFamily="2" charset="2"/>
              </a:rPr>
              <a:t>AI</a:t>
            </a:r>
            <a:r>
              <a:rPr lang="zh-CN" altLang="en-US" sz="1200" dirty="0">
                <a:sym typeface="Wingdings" panose="05000000000000000000" pitchFamily="2" charset="2"/>
              </a:rPr>
              <a:t>搜索和检索句搜索的结果互补</a:t>
            </a:r>
            <a:r>
              <a:rPr lang="zh-CN" altLang="en-US" sz="1200" dirty="0">
                <a:latin typeface="Microsoft YaHei UI" panose="020B0503020204020204" pitchFamily="34" charset="-122"/>
                <a:ea typeface="Microsoft YaHei UI" panose="020B0503020204020204" pitchFamily="34" charset="-122"/>
                <a:sym typeface="Wingdings" panose="05000000000000000000" pitchFamily="2" charset="2"/>
              </a:rPr>
              <a:t>，</a:t>
            </a:r>
            <a:r>
              <a:rPr lang="zh-CN" altLang="en-US" dirty="0">
                <a:latin typeface="Microsoft YaHei UI" panose="020B0503020204020204" pitchFamily="34" charset="-122"/>
                <a:ea typeface="Microsoft YaHei UI" panose="020B0503020204020204" pitchFamily="34" charset="-122"/>
              </a:rPr>
              <a:t>不同的种子文献再加上各式各样的关联算法，可能可以探索到前两种方法无法捕获的文献；</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其次探索所积累的知识可以用来完善检索句；</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然后比起前两种搜索方法，研究者在关联文献的探索的过程中可以更加主动、频繁地参与相关性的决策，这让研究者可以更深入、频繁地测量自己的好奇心，这有助于问出更合适的问题；</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但相对耗时更长。</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相关文献探索工具根据单次探索基于的是单篇文献，还是一群主题相关的文献，可以分为单种子探索工具和多种子探索工具。以下是我推荐的工具。首先是</a:t>
            </a:r>
            <a:r>
              <a:rPr lang="en-US" altLang="zh-CN" dirty="0">
                <a:latin typeface="Microsoft YaHei UI" panose="020B0503020204020204" pitchFamily="34" charset="-122"/>
                <a:ea typeface="Microsoft YaHei UI" panose="020B0503020204020204" pitchFamily="34" charset="-122"/>
              </a:rPr>
              <a:t>Google scholar</a:t>
            </a:r>
            <a:r>
              <a:rPr lang="zh-CN" altLang="en-US" dirty="0">
                <a:latin typeface="Microsoft YaHei UI" panose="020B0503020204020204" pitchFamily="34" charset="-122"/>
                <a:ea typeface="Microsoft YaHei UI" panose="020B0503020204020204" pitchFamily="34" charset="-122"/>
              </a:rPr>
              <a:t>的</a:t>
            </a:r>
            <a:r>
              <a:rPr lang="en-US" altLang="zh-CN" dirty="0">
                <a:latin typeface="Microsoft YaHei UI" panose="020B0503020204020204" pitchFamily="34" charset="-122"/>
                <a:ea typeface="Microsoft YaHei UI" panose="020B0503020204020204" pitchFamily="34" charset="-122"/>
              </a:rPr>
              <a:t>related articles</a:t>
            </a:r>
            <a:r>
              <a:rPr lang="zh-CN" altLang="en-US" dirty="0">
                <a:latin typeface="Microsoft YaHei UI" panose="020B0503020204020204" pitchFamily="34" charset="-122"/>
                <a:ea typeface="Microsoft YaHei UI" panose="020B0503020204020204" pitchFamily="34" charset="-122"/>
              </a:rPr>
              <a:t>功能。其算法未知，但实测效果不错，而且重点是在庞大的数据库中寻找相关文献；</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而</a:t>
            </a:r>
            <a:r>
              <a:rPr lang="en-US" altLang="zh-CN" dirty="0">
                <a:latin typeface="Microsoft YaHei UI" panose="020B0503020204020204" pitchFamily="34" charset="-122"/>
                <a:ea typeface="Microsoft YaHei UI" panose="020B0503020204020204" pitchFamily="34" charset="-122"/>
              </a:rPr>
              <a:t>Web of science</a:t>
            </a:r>
            <a:r>
              <a:rPr lang="zh-CN" altLang="en-US" dirty="0">
                <a:latin typeface="Microsoft YaHei UI" panose="020B0503020204020204" pitchFamily="34" charset="-122"/>
                <a:ea typeface="Microsoft YaHei UI" panose="020B0503020204020204" pitchFamily="34" charset="-122"/>
              </a:rPr>
              <a:t>的</a:t>
            </a:r>
            <a:r>
              <a:rPr lang="en-US" altLang="zh-CN" dirty="0">
                <a:latin typeface="Microsoft YaHei UI" panose="020B0503020204020204" pitchFamily="34" charset="-122"/>
                <a:ea typeface="Microsoft YaHei UI" panose="020B0503020204020204" pitchFamily="34" charset="-122"/>
              </a:rPr>
              <a:t>relevant results</a:t>
            </a:r>
            <a:r>
              <a:rPr lang="zh-CN" altLang="en-US" dirty="0">
                <a:latin typeface="Microsoft YaHei UI" panose="020B0503020204020204" pitchFamily="34" charset="-122"/>
                <a:ea typeface="Microsoft YaHei UI" panose="020B0503020204020204" pitchFamily="34" charset="-122"/>
              </a:rPr>
              <a:t>功能是基于共引文献的数量来确定相关度</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配合其提供的丰富的筛选功能，能够实现比较好的效果</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然后</a:t>
            </a:r>
            <a:r>
              <a:rPr lang="en-US" altLang="zh-CN" dirty="0" err="1">
                <a:latin typeface="Microsoft YaHei UI" panose="020B0503020204020204" pitchFamily="34" charset="-122"/>
                <a:ea typeface="Microsoft YaHei UI" panose="020B0503020204020204" pitchFamily="34" charset="-122"/>
              </a:rPr>
              <a:t>litmap</a:t>
            </a:r>
            <a:r>
              <a:rPr lang="en-US" altLang="zh-CN" dirty="0">
                <a:latin typeface="Microsoft YaHei UI" panose="020B0503020204020204" pitchFamily="34" charset="-122"/>
                <a:ea typeface="Microsoft YaHei UI" panose="020B0503020204020204" pitchFamily="34" charset="-122"/>
              </a:rPr>
              <a:t>/connected papers</a:t>
            </a:r>
            <a:r>
              <a:rPr lang="zh-CN" altLang="en-US" dirty="0">
                <a:latin typeface="Microsoft YaHei UI" panose="020B0503020204020204" pitchFamily="34" charset="-122"/>
                <a:ea typeface="Microsoft YaHei UI" panose="020B0503020204020204" pitchFamily="34" charset="-122"/>
              </a:rPr>
              <a:t>则是基于复杂引文网络属性确定相关度。以上三个工具基于的相关性算法不尽相同，得出的结果具有互补性</a:t>
            </a:r>
            <a:endParaRPr lang="en-US" altLang="zh-CN" dirty="0">
              <a:latin typeface="Microsoft YaHei UI" panose="020B0503020204020204" pitchFamily="34" charset="-122"/>
              <a:ea typeface="Microsoft YaHei U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Microsoft YaHei UI" panose="020B0503020204020204" pitchFamily="34" charset="-122"/>
                <a:ea typeface="Microsoft YaHei UI" panose="020B0503020204020204" pitchFamily="34" charset="-122"/>
              </a:rPr>
              <a:t>在基于单篇文献探索到了足够多的主题类似的文献，比如像</a:t>
            </a:r>
            <a:r>
              <a:rPr lang="en-US" altLang="zh-CN" dirty="0">
                <a:latin typeface="Microsoft YaHei UI" panose="020B0503020204020204" pitchFamily="34" charset="-122"/>
                <a:ea typeface="Microsoft YaHei UI" panose="020B0503020204020204" pitchFamily="34" charset="-122"/>
              </a:rPr>
              <a:t>20</a:t>
            </a:r>
            <a:r>
              <a:rPr lang="zh-CN" altLang="en-US" dirty="0">
                <a:latin typeface="Microsoft YaHei UI" panose="020B0503020204020204" pitchFamily="34" charset="-122"/>
                <a:ea typeface="Microsoft YaHei UI" panose="020B0503020204020204" pitchFamily="34" charset="-122"/>
              </a:rPr>
              <a:t>篇文献之后，就可以考虑使用这些文献群进行更有效率的多种子探索。我推荐两个工具来进行多种子探索，第一个是</a:t>
            </a:r>
            <a:r>
              <a:rPr lang="en-US" altLang="zh-CN" dirty="0" err="1">
                <a:latin typeface="Microsoft YaHei UI" panose="020B0503020204020204" pitchFamily="34" charset="-122"/>
                <a:ea typeface="Microsoft YaHei UI" panose="020B0503020204020204" pitchFamily="34" charset="-122"/>
              </a:rPr>
              <a:t>litmap</a:t>
            </a:r>
            <a:r>
              <a:rPr lang="zh-CN" altLang="en-US" dirty="0">
                <a:latin typeface="Microsoft YaHei UI" panose="020B0503020204020204" pitchFamily="34" charset="-122"/>
                <a:ea typeface="Microsoft YaHei UI" panose="020B0503020204020204" pitchFamily="34" charset="-122"/>
              </a:rPr>
              <a:t>，效果应该是目前同类工具中最好的，只是免费版可用性比较有限；第二个是</a:t>
            </a:r>
            <a:r>
              <a:rPr lang="en-US" altLang="zh-CN" dirty="0">
                <a:latin typeface="Microsoft YaHei UI" panose="020B0503020204020204" pitchFamily="34" charset="-122"/>
                <a:ea typeface="Microsoft YaHei UI" panose="020B0503020204020204" pitchFamily="34" charset="-122"/>
              </a:rPr>
              <a:t> research rabbit</a:t>
            </a:r>
            <a:r>
              <a:rPr lang="zh-CN" altLang="en-US" dirty="0">
                <a:latin typeface="Microsoft YaHei UI" panose="020B0503020204020204" pitchFamily="34" charset="-122"/>
                <a:ea typeface="Microsoft YaHei UI" panose="020B0503020204020204" pitchFamily="34" charset="-122"/>
              </a:rPr>
              <a:t>，它是完全免费的，只是准确性差一些。</a:t>
            </a:r>
          </a:p>
        </p:txBody>
      </p:sp>
      <p:sp>
        <p:nvSpPr>
          <p:cNvPr id="4" name="灯片编号占位符 3">
            <a:extLst>
              <a:ext uri="{FF2B5EF4-FFF2-40B4-BE49-F238E27FC236}">
                <a16:creationId xmlns:a16="http://schemas.microsoft.com/office/drawing/2014/main" id="{098C9394-564F-2E99-4AD0-C61969E9C316}"/>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99105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BA4B1-E860-94EA-7B78-DBF6D90664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465038-01D2-84D1-52D7-9FA6F687EE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A04B20-B778-FC68-4057-4A85C7BC133F}"/>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在基于积累文献追踪现状这一步，我认为</a:t>
            </a:r>
            <a:r>
              <a:rPr lang="zh-CN" altLang="en-US" b="0" dirty="0">
                <a:latin typeface="Microsoft YaHei UI" panose="020B0503020204020204" pitchFamily="34" charset="-122"/>
                <a:ea typeface="Microsoft YaHei UI" panose="020B0503020204020204" pitchFamily="34" charset="-122"/>
              </a:rPr>
              <a:t>适合作</a:t>
            </a:r>
            <a:r>
              <a:rPr lang="zh-CN" altLang="en-US" dirty="0">
                <a:latin typeface="Microsoft YaHei UI" panose="020B0503020204020204" pitchFamily="34" charset="-122"/>
                <a:ea typeface="Microsoft YaHei UI" panose="020B0503020204020204" pitchFamily="34" charset="-122"/>
              </a:rPr>
              <a:t>为调查起点的文献应该有两类：一是引用高的经典文献，对其的追踪主要是想找到尽量新的综述；</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二是引用虽然不多，但是感到有趣的文献，对其的追踪主要是看是否有基于此的、更新的类似的文献。</a:t>
            </a:r>
          </a:p>
        </p:txBody>
      </p:sp>
      <p:sp>
        <p:nvSpPr>
          <p:cNvPr id="4" name="灯片编号占位符 3">
            <a:extLst>
              <a:ext uri="{FF2B5EF4-FFF2-40B4-BE49-F238E27FC236}">
                <a16:creationId xmlns:a16="http://schemas.microsoft.com/office/drawing/2014/main" id="{5BA29218-4B6E-B06F-EA61-251022D3FA79}"/>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671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57859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570A-1686-70A9-B426-7FDBA1F9586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7969EC-8E8C-E81D-9950-A4219EA3704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17BDF0-0BA1-74BD-A554-88A75A7741B7}"/>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阅读和整理的定义是：阅读最新文献中感兴趣的内容，并对其参考文献进行适当的调查；记录本次调查中获得的重要文献并基于这些文献进行文献综述。</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这里推荐一个对阅读和写文献综述有帮助的工具，</a:t>
            </a:r>
            <a:r>
              <a:rPr lang="en-US" altLang="zh-CN" dirty="0" err="1">
                <a:latin typeface="Microsoft YaHei UI" panose="020B0503020204020204" pitchFamily="34" charset="-122"/>
                <a:ea typeface="Microsoft YaHei UI" panose="020B0503020204020204" pitchFamily="34" charset="-122"/>
              </a:rPr>
              <a:t>notebooklm</a:t>
            </a:r>
            <a:r>
              <a:rPr lang="zh-CN" altLang="en-US" dirty="0">
                <a:latin typeface="Microsoft YaHei UI" panose="020B0503020204020204" pitchFamily="34" charset="-122"/>
                <a:ea typeface="Microsoft YaHei UI" panose="020B0503020204020204" pitchFamily="34" charset="-122"/>
              </a:rPr>
              <a:t>，基于</a:t>
            </a:r>
            <a:r>
              <a:rPr lang="en-US" altLang="zh-CN" dirty="0" err="1">
                <a:latin typeface="Microsoft YaHei UI" panose="020B0503020204020204" pitchFamily="34" charset="-122"/>
                <a:ea typeface="Microsoft YaHei UI" panose="020B0503020204020204" pitchFamily="34" charset="-122"/>
              </a:rPr>
              <a:t>llm</a:t>
            </a:r>
            <a:r>
              <a:rPr lang="zh-CN" altLang="en-US" dirty="0">
                <a:latin typeface="Microsoft YaHei UI" panose="020B0503020204020204" pitchFamily="34" charset="-122"/>
                <a:ea typeface="Microsoft YaHei UI" panose="020B0503020204020204" pitchFamily="34" charset="-122"/>
              </a:rPr>
              <a:t>技术，除了可以对单篇文献进行解读，还可以同时对最多</a:t>
            </a:r>
            <a:r>
              <a:rPr lang="en-US" altLang="zh-CN" dirty="0">
                <a:latin typeface="Microsoft YaHei UI" panose="020B0503020204020204" pitchFamily="34" charset="-122"/>
                <a:ea typeface="Microsoft YaHei UI" panose="020B0503020204020204" pitchFamily="34" charset="-122"/>
              </a:rPr>
              <a:t>50</a:t>
            </a:r>
            <a:r>
              <a:rPr lang="zh-CN" altLang="en-US" dirty="0">
                <a:latin typeface="Microsoft YaHei UI" panose="020B0503020204020204" pitchFamily="34" charset="-122"/>
                <a:ea typeface="Microsoft YaHei UI" panose="020B0503020204020204" pitchFamily="34" charset="-122"/>
              </a:rPr>
              <a:t>个定制信息源进行复杂的整合任务。</a:t>
            </a:r>
          </a:p>
        </p:txBody>
      </p:sp>
      <p:sp>
        <p:nvSpPr>
          <p:cNvPr id="4" name="灯片编号占位符 3">
            <a:extLst>
              <a:ext uri="{FF2B5EF4-FFF2-40B4-BE49-F238E27FC236}">
                <a16:creationId xmlns:a16="http://schemas.microsoft.com/office/drawing/2014/main" id="{928B2E63-8F5B-297B-1219-A29BA6097AB9}"/>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20</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443028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B507-5B60-FA61-282A-7987284C6C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2C7048-49AA-98E8-9961-E80CB5A940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95630B-5198-45A8-F79F-C79632C40EDE}"/>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至于在完成了一轮调查之后是否还需要调查更多的概念组合，结合不同研究的实际情况，会有各种具体的考量。我认为基本的原则是：最大的组合是必要调查的；然后在条件允许的情况下，调查尽量多的概念组合，组合越大越优先。</a:t>
            </a:r>
          </a:p>
        </p:txBody>
      </p:sp>
      <p:sp>
        <p:nvSpPr>
          <p:cNvPr id="4" name="灯片编号占位符 3">
            <a:extLst>
              <a:ext uri="{FF2B5EF4-FFF2-40B4-BE49-F238E27FC236}">
                <a16:creationId xmlns:a16="http://schemas.microsoft.com/office/drawing/2014/main" id="{C1DE63E1-D931-0A64-A0DD-E2D898AF5CE4}"/>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32136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BEAE1-4BA6-93AB-EA53-6DE60BA397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F95A15-F397-A011-8356-F4AC2EA13B1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3FD1C5F-C415-0CDC-E428-5DE434E1973D}"/>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接下来我还是将以之前提到的问题为例展示一下学术特定背景调查的工作流程。</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首先我想调查最大的组合。</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我在</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搜索工具中使用的句子是：我希望能找到实验研究，这些研究探讨了背侧中缝核多巴胺能神经元在调控与无聊感相关的逃避行为中的神经调节作用。</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但各个工具均未搜索到高相关结果。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接着我设计了这个概念组合对应的检索句，如图所示，并在各个数据库中检索和筛选</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也没有发现高度相关的结果。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鉴于没有一篇高度相关的文献，也就无法进行相关文献探索和最新文献的追踪。</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基于以上的调查，我形成的文献综述是：目前还没有实验研究专门关注背侧中缝核多巴胺能神经元对动物的无聊逃避反应的调节机制。</a:t>
            </a:r>
          </a:p>
        </p:txBody>
      </p:sp>
      <p:sp>
        <p:nvSpPr>
          <p:cNvPr id="4" name="灯片编号占位符 3">
            <a:extLst>
              <a:ext uri="{FF2B5EF4-FFF2-40B4-BE49-F238E27FC236}">
                <a16:creationId xmlns:a16="http://schemas.microsoft.com/office/drawing/2014/main" id="{BB36720C-B3D2-0A6A-1779-77EBD0987634}"/>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3907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870DE-B20D-69F1-B096-BFB01CC7790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5BDAC5-4C26-2369-36F1-9A6B5665DE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44A4DD-B03C-70E8-EC33-789833134C1D}"/>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下一个我选择调查的概念组合是这个，其中去掉了“调节”，这意味着这一次我不光关注作为神经调质的多巴胺，我还关注作为神经递质的多巴胺。</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中使用的句子是：我希望找到实验研究，这些研究能够深入揭示背侧中缝核多巴胺能神经元作为神经调质或神经递质在调节无聊诱发的逃避行为中的具体机制，特别关注不同动物模型的生理数据和神经回路连接。这一次仍然没有搜索到高相关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我在检索句中去掉了“调节”的模块，如图所示，在各个数据库中经过搜索之后，也没有找到高相关的结果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同样的，后两个步骤依然不适用</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基于此，我得出的文献综述是：同样，也没有研究涉及背侧中缝核多巴胺能神经元作为神经递质时对动物无聊逃避反应的影响。</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BCFA60A3-8488-4847-A45C-B63CC163DB0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31251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6B68-68C2-62F1-BCDF-C802F42E6A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3D9769-CFD8-59BD-BAD7-3520460179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F7CC51-5AE0-9238-9A9F-E0232E43882C}"/>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接下来我选择调查的概念组合是这个，少了“背侧中缝核”，这意味着我现在关注各个地方的多巴胺能神经元。</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在</a:t>
            </a:r>
            <a:r>
              <a:rPr lang="en-US" altLang="zh-CN" dirty="0">
                <a:latin typeface="Microsoft YaHei UI" panose="020B0503020204020204" pitchFamily="34" charset="-122"/>
                <a:ea typeface="Microsoft YaHei UI" panose="020B0503020204020204" pitchFamily="34" charset="-122"/>
              </a:rPr>
              <a:t>AI</a:t>
            </a:r>
            <a:r>
              <a:rPr lang="zh-CN" altLang="en-US" dirty="0">
                <a:latin typeface="Microsoft YaHei UI" panose="020B0503020204020204" pitchFamily="34" charset="-122"/>
                <a:ea typeface="Microsoft YaHei UI" panose="020B0503020204020204" pitchFamily="34" charset="-122"/>
              </a:rPr>
              <a:t>搜索中使用的句子是：</a:t>
            </a:r>
            <a:r>
              <a:rPr lang="zh-CN" altLang="en-US" dirty="0"/>
              <a:t>我希望找到实验研究，这些研究能够深入揭示多巴胺能神经元在调节无聊诱发的逃避行为中的神经调节作用，特别关注不同动物模型的生理数据和神经回路连接。</a:t>
            </a:r>
            <a:endParaRPr lang="en-US" altLang="zh-CN" dirty="0"/>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这一次，</a:t>
            </a:r>
            <a:r>
              <a:rPr lang="en-US" altLang="zh-CN" dirty="0" err="1">
                <a:latin typeface="Microsoft YaHei UI" panose="020B0503020204020204" pitchFamily="34" charset="-122"/>
                <a:ea typeface="Microsoft YaHei UI" panose="020B0503020204020204" pitchFamily="34" charset="-122"/>
              </a:rPr>
              <a:t>undermind</a:t>
            </a:r>
            <a:r>
              <a:rPr lang="zh-CN" altLang="en-US" dirty="0">
                <a:latin typeface="Microsoft YaHei UI" panose="020B0503020204020204" pitchFamily="34" charset="-122"/>
                <a:ea typeface="Microsoft YaHei UI" panose="020B0503020204020204" pitchFamily="34" charset="-122"/>
              </a:rPr>
              <a:t>和</a:t>
            </a:r>
            <a:r>
              <a:rPr lang="en-US" altLang="zh-CN" dirty="0" err="1">
                <a:latin typeface="Microsoft YaHei UI" panose="020B0503020204020204" pitchFamily="34" charset="-122"/>
                <a:ea typeface="Microsoft YaHei UI" panose="020B0503020204020204" pitchFamily="34" charset="-122"/>
              </a:rPr>
              <a:t>scispace</a:t>
            </a:r>
            <a:r>
              <a:rPr lang="zh-CN" altLang="en-US" dirty="0">
                <a:latin typeface="Microsoft YaHei UI" panose="020B0503020204020204" pitchFamily="34" charset="-122"/>
                <a:ea typeface="Microsoft YaHei UI" panose="020B0503020204020204" pitchFamily="34" charset="-122"/>
              </a:rPr>
              <a:t>找到了同一篇高相关的结果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而检索句搜索依然没有找到合适的结果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接着，我尝试基于这一篇文献进行相关文献探索。但由于这个研究是会议论文，暂时还没有全文上传到互联网上，缺乏参考文献数据，并且暂时也没有其他研究引用，所以基于引文网络的相关算法工具用不了；而基于语义的相关算法工具也没有找到很相关的结果</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然后如上所述，因为这篇文献还没有被引用，所以也无法追踪</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因此，基于这一篇文献的摘要，我形成了此次调查的文献综述：但是，有一项研究调查了腹侧纹状体中的多巴胺能神经元是如何调节小鼠对无聊的逃避反应的。在这项研究中，与富集环境中的小鼠相比，空笼中的小鼠会将本令其厌恶的气流吹拂视为奖励。在主动接受气流吹拂之前，腹侧纹状体中的多巴胺水平升高，而在接受气流吹拂之后则降低。</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以上呢，就是学术特定背景调查的主要环节的介绍</a:t>
            </a:r>
            <a:endParaRPr lang="en-US" altLang="zh-CN"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B96EE7D9-95BF-D592-56C7-E27332C4B69F}"/>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28520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4E311-938F-B5A7-95D4-7B0219EF1C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C81C00-8C38-F435-A35C-15861E26E660}"/>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DEBC8554-F850-9FD9-7E1D-703034EBE882}"/>
              </a:ext>
            </a:extLst>
          </p:cNvPr>
          <p:cNvSpPr>
            <a:spLocks noGrp="1"/>
          </p:cNvSpPr>
          <p:nvPr>
            <p:ph type="body"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接下来，我将简短地总结一下已经讨论过的内容</a:t>
            </a:r>
          </a:p>
        </p:txBody>
      </p:sp>
      <p:sp>
        <p:nvSpPr>
          <p:cNvPr id="4" name="幻灯片编号占位符 3">
            <a:extLst>
              <a:ext uri="{FF2B5EF4-FFF2-40B4-BE49-F238E27FC236}">
                <a16:creationId xmlns:a16="http://schemas.microsoft.com/office/drawing/2014/main" id="{8ED77D8F-026A-AFA3-A03F-813E62DC454E}"/>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920999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30C22-97FD-9CC3-EB2B-FF1E3FB4807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16399F-87B1-198E-775A-C8BD0B5EA9A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391827-2C50-650D-4D05-B34D48063B7D}"/>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科学问题的背景调查从描写问题的背景结构开始，这一步的实质是提供一个可视化的框架，为后两步的任务分解提供便利</a:t>
            </a:r>
          </a:p>
        </p:txBody>
      </p:sp>
      <p:sp>
        <p:nvSpPr>
          <p:cNvPr id="4" name="灯片编号占位符 3">
            <a:extLst>
              <a:ext uri="{FF2B5EF4-FFF2-40B4-BE49-F238E27FC236}">
                <a16:creationId xmlns:a16="http://schemas.microsoft.com/office/drawing/2014/main" id="{CE5A7FF7-3EEE-E6FD-914D-8E94DD51CC19}"/>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28920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65C9B-F1F8-80E0-5D82-CBBA65A610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5F22EA-C469-13FA-BFDD-6F76EB3546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595CC8C-0E8B-052D-73CA-84513617C2AF}"/>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着，作为第二步的一般性背景调查的实质是，以一种轻松、愉快的、跟随好奇心的探索的方式，快速地对问题所涉及的主要概念形成生动、具体又视野广阔的理解。这一方面有助于寻找和培育真诚的研究的动机，另一方面也可以为更深入和复杂的学术文献探索做好知识上的储备。</a:t>
            </a:r>
          </a:p>
        </p:txBody>
      </p:sp>
      <p:sp>
        <p:nvSpPr>
          <p:cNvPr id="4" name="灯片编号占位符 3">
            <a:extLst>
              <a:ext uri="{FF2B5EF4-FFF2-40B4-BE49-F238E27FC236}">
                <a16:creationId xmlns:a16="http://schemas.microsoft.com/office/drawing/2014/main" id="{D78A8310-5855-6DB1-C65A-B362FB808753}"/>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84906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E8881-AA6D-E276-18D2-06544FB1FB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7B82E2-A918-B43D-A473-47E4B9FF77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B38B1CC-3512-FE25-01EB-66B380839445}"/>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学术特定背景调查作为最关键的一步，实质是以系统的方式穷尽地探索已积累的、和研究问题相关的学术知识，以尽量精确地定义问题，并尝试找到解决问题的最优解</a:t>
            </a:r>
          </a:p>
        </p:txBody>
      </p:sp>
      <p:sp>
        <p:nvSpPr>
          <p:cNvPr id="4" name="灯片编号占位符 3">
            <a:extLst>
              <a:ext uri="{FF2B5EF4-FFF2-40B4-BE49-F238E27FC236}">
                <a16:creationId xmlns:a16="http://schemas.microsoft.com/office/drawing/2014/main" id="{2820DBE8-2A94-5123-14AE-2DDCAA671251}"/>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6881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E7F1B-A652-39B8-07BF-937DCF96CA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EA5B63-A035-5772-E01C-D83FD8EB19D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C660A1-B28B-DF52-C816-62E9CD2E0520}"/>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在后两步的过程中，任何时刻都可能会因为各种各样的考量而感到需要调整问题，如果是这样的话，则很可能需要根据新的问题来重新描写问题的背景结构，再继续后两步的调查。</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在科学研究周期中，围绕概念组合的背景调查适用于初期的问题定型以及后期对于文献综述的系统更新；其他时候，可以抛开概念组合的框架，按照实际的需求去灵活地调查背景。</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除了科学问题，我认为，以上背景调查技术还可以考虑用在任何足够有趣、值得严肃对待的问题上。</a:t>
            </a: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以上就是本次分享的全部内容了。考虑到概念组合自己手打有些麻烦的，所以我和</a:t>
            </a:r>
            <a:r>
              <a:rPr lang="en-US" altLang="zh-CN" dirty="0" err="1">
                <a:latin typeface="Microsoft YaHei UI" panose="020B0503020204020204" pitchFamily="34" charset="-122"/>
                <a:ea typeface="Microsoft YaHei UI" panose="020B0503020204020204" pitchFamily="34" charset="-122"/>
              </a:rPr>
              <a:t>llm</a:t>
            </a:r>
            <a:r>
              <a:rPr lang="zh-CN" altLang="en-US" dirty="0">
                <a:latin typeface="Microsoft YaHei UI" panose="020B0503020204020204" pitchFamily="34" charset="-122"/>
                <a:ea typeface="Microsoft YaHei UI" panose="020B0503020204020204" pitchFamily="34" charset="-122"/>
              </a:rPr>
              <a:t>合作，用</a:t>
            </a:r>
            <a:r>
              <a:rPr lang="en-US" altLang="zh-CN" dirty="0">
                <a:latin typeface="Microsoft YaHei UI" panose="020B0503020204020204" pitchFamily="34" charset="-122"/>
                <a:ea typeface="Microsoft YaHei UI" panose="020B0503020204020204" pitchFamily="34" charset="-122"/>
              </a:rPr>
              <a:t>python</a:t>
            </a:r>
            <a:r>
              <a:rPr lang="zh-CN" altLang="en-US" dirty="0">
                <a:latin typeface="Microsoft YaHei UI" panose="020B0503020204020204" pitchFamily="34" charset="-122"/>
                <a:ea typeface="Microsoft YaHei UI" panose="020B0503020204020204" pitchFamily="34" charset="-122"/>
              </a:rPr>
              <a:t>写了一段代码，放到了</a:t>
            </a:r>
            <a:r>
              <a:rPr lang="en-US" altLang="zh-CN" dirty="0">
                <a:latin typeface="Microsoft YaHei UI" panose="020B0503020204020204" pitchFamily="34" charset="-122"/>
                <a:ea typeface="Microsoft YaHei UI" panose="020B0503020204020204" pitchFamily="34" charset="-122"/>
              </a:rPr>
              <a:t>Google </a:t>
            </a:r>
            <a:r>
              <a:rPr lang="en-US" altLang="zh-CN" dirty="0" err="1">
                <a:latin typeface="Microsoft YaHei UI" panose="020B0503020204020204" pitchFamily="34" charset="-122"/>
                <a:ea typeface="Microsoft YaHei UI" panose="020B0503020204020204" pitchFamily="34" charset="-122"/>
              </a:rPr>
              <a:t>colab</a:t>
            </a:r>
            <a:r>
              <a:rPr lang="zh-CN" altLang="en-US" dirty="0">
                <a:latin typeface="Microsoft YaHei UI" panose="020B0503020204020204" pitchFamily="34" charset="-122"/>
                <a:ea typeface="Microsoft YaHei UI" panose="020B0503020204020204" pitchFamily="34" charset="-122"/>
              </a:rPr>
              <a:t>里面，链接就放在视频下方，有兴趣的朋友可以试一下。</a:t>
            </a:r>
          </a:p>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a:extLst>
              <a:ext uri="{FF2B5EF4-FFF2-40B4-BE49-F238E27FC236}">
                <a16:creationId xmlns:a16="http://schemas.microsoft.com/office/drawing/2014/main" id="{E28C81FA-77E0-40C0-A928-37976CD640E3}"/>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2257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首先是科学问题的背景调查技术的定义，这一技术指的是：系统地搜索和整合与某个科学问题相关的信息、以精确描写其背景的技术。</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具体来说，科学问题指的是：通常以疑问句为存在形式的、基于可证伪的已知、指出可证伪的未知的方式；这类问题以尽量可重复的、公开的方法来解决；其目的是理解世界并且、或者改造世界；</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而背景指的是：在某一时间点上关于某个存在的信息的总和；</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调查技术指的是：以信息搜索和整合为主要目标的、系统性的算法和具体工具的结合</a:t>
            </a: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14A42-732E-EE8F-FD9A-701FCB8057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62BDE6-BA95-3C93-882E-BC54707C5BF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10595D-967D-CC8B-D914-A2E68AAF9460}"/>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这一技术的意义在于：一、有效率地发现合适的科学问题，并且给予精确的定义；</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二、促进问题的解决。</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总的来说，这个技术的工作流包括三个步骤：首先是描写问题的背景结构 ，接着是一般性背景调查，最后是学术特定背景调查。接下来我将逐一介绍这三个环节。</a:t>
            </a:r>
          </a:p>
        </p:txBody>
      </p:sp>
      <p:sp>
        <p:nvSpPr>
          <p:cNvPr id="4" name="灯片编号占位符 3">
            <a:extLst>
              <a:ext uri="{FF2B5EF4-FFF2-40B4-BE49-F238E27FC236}">
                <a16:creationId xmlns:a16="http://schemas.microsoft.com/office/drawing/2014/main" id="{EA1DEC6E-E6F2-034B-A2AC-CF753FCDBFB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4</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866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55FE8-75C4-53F4-157E-89D5B8016A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0CE1DA-1BA6-A170-EB9F-811531076DE1}"/>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0B4201D9-BABE-0A72-D346-78C0B38EBD00}"/>
              </a:ext>
            </a:extLst>
          </p:cNvPr>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958D66D7-BA87-8262-5D33-558B14F3704C}"/>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4883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6934F-99AC-5591-5ABF-0D98250EEB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246718-FD2E-F3DD-33FC-34B40F60F4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ABB5CC-E0FB-008A-3DFD-6FCA290899A4}"/>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描写问题的背景结构的定义是：以问题中的主要概念及其组合绘制出问题背后的知识网络的结构。</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其意义在于：将问题的背景结构化、可视化，为之后的调查提供视觉和认知上的辅助。</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具体的工作流是：首先以一个疑问句的形式表述研究内容 </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然后确定主要概念并给出自己的定义 ，最后对主要概念进行穷尽的组合</a:t>
            </a:r>
          </a:p>
        </p:txBody>
      </p:sp>
      <p:sp>
        <p:nvSpPr>
          <p:cNvPr id="4" name="灯片编号占位符 3">
            <a:extLst>
              <a:ext uri="{FF2B5EF4-FFF2-40B4-BE49-F238E27FC236}">
                <a16:creationId xmlns:a16="http://schemas.microsoft.com/office/drawing/2014/main" id="{C07024E3-B705-89D0-3172-F2D56654011B}"/>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6</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7935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7FC76-0537-8388-D634-A6FCFE8CFF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6DCCC36-8987-6484-542C-985335631B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6A7B83A-0B13-027D-E35E-C689ED1745AA}"/>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接下来我就以一个我最近感兴趣的问题为例介绍这个流程。这个问题是：背侧中缝核多巴胺能神经元是如何调节对无聊感的逃避反应的？</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我认为这个问题中有五个主要概念，表中是按照我目前的理解给它们下的定义：背侧中缝核是位于脑干的一个核团，主要由血清素能神经元构成，但近年来也在此处发现了少量的多巴胺能神经元；多巴胺能神经元是能够合成和释放多巴胺的神经元；调节指以一种缓慢、大规模的方式产生影响；无聊感则是需要新颖刺激时产生的感觉；逃避反应是指对于正在发生的厌恶刺激产生的拉大物理并且</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或者心理距离的行为。</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对这</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个概念进行穷尽组合的结果如图所示；那么这些概念组合和五个主要概念就构成了当前问题的背景结构了</a:t>
            </a:r>
          </a:p>
        </p:txBody>
      </p:sp>
      <p:sp>
        <p:nvSpPr>
          <p:cNvPr id="4" name="灯片编号占位符 3">
            <a:extLst>
              <a:ext uri="{FF2B5EF4-FFF2-40B4-BE49-F238E27FC236}">
                <a16:creationId xmlns:a16="http://schemas.microsoft.com/office/drawing/2014/main" id="{A2E391C5-56AC-CEFC-80A4-E85C758503F0}"/>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94458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021F1-E331-7581-5561-8C7DB49EA1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BB5D8D-DA5C-D5EE-8D25-5575ACBEAA93}"/>
              </a:ext>
            </a:extLst>
          </p:cNvPr>
          <p:cNvSpPr>
            <a:spLocks noGrp="1" noRot="1" noChangeAspect="1"/>
          </p:cNvSpPr>
          <p:nvPr>
            <p:ph type="sldImg"/>
          </p:nvPr>
        </p:nvSpPr>
        <p:spPr>
          <a:xfrm>
            <a:off x="685800" y="1143000"/>
            <a:ext cx="5486400" cy="3086100"/>
          </a:xfrm>
        </p:spPr>
      </p:sp>
      <p:sp>
        <p:nvSpPr>
          <p:cNvPr id="3" name="备注占位符 2">
            <a:extLst>
              <a:ext uri="{FF2B5EF4-FFF2-40B4-BE49-F238E27FC236}">
                <a16:creationId xmlns:a16="http://schemas.microsoft.com/office/drawing/2014/main" id="{7730F578-30E6-864F-7F9F-8B0774841F30}"/>
              </a:ext>
            </a:extLst>
          </p:cNvPr>
          <p:cNvSpPr>
            <a:spLocks noGrp="1"/>
          </p:cNvSpPr>
          <p:nvPr>
            <p:ph type="body" idx="1"/>
          </p:nvPr>
        </p:nvSpPr>
        <p:spPr/>
        <p:txBody>
          <a:bodyPr rtlCol="0"/>
          <a:lstStyle/>
          <a:p>
            <a:pPr rtl="0"/>
            <a:r>
              <a:rPr lang="zh-CN" altLang="zh-CN" sz="1800" dirty="0">
                <a:effectLst/>
                <a:ea typeface="等线" panose="02010600030101010101" pitchFamily="2" charset="-122"/>
                <a:cs typeface="Times New Roman" panose="02020603050405020304" pitchFamily="18" charset="0"/>
              </a:rPr>
              <a:t>接下来</a:t>
            </a:r>
            <a:r>
              <a:rPr lang="zh-CN" altLang="en-US" sz="1800" dirty="0">
                <a:effectLst/>
                <a:ea typeface="等线" panose="02010600030101010101" pitchFamily="2" charset="-122"/>
                <a:cs typeface="Times New Roman" panose="02020603050405020304" pitchFamily="18" charset="0"/>
              </a:rPr>
              <a:t>我们来到第二步，一般性背景调查</a:t>
            </a:r>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a:extLst>
              <a:ext uri="{FF2B5EF4-FFF2-40B4-BE49-F238E27FC236}">
                <a16:creationId xmlns:a16="http://schemas.microsoft.com/office/drawing/2014/main" id="{38DB94E2-C464-01BF-AEDD-9545D11B532E}"/>
              </a:ext>
            </a:extLst>
          </p:cNvPr>
          <p:cNvSpPr>
            <a:spLocks noGrp="1"/>
          </p:cNvSpPr>
          <p:nvPr>
            <p:ph type="sldNum" sz="quarter" idx="10"/>
          </p:nvPr>
        </p:nvSpPr>
        <p:spPr/>
        <p:txBody>
          <a:bodyPr rtlCol="0"/>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8</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7661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65B70-FC46-B40A-ECED-71064AB194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E3F039B-A2F5-1300-F528-272381D204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478A41-9A18-23B8-385E-ED7BD3BE32FF}"/>
              </a:ext>
            </a:extLst>
          </p:cNvPr>
          <p:cNvSpPr>
            <a:spLocks noGrp="1"/>
          </p:cNvSpPr>
          <p:nvPr>
            <p:ph type="body" idx="1"/>
          </p:nvPr>
        </p:nvSpPr>
        <p:spPr/>
        <p:txBody>
          <a:bodyPr/>
          <a:lstStyle/>
          <a:p>
            <a:r>
              <a:rPr lang="zh-CN" altLang="en-US" dirty="0">
                <a:latin typeface="Microsoft YaHei UI" panose="020B0503020204020204" pitchFamily="34" charset="-122"/>
                <a:ea typeface="Microsoft YaHei UI" panose="020B0503020204020204" pitchFamily="34" charset="-122"/>
              </a:rPr>
              <a:t>它的定义是：不限制信息来源，围绕对概念组合的提问，对某个概念或者概念组合进行自由的探索。</a:t>
            </a:r>
            <a:endParaRPr lang="en-US" altLang="zh-CN" dirty="0">
              <a:latin typeface="Microsoft YaHei UI" panose="020B0503020204020204" pitchFamily="34" charset="-122"/>
              <a:ea typeface="Microsoft YaHei UI" panose="020B0503020204020204" pitchFamily="34" charset="-122"/>
            </a:endParaRPr>
          </a:p>
          <a:p>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一般性背景调查的意义是：对主要概念及其组合形成广阔、生动、具体的理解，这对于精确定义问题、构建广泛的意义和灵活解决问题都有帮助。</a:t>
            </a:r>
          </a:p>
        </p:txBody>
      </p:sp>
      <p:sp>
        <p:nvSpPr>
          <p:cNvPr id="4" name="灯片编号占位符 3">
            <a:extLst>
              <a:ext uri="{FF2B5EF4-FFF2-40B4-BE49-F238E27FC236}">
                <a16:creationId xmlns:a16="http://schemas.microsoft.com/office/drawing/2014/main" id="{D8BF782C-1C8F-B884-3F78-975D32A24913}"/>
              </a:ext>
            </a:extLst>
          </p:cNvPr>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9</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97651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dirty="0"/>
              <a:t>单击此处编辑母版标题样式</a:t>
            </a:r>
          </a:p>
        </p:txBody>
      </p:sp>
      <p:sp>
        <p:nvSpPr>
          <p:cNvPr id="3" name="内容占位符 2"/>
          <p:cNvSpPr>
            <a:spLocks noGrp="1"/>
          </p:cNvSpPr>
          <p:nvPr>
            <p:ph sz="quarter" idx="10"/>
          </p:nvPr>
        </p:nvSpPr>
        <p:spPr>
          <a:xfrm>
            <a:off x="539495" y="1435608"/>
            <a:ext cx="10983131" cy="3977640"/>
          </a:xfrm>
        </p:spPr>
        <p:txBody>
          <a:bodyPr vert="horz" lIns="91440" tIns="45720" rIns="91440" bIns="45720" rtlCol="0">
            <a:normAutofit/>
          </a:bodyPr>
          <a:lstStyle>
            <a:lvl1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lnSpc>
                <a:spcPct val="100000"/>
              </a:lnSpc>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lnSpc>
                <a:spcPct val="100000"/>
              </a:lnSpc>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dirty="0"/>
              <a:t>单击此处编辑母版文本样式</a:t>
            </a:r>
          </a:p>
          <a:p>
            <a:pPr marL="0" lvl="1" indent="0" rtl="0">
              <a:lnSpc>
                <a:spcPct val="150000"/>
              </a:lnSpc>
              <a:spcBef>
                <a:spcPts val="1000"/>
              </a:spcBef>
              <a:spcAft>
                <a:spcPts val="1200"/>
              </a:spcAft>
              <a:buNone/>
            </a:pPr>
            <a:r>
              <a:rPr lang="zh-CN" altLang="en-US" noProof="0" dirty="0"/>
              <a:t>二级</a:t>
            </a:r>
          </a:p>
          <a:p>
            <a:pPr marL="0" lvl="2" indent="0" rtl="0">
              <a:lnSpc>
                <a:spcPct val="150000"/>
              </a:lnSpc>
              <a:spcBef>
                <a:spcPts val="1000"/>
              </a:spcBef>
              <a:spcAft>
                <a:spcPts val="1200"/>
              </a:spcAft>
              <a:buNone/>
            </a:pPr>
            <a:r>
              <a:rPr lang="zh-CN" altLang="en-US" noProof="0" dirty="0"/>
              <a:t>三级</a:t>
            </a:r>
          </a:p>
          <a:p>
            <a:pPr marL="0" lvl="3" indent="0" rtl="0">
              <a:lnSpc>
                <a:spcPct val="150000"/>
              </a:lnSpc>
              <a:spcBef>
                <a:spcPts val="1000"/>
              </a:spcBef>
              <a:spcAft>
                <a:spcPts val="1200"/>
              </a:spcAft>
              <a:buNone/>
            </a:pPr>
            <a:r>
              <a:rPr lang="zh-CN" altLang="en-US" noProof="0" dirty="0"/>
              <a:t>四级</a:t>
            </a:r>
          </a:p>
          <a:p>
            <a:pPr marL="0" lvl="4" indent="0" rtl="0">
              <a:lnSpc>
                <a:spcPct val="150000"/>
              </a:lnSpc>
              <a:spcBef>
                <a:spcPts val="1000"/>
              </a:spcBef>
              <a:spcAft>
                <a:spcPts val="1200"/>
              </a:spcAft>
              <a:buNone/>
            </a:pPr>
            <a:r>
              <a:rPr lang="zh-CN" altLang="en-US" noProof="0" dirty="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2024/11/20</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2024/11/20</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7.png"/><Relationship Id="rId7" Type="http://schemas.openxmlformats.org/officeDocument/2006/relationships/diagramColors" Target="../diagrams/colors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rtl="0"/>
            <a:r>
              <a:rPr lang="zh-CN" altLang="en-US" sz="4800" dirty="0">
                <a:solidFill>
                  <a:schemeClr val="bg1"/>
                </a:solidFill>
              </a:rPr>
              <a:t>科学问题的背景调查技术</a:t>
            </a:r>
            <a:endParaRPr lang="en-US" altLang="zh-CN" sz="4800" dirty="0">
              <a:solidFill>
                <a:schemeClr val="bg1"/>
              </a:solidFill>
            </a:endParaRPr>
          </a:p>
        </p:txBody>
      </p:sp>
      <p:sp>
        <p:nvSpPr>
          <p:cNvPr id="3" name="副标题 2"/>
          <p:cNvSpPr>
            <a:spLocks noGrp="1"/>
          </p:cNvSpPr>
          <p:nvPr>
            <p:ph type="subTitle" idx="4294967295"/>
          </p:nvPr>
        </p:nvSpPr>
        <p:spPr>
          <a:xfrm>
            <a:off x="722270" y="5124779"/>
            <a:ext cx="9582736" cy="1137793"/>
          </a:xfrm>
        </p:spPr>
        <p:txBody>
          <a:bodyPr rtlCol="0">
            <a:normAutofit/>
          </a:bodyPr>
          <a:lstStyle/>
          <a:p>
            <a:pPr marL="0" indent="0" rtl="0">
              <a:buNone/>
            </a:pPr>
            <a:r>
              <a:rPr lang="zh-CN" altLang="en-US" sz="2400" dirty="0">
                <a:solidFill>
                  <a:schemeClr val="bg1"/>
                </a:solidFill>
                <a:latin typeface="Microsoft YaHei UI Light" panose="020B0502040204020203" pitchFamily="34" charset="-122"/>
                <a:ea typeface="Microsoft YaHei UI Light" panose="020B0502040204020203" pitchFamily="34" charset="-122"/>
              </a:rPr>
              <a:t>赵恩威 </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40CCE-BA09-6613-4B3D-A293999DA0E1}"/>
            </a:ext>
          </a:extLst>
        </p:cNvPr>
        <p:cNvGrpSpPr/>
        <p:nvPr/>
      </p:nvGrpSpPr>
      <p:grpSpPr>
        <a:xfrm>
          <a:off x="0" y="0"/>
          <a:ext cx="0" cy="0"/>
          <a:chOff x="0" y="0"/>
          <a:chExt cx="0" cy="0"/>
        </a:xfrm>
      </p:grpSpPr>
      <p:sp>
        <p:nvSpPr>
          <p:cNvPr id="18" name="矩形 17">
            <a:extLst>
              <a:ext uri="{FF2B5EF4-FFF2-40B4-BE49-F238E27FC236}">
                <a16:creationId xmlns:a16="http://schemas.microsoft.com/office/drawing/2014/main" id="{039D77C3-7239-8C8C-7FFD-11C6E3A49A2E}"/>
              </a:ext>
            </a:extLst>
          </p:cNvPr>
          <p:cNvSpPr/>
          <p:nvPr/>
        </p:nvSpPr>
        <p:spPr>
          <a:xfrm rot="5400000">
            <a:off x="10142200" y="1617886"/>
            <a:ext cx="742695" cy="15938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AD5ABB0-5FCF-EEAB-A7F7-48B770FFC537}"/>
              </a:ext>
            </a:extLst>
          </p:cNvPr>
          <p:cNvSpPr>
            <a:spLocks noGrp="1"/>
          </p:cNvSpPr>
          <p:nvPr>
            <p:ph type="title"/>
          </p:nvPr>
        </p:nvSpPr>
        <p:spPr/>
        <p:txBody>
          <a:bodyPr/>
          <a:lstStyle/>
          <a:p>
            <a:r>
              <a:rPr lang="zh-CN" altLang="en-US" dirty="0"/>
              <a:t>一般性背景调查的工作流</a:t>
            </a:r>
          </a:p>
        </p:txBody>
      </p:sp>
      <p:sp>
        <p:nvSpPr>
          <p:cNvPr id="4" name="矩形: 圆角 3">
            <a:extLst>
              <a:ext uri="{FF2B5EF4-FFF2-40B4-BE49-F238E27FC236}">
                <a16:creationId xmlns:a16="http://schemas.microsoft.com/office/drawing/2014/main" id="{BE1C7B84-80E8-7EB8-4FDB-CFF53CED3A19}"/>
              </a:ext>
            </a:extLst>
          </p:cNvPr>
          <p:cNvSpPr/>
          <p:nvPr/>
        </p:nvSpPr>
        <p:spPr>
          <a:xfrm>
            <a:off x="64007" y="1966309"/>
            <a:ext cx="2794959" cy="2290054"/>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针对某个概念组合，尝试提一个</a:t>
            </a:r>
            <a:r>
              <a:rPr lang="zh-CN" altLang="en-US" b="1" dirty="0">
                <a:solidFill>
                  <a:srgbClr val="FFFF00"/>
                </a:solidFill>
              </a:rPr>
              <a:t>相对有趣的、不重样的、包含组合所有元素的</a:t>
            </a:r>
            <a:r>
              <a:rPr lang="zh-CN" altLang="en-US" b="1" dirty="0">
                <a:solidFill>
                  <a:schemeClr val="bg1"/>
                </a:solidFill>
              </a:rPr>
              <a:t>问题</a:t>
            </a:r>
            <a:r>
              <a:rPr lang="zh-CN" altLang="en-US" dirty="0"/>
              <a:t>。在此过程中主动地测量自己对于主要概念及其组合的理解程度</a:t>
            </a:r>
          </a:p>
        </p:txBody>
      </p:sp>
      <p:sp>
        <p:nvSpPr>
          <p:cNvPr id="5" name="流程图: 决策 4">
            <a:extLst>
              <a:ext uri="{FF2B5EF4-FFF2-40B4-BE49-F238E27FC236}">
                <a16:creationId xmlns:a16="http://schemas.microsoft.com/office/drawing/2014/main" id="{332F2668-1A02-3B74-0095-BB7EB9F40AB0}"/>
              </a:ext>
            </a:extLst>
          </p:cNvPr>
          <p:cNvSpPr/>
          <p:nvPr/>
        </p:nvSpPr>
        <p:spPr>
          <a:xfrm>
            <a:off x="3742428" y="1866845"/>
            <a:ext cx="3136884" cy="2639683"/>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是否理解程度不够</a:t>
            </a:r>
            <a:r>
              <a:rPr lang="en-US" altLang="zh-CN" dirty="0"/>
              <a:t>,</a:t>
            </a:r>
            <a:r>
              <a:rPr lang="zh-CN" altLang="en-US" dirty="0"/>
              <a:t>暂时提不出合适的问题</a:t>
            </a:r>
            <a:r>
              <a:rPr lang="en-US" altLang="zh-CN" dirty="0"/>
              <a:t>?</a:t>
            </a:r>
            <a:endParaRPr lang="zh-CN" altLang="en-US" dirty="0"/>
          </a:p>
        </p:txBody>
      </p:sp>
      <p:sp>
        <p:nvSpPr>
          <p:cNvPr id="6" name="矩形: 圆角 5">
            <a:extLst>
              <a:ext uri="{FF2B5EF4-FFF2-40B4-BE49-F238E27FC236}">
                <a16:creationId xmlns:a16="http://schemas.microsoft.com/office/drawing/2014/main" id="{C5B17297-E675-7FDC-60B3-598958B09B99}"/>
              </a:ext>
            </a:extLst>
          </p:cNvPr>
          <p:cNvSpPr/>
          <p:nvPr/>
        </p:nvSpPr>
        <p:spPr>
          <a:xfrm>
            <a:off x="3592648" y="5391300"/>
            <a:ext cx="3286664" cy="109607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针对某个概念</a:t>
            </a:r>
            <a:r>
              <a:rPr lang="en-US" altLang="zh-CN" dirty="0"/>
              <a:t>/</a:t>
            </a:r>
            <a:r>
              <a:rPr lang="zh-CN" altLang="en-US" dirty="0"/>
              <a:t>概念组合进行自由探索</a:t>
            </a:r>
          </a:p>
        </p:txBody>
      </p:sp>
      <p:sp>
        <p:nvSpPr>
          <p:cNvPr id="7" name="流程图: 决策 6">
            <a:extLst>
              <a:ext uri="{FF2B5EF4-FFF2-40B4-BE49-F238E27FC236}">
                <a16:creationId xmlns:a16="http://schemas.microsoft.com/office/drawing/2014/main" id="{854303C6-717E-3463-8B27-E06E4A7D927B}"/>
              </a:ext>
            </a:extLst>
          </p:cNvPr>
          <p:cNvSpPr/>
          <p:nvPr/>
        </p:nvSpPr>
        <p:spPr>
          <a:xfrm>
            <a:off x="9247006" y="2109442"/>
            <a:ext cx="2563489" cy="2157172"/>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是否对所有概念及其组合的理解都足够好了？</a:t>
            </a:r>
          </a:p>
        </p:txBody>
      </p:sp>
      <p:sp>
        <p:nvSpPr>
          <p:cNvPr id="8" name="矩形: 圆角 7">
            <a:extLst>
              <a:ext uri="{FF2B5EF4-FFF2-40B4-BE49-F238E27FC236}">
                <a16:creationId xmlns:a16="http://schemas.microsoft.com/office/drawing/2014/main" id="{E3F21736-CA19-89E9-3718-642EC5C136D8}"/>
              </a:ext>
            </a:extLst>
          </p:cNvPr>
          <p:cNvSpPr/>
          <p:nvPr/>
        </p:nvSpPr>
        <p:spPr>
          <a:xfrm>
            <a:off x="8820721" y="5417180"/>
            <a:ext cx="3079630" cy="100885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结束一般性背景调查</a:t>
            </a:r>
          </a:p>
        </p:txBody>
      </p:sp>
      <p:sp>
        <p:nvSpPr>
          <p:cNvPr id="9" name="箭头: 右 8">
            <a:extLst>
              <a:ext uri="{FF2B5EF4-FFF2-40B4-BE49-F238E27FC236}">
                <a16:creationId xmlns:a16="http://schemas.microsoft.com/office/drawing/2014/main" id="{CE5627D8-350C-9E8A-45F3-DBCA0AF850DC}"/>
              </a:ext>
            </a:extLst>
          </p:cNvPr>
          <p:cNvSpPr/>
          <p:nvPr/>
        </p:nvSpPr>
        <p:spPr>
          <a:xfrm>
            <a:off x="3017758" y="2983104"/>
            <a:ext cx="636919" cy="39681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1758266C-BA9A-EA56-8622-72D174F20F15}"/>
              </a:ext>
            </a:extLst>
          </p:cNvPr>
          <p:cNvSpPr/>
          <p:nvPr/>
        </p:nvSpPr>
        <p:spPr>
          <a:xfrm>
            <a:off x="6879312" y="2983103"/>
            <a:ext cx="636919" cy="39681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3275D543-BAD8-9829-E0DA-923EB1FB8B77}"/>
              </a:ext>
            </a:extLst>
          </p:cNvPr>
          <p:cNvSpPr/>
          <p:nvPr/>
        </p:nvSpPr>
        <p:spPr>
          <a:xfrm>
            <a:off x="10360534" y="4409747"/>
            <a:ext cx="336431" cy="904820"/>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7B52F20C-E111-D35F-DE7B-D81B22B2CEAA}"/>
              </a:ext>
            </a:extLst>
          </p:cNvPr>
          <p:cNvSpPr/>
          <p:nvPr/>
        </p:nvSpPr>
        <p:spPr>
          <a:xfrm>
            <a:off x="5142654" y="4583261"/>
            <a:ext cx="336431" cy="73130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箭头: 直角上 12">
            <a:extLst>
              <a:ext uri="{FF2B5EF4-FFF2-40B4-BE49-F238E27FC236}">
                <a16:creationId xmlns:a16="http://schemas.microsoft.com/office/drawing/2014/main" id="{1BA33A72-66DA-54CA-E1A3-303BFE878801}"/>
              </a:ext>
            </a:extLst>
          </p:cNvPr>
          <p:cNvSpPr/>
          <p:nvPr/>
        </p:nvSpPr>
        <p:spPr>
          <a:xfrm flipH="1">
            <a:off x="1250829" y="4256362"/>
            <a:ext cx="2303713" cy="1868100"/>
          </a:xfrm>
          <a:prstGeom prst="bentUpArrow">
            <a:avLst>
              <a:gd name="adj1" fmla="val 8699"/>
              <a:gd name="adj2" fmla="val 10598"/>
              <a:gd name="adj3" fmla="val 19926"/>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5781386-7A27-BFD6-E7A0-C9D74795DBA7}"/>
              </a:ext>
            </a:extLst>
          </p:cNvPr>
          <p:cNvSpPr txBox="1"/>
          <p:nvPr/>
        </p:nvSpPr>
        <p:spPr>
          <a:xfrm>
            <a:off x="5445489" y="4685874"/>
            <a:ext cx="706055" cy="369332"/>
          </a:xfrm>
          <a:prstGeom prst="rect">
            <a:avLst/>
          </a:prstGeom>
          <a:noFill/>
        </p:spPr>
        <p:txBody>
          <a:bodyPr wrap="square" rtlCol="0">
            <a:spAutoFit/>
          </a:bodyPr>
          <a:lstStyle/>
          <a:p>
            <a:r>
              <a:rPr lang="zh-CN" altLang="en-US" b="1" dirty="0"/>
              <a:t>是</a:t>
            </a:r>
          </a:p>
        </p:txBody>
      </p:sp>
      <p:sp>
        <p:nvSpPr>
          <p:cNvPr id="15" name="文本框 14">
            <a:extLst>
              <a:ext uri="{FF2B5EF4-FFF2-40B4-BE49-F238E27FC236}">
                <a16:creationId xmlns:a16="http://schemas.microsoft.com/office/drawing/2014/main" id="{97099641-F0E8-D8DE-E3D3-995B109B9E82}"/>
              </a:ext>
            </a:extLst>
          </p:cNvPr>
          <p:cNvSpPr txBox="1"/>
          <p:nvPr/>
        </p:nvSpPr>
        <p:spPr>
          <a:xfrm>
            <a:off x="6879312" y="2737737"/>
            <a:ext cx="403278" cy="369332"/>
          </a:xfrm>
          <a:prstGeom prst="rect">
            <a:avLst/>
          </a:prstGeom>
          <a:noFill/>
        </p:spPr>
        <p:txBody>
          <a:bodyPr wrap="square" rtlCol="0">
            <a:spAutoFit/>
          </a:bodyPr>
          <a:lstStyle/>
          <a:p>
            <a:r>
              <a:rPr lang="zh-CN" altLang="en-US" b="1" dirty="0"/>
              <a:t>否</a:t>
            </a:r>
          </a:p>
        </p:txBody>
      </p:sp>
      <p:sp>
        <p:nvSpPr>
          <p:cNvPr id="17" name="箭头: 直角上 16">
            <a:extLst>
              <a:ext uri="{FF2B5EF4-FFF2-40B4-BE49-F238E27FC236}">
                <a16:creationId xmlns:a16="http://schemas.microsoft.com/office/drawing/2014/main" id="{A9A79DFA-47E0-E1CE-1091-400CA622E0CB}"/>
              </a:ext>
            </a:extLst>
          </p:cNvPr>
          <p:cNvSpPr/>
          <p:nvPr/>
        </p:nvSpPr>
        <p:spPr>
          <a:xfrm flipH="1" flipV="1">
            <a:off x="1316539" y="1326229"/>
            <a:ext cx="9276699" cy="640080"/>
          </a:xfrm>
          <a:prstGeom prst="bentUpArrow">
            <a:avLst>
              <a:gd name="adj1" fmla="val 20957"/>
              <a:gd name="adj2" fmla="val 25000"/>
              <a:gd name="adj3" fmla="val 25000"/>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75FF593-EE6E-E47E-D87A-36F8F006CD12}"/>
              </a:ext>
            </a:extLst>
          </p:cNvPr>
          <p:cNvSpPr txBox="1"/>
          <p:nvPr/>
        </p:nvSpPr>
        <p:spPr>
          <a:xfrm>
            <a:off x="10528749" y="4685874"/>
            <a:ext cx="580846" cy="369332"/>
          </a:xfrm>
          <a:prstGeom prst="rect">
            <a:avLst/>
          </a:prstGeom>
          <a:noFill/>
        </p:spPr>
        <p:txBody>
          <a:bodyPr wrap="square" rtlCol="0">
            <a:spAutoFit/>
          </a:bodyPr>
          <a:lstStyle/>
          <a:p>
            <a:r>
              <a:rPr lang="zh-CN" altLang="en-US" b="1" dirty="0"/>
              <a:t>是</a:t>
            </a:r>
          </a:p>
        </p:txBody>
      </p:sp>
      <p:sp>
        <p:nvSpPr>
          <p:cNvPr id="20" name="文本框 19">
            <a:extLst>
              <a:ext uri="{FF2B5EF4-FFF2-40B4-BE49-F238E27FC236}">
                <a16:creationId xmlns:a16="http://schemas.microsoft.com/office/drawing/2014/main" id="{E8DED3FD-6321-CCAD-0D8E-918C955D7077}"/>
              </a:ext>
            </a:extLst>
          </p:cNvPr>
          <p:cNvSpPr txBox="1"/>
          <p:nvPr/>
        </p:nvSpPr>
        <p:spPr>
          <a:xfrm>
            <a:off x="10614052" y="1559123"/>
            <a:ext cx="580846" cy="369332"/>
          </a:xfrm>
          <a:prstGeom prst="rect">
            <a:avLst/>
          </a:prstGeom>
          <a:noFill/>
        </p:spPr>
        <p:txBody>
          <a:bodyPr wrap="square" rtlCol="0">
            <a:spAutoFit/>
          </a:bodyPr>
          <a:lstStyle/>
          <a:p>
            <a:r>
              <a:rPr lang="zh-CN" altLang="en-US" b="1" dirty="0"/>
              <a:t>否</a:t>
            </a:r>
          </a:p>
        </p:txBody>
      </p:sp>
      <p:sp>
        <p:nvSpPr>
          <p:cNvPr id="3" name="矩形: 圆角 2">
            <a:extLst>
              <a:ext uri="{FF2B5EF4-FFF2-40B4-BE49-F238E27FC236}">
                <a16:creationId xmlns:a16="http://schemas.microsoft.com/office/drawing/2014/main" id="{CD2964EE-9882-FCC2-8EBA-EEC75F41E8C0}"/>
              </a:ext>
            </a:extLst>
          </p:cNvPr>
          <p:cNvSpPr/>
          <p:nvPr/>
        </p:nvSpPr>
        <p:spPr>
          <a:xfrm>
            <a:off x="7516231" y="2887089"/>
            <a:ext cx="1179196" cy="64008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提出问题</a:t>
            </a:r>
          </a:p>
        </p:txBody>
      </p:sp>
      <p:sp>
        <p:nvSpPr>
          <p:cNvPr id="16" name="箭头: 右 15">
            <a:extLst>
              <a:ext uri="{FF2B5EF4-FFF2-40B4-BE49-F238E27FC236}">
                <a16:creationId xmlns:a16="http://schemas.microsoft.com/office/drawing/2014/main" id="{4C5B1C5B-FDED-9EE1-AA0F-7AE3DB47978E}"/>
              </a:ext>
            </a:extLst>
          </p:cNvPr>
          <p:cNvSpPr/>
          <p:nvPr/>
        </p:nvSpPr>
        <p:spPr>
          <a:xfrm>
            <a:off x="8756847" y="2989621"/>
            <a:ext cx="417396" cy="396815"/>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85404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7" grpId="0" animBg="1"/>
      <p:bldP spid="19" grpId="0"/>
      <p:bldP spid="20" grpId="0"/>
      <p:bldP spid="3"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DD7B2-5006-3446-9D23-E415C00C811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E6FB192-2181-2FF2-6F5A-4A2D50318B5D}"/>
              </a:ext>
            </a:extLst>
          </p:cNvPr>
          <p:cNvSpPr>
            <a:spLocks noGrp="1"/>
          </p:cNvSpPr>
          <p:nvPr>
            <p:ph type="title"/>
          </p:nvPr>
        </p:nvSpPr>
        <p:spPr/>
        <p:txBody>
          <a:bodyPr/>
          <a:lstStyle/>
          <a:p>
            <a:r>
              <a:rPr lang="zh-CN" altLang="en-US" dirty="0"/>
              <a:t>自由探索</a:t>
            </a:r>
          </a:p>
        </p:txBody>
      </p:sp>
      <p:sp>
        <p:nvSpPr>
          <p:cNvPr id="3" name="内容占位符 2">
            <a:extLst>
              <a:ext uri="{FF2B5EF4-FFF2-40B4-BE49-F238E27FC236}">
                <a16:creationId xmlns:a16="http://schemas.microsoft.com/office/drawing/2014/main" id="{CA9A4373-CBA1-1740-77CB-813869F9F8B7}"/>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定义：</a:t>
            </a:r>
            <a:r>
              <a:rPr lang="zh-CN" altLang="en-US" sz="2000" dirty="0"/>
              <a:t>任何能促进对于目标概念</a:t>
            </a:r>
            <a:r>
              <a:rPr lang="en-US" altLang="zh-CN" sz="2000" dirty="0"/>
              <a:t>/</a:t>
            </a:r>
            <a:r>
              <a:rPr lang="zh-CN" altLang="en-US" sz="2000" dirty="0"/>
              <a:t>概念组合的理解、并且同时感到好奇的、也可行的行为。</a:t>
            </a:r>
            <a:endParaRPr lang="en-US" altLang="zh-CN" sz="2000" dirty="0"/>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6764574D-5273-FC14-5770-0C20E10A8DF8}"/>
              </a:ext>
            </a:extLst>
          </p:cNvPr>
          <p:cNvGraphicFramePr>
            <a:graphicFrameLocks noGrp="1"/>
          </p:cNvGraphicFramePr>
          <p:nvPr>
            <p:extLst>
              <p:ext uri="{D42A27DB-BD31-4B8C-83A1-F6EECF244321}">
                <p14:modId xmlns:p14="http://schemas.microsoft.com/office/powerpoint/2010/main" val="3181101228"/>
              </p:ext>
            </p:extLst>
          </p:nvPr>
        </p:nvGraphicFramePr>
        <p:xfrm>
          <a:off x="1617932" y="3238579"/>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1852461"/>
                    </a:ext>
                  </a:extLst>
                </a:gridCol>
                <a:gridCol w="4064000">
                  <a:extLst>
                    <a:ext uri="{9D8B030D-6E8A-4147-A177-3AD203B41FA5}">
                      <a16:colId xmlns:a16="http://schemas.microsoft.com/office/drawing/2014/main" val="3329258090"/>
                    </a:ext>
                  </a:extLst>
                </a:gridCol>
              </a:tblGrid>
              <a:tr h="370840">
                <a:tc>
                  <a:txBody>
                    <a:bodyPr/>
                    <a:lstStyle/>
                    <a:p>
                      <a:r>
                        <a:rPr lang="zh-CN" altLang="en-US" dirty="0"/>
                        <a:t>推荐工具</a:t>
                      </a:r>
                    </a:p>
                  </a:txBody>
                  <a:tcPr/>
                </a:tc>
                <a:tc>
                  <a:txBody>
                    <a:bodyPr/>
                    <a:lstStyle/>
                    <a:p>
                      <a:r>
                        <a:rPr lang="zh-CN" altLang="en-US" dirty="0"/>
                        <a:t>特点</a:t>
                      </a:r>
                    </a:p>
                  </a:txBody>
                  <a:tcPr/>
                </a:tc>
                <a:extLst>
                  <a:ext uri="{0D108BD9-81ED-4DB2-BD59-A6C34878D82A}">
                    <a16:rowId xmlns:a16="http://schemas.microsoft.com/office/drawing/2014/main" val="184224837"/>
                  </a:ext>
                </a:extLst>
              </a:tr>
              <a:tr h="370840">
                <a:tc>
                  <a:txBody>
                    <a:bodyPr/>
                    <a:lstStyle/>
                    <a:p>
                      <a:r>
                        <a:rPr lang="zh-CN" altLang="en-US" dirty="0"/>
                        <a:t>维基百科</a:t>
                      </a:r>
                    </a:p>
                  </a:txBody>
                  <a:tcPr/>
                </a:tc>
                <a:tc>
                  <a:txBody>
                    <a:bodyPr/>
                    <a:lstStyle/>
                    <a:p>
                      <a:r>
                        <a:rPr lang="zh-CN" altLang="zh-CN" sz="1800" kern="1200" dirty="0">
                          <a:solidFill>
                            <a:schemeClr val="dk1"/>
                          </a:solidFill>
                          <a:effectLst/>
                          <a:latin typeface="+mn-lt"/>
                          <a:ea typeface="+mn-ea"/>
                          <a:cs typeface="+mn-cs"/>
                        </a:rPr>
                        <a:t>宽广的视角</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丰富的超链接</a:t>
                      </a:r>
                      <a:endParaRPr lang="zh-CN" altLang="en-US" dirty="0"/>
                    </a:p>
                  </a:txBody>
                  <a:tcPr/>
                </a:tc>
                <a:extLst>
                  <a:ext uri="{0D108BD9-81ED-4DB2-BD59-A6C34878D82A}">
                    <a16:rowId xmlns:a16="http://schemas.microsoft.com/office/drawing/2014/main" val="2613208963"/>
                  </a:ext>
                </a:extLst>
              </a:tr>
              <a:tr h="370840">
                <a:tc>
                  <a:txBody>
                    <a:bodyPr/>
                    <a:lstStyle/>
                    <a:p>
                      <a:r>
                        <a:rPr lang="en-US" altLang="zh-CN" dirty="0"/>
                        <a:t>perplexity</a:t>
                      </a:r>
                      <a:r>
                        <a:rPr lang="zh-CN" altLang="en-US" dirty="0"/>
                        <a:t>（</a:t>
                      </a:r>
                      <a:r>
                        <a:rPr lang="en-US" altLang="zh-CN" dirty="0"/>
                        <a:t>https://www.perplexity.ai/</a:t>
                      </a:r>
                      <a:r>
                        <a:rPr lang="zh-CN" altLang="en-US" dirty="0"/>
                        <a:t>）</a:t>
                      </a:r>
                    </a:p>
                  </a:txBody>
                  <a:tcPr/>
                </a:tc>
                <a:tc>
                  <a:txBody>
                    <a:bodyPr/>
                    <a:lstStyle/>
                    <a:p>
                      <a:r>
                        <a:rPr lang="zh-CN" altLang="en-US" dirty="0"/>
                        <a:t>准确；快速</a:t>
                      </a:r>
                    </a:p>
                  </a:txBody>
                  <a:tcPr/>
                </a:tc>
                <a:extLst>
                  <a:ext uri="{0D108BD9-81ED-4DB2-BD59-A6C34878D82A}">
                    <a16:rowId xmlns:a16="http://schemas.microsoft.com/office/drawing/2014/main" val="733562453"/>
                  </a:ext>
                </a:extLst>
              </a:tr>
            </a:tbl>
          </a:graphicData>
        </a:graphic>
      </p:graphicFrame>
    </p:spTree>
    <p:extLst>
      <p:ext uri="{BB962C8B-B14F-4D97-AF65-F5344CB8AC3E}">
        <p14:creationId xmlns:p14="http://schemas.microsoft.com/office/powerpoint/2010/main" val="248071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E5A3F-D3FE-A952-4391-25EE604BBA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48AAE27-A9F9-C829-5F57-369B52B6FF56}"/>
              </a:ext>
            </a:extLst>
          </p:cNvPr>
          <p:cNvSpPr>
            <a:spLocks noGrp="1"/>
          </p:cNvSpPr>
          <p:nvPr>
            <p:ph type="title"/>
          </p:nvPr>
        </p:nvSpPr>
        <p:spPr/>
        <p:txBody>
          <a:bodyPr/>
          <a:lstStyle/>
          <a:p>
            <a:r>
              <a:rPr lang="zh-CN" altLang="en-US" dirty="0"/>
              <a:t>一般性背景调查：案例</a:t>
            </a:r>
          </a:p>
        </p:txBody>
      </p:sp>
      <p:sp>
        <p:nvSpPr>
          <p:cNvPr id="4" name="矩形: 圆角 3">
            <a:extLst>
              <a:ext uri="{FF2B5EF4-FFF2-40B4-BE49-F238E27FC236}">
                <a16:creationId xmlns:a16="http://schemas.microsoft.com/office/drawing/2014/main" id="{A2C532BF-B143-0BFC-2B60-7B13E850900C}"/>
              </a:ext>
            </a:extLst>
          </p:cNvPr>
          <p:cNvSpPr/>
          <p:nvPr/>
        </p:nvSpPr>
        <p:spPr>
          <a:xfrm>
            <a:off x="521207" y="1067161"/>
            <a:ext cx="2794959" cy="120407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针对某个概念组合，尝试提一个</a:t>
            </a:r>
            <a:r>
              <a:rPr lang="zh-CN" altLang="en-US" b="1" dirty="0">
                <a:solidFill>
                  <a:srgbClr val="FFFF00"/>
                </a:solidFill>
              </a:rPr>
              <a:t>相对有趣的、不重样的、包含组合所有元素的</a:t>
            </a:r>
            <a:r>
              <a:rPr lang="zh-CN" altLang="en-US" b="1" dirty="0">
                <a:solidFill>
                  <a:schemeClr val="bg1"/>
                </a:solidFill>
              </a:rPr>
              <a:t>问题</a:t>
            </a:r>
            <a:r>
              <a:rPr lang="zh-CN" altLang="en-US" dirty="0"/>
              <a:t>。</a:t>
            </a:r>
          </a:p>
        </p:txBody>
      </p:sp>
      <p:sp>
        <p:nvSpPr>
          <p:cNvPr id="5" name="流程图: 决策 4">
            <a:extLst>
              <a:ext uri="{FF2B5EF4-FFF2-40B4-BE49-F238E27FC236}">
                <a16:creationId xmlns:a16="http://schemas.microsoft.com/office/drawing/2014/main" id="{4195D525-8396-A7F0-BF4A-208E815B3EAC}"/>
              </a:ext>
            </a:extLst>
          </p:cNvPr>
          <p:cNvSpPr/>
          <p:nvPr/>
        </p:nvSpPr>
        <p:spPr>
          <a:xfrm>
            <a:off x="692167" y="2496529"/>
            <a:ext cx="2344563" cy="1972946"/>
          </a:xfrm>
          <a:prstGeom prst="flowChartDecisi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理解程度不够</a:t>
            </a:r>
            <a:r>
              <a:rPr lang="en-US" altLang="zh-CN" dirty="0"/>
              <a:t>,</a:t>
            </a:r>
            <a:r>
              <a:rPr lang="zh-CN" altLang="en-US" dirty="0"/>
              <a:t>暂时提不出合适的问题</a:t>
            </a:r>
            <a:r>
              <a:rPr lang="en-US" altLang="zh-CN" dirty="0"/>
              <a:t>?</a:t>
            </a:r>
            <a:endParaRPr lang="zh-CN" altLang="en-US" dirty="0"/>
          </a:p>
        </p:txBody>
      </p:sp>
      <p:sp>
        <p:nvSpPr>
          <p:cNvPr id="6" name="矩形: 圆角 5">
            <a:extLst>
              <a:ext uri="{FF2B5EF4-FFF2-40B4-BE49-F238E27FC236}">
                <a16:creationId xmlns:a16="http://schemas.microsoft.com/office/drawing/2014/main" id="{A20D7C79-DB6A-CFBD-B55D-4205F70FC679}"/>
              </a:ext>
            </a:extLst>
          </p:cNvPr>
          <p:cNvSpPr/>
          <p:nvPr/>
        </p:nvSpPr>
        <p:spPr>
          <a:xfrm>
            <a:off x="221116" y="4694767"/>
            <a:ext cx="3286664" cy="1096072"/>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针对某个概念</a:t>
            </a:r>
            <a:r>
              <a:rPr lang="en-US" altLang="zh-CN" dirty="0"/>
              <a:t>/</a:t>
            </a:r>
            <a:r>
              <a:rPr lang="zh-CN" altLang="en-US" dirty="0"/>
              <a:t>概念组合进行自由探索</a:t>
            </a:r>
          </a:p>
        </p:txBody>
      </p:sp>
      <p:sp>
        <p:nvSpPr>
          <p:cNvPr id="7" name="矩形: 圆角 6">
            <a:extLst>
              <a:ext uri="{FF2B5EF4-FFF2-40B4-BE49-F238E27FC236}">
                <a16:creationId xmlns:a16="http://schemas.microsoft.com/office/drawing/2014/main" id="{9CBC5760-9F9E-3463-C2EE-92A9391B7649}"/>
              </a:ext>
            </a:extLst>
          </p:cNvPr>
          <p:cNvSpPr/>
          <p:nvPr/>
        </p:nvSpPr>
        <p:spPr>
          <a:xfrm>
            <a:off x="1274850" y="6134903"/>
            <a:ext cx="1179196" cy="640081"/>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提出问题</a:t>
            </a:r>
          </a:p>
        </p:txBody>
      </p:sp>
      <p:sp>
        <p:nvSpPr>
          <p:cNvPr id="8" name="箭头: 下 7">
            <a:extLst>
              <a:ext uri="{FF2B5EF4-FFF2-40B4-BE49-F238E27FC236}">
                <a16:creationId xmlns:a16="http://schemas.microsoft.com/office/drawing/2014/main" id="{2D0BCC29-90A0-5124-84ED-A01B453E5D7B}"/>
              </a:ext>
            </a:extLst>
          </p:cNvPr>
          <p:cNvSpPr/>
          <p:nvPr/>
        </p:nvSpPr>
        <p:spPr>
          <a:xfrm>
            <a:off x="2061713" y="2342990"/>
            <a:ext cx="198408" cy="239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66F9D971-CAD0-0733-CA75-7A8C17E503C5}"/>
              </a:ext>
            </a:extLst>
          </p:cNvPr>
          <p:cNvSpPr/>
          <p:nvPr/>
        </p:nvSpPr>
        <p:spPr>
          <a:xfrm>
            <a:off x="2160917" y="4295948"/>
            <a:ext cx="198408" cy="3270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800D0232-1CCA-25C2-1583-E1F749DEFE34}"/>
              </a:ext>
            </a:extLst>
          </p:cNvPr>
          <p:cNvSpPr/>
          <p:nvPr/>
        </p:nvSpPr>
        <p:spPr>
          <a:xfrm>
            <a:off x="1765244" y="5862488"/>
            <a:ext cx="198408" cy="2390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D9A3BE8-20ED-7D5F-28CF-0F6C3CAB7BFA}"/>
              </a:ext>
            </a:extLst>
          </p:cNvPr>
          <p:cNvSpPr txBox="1"/>
          <p:nvPr/>
        </p:nvSpPr>
        <p:spPr>
          <a:xfrm>
            <a:off x="2275048" y="4198046"/>
            <a:ext cx="263275" cy="369332"/>
          </a:xfrm>
          <a:prstGeom prst="rect">
            <a:avLst/>
          </a:prstGeom>
          <a:noFill/>
        </p:spPr>
        <p:txBody>
          <a:bodyPr wrap="square" rtlCol="0">
            <a:spAutoFit/>
          </a:bodyPr>
          <a:lstStyle/>
          <a:p>
            <a:r>
              <a:rPr lang="zh-CN" altLang="en-US" b="1" dirty="0"/>
              <a:t>是</a:t>
            </a:r>
          </a:p>
        </p:txBody>
      </p:sp>
      <p:sp>
        <p:nvSpPr>
          <p:cNvPr id="12" name="文本框 11">
            <a:extLst>
              <a:ext uri="{FF2B5EF4-FFF2-40B4-BE49-F238E27FC236}">
                <a16:creationId xmlns:a16="http://schemas.microsoft.com/office/drawing/2014/main" id="{9399DE9B-DAD3-BB2D-65F3-539806903096}"/>
              </a:ext>
            </a:extLst>
          </p:cNvPr>
          <p:cNvSpPr txBox="1"/>
          <p:nvPr/>
        </p:nvSpPr>
        <p:spPr>
          <a:xfrm>
            <a:off x="5296618" y="1418076"/>
            <a:ext cx="4796287" cy="523220"/>
          </a:xfrm>
          <a:prstGeom prst="rect">
            <a:avLst/>
          </a:prstGeom>
          <a:noFill/>
        </p:spPr>
        <p:txBody>
          <a:bodyPr wrap="square" rtlCol="0">
            <a:spAutoFit/>
          </a:bodyPr>
          <a:lstStyle/>
          <a:p>
            <a:r>
              <a:rPr lang="zh-CN" altLang="en-US" sz="2800" dirty="0"/>
              <a:t>调节 </a:t>
            </a:r>
            <a:r>
              <a:rPr lang="en-US" altLang="zh-CN" sz="2800" dirty="0"/>
              <a:t>+ </a:t>
            </a:r>
            <a:r>
              <a:rPr lang="zh-CN" altLang="en-US" sz="2800" dirty="0"/>
              <a:t>无聊感 </a:t>
            </a:r>
            <a:r>
              <a:rPr lang="en-US" altLang="zh-CN" sz="2800" dirty="0"/>
              <a:t>+ </a:t>
            </a:r>
            <a:r>
              <a:rPr lang="zh-CN" altLang="en-US" sz="2800" dirty="0"/>
              <a:t>逃避反应</a:t>
            </a:r>
          </a:p>
        </p:txBody>
      </p:sp>
      <p:sp>
        <p:nvSpPr>
          <p:cNvPr id="13" name="文本框 12">
            <a:extLst>
              <a:ext uri="{FF2B5EF4-FFF2-40B4-BE49-F238E27FC236}">
                <a16:creationId xmlns:a16="http://schemas.microsoft.com/office/drawing/2014/main" id="{8AEB1DAE-45EF-EF0B-B7D5-0403AEA700C1}"/>
              </a:ext>
            </a:extLst>
          </p:cNvPr>
          <p:cNvSpPr txBox="1"/>
          <p:nvPr/>
        </p:nvSpPr>
        <p:spPr>
          <a:xfrm>
            <a:off x="5809889" y="3136612"/>
            <a:ext cx="3769743" cy="461665"/>
          </a:xfrm>
          <a:prstGeom prst="rect">
            <a:avLst/>
          </a:prstGeom>
          <a:noFill/>
        </p:spPr>
        <p:txBody>
          <a:bodyPr wrap="square" rtlCol="0">
            <a:spAutoFit/>
          </a:bodyPr>
          <a:lstStyle/>
          <a:p>
            <a:r>
              <a:rPr lang="zh-CN" altLang="en-US" sz="2400" dirty="0"/>
              <a:t>感到对调节的理解不足</a:t>
            </a:r>
          </a:p>
        </p:txBody>
      </p:sp>
      <p:sp>
        <p:nvSpPr>
          <p:cNvPr id="14" name="文本框 13">
            <a:extLst>
              <a:ext uri="{FF2B5EF4-FFF2-40B4-BE49-F238E27FC236}">
                <a16:creationId xmlns:a16="http://schemas.microsoft.com/office/drawing/2014/main" id="{9755FAEA-26CA-B739-BE79-A8E89DC5CD08}"/>
              </a:ext>
            </a:extLst>
          </p:cNvPr>
          <p:cNvSpPr txBox="1"/>
          <p:nvPr/>
        </p:nvSpPr>
        <p:spPr>
          <a:xfrm>
            <a:off x="5635202" y="4793593"/>
            <a:ext cx="4119115" cy="923330"/>
          </a:xfrm>
          <a:prstGeom prst="rect">
            <a:avLst/>
          </a:prstGeom>
          <a:noFill/>
        </p:spPr>
        <p:txBody>
          <a:bodyPr wrap="square" rtlCol="0">
            <a:spAutoFit/>
          </a:bodyPr>
          <a:lstStyle/>
          <a:p>
            <a:r>
              <a:rPr lang="zh-CN" altLang="en-US" dirty="0"/>
              <a:t>针对“调节”进行探索，了解到了多巴胺既能作为神经调质，也能作为神经递质活动</a:t>
            </a:r>
          </a:p>
        </p:txBody>
      </p:sp>
      <p:sp>
        <p:nvSpPr>
          <p:cNvPr id="15" name="文本框 14">
            <a:extLst>
              <a:ext uri="{FF2B5EF4-FFF2-40B4-BE49-F238E27FC236}">
                <a16:creationId xmlns:a16="http://schemas.microsoft.com/office/drawing/2014/main" id="{1B5289AE-0180-392D-BCC6-B6D406EADB04}"/>
              </a:ext>
            </a:extLst>
          </p:cNvPr>
          <p:cNvSpPr txBox="1"/>
          <p:nvPr/>
        </p:nvSpPr>
        <p:spPr>
          <a:xfrm>
            <a:off x="5596382" y="6086778"/>
            <a:ext cx="4196753" cy="923330"/>
          </a:xfrm>
          <a:prstGeom prst="rect">
            <a:avLst/>
          </a:prstGeom>
          <a:noFill/>
        </p:spPr>
        <p:txBody>
          <a:bodyPr wrap="square" rtlCol="0">
            <a:spAutoFit/>
          </a:bodyPr>
          <a:lstStyle/>
          <a:p>
            <a:r>
              <a:rPr lang="zh-CN" altLang="en-US" dirty="0"/>
              <a:t>在对于无聊的逃避反应中，多巴胺是更多地作为神经递质还是神经调质起着作用？</a:t>
            </a:r>
          </a:p>
        </p:txBody>
      </p:sp>
    </p:spTree>
    <p:extLst>
      <p:ext uri="{BB962C8B-B14F-4D97-AF65-F5344CB8AC3E}">
        <p14:creationId xmlns:p14="http://schemas.microsoft.com/office/powerpoint/2010/main" val="4117957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7EFEE-E711-2A83-32B4-5E9A0FF892B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ACB8C5A-FC08-1119-ABE8-BC6CF51F98F6}"/>
              </a:ext>
            </a:extLst>
          </p:cNvPr>
          <p:cNvSpPr>
            <a:spLocks noGrp="1"/>
          </p:cNvSpPr>
          <p:nvPr>
            <p:ph type="title"/>
          </p:nvPr>
        </p:nvSpPr>
        <p:spPr/>
        <p:txBody>
          <a:bodyPr/>
          <a:lstStyle/>
          <a:p>
            <a:r>
              <a:rPr lang="en-US" altLang="zh-CN" dirty="0"/>
              <a:t>4. </a:t>
            </a:r>
            <a:r>
              <a:rPr lang="zh-CN" altLang="en-US" dirty="0"/>
              <a:t>学术特定背景调查</a:t>
            </a:r>
          </a:p>
        </p:txBody>
      </p:sp>
    </p:spTree>
    <p:extLst>
      <p:ext uri="{BB962C8B-B14F-4D97-AF65-F5344CB8AC3E}">
        <p14:creationId xmlns:p14="http://schemas.microsoft.com/office/powerpoint/2010/main" val="3659329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601B5-00B0-6927-44BC-8B2EF8A3F7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D018D31-AEC9-EB80-75D1-D082CDD20993}"/>
              </a:ext>
            </a:extLst>
          </p:cNvPr>
          <p:cNvSpPr>
            <a:spLocks noGrp="1"/>
          </p:cNvSpPr>
          <p:nvPr>
            <p:ph type="title"/>
          </p:nvPr>
        </p:nvSpPr>
        <p:spPr/>
        <p:txBody>
          <a:bodyPr/>
          <a:lstStyle/>
          <a:p>
            <a:r>
              <a:rPr lang="zh-CN" altLang="en-US" dirty="0"/>
              <a:t>定义与意义</a:t>
            </a:r>
          </a:p>
        </p:txBody>
      </p:sp>
      <p:sp>
        <p:nvSpPr>
          <p:cNvPr id="3" name="内容占位符 2">
            <a:extLst>
              <a:ext uri="{FF2B5EF4-FFF2-40B4-BE49-F238E27FC236}">
                <a16:creationId xmlns:a16="http://schemas.microsoft.com/office/drawing/2014/main" id="{126D20FF-79CE-8EF2-0CC6-BC401DCE34A1}"/>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学术特定背景调查：</a:t>
            </a:r>
            <a:r>
              <a:rPr lang="zh-CN" altLang="en-US" sz="2000" dirty="0"/>
              <a:t>在学术文献范围内，围绕概念组合，进行系统调查</a:t>
            </a:r>
            <a:endParaRPr lang="en-US" altLang="zh-CN" sz="2000" dirty="0"/>
          </a:p>
          <a:p>
            <a:pPr>
              <a:lnSpc>
                <a:spcPct val="150000"/>
              </a:lnSpc>
            </a:pPr>
            <a:r>
              <a:rPr lang="en-US" altLang="zh-CN" sz="2000" dirty="0"/>
              <a:t>       </a:t>
            </a:r>
            <a:r>
              <a:rPr lang="zh-CN" altLang="en-US" sz="1800" b="1" dirty="0"/>
              <a:t>学术文献：</a:t>
            </a:r>
            <a:r>
              <a:rPr lang="zh-CN" altLang="en-US" sz="1800" dirty="0"/>
              <a:t>有参考文献，或者同时有参考文献和引用文献的文献。主要包括经过同行评议的期刊、会议论文，但也包括学位论文、预印本以及专著。</a:t>
            </a:r>
            <a:endParaRPr lang="en-US" altLang="zh-CN" sz="1800" dirty="0"/>
          </a:p>
          <a:p>
            <a:pPr>
              <a:lnSpc>
                <a:spcPct val="150000"/>
              </a:lnSpc>
            </a:pPr>
            <a:r>
              <a:rPr lang="zh-CN" altLang="en-US" sz="2000" b="1" dirty="0"/>
              <a:t>意义</a:t>
            </a:r>
            <a:r>
              <a:rPr lang="zh-CN" altLang="en-US" sz="2000" b="1" dirty="0">
                <a:sym typeface="Wingdings" panose="05000000000000000000" pitchFamily="2" charset="2"/>
              </a:rPr>
              <a:t>：</a:t>
            </a: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zh-CN" altLang="en-US" sz="2000" dirty="0"/>
              <a:t>在已积累的学术知识的框架中精确地定义当前的研究问题</a:t>
            </a:r>
            <a:endParaRPr lang="en-US" altLang="zh-CN" sz="2000" dirty="0"/>
          </a:p>
          <a:p>
            <a:pPr>
              <a:lnSpc>
                <a:spcPct val="150000"/>
              </a:lnSpc>
            </a:pPr>
            <a:r>
              <a:rPr lang="en-US" altLang="zh-CN" sz="2000" dirty="0"/>
              <a:t>           </a:t>
            </a:r>
            <a:r>
              <a:rPr lang="zh-CN" altLang="en-US" sz="2000" dirty="0"/>
              <a:t>（</a:t>
            </a:r>
            <a:r>
              <a:rPr lang="en-US" altLang="zh-CN" sz="2000" dirty="0"/>
              <a:t>2</a:t>
            </a:r>
            <a:r>
              <a:rPr lang="zh-CN" altLang="en-US" sz="2000" dirty="0"/>
              <a:t>）为问题构建明确的理论意义，或者</a:t>
            </a:r>
            <a:r>
              <a:rPr lang="en-US" altLang="zh-CN" sz="2000" dirty="0"/>
              <a:t>/</a:t>
            </a:r>
            <a:r>
              <a:rPr lang="zh-CN" altLang="en-US" sz="2000" dirty="0"/>
              <a:t>并且应用意义</a:t>
            </a:r>
            <a:endParaRPr lang="en-US" altLang="zh-CN" sz="2000" dirty="0"/>
          </a:p>
          <a:p>
            <a:pPr>
              <a:lnSpc>
                <a:spcPct val="150000"/>
              </a:lnSpc>
            </a:pPr>
            <a:r>
              <a:rPr lang="en-US" altLang="zh-CN" sz="2000" dirty="0"/>
              <a:t>          </a:t>
            </a:r>
            <a:r>
              <a:rPr lang="zh-CN" altLang="en-US" sz="2000" dirty="0"/>
              <a:t>（</a:t>
            </a:r>
            <a:r>
              <a:rPr lang="en-US" altLang="zh-CN" sz="2000" dirty="0"/>
              <a:t>3</a:t>
            </a:r>
            <a:r>
              <a:rPr lang="zh-CN" altLang="en-US" sz="2000" dirty="0"/>
              <a:t>）从已有的学术知识中尽可能地获取有助于解决问题的工具。</a:t>
            </a:r>
          </a:p>
        </p:txBody>
      </p:sp>
    </p:spTree>
    <p:extLst>
      <p:ext uri="{BB962C8B-B14F-4D97-AF65-F5344CB8AC3E}">
        <p14:creationId xmlns:p14="http://schemas.microsoft.com/office/powerpoint/2010/main" val="2546543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DA584-1105-05A0-CDAB-A7887FE05B6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2D07483-458C-0515-F853-EE3296183BBD}"/>
              </a:ext>
            </a:extLst>
          </p:cNvPr>
          <p:cNvSpPr>
            <a:spLocks noGrp="1"/>
          </p:cNvSpPr>
          <p:nvPr>
            <p:ph type="title"/>
          </p:nvPr>
        </p:nvSpPr>
        <p:spPr/>
        <p:txBody>
          <a:bodyPr/>
          <a:lstStyle/>
          <a:p>
            <a:r>
              <a:rPr lang="zh-CN" altLang="en-US" dirty="0"/>
              <a:t>学术特定背景调查的工作流</a:t>
            </a:r>
          </a:p>
        </p:txBody>
      </p:sp>
      <p:graphicFrame>
        <p:nvGraphicFramePr>
          <p:cNvPr id="5" name="内容占位符 4">
            <a:extLst>
              <a:ext uri="{FF2B5EF4-FFF2-40B4-BE49-F238E27FC236}">
                <a16:creationId xmlns:a16="http://schemas.microsoft.com/office/drawing/2014/main" id="{94E9247E-7E6C-84E0-EDE2-240E980D07E9}"/>
              </a:ext>
            </a:extLst>
          </p:cNvPr>
          <p:cNvGraphicFramePr>
            <a:graphicFrameLocks noGrp="1"/>
          </p:cNvGraphicFramePr>
          <p:nvPr>
            <p:ph sz="quarter" idx="10"/>
            <p:extLst>
              <p:ext uri="{D42A27DB-BD31-4B8C-83A1-F6EECF244321}">
                <p14:modId xmlns:p14="http://schemas.microsoft.com/office/powerpoint/2010/main" val="442917694"/>
              </p:ext>
            </p:extLst>
          </p:nvPr>
        </p:nvGraphicFramePr>
        <p:xfrm>
          <a:off x="772663" y="1232828"/>
          <a:ext cx="10441676" cy="397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流程图: 决策 5">
            <a:extLst>
              <a:ext uri="{FF2B5EF4-FFF2-40B4-BE49-F238E27FC236}">
                <a16:creationId xmlns:a16="http://schemas.microsoft.com/office/drawing/2014/main" id="{69FA68F9-8852-3164-AE55-83E0AE314DA0}"/>
              </a:ext>
            </a:extLst>
          </p:cNvPr>
          <p:cNvSpPr/>
          <p:nvPr/>
        </p:nvSpPr>
        <p:spPr>
          <a:xfrm>
            <a:off x="167524" y="3221965"/>
            <a:ext cx="2808589" cy="1935422"/>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是否还适合对其他概念组合进行调查</a:t>
            </a:r>
          </a:p>
        </p:txBody>
      </p:sp>
      <p:sp>
        <p:nvSpPr>
          <p:cNvPr id="7" name="箭头: 右 6">
            <a:extLst>
              <a:ext uri="{FF2B5EF4-FFF2-40B4-BE49-F238E27FC236}">
                <a16:creationId xmlns:a16="http://schemas.microsoft.com/office/drawing/2014/main" id="{9F4ED91B-CB1B-AC5C-E996-AB0A54227320}"/>
              </a:ext>
            </a:extLst>
          </p:cNvPr>
          <p:cNvSpPr/>
          <p:nvPr/>
        </p:nvSpPr>
        <p:spPr>
          <a:xfrm rot="10800000">
            <a:off x="3053751" y="4038714"/>
            <a:ext cx="432610" cy="3019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74DFD3CB-123C-9D8C-575F-BFEDD2085651}"/>
              </a:ext>
            </a:extLst>
          </p:cNvPr>
          <p:cNvSpPr/>
          <p:nvPr/>
        </p:nvSpPr>
        <p:spPr>
          <a:xfrm>
            <a:off x="431274" y="5736566"/>
            <a:ext cx="2281087" cy="1017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结束学术特定背景调查</a:t>
            </a:r>
          </a:p>
        </p:txBody>
      </p:sp>
      <p:sp>
        <p:nvSpPr>
          <p:cNvPr id="9" name="箭头: 下 8">
            <a:extLst>
              <a:ext uri="{FF2B5EF4-FFF2-40B4-BE49-F238E27FC236}">
                <a16:creationId xmlns:a16="http://schemas.microsoft.com/office/drawing/2014/main" id="{477C2861-3750-301A-1DD1-CD3357FF9069}"/>
              </a:ext>
            </a:extLst>
          </p:cNvPr>
          <p:cNvSpPr/>
          <p:nvPr/>
        </p:nvSpPr>
        <p:spPr>
          <a:xfrm>
            <a:off x="1429481" y="5239942"/>
            <a:ext cx="284671" cy="4677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01CD6B9F-63E6-7113-A9FB-BAD2513EF520}"/>
              </a:ext>
            </a:extLst>
          </p:cNvPr>
          <p:cNvSpPr/>
          <p:nvPr/>
        </p:nvSpPr>
        <p:spPr>
          <a:xfrm rot="10800000">
            <a:off x="1926938" y="2915727"/>
            <a:ext cx="284671" cy="4677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35D5809-1561-1CF4-45E3-9326026E1F47}"/>
              </a:ext>
            </a:extLst>
          </p:cNvPr>
          <p:cNvSpPr txBox="1"/>
          <p:nvPr/>
        </p:nvSpPr>
        <p:spPr>
          <a:xfrm>
            <a:off x="2211609" y="3008460"/>
            <a:ext cx="465827" cy="369332"/>
          </a:xfrm>
          <a:prstGeom prst="rect">
            <a:avLst/>
          </a:prstGeom>
          <a:noFill/>
        </p:spPr>
        <p:txBody>
          <a:bodyPr wrap="square" rtlCol="0">
            <a:spAutoFit/>
          </a:bodyPr>
          <a:lstStyle/>
          <a:p>
            <a:r>
              <a:rPr lang="zh-CN" altLang="en-US" dirty="0"/>
              <a:t>是</a:t>
            </a:r>
          </a:p>
        </p:txBody>
      </p:sp>
      <p:sp>
        <p:nvSpPr>
          <p:cNvPr id="12" name="文本框 11">
            <a:extLst>
              <a:ext uri="{FF2B5EF4-FFF2-40B4-BE49-F238E27FC236}">
                <a16:creationId xmlns:a16="http://schemas.microsoft.com/office/drawing/2014/main" id="{BDCD45B6-C30E-B4C6-004E-FBC6F6042E0B}"/>
              </a:ext>
            </a:extLst>
          </p:cNvPr>
          <p:cNvSpPr txBox="1"/>
          <p:nvPr/>
        </p:nvSpPr>
        <p:spPr>
          <a:xfrm>
            <a:off x="1630502" y="5236892"/>
            <a:ext cx="296436" cy="369332"/>
          </a:xfrm>
          <a:prstGeom prst="rect">
            <a:avLst/>
          </a:prstGeom>
          <a:noFill/>
        </p:spPr>
        <p:txBody>
          <a:bodyPr wrap="square" rtlCol="0">
            <a:spAutoFit/>
          </a:bodyPr>
          <a:lstStyle/>
          <a:p>
            <a:r>
              <a:rPr lang="zh-CN" altLang="en-US" dirty="0"/>
              <a:t>否</a:t>
            </a:r>
          </a:p>
        </p:txBody>
      </p:sp>
    </p:spTree>
    <p:extLst>
      <p:ext uri="{BB962C8B-B14F-4D97-AF65-F5344CB8AC3E}">
        <p14:creationId xmlns:p14="http://schemas.microsoft.com/office/powerpoint/2010/main" val="2336837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F8470A6F-3B66-4138-81FD-BEAE73D8167F}"/>
                                            </p:graphicEl>
                                          </p:spTgt>
                                        </p:tgtEl>
                                        <p:attrNameLst>
                                          <p:attrName>style.visibility</p:attrName>
                                        </p:attrNameLst>
                                      </p:cBhvr>
                                      <p:to>
                                        <p:strVal val="visible"/>
                                      </p:to>
                                    </p:set>
                                    <p:animEffect transition="in" filter="fade">
                                      <p:cBhvr>
                                        <p:cTn id="7" dur="500"/>
                                        <p:tgtEl>
                                          <p:spTgt spid="5">
                                            <p:graphicEl>
                                              <a:dgm id="{F8470A6F-3B66-4138-81FD-BEAE73D8167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88611E51-543D-421A-9E3F-477BC38A1A1E}"/>
                                            </p:graphicEl>
                                          </p:spTgt>
                                        </p:tgtEl>
                                        <p:attrNameLst>
                                          <p:attrName>style.visibility</p:attrName>
                                        </p:attrNameLst>
                                      </p:cBhvr>
                                      <p:to>
                                        <p:strVal val="visible"/>
                                      </p:to>
                                    </p:set>
                                    <p:animEffect transition="in" filter="fade">
                                      <p:cBhvr>
                                        <p:cTn id="12" dur="500"/>
                                        <p:tgtEl>
                                          <p:spTgt spid="5">
                                            <p:graphicEl>
                                              <a:dgm id="{88611E51-543D-421A-9E3F-477BC38A1A1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15BA7AE5-0333-4CA3-85CD-EDB267162AE3}"/>
                                            </p:graphicEl>
                                          </p:spTgt>
                                        </p:tgtEl>
                                        <p:attrNameLst>
                                          <p:attrName>style.visibility</p:attrName>
                                        </p:attrNameLst>
                                      </p:cBhvr>
                                      <p:to>
                                        <p:strVal val="visible"/>
                                      </p:to>
                                    </p:set>
                                    <p:animEffect transition="in" filter="fade">
                                      <p:cBhvr>
                                        <p:cTn id="15" dur="500"/>
                                        <p:tgtEl>
                                          <p:spTgt spid="5">
                                            <p:graphicEl>
                                              <a:dgm id="{15BA7AE5-0333-4CA3-85CD-EDB267162AE3}"/>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15A9B5C5-C808-440D-A261-FF326884C805}"/>
                                            </p:graphicEl>
                                          </p:spTgt>
                                        </p:tgtEl>
                                        <p:attrNameLst>
                                          <p:attrName>style.visibility</p:attrName>
                                        </p:attrNameLst>
                                      </p:cBhvr>
                                      <p:to>
                                        <p:strVal val="visible"/>
                                      </p:to>
                                    </p:set>
                                    <p:animEffect transition="in" filter="fade">
                                      <p:cBhvr>
                                        <p:cTn id="20" dur="500"/>
                                        <p:tgtEl>
                                          <p:spTgt spid="5">
                                            <p:graphicEl>
                                              <a:dgm id="{15A9B5C5-C808-440D-A261-FF326884C805}"/>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33DBF514-FBFE-4A1A-B42F-113FCA6D95F1}"/>
                                            </p:graphicEl>
                                          </p:spTgt>
                                        </p:tgtEl>
                                        <p:attrNameLst>
                                          <p:attrName>style.visibility</p:attrName>
                                        </p:attrNameLst>
                                      </p:cBhvr>
                                      <p:to>
                                        <p:strVal val="visible"/>
                                      </p:to>
                                    </p:set>
                                    <p:animEffect transition="in" filter="fade">
                                      <p:cBhvr>
                                        <p:cTn id="23" dur="500"/>
                                        <p:tgtEl>
                                          <p:spTgt spid="5">
                                            <p:graphicEl>
                                              <a:dgm id="{33DBF514-FBFE-4A1A-B42F-113FCA6D95F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107045FF-56F2-40D5-84CE-06938EF03FBE}"/>
                                            </p:graphicEl>
                                          </p:spTgt>
                                        </p:tgtEl>
                                        <p:attrNameLst>
                                          <p:attrName>style.visibility</p:attrName>
                                        </p:attrNameLst>
                                      </p:cBhvr>
                                      <p:to>
                                        <p:strVal val="visible"/>
                                      </p:to>
                                    </p:set>
                                    <p:animEffect transition="in" filter="fade">
                                      <p:cBhvr>
                                        <p:cTn id="28" dur="500"/>
                                        <p:tgtEl>
                                          <p:spTgt spid="5">
                                            <p:graphicEl>
                                              <a:dgm id="{107045FF-56F2-40D5-84CE-06938EF03FB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BEDF1A9F-FE6E-4AFA-978D-54F47105D3D4}"/>
                                            </p:graphicEl>
                                          </p:spTgt>
                                        </p:tgtEl>
                                        <p:attrNameLst>
                                          <p:attrName>style.visibility</p:attrName>
                                        </p:attrNameLst>
                                      </p:cBhvr>
                                      <p:to>
                                        <p:strVal val="visible"/>
                                      </p:to>
                                    </p:set>
                                    <p:animEffect transition="in" filter="fade">
                                      <p:cBhvr>
                                        <p:cTn id="31" dur="500"/>
                                        <p:tgtEl>
                                          <p:spTgt spid="5">
                                            <p:graphicEl>
                                              <a:dgm id="{BEDF1A9F-FE6E-4AFA-978D-54F47105D3D4}"/>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5D8FB017-738E-444A-8EB1-CB4480BA8E57}"/>
                                            </p:graphicEl>
                                          </p:spTgt>
                                        </p:tgtEl>
                                        <p:attrNameLst>
                                          <p:attrName>style.visibility</p:attrName>
                                        </p:attrNameLst>
                                      </p:cBhvr>
                                      <p:to>
                                        <p:strVal val="visible"/>
                                      </p:to>
                                    </p:set>
                                    <p:animEffect transition="in" filter="fade">
                                      <p:cBhvr>
                                        <p:cTn id="36" dur="500"/>
                                        <p:tgtEl>
                                          <p:spTgt spid="5">
                                            <p:graphicEl>
                                              <a:dgm id="{5D8FB017-738E-444A-8EB1-CB4480BA8E57}"/>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E00B610E-81B2-4F00-8766-37F9AE3A7673}"/>
                                            </p:graphicEl>
                                          </p:spTgt>
                                        </p:tgtEl>
                                        <p:attrNameLst>
                                          <p:attrName>style.visibility</p:attrName>
                                        </p:attrNameLst>
                                      </p:cBhvr>
                                      <p:to>
                                        <p:strVal val="visible"/>
                                      </p:to>
                                    </p:set>
                                    <p:animEffect transition="in" filter="fade">
                                      <p:cBhvr>
                                        <p:cTn id="39" dur="500"/>
                                        <p:tgtEl>
                                          <p:spTgt spid="5">
                                            <p:graphicEl>
                                              <a:dgm id="{E00B610E-81B2-4F00-8766-37F9AE3A7673}"/>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232C4ED6-9428-411A-8A9B-054F63A22472}"/>
                                            </p:graphicEl>
                                          </p:spTgt>
                                        </p:tgtEl>
                                        <p:attrNameLst>
                                          <p:attrName>style.visibility</p:attrName>
                                        </p:attrNameLst>
                                      </p:cBhvr>
                                      <p:to>
                                        <p:strVal val="visible"/>
                                      </p:to>
                                    </p:set>
                                    <p:animEffect transition="in" filter="fade">
                                      <p:cBhvr>
                                        <p:cTn id="44" dur="500"/>
                                        <p:tgtEl>
                                          <p:spTgt spid="5">
                                            <p:graphicEl>
                                              <a:dgm id="{232C4ED6-9428-411A-8A9B-054F63A22472}"/>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4B9F7401-65A2-42A6-A804-761E89FF7153}"/>
                                            </p:graphicEl>
                                          </p:spTgt>
                                        </p:tgtEl>
                                        <p:attrNameLst>
                                          <p:attrName>style.visibility</p:attrName>
                                        </p:attrNameLst>
                                      </p:cBhvr>
                                      <p:to>
                                        <p:strVal val="visible"/>
                                      </p:to>
                                    </p:set>
                                    <p:animEffect transition="in" filter="fade">
                                      <p:cBhvr>
                                        <p:cTn id="47" dur="500"/>
                                        <p:tgtEl>
                                          <p:spTgt spid="5">
                                            <p:graphicEl>
                                              <a:dgm id="{4B9F7401-65A2-42A6-A804-761E89FF7153}"/>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A90FE2EB-95C3-4D6E-A0AB-9CE00960E08F}"/>
                                            </p:graphicEl>
                                          </p:spTgt>
                                        </p:tgtEl>
                                        <p:attrNameLst>
                                          <p:attrName>style.visibility</p:attrName>
                                        </p:attrNameLst>
                                      </p:cBhvr>
                                      <p:to>
                                        <p:strVal val="visible"/>
                                      </p:to>
                                    </p:set>
                                    <p:animEffect transition="in" filter="fade">
                                      <p:cBhvr>
                                        <p:cTn id="52" dur="500"/>
                                        <p:tgtEl>
                                          <p:spTgt spid="5">
                                            <p:graphicEl>
                                              <a:dgm id="{A90FE2EB-95C3-4D6E-A0AB-9CE00960E08F}"/>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7E0331D0-620C-4C7C-944A-9FF67265DD97}"/>
                                            </p:graphicEl>
                                          </p:spTgt>
                                        </p:tgtEl>
                                        <p:attrNameLst>
                                          <p:attrName>style.visibility</p:attrName>
                                        </p:attrNameLst>
                                      </p:cBhvr>
                                      <p:to>
                                        <p:strVal val="visible"/>
                                      </p:to>
                                    </p:set>
                                    <p:animEffect transition="in" filter="fade">
                                      <p:cBhvr>
                                        <p:cTn id="55" dur="500"/>
                                        <p:tgtEl>
                                          <p:spTgt spid="5">
                                            <p:graphicEl>
                                              <a:dgm id="{7E0331D0-620C-4C7C-944A-9FF67265DD97}"/>
                                            </p:graphic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500"/>
                                        <p:tgtEl>
                                          <p:spTgt spid="1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fade">
                                      <p:cBhvr>
                                        <p:cTn id="76" dur="500"/>
                                        <p:tgtEl>
                                          <p:spTgt spid="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animEffect transition="in" filter="fade">
                                      <p:cBhvr>
                                        <p:cTn id="79" dur="500"/>
                                        <p:tgtEl>
                                          <p:spTgt spid="1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fade">
                                      <p:cBhvr>
                                        <p:cTn id="8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6" grpId="0" animBg="1"/>
      <p:bldP spid="7" grpId="0" animBg="1"/>
      <p:bldP spid="8" grpId="0" animBg="1"/>
      <p:bldP spid="9" grpId="0" animBg="1"/>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1369-553B-17A0-FEE2-D8EDE81BD4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DB1B990-1A84-4389-B683-A53690584DB4}"/>
              </a:ext>
            </a:extLst>
          </p:cNvPr>
          <p:cNvSpPr>
            <a:spLocks noGrp="1"/>
          </p:cNvSpPr>
          <p:nvPr>
            <p:ph type="title"/>
          </p:nvPr>
        </p:nvSpPr>
        <p:spPr/>
        <p:txBody>
          <a:bodyPr/>
          <a:lstStyle/>
          <a:p>
            <a:r>
              <a:rPr lang="en-US" altLang="zh-CN" dirty="0"/>
              <a:t>AI</a:t>
            </a:r>
            <a:r>
              <a:rPr lang="zh-CN" altLang="en-US" dirty="0"/>
              <a:t>搜索</a:t>
            </a:r>
          </a:p>
        </p:txBody>
      </p:sp>
      <p:sp>
        <p:nvSpPr>
          <p:cNvPr id="3" name="内容占位符 2">
            <a:extLst>
              <a:ext uri="{FF2B5EF4-FFF2-40B4-BE49-F238E27FC236}">
                <a16:creationId xmlns:a16="http://schemas.microsoft.com/office/drawing/2014/main" id="{20EEC20B-98DA-F74F-530D-D20179B28337}"/>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定义：</a:t>
            </a:r>
            <a:r>
              <a:rPr lang="zh-CN" altLang="en-US" sz="2000" dirty="0"/>
              <a:t>借助经过学术搜索优化的</a:t>
            </a:r>
            <a:r>
              <a:rPr lang="en-US" altLang="zh-CN" sz="2000" dirty="0"/>
              <a:t>LLM</a:t>
            </a:r>
            <a:r>
              <a:rPr lang="zh-CN" altLang="en-US" sz="2000" dirty="0"/>
              <a:t>（</a:t>
            </a:r>
            <a:r>
              <a:rPr lang="en-US" altLang="zh-CN" sz="2000" dirty="0"/>
              <a:t>Large language models, </a:t>
            </a:r>
            <a:r>
              <a:rPr lang="zh-CN" altLang="en-US" sz="2000" dirty="0"/>
              <a:t>大语言模型）技术，使用自然语言快速探索学术数据库中的相关文献，并即时获得连贯的文献综述。</a:t>
            </a:r>
            <a:endParaRPr lang="en-US" altLang="zh-CN" sz="2000" dirty="0"/>
          </a:p>
          <a:p>
            <a:pPr>
              <a:lnSpc>
                <a:spcPct val="150000"/>
              </a:lnSpc>
            </a:pPr>
            <a:r>
              <a:rPr lang="zh-CN" altLang="en-US" sz="2000" b="1" dirty="0"/>
              <a:t>特点</a:t>
            </a:r>
            <a:r>
              <a:rPr lang="zh-CN" altLang="en-US" sz="2000" b="1" dirty="0">
                <a:sym typeface="Wingdings" panose="05000000000000000000" pitchFamily="2" charset="2"/>
              </a:rPr>
              <a:t>：</a:t>
            </a: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zh-CN" altLang="en-US" sz="2000" dirty="0"/>
              <a:t>速度快</a:t>
            </a:r>
            <a:endParaRPr lang="en-US" altLang="zh-CN" sz="2000" dirty="0"/>
          </a:p>
          <a:p>
            <a:pPr>
              <a:lnSpc>
                <a:spcPct val="150000"/>
              </a:lnSpc>
            </a:pPr>
            <a:r>
              <a:rPr lang="zh-CN" altLang="en-US" sz="2000" dirty="0"/>
              <a:t>          （</a:t>
            </a:r>
            <a:r>
              <a:rPr lang="en-US" altLang="zh-CN" sz="2000" dirty="0"/>
              <a:t>2</a:t>
            </a:r>
            <a:r>
              <a:rPr lang="zh-CN" altLang="en-US" sz="2000" dirty="0"/>
              <a:t>）有犯错的可能</a:t>
            </a:r>
            <a:endParaRPr lang="en-US" altLang="zh-CN" sz="2000" dirty="0"/>
          </a:p>
          <a:p>
            <a:pPr>
              <a:lnSpc>
                <a:spcPct val="150000"/>
              </a:lnSpc>
            </a:pPr>
            <a:r>
              <a:rPr lang="en-US" altLang="zh-CN" sz="2000" dirty="0"/>
              <a:t>          </a:t>
            </a:r>
            <a:r>
              <a:rPr lang="zh-CN" altLang="en-US" sz="2000" dirty="0"/>
              <a:t>（</a:t>
            </a:r>
            <a:r>
              <a:rPr lang="en-US" altLang="zh-CN" sz="2000" dirty="0"/>
              <a:t>3</a:t>
            </a:r>
            <a:r>
              <a:rPr lang="zh-CN" altLang="en-US" sz="2000" dirty="0"/>
              <a:t>）研究者在决策过程中相对被动</a:t>
            </a:r>
            <a:endParaRPr lang="en-US" altLang="zh-CN" sz="2000" dirty="0"/>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CE92F42B-2DE7-C288-4C5B-3B8DE1120A96}"/>
              </a:ext>
            </a:extLst>
          </p:cNvPr>
          <p:cNvGraphicFramePr>
            <a:graphicFrameLocks noGrp="1"/>
          </p:cNvGraphicFramePr>
          <p:nvPr>
            <p:extLst>
              <p:ext uri="{D42A27DB-BD31-4B8C-83A1-F6EECF244321}">
                <p14:modId xmlns:p14="http://schemas.microsoft.com/office/powerpoint/2010/main" val="1790406080"/>
              </p:ext>
            </p:extLst>
          </p:nvPr>
        </p:nvGraphicFramePr>
        <p:xfrm>
          <a:off x="1547720" y="2743137"/>
          <a:ext cx="8966680" cy="2445021"/>
        </p:xfrm>
        <a:graphic>
          <a:graphicData uri="http://schemas.openxmlformats.org/drawingml/2006/table">
            <a:tbl>
              <a:tblPr firstRow="1" bandRow="1">
                <a:tableStyleId>{5C22544A-7EE6-4342-B048-85BDC9FD1C3A}</a:tableStyleId>
              </a:tblPr>
              <a:tblGrid>
                <a:gridCol w="4483340">
                  <a:extLst>
                    <a:ext uri="{9D8B030D-6E8A-4147-A177-3AD203B41FA5}">
                      <a16:colId xmlns:a16="http://schemas.microsoft.com/office/drawing/2014/main" val="3602237122"/>
                    </a:ext>
                  </a:extLst>
                </a:gridCol>
                <a:gridCol w="4483340">
                  <a:extLst>
                    <a:ext uri="{9D8B030D-6E8A-4147-A177-3AD203B41FA5}">
                      <a16:colId xmlns:a16="http://schemas.microsoft.com/office/drawing/2014/main" val="3987460785"/>
                    </a:ext>
                  </a:extLst>
                </a:gridCol>
              </a:tblGrid>
              <a:tr h="460854">
                <a:tc>
                  <a:txBody>
                    <a:bodyPr/>
                    <a:lstStyle/>
                    <a:p>
                      <a:r>
                        <a:rPr lang="zh-CN" altLang="en-US" dirty="0"/>
                        <a:t>推荐的</a:t>
                      </a:r>
                      <a:r>
                        <a:rPr lang="en-US" altLang="zh-CN" dirty="0"/>
                        <a:t>AI</a:t>
                      </a:r>
                      <a:r>
                        <a:rPr lang="zh-CN" altLang="en-US" dirty="0"/>
                        <a:t>搜索工具</a:t>
                      </a:r>
                    </a:p>
                  </a:txBody>
                  <a:tcPr/>
                </a:tc>
                <a:tc>
                  <a:txBody>
                    <a:bodyPr/>
                    <a:lstStyle/>
                    <a:p>
                      <a:r>
                        <a:rPr lang="zh-CN" altLang="en-US" dirty="0"/>
                        <a:t>特点</a:t>
                      </a:r>
                    </a:p>
                  </a:txBody>
                  <a:tcPr/>
                </a:tc>
                <a:extLst>
                  <a:ext uri="{0D108BD9-81ED-4DB2-BD59-A6C34878D82A}">
                    <a16:rowId xmlns:a16="http://schemas.microsoft.com/office/drawing/2014/main" val="201925702"/>
                  </a:ext>
                </a:extLst>
              </a:tr>
              <a:tr h="795447">
                <a:tc>
                  <a:txBody>
                    <a:bodyPr/>
                    <a:lstStyle/>
                    <a:p>
                      <a:r>
                        <a:rPr lang="en-US" altLang="zh-CN" dirty="0" err="1"/>
                        <a:t>Undermind</a:t>
                      </a:r>
                      <a:r>
                        <a:rPr lang="en-US" altLang="zh-CN" dirty="0"/>
                        <a:t> (https://undermind.ai/home/)</a:t>
                      </a:r>
                      <a:endParaRPr lang="zh-CN" altLang="en-US" dirty="0"/>
                    </a:p>
                  </a:txBody>
                  <a:tcPr/>
                </a:tc>
                <a:tc>
                  <a:txBody>
                    <a:bodyPr/>
                    <a:lstStyle/>
                    <a:p>
                      <a:r>
                        <a:rPr lang="zh-CN" altLang="en-US" dirty="0"/>
                        <a:t>准确性相对高；成本相对高</a:t>
                      </a:r>
                    </a:p>
                  </a:txBody>
                  <a:tcPr/>
                </a:tc>
                <a:extLst>
                  <a:ext uri="{0D108BD9-81ED-4DB2-BD59-A6C34878D82A}">
                    <a16:rowId xmlns:a16="http://schemas.microsoft.com/office/drawing/2014/main" val="644978947"/>
                  </a:ext>
                </a:extLst>
              </a:tr>
              <a:tr h="1136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Perplexity (https://www.perplexity.ai/)</a:t>
                      </a:r>
                      <a:endParaRPr lang="zh-CN" altLang="en-US" dirty="0"/>
                    </a:p>
                    <a:p>
                      <a:r>
                        <a:rPr lang="en-US" altLang="zh-CN" dirty="0"/>
                        <a:t>Consensus(https://consensus.app/search/), </a:t>
                      </a:r>
                      <a:r>
                        <a:rPr lang="en-US" altLang="zh-CN" dirty="0" err="1"/>
                        <a:t>scispace</a:t>
                      </a:r>
                      <a:r>
                        <a:rPr lang="en-US" altLang="zh-CN" dirty="0"/>
                        <a:t>(https://typeset.io/), elicit(https://elicit.com/)</a:t>
                      </a:r>
                      <a:endParaRPr lang="zh-CN" altLang="en-US" dirty="0"/>
                    </a:p>
                  </a:txBody>
                  <a:tcPr/>
                </a:tc>
                <a:tc>
                  <a:txBody>
                    <a:bodyPr/>
                    <a:lstStyle/>
                    <a:p>
                      <a:r>
                        <a:rPr lang="zh-CN" altLang="en-US" dirty="0"/>
                        <a:t>准确性相对差一些，成本相对低</a:t>
                      </a:r>
                    </a:p>
                  </a:txBody>
                  <a:tcPr/>
                </a:tc>
                <a:extLst>
                  <a:ext uri="{0D108BD9-81ED-4DB2-BD59-A6C34878D82A}">
                    <a16:rowId xmlns:a16="http://schemas.microsoft.com/office/drawing/2014/main" val="3003497119"/>
                  </a:ext>
                </a:extLst>
              </a:tr>
            </a:tbl>
          </a:graphicData>
        </a:graphic>
      </p:graphicFrame>
    </p:spTree>
    <p:extLst>
      <p:ext uri="{BB962C8B-B14F-4D97-AF65-F5344CB8AC3E}">
        <p14:creationId xmlns:p14="http://schemas.microsoft.com/office/powerpoint/2010/main" val="1320487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FA722-8C2B-CB41-D174-8BD76B9EA6F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2A36149-4485-44F0-69E7-166D248BFCDD}"/>
              </a:ext>
            </a:extLst>
          </p:cNvPr>
          <p:cNvSpPr>
            <a:spLocks noGrp="1"/>
          </p:cNvSpPr>
          <p:nvPr>
            <p:ph type="title"/>
          </p:nvPr>
        </p:nvSpPr>
        <p:spPr/>
        <p:txBody>
          <a:bodyPr>
            <a:normAutofit/>
          </a:bodyPr>
          <a:lstStyle/>
          <a:p>
            <a:r>
              <a:rPr lang="zh-CN" altLang="zh-CN" dirty="0"/>
              <a:t>检索句搜索</a:t>
            </a:r>
            <a:endParaRPr lang="zh-CN" altLang="en-US" dirty="0"/>
          </a:p>
        </p:txBody>
      </p:sp>
      <p:sp>
        <p:nvSpPr>
          <p:cNvPr id="3" name="内容占位符 2">
            <a:extLst>
              <a:ext uri="{FF2B5EF4-FFF2-40B4-BE49-F238E27FC236}">
                <a16:creationId xmlns:a16="http://schemas.microsoft.com/office/drawing/2014/main" id="{01BC431B-B815-35C1-9AFD-1A6A8B4C83F3}"/>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定义：</a:t>
            </a:r>
            <a:r>
              <a:rPr lang="zh-CN" altLang="en-US" sz="2000" dirty="0"/>
              <a:t>基于布尔逻辑构建的检索句来搜寻学术数据库中的高相关文献</a:t>
            </a:r>
            <a:endParaRPr lang="en-US" altLang="zh-CN" sz="2000" dirty="0"/>
          </a:p>
          <a:p>
            <a:pPr>
              <a:lnSpc>
                <a:spcPct val="150000"/>
              </a:lnSpc>
            </a:pPr>
            <a:r>
              <a:rPr lang="zh-CN" altLang="en-US" sz="2000" b="1" dirty="0"/>
              <a:t>特点</a:t>
            </a:r>
            <a:r>
              <a:rPr lang="zh-CN" altLang="en-US" sz="2000" b="1" dirty="0">
                <a:sym typeface="Wingdings" panose="05000000000000000000" pitchFamily="2" charset="2"/>
              </a:rPr>
              <a:t>：</a:t>
            </a: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）准确性高</a:t>
            </a:r>
            <a:endParaRPr lang="en-US" altLang="zh-CN" sz="2000" dirty="0">
              <a:sym typeface="Wingdings" panose="05000000000000000000" pitchFamily="2" charset="2"/>
            </a:endParaRPr>
          </a:p>
          <a:p>
            <a:pPr>
              <a:lnSpc>
                <a:spcPct val="150000"/>
              </a:lnSpc>
            </a:pPr>
            <a:r>
              <a:rPr lang="zh-CN" altLang="en-US" sz="2000" dirty="0">
                <a:sym typeface="Wingdings" panose="05000000000000000000" pitchFamily="2" charset="2"/>
              </a:rPr>
              <a:t>          （</a:t>
            </a:r>
            <a:r>
              <a:rPr lang="en-US" altLang="zh-CN" sz="2000" dirty="0">
                <a:sym typeface="Wingdings" panose="05000000000000000000" pitchFamily="2" charset="2"/>
              </a:rPr>
              <a:t>2</a:t>
            </a:r>
            <a:r>
              <a:rPr lang="zh-CN" altLang="en-US" sz="2000" dirty="0">
                <a:sym typeface="Wingdings" panose="05000000000000000000" pitchFamily="2" charset="2"/>
              </a:rPr>
              <a:t>）需要不断迭代更新</a:t>
            </a:r>
            <a:endParaRPr lang="zh-CN" altLang="en-US" sz="2000" dirty="0"/>
          </a:p>
        </p:txBody>
      </p:sp>
      <p:graphicFrame>
        <p:nvGraphicFramePr>
          <p:cNvPr id="4" name="表格 3">
            <a:extLst>
              <a:ext uri="{FF2B5EF4-FFF2-40B4-BE49-F238E27FC236}">
                <a16:creationId xmlns:a16="http://schemas.microsoft.com/office/drawing/2014/main" id="{4B1E142A-3DAD-3FBB-7EBF-D348EA867ADA}"/>
              </a:ext>
            </a:extLst>
          </p:cNvPr>
          <p:cNvGraphicFramePr>
            <a:graphicFrameLocks noGrp="1"/>
          </p:cNvGraphicFramePr>
          <p:nvPr>
            <p:extLst>
              <p:ext uri="{D42A27DB-BD31-4B8C-83A1-F6EECF244321}">
                <p14:modId xmlns:p14="http://schemas.microsoft.com/office/powerpoint/2010/main" val="1501251184"/>
              </p:ext>
            </p:extLst>
          </p:nvPr>
        </p:nvGraphicFramePr>
        <p:xfrm>
          <a:off x="1163170" y="1346868"/>
          <a:ext cx="4932830" cy="1554480"/>
        </p:xfrm>
        <a:graphic>
          <a:graphicData uri="http://schemas.openxmlformats.org/drawingml/2006/table">
            <a:tbl>
              <a:tblPr firstRow="1" bandRow="1">
                <a:tableStyleId>{5C22544A-7EE6-4342-B048-85BDC9FD1C3A}</a:tableStyleId>
              </a:tblPr>
              <a:tblGrid>
                <a:gridCol w="2466415">
                  <a:extLst>
                    <a:ext uri="{9D8B030D-6E8A-4147-A177-3AD203B41FA5}">
                      <a16:colId xmlns:a16="http://schemas.microsoft.com/office/drawing/2014/main" val="4081708248"/>
                    </a:ext>
                  </a:extLst>
                </a:gridCol>
                <a:gridCol w="2466415">
                  <a:extLst>
                    <a:ext uri="{9D8B030D-6E8A-4147-A177-3AD203B41FA5}">
                      <a16:colId xmlns:a16="http://schemas.microsoft.com/office/drawing/2014/main" val="4005877123"/>
                    </a:ext>
                  </a:extLst>
                </a:gridCol>
              </a:tblGrid>
              <a:tr h="597284">
                <a:tc>
                  <a:txBody>
                    <a:bodyPr/>
                    <a:lstStyle/>
                    <a:p>
                      <a:r>
                        <a:rPr lang="zh-CN" altLang="en-US" dirty="0"/>
                        <a:t>推荐的检索句搜索辅助工具</a:t>
                      </a:r>
                    </a:p>
                  </a:txBody>
                  <a:tcPr/>
                </a:tc>
                <a:tc>
                  <a:txBody>
                    <a:bodyPr/>
                    <a:lstStyle/>
                    <a:p>
                      <a:r>
                        <a:rPr lang="zh-CN" altLang="en-US" dirty="0"/>
                        <a:t>特点</a:t>
                      </a:r>
                    </a:p>
                  </a:txBody>
                  <a:tcPr/>
                </a:tc>
                <a:extLst>
                  <a:ext uri="{0D108BD9-81ED-4DB2-BD59-A6C34878D82A}">
                    <a16:rowId xmlns:a16="http://schemas.microsoft.com/office/drawing/2014/main" val="2477949500"/>
                  </a:ext>
                </a:extLst>
              </a:tr>
              <a:tr h="597284">
                <a:tc>
                  <a:txBody>
                    <a:bodyPr/>
                    <a:lstStyle/>
                    <a:p>
                      <a:r>
                        <a:rPr lang="en-US" altLang="zh-CN" dirty="0"/>
                        <a:t>2d search</a:t>
                      </a:r>
                      <a:r>
                        <a:rPr lang="zh-CN" altLang="en-US" dirty="0"/>
                        <a:t>（</a:t>
                      </a:r>
                      <a:r>
                        <a:rPr lang="en-US" altLang="zh-CN" dirty="0"/>
                        <a:t>https://app.2dsearch.com/</a:t>
                      </a:r>
                      <a:r>
                        <a:rPr lang="zh-CN" altLang="en-US" dirty="0"/>
                        <a:t>）</a:t>
                      </a:r>
                    </a:p>
                  </a:txBody>
                  <a:tcPr/>
                </a:tc>
                <a:tc>
                  <a:txBody>
                    <a:bodyPr/>
                    <a:lstStyle/>
                    <a:p>
                      <a:r>
                        <a:rPr lang="zh-CN" altLang="zh-CN" sz="1800" kern="1200" dirty="0">
                          <a:solidFill>
                            <a:schemeClr val="dk1"/>
                          </a:solidFill>
                          <a:effectLst/>
                          <a:latin typeface="+mn-lt"/>
                          <a:ea typeface="+mn-ea"/>
                          <a:cs typeface="+mn-cs"/>
                        </a:rPr>
                        <a:t>可视化检索句设计</a:t>
                      </a:r>
                      <a:r>
                        <a:rPr lang="zh-CN" altLang="en-US" sz="1800" kern="1200" dirty="0">
                          <a:solidFill>
                            <a:schemeClr val="dk1"/>
                          </a:solidFill>
                          <a:effectLst/>
                          <a:latin typeface="+mn-lt"/>
                          <a:ea typeface="+mn-ea"/>
                          <a:cs typeface="+mn-cs"/>
                        </a:rPr>
                        <a:t>；</a:t>
                      </a:r>
                      <a:r>
                        <a:rPr lang="zh-CN" altLang="zh-CN" sz="1800" kern="1200" dirty="0">
                          <a:solidFill>
                            <a:schemeClr val="dk1"/>
                          </a:solidFill>
                          <a:effectLst/>
                          <a:latin typeface="+mn-lt"/>
                          <a:ea typeface="+mn-ea"/>
                          <a:cs typeface="+mn-cs"/>
                        </a:rPr>
                        <a:t>检索句翻译</a:t>
                      </a:r>
                      <a:r>
                        <a:rPr lang="zh-CN" altLang="en-US" sz="1800" kern="1200" dirty="0">
                          <a:solidFill>
                            <a:schemeClr val="dk1"/>
                          </a:solidFill>
                          <a:effectLst/>
                          <a:latin typeface="+mn-lt"/>
                          <a:ea typeface="+mn-ea"/>
                          <a:cs typeface="+mn-cs"/>
                        </a:rPr>
                        <a:t>功能</a:t>
                      </a:r>
                      <a:endParaRPr lang="zh-CN" altLang="en-US" dirty="0"/>
                    </a:p>
                  </a:txBody>
                  <a:tcPr/>
                </a:tc>
                <a:extLst>
                  <a:ext uri="{0D108BD9-81ED-4DB2-BD59-A6C34878D82A}">
                    <a16:rowId xmlns:a16="http://schemas.microsoft.com/office/drawing/2014/main" val="3337508051"/>
                  </a:ext>
                </a:extLst>
              </a:tr>
            </a:tbl>
          </a:graphicData>
        </a:graphic>
      </p:graphicFrame>
      <p:graphicFrame>
        <p:nvGraphicFramePr>
          <p:cNvPr id="5" name="表格 4">
            <a:extLst>
              <a:ext uri="{FF2B5EF4-FFF2-40B4-BE49-F238E27FC236}">
                <a16:creationId xmlns:a16="http://schemas.microsoft.com/office/drawing/2014/main" id="{2F56A337-717A-A465-9E35-DDFE94BF5049}"/>
              </a:ext>
            </a:extLst>
          </p:cNvPr>
          <p:cNvGraphicFramePr>
            <a:graphicFrameLocks noGrp="1"/>
          </p:cNvGraphicFramePr>
          <p:nvPr>
            <p:extLst>
              <p:ext uri="{D42A27DB-BD31-4B8C-83A1-F6EECF244321}">
                <p14:modId xmlns:p14="http://schemas.microsoft.com/office/powerpoint/2010/main" val="2192825268"/>
              </p:ext>
            </p:extLst>
          </p:nvPr>
        </p:nvGraphicFramePr>
        <p:xfrm>
          <a:off x="1171757" y="3137691"/>
          <a:ext cx="8277766" cy="2021840"/>
        </p:xfrm>
        <a:graphic>
          <a:graphicData uri="http://schemas.openxmlformats.org/drawingml/2006/table">
            <a:tbl>
              <a:tblPr firstRow="1" bandRow="1">
                <a:tableStyleId>{5C22544A-7EE6-4342-B048-85BDC9FD1C3A}</a:tableStyleId>
              </a:tblPr>
              <a:tblGrid>
                <a:gridCol w="4138883">
                  <a:extLst>
                    <a:ext uri="{9D8B030D-6E8A-4147-A177-3AD203B41FA5}">
                      <a16:colId xmlns:a16="http://schemas.microsoft.com/office/drawing/2014/main" val="1957432308"/>
                    </a:ext>
                  </a:extLst>
                </a:gridCol>
                <a:gridCol w="4138883">
                  <a:extLst>
                    <a:ext uri="{9D8B030D-6E8A-4147-A177-3AD203B41FA5}">
                      <a16:colId xmlns:a16="http://schemas.microsoft.com/office/drawing/2014/main" val="880632129"/>
                    </a:ext>
                  </a:extLst>
                </a:gridCol>
              </a:tblGrid>
              <a:tr h="370840">
                <a:tc>
                  <a:txBody>
                    <a:bodyPr/>
                    <a:lstStyle/>
                    <a:p>
                      <a:r>
                        <a:rPr lang="zh-CN" altLang="en-US" dirty="0"/>
                        <a:t>生物、心理学领域推荐的数据库</a:t>
                      </a:r>
                    </a:p>
                  </a:txBody>
                  <a:tcPr/>
                </a:tc>
                <a:tc>
                  <a:txBody>
                    <a:bodyPr/>
                    <a:lstStyle/>
                    <a:p>
                      <a:r>
                        <a:rPr lang="zh-CN" altLang="en-US" dirty="0"/>
                        <a:t>特点</a:t>
                      </a:r>
                    </a:p>
                  </a:txBody>
                  <a:tcPr/>
                </a:tc>
                <a:extLst>
                  <a:ext uri="{0D108BD9-81ED-4DB2-BD59-A6C34878D82A}">
                    <a16:rowId xmlns:a16="http://schemas.microsoft.com/office/drawing/2014/main" val="287363992"/>
                  </a:ext>
                </a:extLst>
              </a:tr>
              <a:tr h="370840">
                <a:tc>
                  <a:txBody>
                    <a:bodyPr/>
                    <a:lstStyle/>
                    <a:p>
                      <a:r>
                        <a:rPr lang="en-US" altLang="zh-CN" dirty="0"/>
                        <a:t>Web of Science</a:t>
                      </a:r>
                      <a:endParaRPr lang="zh-CN" altLang="en-US" dirty="0"/>
                    </a:p>
                  </a:txBody>
                  <a:tcPr/>
                </a:tc>
                <a:tc>
                  <a:txBody>
                    <a:bodyPr/>
                    <a:lstStyle/>
                    <a:p>
                      <a:r>
                        <a:rPr lang="zh-CN" altLang="en-US" dirty="0"/>
                        <a:t>严选的数据库；支持复杂检索句和精细筛选条件</a:t>
                      </a:r>
                    </a:p>
                  </a:txBody>
                  <a:tcPr/>
                </a:tc>
                <a:extLst>
                  <a:ext uri="{0D108BD9-81ED-4DB2-BD59-A6C34878D82A}">
                    <a16:rowId xmlns:a16="http://schemas.microsoft.com/office/drawing/2014/main" val="1880879269"/>
                  </a:ext>
                </a:extLst>
              </a:tr>
              <a:tr h="370840">
                <a:tc>
                  <a:txBody>
                    <a:bodyPr/>
                    <a:lstStyle/>
                    <a:p>
                      <a:r>
                        <a:rPr lang="en-US" altLang="zh-CN" dirty="0" err="1"/>
                        <a:t>Pubmed</a:t>
                      </a:r>
                      <a:endParaRPr lang="zh-CN" altLang="en-US" dirty="0"/>
                    </a:p>
                  </a:txBody>
                  <a:tcPr/>
                </a:tc>
                <a:tc>
                  <a:txBody>
                    <a:bodyPr/>
                    <a:lstStyle/>
                    <a:p>
                      <a:r>
                        <a:rPr lang="zh-CN" altLang="en-US" dirty="0"/>
                        <a:t>收纳了丰富的生物、心理学领域的文献；支持复杂检索句</a:t>
                      </a:r>
                    </a:p>
                  </a:txBody>
                  <a:tcPr/>
                </a:tc>
                <a:extLst>
                  <a:ext uri="{0D108BD9-81ED-4DB2-BD59-A6C34878D82A}">
                    <a16:rowId xmlns:a16="http://schemas.microsoft.com/office/drawing/2014/main" val="4086289154"/>
                  </a:ext>
                </a:extLst>
              </a:tr>
              <a:tr h="370840">
                <a:tc>
                  <a:txBody>
                    <a:bodyPr/>
                    <a:lstStyle/>
                    <a:p>
                      <a:r>
                        <a:rPr lang="en-US" altLang="zh-CN" dirty="0"/>
                        <a:t>Google Scholar</a:t>
                      </a:r>
                      <a:endParaRPr lang="zh-CN" altLang="en-US" dirty="0"/>
                    </a:p>
                  </a:txBody>
                  <a:tcPr/>
                </a:tc>
                <a:tc>
                  <a:txBody>
                    <a:bodyPr/>
                    <a:lstStyle/>
                    <a:p>
                      <a:r>
                        <a:rPr lang="zh-CN" altLang="en-US" dirty="0"/>
                        <a:t>数据库体量大；对复杂检索句支持不好，</a:t>
                      </a:r>
                    </a:p>
                  </a:txBody>
                  <a:tcPr/>
                </a:tc>
                <a:extLst>
                  <a:ext uri="{0D108BD9-81ED-4DB2-BD59-A6C34878D82A}">
                    <a16:rowId xmlns:a16="http://schemas.microsoft.com/office/drawing/2014/main" val="1980948301"/>
                  </a:ext>
                </a:extLst>
              </a:tr>
            </a:tbl>
          </a:graphicData>
        </a:graphic>
      </p:graphicFrame>
      <p:pic>
        <p:nvPicPr>
          <p:cNvPr id="9" name="图片 8">
            <a:extLst>
              <a:ext uri="{FF2B5EF4-FFF2-40B4-BE49-F238E27FC236}">
                <a16:creationId xmlns:a16="http://schemas.microsoft.com/office/drawing/2014/main" id="{4A1075B0-48C5-914A-245B-510803981B45}"/>
              </a:ext>
            </a:extLst>
          </p:cNvPr>
          <p:cNvPicPr>
            <a:picLocks noChangeAspect="1"/>
          </p:cNvPicPr>
          <p:nvPr/>
        </p:nvPicPr>
        <p:blipFill>
          <a:blip r:embed="rId3"/>
          <a:stretch>
            <a:fillRect/>
          </a:stretch>
        </p:blipFill>
        <p:spPr>
          <a:xfrm>
            <a:off x="6306825" y="-187570"/>
            <a:ext cx="4514126" cy="6858000"/>
          </a:xfrm>
          <a:prstGeom prst="rect">
            <a:avLst/>
          </a:prstGeom>
        </p:spPr>
      </p:pic>
    </p:spTree>
    <p:extLst>
      <p:ext uri="{BB962C8B-B14F-4D97-AF65-F5344CB8AC3E}">
        <p14:creationId xmlns:p14="http://schemas.microsoft.com/office/powerpoint/2010/main" val="12714757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B6CDB-255E-0B88-4CBD-D6D0EA18A3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6BBBB96-31CC-BAAC-2A13-96BC02D05252}"/>
              </a:ext>
            </a:extLst>
          </p:cNvPr>
          <p:cNvSpPr>
            <a:spLocks noGrp="1"/>
          </p:cNvSpPr>
          <p:nvPr>
            <p:ph type="title"/>
          </p:nvPr>
        </p:nvSpPr>
        <p:spPr/>
        <p:txBody>
          <a:bodyPr>
            <a:normAutofit/>
          </a:bodyPr>
          <a:lstStyle/>
          <a:p>
            <a:r>
              <a:rPr lang="zh-CN" altLang="zh-CN" dirty="0"/>
              <a:t>相关文献探索</a:t>
            </a:r>
            <a:endParaRPr lang="zh-CN" altLang="en-US" dirty="0"/>
          </a:p>
        </p:txBody>
      </p:sp>
      <p:sp>
        <p:nvSpPr>
          <p:cNvPr id="3" name="内容占位符 2">
            <a:extLst>
              <a:ext uri="{FF2B5EF4-FFF2-40B4-BE49-F238E27FC236}">
                <a16:creationId xmlns:a16="http://schemas.microsoft.com/office/drawing/2014/main" id="{86AFBA6C-2117-DB91-D9B2-314C4D24C707}"/>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定义：</a:t>
            </a:r>
            <a:r>
              <a:rPr lang="zh-CN" altLang="en-US" sz="2000" dirty="0"/>
              <a:t>基于已获取的相关文献，使用搜索工具的“关联</a:t>
            </a:r>
            <a:r>
              <a:rPr lang="en-US" altLang="zh-CN" sz="2000" dirty="0"/>
              <a:t>/</a:t>
            </a:r>
            <a:r>
              <a:rPr lang="zh-CN" altLang="en-US" sz="2000" dirty="0"/>
              <a:t>相似文献”功能来获取更多相关的文献。</a:t>
            </a:r>
            <a:endParaRPr lang="en-US" altLang="zh-CN" sz="2000" dirty="0"/>
          </a:p>
          <a:p>
            <a:pPr>
              <a:lnSpc>
                <a:spcPct val="150000"/>
              </a:lnSpc>
            </a:pPr>
            <a:r>
              <a:rPr lang="zh-CN" altLang="en-US" sz="2000" b="1" dirty="0"/>
              <a:t>特点</a:t>
            </a:r>
            <a:r>
              <a:rPr lang="zh-CN" altLang="en-US" sz="2000" b="1" dirty="0">
                <a:sym typeface="Wingdings" panose="05000000000000000000" pitchFamily="2" charset="2"/>
              </a:rPr>
              <a:t>：</a:t>
            </a:r>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）与</a:t>
            </a:r>
            <a:r>
              <a:rPr lang="en-US" altLang="zh-CN" sz="2000" dirty="0">
                <a:sym typeface="Wingdings" panose="05000000000000000000" pitchFamily="2" charset="2"/>
              </a:rPr>
              <a:t>AI</a:t>
            </a:r>
            <a:r>
              <a:rPr lang="zh-CN" altLang="en-US" sz="2000" dirty="0">
                <a:sym typeface="Wingdings" panose="05000000000000000000" pitchFamily="2" charset="2"/>
              </a:rPr>
              <a:t>搜索和检索句搜索的结果互补</a:t>
            </a:r>
            <a:endParaRPr lang="en-US" altLang="zh-CN" sz="2000" dirty="0">
              <a:sym typeface="Wingdings" panose="05000000000000000000" pitchFamily="2" charset="2"/>
            </a:endParaRPr>
          </a:p>
          <a:p>
            <a:pPr>
              <a:lnSpc>
                <a:spcPct val="150000"/>
              </a:lnSpc>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2</a:t>
            </a:r>
            <a:r>
              <a:rPr lang="zh-CN" altLang="en-US" sz="2000" dirty="0">
                <a:sym typeface="Wingdings" panose="05000000000000000000" pitchFamily="2" charset="2"/>
              </a:rPr>
              <a:t>）探索所积累的知识可以用来不断完善检索句</a:t>
            </a:r>
            <a:endParaRPr lang="en-US" altLang="zh-CN" sz="2000" dirty="0">
              <a:sym typeface="Wingdings" panose="05000000000000000000" pitchFamily="2" charset="2"/>
            </a:endParaRPr>
          </a:p>
          <a:p>
            <a:pPr>
              <a:lnSpc>
                <a:spcPct val="150000"/>
              </a:lnSpc>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3</a:t>
            </a:r>
            <a:r>
              <a:rPr lang="zh-CN" altLang="en-US" sz="2000" dirty="0">
                <a:sym typeface="Wingdings" panose="05000000000000000000" pitchFamily="2" charset="2"/>
              </a:rPr>
              <a:t>）有助于问出更合适的问题</a:t>
            </a:r>
            <a:endParaRPr lang="en-US" altLang="zh-CN" sz="2000" dirty="0">
              <a:sym typeface="Wingdings" panose="05000000000000000000" pitchFamily="2" charset="2"/>
            </a:endParaRPr>
          </a:p>
          <a:p>
            <a:pPr>
              <a:lnSpc>
                <a:spcPct val="150000"/>
              </a:lnSpc>
            </a:pPr>
            <a:r>
              <a:rPr lang="en-US" altLang="zh-CN" sz="2000" dirty="0">
                <a:sym typeface="Wingdings" panose="05000000000000000000" pitchFamily="2" charset="2"/>
              </a:rPr>
              <a:t>          </a:t>
            </a:r>
            <a:r>
              <a:rPr lang="zh-CN" altLang="en-US" sz="2000" dirty="0">
                <a:sym typeface="Wingdings" panose="05000000000000000000" pitchFamily="2" charset="2"/>
              </a:rPr>
              <a:t>（</a:t>
            </a:r>
            <a:r>
              <a:rPr lang="en-US" altLang="zh-CN" sz="2000" dirty="0">
                <a:sym typeface="Wingdings" panose="05000000000000000000" pitchFamily="2" charset="2"/>
              </a:rPr>
              <a:t>4</a:t>
            </a:r>
            <a:r>
              <a:rPr lang="zh-CN" altLang="en-US" sz="2000" dirty="0">
                <a:sym typeface="Wingdings" panose="05000000000000000000" pitchFamily="2" charset="2"/>
              </a:rPr>
              <a:t>）相对耗时更长</a:t>
            </a:r>
            <a:endParaRPr lang="en-US" altLang="zh-CN" sz="2000" dirty="0">
              <a:sym typeface="Wingdings" panose="05000000000000000000" pitchFamily="2" charset="2"/>
            </a:endParaRPr>
          </a:p>
          <a:p>
            <a:pPr>
              <a:lnSpc>
                <a:spcPct val="150000"/>
              </a:lnSpc>
            </a:pPr>
            <a:endParaRPr lang="zh-CN" altLang="en-US" sz="2000" dirty="0"/>
          </a:p>
        </p:txBody>
      </p:sp>
      <p:graphicFrame>
        <p:nvGraphicFramePr>
          <p:cNvPr id="4" name="表格 3">
            <a:extLst>
              <a:ext uri="{FF2B5EF4-FFF2-40B4-BE49-F238E27FC236}">
                <a16:creationId xmlns:a16="http://schemas.microsoft.com/office/drawing/2014/main" id="{CA676F1A-7CD2-5750-3C63-034CC8835A70}"/>
              </a:ext>
            </a:extLst>
          </p:cNvPr>
          <p:cNvGraphicFramePr>
            <a:graphicFrameLocks noGrp="1"/>
          </p:cNvGraphicFramePr>
          <p:nvPr>
            <p:extLst>
              <p:ext uri="{D42A27DB-BD31-4B8C-83A1-F6EECF244321}">
                <p14:modId xmlns:p14="http://schemas.microsoft.com/office/powerpoint/2010/main" val="72713172"/>
              </p:ext>
            </p:extLst>
          </p:nvPr>
        </p:nvGraphicFramePr>
        <p:xfrm>
          <a:off x="2207846" y="1193645"/>
          <a:ext cx="8127999" cy="4668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88890214"/>
                    </a:ext>
                  </a:extLst>
                </a:gridCol>
                <a:gridCol w="2709333">
                  <a:extLst>
                    <a:ext uri="{9D8B030D-6E8A-4147-A177-3AD203B41FA5}">
                      <a16:colId xmlns:a16="http://schemas.microsoft.com/office/drawing/2014/main" val="1540354129"/>
                    </a:ext>
                  </a:extLst>
                </a:gridCol>
                <a:gridCol w="2709333">
                  <a:extLst>
                    <a:ext uri="{9D8B030D-6E8A-4147-A177-3AD203B41FA5}">
                      <a16:colId xmlns:a16="http://schemas.microsoft.com/office/drawing/2014/main" val="290471536"/>
                    </a:ext>
                  </a:extLst>
                </a:gridCol>
              </a:tblGrid>
              <a:tr h="370840">
                <a:tc>
                  <a:txBody>
                    <a:bodyPr/>
                    <a:lstStyle/>
                    <a:p>
                      <a:endParaRPr lang="zh-CN" altLang="en-US" dirty="0"/>
                    </a:p>
                  </a:txBody>
                  <a:tcPr/>
                </a:tc>
                <a:tc>
                  <a:txBody>
                    <a:bodyPr/>
                    <a:lstStyle/>
                    <a:p>
                      <a:r>
                        <a:rPr lang="zh-CN" altLang="en-US" dirty="0"/>
                        <a:t>推荐的相关文献探索工具</a:t>
                      </a:r>
                    </a:p>
                  </a:txBody>
                  <a:tcPr/>
                </a:tc>
                <a:tc>
                  <a:txBody>
                    <a:bodyPr/>
                    <a:lstStyle/>
                    <a:p>
                      <a:r>
                        <a:rPr lang="zh-CN" altLang="en-US" dirty="0"/>
                        <a:t>特点</a:t>
                      </a:r>
                    </a:p>
                  </a:txBody>
                  <a:tcPr/>
                </a:tc>
                <a:extLst>
                  <a:ext uri="{0D108BD9-81ED-4DB2-BD59-A6C34878D82A}">
                    <a16:rowId xmlns:a16="http://schemas.microsoft.com/office/drawing/2014/main" val="998785997"/>
                  </a:ext>
                </a:extLst>
              </a:tr>
              <a:tr h="370840">
                <a:tc rowSpan="3">
                  <a:txBody>
                    <a:bodyPr/>
                    <a:lstStyle/>
                    <a:p>
                      <a:r>
                        <a:rPr lang="zh-CN" altLang="en-US" dirty="0"/>
                        <a:t>基于单种子</a:t>
                      </a:r>
                    </a:p>
                  </a:txBody>
                  <a:tcPr/>
                </a:tc>
                <a:tc>
                  <a:txBody>
                    <a:bodyPr/>
                    <a:lstStyle/>
                    <a:p>
                      <a:r>
                        <a:rPr lang="en-US" altLang="zh-CN" dirty="0"/>
                        <a:t>Google Scholar</a:t>
                      </a:r>
                      <a:r>
                        <a:rPr lang="zh-CN" altLang="en-US" dirty="0"/>
                        <a:t>的“</a:t>
                      </a:r>
                      <a:r>
                        <a:rPr lang="en-US" altLang="zh-CN" dirty="0"/>
                        <a:t>related articles</a:t>
                      </a:r>
                      <a:r>
                        <a:rPr lang="zh-CN" altLang="en-US" dirty="0"/>
                        <a:t>”功能</a:t>
                      </a:r>
                    </a:p>
                  </a:txBody>
                  <a:tcPr/>
                </a:tc>
                <a:tc>
                  <a:txBody>
                    <a:bodyPr/>
                    <a:lstStyle/>
                    <a:p>
                      <a:r>
                        <a:rPr lang="zh-CN" altLang="en-US" dirty="0"/>
                        <a:t>实测效果不错，重在数据库庞大</a:t>
                      </a:r>
                    </a:p>
                  </a:txBody>
                  <a:tcPr/>
                </a:tc>
                <a:extLst>
                  <a:ext uri="{0D108BD9-81ED-4DB2-BD59-A6C34878D82A}">
                    <a16:rowId xmlns:a16="http://schemas.microsoft.com/office/drawing/2014/main" val="2522880533"/>
                  </a:ext>
                </a:extLst>
              </a:tr>
              <a:tr h="370840">
                <a:tc vMerge="1">
                  <a:txBody>
                    <a:bodyPr/>
                    <a:lstStyle/>
                    <a:p>
                      <a:endParaRPr lang="zh-CN" altLang="en-US" dirty="0"/>
                    </a:p>
                  </a:txBody>
                  <a:tcPr/>
                </a:tc>
                <a:tc>
                  <a:txBody>
                    <a:bodyPr/>
                    <a:lstStyle/>
                    <a:p>
                      <a:r>
                        <a:rPr lang="en-US" altLang="zh-CN" dirty="0"/>
                        <a:t>Web of Science</a:t>
                      </a:r>
                      <a:r>
                        <a:rPr lang="zh-CN" altLang="en-US" dirty="0"/>
                        <a:t>的“</a:t>
                      </a:r>
                      <a:r>
                        <a:rPr lang="en-US" altLang="zh-CN" dirty="0"/>
                        <a:t>relevant results</a:t>
                      </a:r>
                      <a:r>
                        <a:rPr lang="zh-CN" altLang="en-US" dirty="0"/>
                        <a:t>”功能</a:t>
                      </a:r>
                    </a:p>
                  </a:txBody>
                  <a:tcPr/>
                </a:tc>
                <a:tc>
                  <a:txBody>
                    <a:bodyPr/>
                    <a:lstStyle/>
                    <a:p>
                      <a:r>
                        <a:rPr lang="zh-CN" altLang="en-US" dirty="0"/>
                        <a:t>基于共引文献的数量确定相关度</a:t>
                      </a:r>
                    </a:p>
                  </a:txBody>
                  <a:tcPr/>
                </a:tc>
                <a:extLst>
                  <a:ext uri="{0D108BD9-81ED-4DB2-BD59-A6C34878D82A}">
                    <a16:rowId xmlns:a16="http://schemas.microsoft.com/office/drawing/2014/main" val="3480699133"/>
                  </a:ext>
                </a:extLst>
              </a:tr>
              <a:tr h="370840">
                <a:tc vMerge="1">
                  <a:txBody>
                    <a:bodyPr/>
                    <a:lstStyle/>
                    <a:p>
                      <a:endParaRPr lang="zh-CN" altLang="en-US" dirty="0"/>
                    </a:p>
                  </a:txBody>
                  <a:tcPr/>
                </a:tc>
                <a:tc>
                  <a:txBody>
                    <a:bodyPr/>
                    <a:lstStyle/>
                    <a:p>
                      <a:r>
                        <a:rPr lang="en-US" altLang="zh-CN" dirty="0" err="1"/>
                        <a:t>Litmap</a:t>
                      </a:r>
                      <a:r>
                        <a:rPr lang="en-US" altLang="zh-CN" dirty="0"/>
                        <a:t>(https://app.litmaps.co/)</a:t>
                      </a:r>
                    </a:p>
                    <a:p>
                      <a:r>
                        <a:rPr lang="en-US" altLang="zh-CN" dirty="0"/>
                        <a:t>Connected Papers</a:t>
                      </a:r>
                      <a:r>
                        <a:rPr lang="zh-CN" altLang="en-US" dirty="0"/>
                        <a:t>（</a:t>
                      </a:r>
                      <a:r>
                        <a:rPr lang="en-US" altLang="zh-CN" dirty="0"/>
                        <a:t>https://www.connectedpapers.com/</a:t>
                      </a:r>
                      <a:r>
                        <a:rPr lang="zh-CN" altLang="en-US" dirty="0"/>
                        <a:t>）</a:t>
                      </a:r>
                    </a:p>
                  </a:txBody>
                  <a:tcPr/>
                </a:tc>
                <a:tc>
                  <a:txBody>
                    <a:bodyPr/>
                    <a:lstStyle/>
                    <a:p>
                      <a:r>
                        <a:rPr lang="zh-CN" altLang="en-US" dirty="0"/>
                        <a:t>基于复杂引文网络属性确定相关度</a:t>
                      </a:r>
                    </a:p>
                  </a:txBody>
                  <a:tcPr/>
                </a:tc>
                <a:extLst>
                  <a:ext uri="{0D108BD9-81ED-4DB2-BD59-A6C34878D82A}">
                    <a16:rowId xmlns:a16="http://schemas.microsoft.com/office/drawing/2014/main" val="2658969547"/>
                  </a:ext>
                </a:extLst>
              </a:tr>
              <a:tr h="370840">
                <a:tc rowSpan="2">
                  <a:txBody>
                    <a:bodyPr/>
                    <a:lstStyle/>
                    <a:p>
                      <a:r>
                        <a:rPr lang="zh-CN" altLang="en-US" dirty="0"/>
                        <a:t>基于多种子</a:t>
                      </a:r>
                    </a:p>
                  </a:txBody>
                  <a:tcPr/>
                </a:tc>
                <a:tc>
                  <a:txBody>
                    <a:bodyPr/>
                    <a:lstStyle/>
                    <a:p>
                      <a:r>
                        <a:rPr lang="en-US" altLang="zh-CN" dirty="0" err="1"/>
                        <a:t>Litmap</a:t>
                      </a:r>
                      <a:r>
                        <a:rPr lang="en-US" altLang="zh-CN" dirty="0"/>
                        <a:t>(https://app.litmaps.co/)</a:t>
                      </a:r>
                    </a:p>
                  </a:txBody>
                  <a:tcPr/>
                </a:tc>
                <a:tc>
                  <a:txBody>
                    <a:bodyPr/>
                    <a:lstStyle/>
                    <a:p>
                      <a:r>
                        <a:rPr lang="zh-CN" altLang="en-US" dirty="0"/>
                        <a:t>准确性高，使用成本相对高</a:t>
                      </a:r>
                    </a:p>
                  </a:txBody>
                  <a:tcPr/>
                </a:tc>
                <a:extLst>
                  <a:ext uri="{0D108BD9-81ED-4DB2-BD59-A6C34878D82A}">
                    <a16:rowId xmlns:a16="http://schemas.microsoft.com/office/drawing/2014/main" val="3998293819"/>
                  </a:ext>
                </a:extLst>
              </a:tr>
              <a:tr h="370840">
                <a:tc vMerge="1">
                  <a:txBody>
                    <a:bodyPr/>
                    <a:lstStyle/>
                    <a:p>
                      <a:endParaRPr lang="zh-CN" altLang="en-US" dirty="0"/>
                    </a:p>
                  </a:txBody>
                  <a:tcPr/>
                </a:tc>
                <a:tc>
                  <a:txBody>
                    <a:bodyPr/>
                    <a:lstStyle/>
                    <a:p>
                      <a:r>
                        <a:rPr lang="en-US" altLang="zh-CN" dirty="0"/>
                        <a:t>Research Rabbit(https://researchrabbitapp.com)</a:t>
                      </a:r>
                      <a:endParaRPr lang="zh-CN" altLang="en-US" dirty="0"/>
                    </a:p>
                  </a:txBody>
                  <a:tcPr/>
                </a:tc>
                <a:tc>
                  <a:txBody>
                    <a:bodyPr/>
                    <a:lstStyle/>
                    <a:p>
                      <a:r>
                        <a:rPr lang="zh-CN" altLang="en-US" sz="1800" kern="1200" dirty="0">
                          <a:solidFill>
                            <a:schemeClr val="dk1"/>
                          </a:solidFill>
                          <a:effectLst/>
                          <a:latin typeface="+mn-lt"/>
                          <a:ea typeface="+mn-ea"/>
                          <a:cs typeface="+mn-cs"/>
                        </a:rPr>
                        <a:t>准确性相对低，</a:t>
                      </a:r>
                      <a:r>
                        <a:rPr lang="zh-CN" altLang="zh-CN" sz="1800" kern="1200" dirty="0">
                          <a:solidFill>
                            <a:schemeClr val="dk1"/>
                          </a:solidFill>
                          <a:effectLst/>
                          <a:latin typeface="+mn-lt"/>
                          <a:ea typeface="+mn-ea"/>
                          <a:cs typeface="+mn-cs"/>
                        </a:rPr>
                        <a:t>完全免费</a:t>
                      </a:r>
                      <a:endParaRPr lang="zh-CN" altLang="en-US" dirty="0"/>
                    </a:p>
                  </a:txBody>
                  <a:tcPr/>
                </a:tc>
                <a:extLst>
                  <a:ext uri="{0D108BD9-81ED-4DB2-BD59-A6C34878D82A}">
                    <a16:rowId xmlns:a16="http://schemas.microsoft.com/office/drawing/2014/main" val="4132547255"/>
                  </a:ext>
                </a:extLst>
              </a:tr>
            </a:tbl>
          </a:graphicData>
        </a:graphic>
      </p:graphicFrame>
    </p:spTree>
    <p:extLst>
      <p:ext uri="{BB962C8B-B14F-4D97-AF65-F5344CB8AC3E}">
        <p14:creationId xmlns:p14="http://schemas.microsoft.com/office/powerpoint/2010/main" val="1529494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31CA1-BC5B-993B-5876-5F9C6AAB64C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54A5F0-17FE-A7EB-297D-3A3D9BC486DD}"/>
              </a:ext>
            </a:extLst>
          </p:cNvPr>
          <p:cNvSpPr>
            <a:spLocks noGrp="1"/>
          </p:cNvSpPr>
          <p:nvPr>
            <p:ph type="title"/>
          </p:nvPr>
        </p:nvSpPr>
        <p:spPr/>
        <p:txBody>
          <a:bodyPr/>
          <a:lstStyle/>
          <a:p>
            <a:r>
              <a:rPr lang="zh-CN" altLang="en-US" dirty="0"/>
              <a:t>基于积累文献，追踪现状</a:t>
            </a:r>
          </a:p>
        </p:txBody>
      </p:sp>
      <p:sp>
        <p:nvSpPr>
          <p:cNvPr id="3" name="内容占位符 2">
            <a:extLst>
              <a:ext uri="{FF2B5EF4-FFF2-40B4-BE49-F238E27FC236}">
                <a16:creationId xmlns:a16="http://schemas.microsoft.com/office/drawing/2014/main" id="{8F46B05E-2FF8-043C-715F-DBB4F7F7B007}"/>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适合作为调查起点的文献应该有两类：</a:t>
            </a:r>
            <a:endParaRPr lang="en-US" altLang="zh-CN" sz="2000" b="1" dirty="0"/>
          </a:p>
          <a:p>
            <a:pPr>
              <a:lnSpc>
                <a:spcPct val="150000"/>
              </a:lnSpc>
            </a:pPr>
            <a:r>
              <a:rPr lang="zh-CN" altLang="en-US" sz="2000" dirty="0"/>
              <a:t>（</a:t>
            </a:r>
            <a:r>
              <a:rPr lang="en-US" altLang="zh-CN" sz="2000" dirty="0"/>
              <a:t>1</a:t>
            </a:r>
            <a:r>
              <a:rPr lang="zh-CN" altLang="en-US" sz="2000" dirty="0"/>
              <a:t>）引用高的经典文献；对其的追踪主要是想找到尽量新的综述；</a:t>
            </a:r>
            <a:endParaRPr lang="en-US" altLang="zh-CN" sz="2000" dirty="0"/>
          </a:p>
          <a:p>
            <a:pPr>
              <a:lnSpc>
                <a:spcPct val="150000"/>
              </a:lnSpc>
            </a:pPr>
            <a:r>
              <a:rPr lang="zh-CN" altLang="en-US" sz="2000" dirty="0"/>
              <a:t>（</a:t>
            </a:r>
            <a:r>
              <a:rPr lang="en-US" altLang="zh-CN" sz="2000" dirty="0"/>
              <a:t>2</a:t>
            </a:r>
            <a:r>
              <a:rPr lang="zh-CN" altLang="en-US" sz="2000" dirty="0"/>
              <a:t>）引用虽然不多，但是感到有趣的文献；对其的追踪主要是看是否有基于此的、更新的类似研究。</a:t>
            </a:r>
          </a:p>
        </p:txBody>
      </p:sp>
    </p:spTree>
    <p:extLst>
      <p:ext uri="{BB962C8B-B14F-4D97-AF65-F5344CB8AC3E}">
        <p14:creationId xmlns:p14="http://schemas.microsoft.com/office/powerpoint/2010/main" val="297413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1DD8EDD-51AF-2418-DD8D-0D12F9E5DC3E}"/>
              </a:ext>
            </a:extLst>
          </p:cNvPr>
          <p:cNvSpPr>
            <a:spLocks noGrp="1"/>
          </p:cNvSpPr>
          <p:nvPr>
            <p:ph type="title"/>
          </p:nvPr>
        </p:nvSpPr>
        <p:spPr/>
        <p:txBody>
          <a:bodyPr/>
          <a:lstStyle/>
          <a:p>
            <a:r>
              <a:rPr lang="en-US" altLang="zh-CN" dirty="0"/>
              <a:t>1. </a:t>
            </a:r>
            <a:r>
              <a:rPr lang="zh-CN" altLang="en-US" dirty="0"/>
              <a:t>引言</a:t>
            </a:r>
          </a:p>
        </p:txBody>
      </p:sp>
    </p:spTree>
    <p:extLst>
      <p:ext uri="{BB962C8B-B14F-4D97-AF65-F5344CB8AC3E}">
        <p14:creationId xmlns:p14="http://schemas.microsoft.com/office/powerpoint/2010/main" val="2903507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82972-908B-782F-92FD-66EE28497DC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68067AA-10A7-ED23-F5A4-C8DC9996D5A1}"/>
              </a:ext>
            </a:extLst>
          </p:cNvPr>
          <p:cNvSpPr>
            <a:spLocks noGrp="1"/>
          </p:cNvSpPr>
          <p:nvPr>
            <p:ph type="title"/>
          </p:nvPr>
        </p:nvSpPr>
        <p:spPr/>
        <p:txBody>
          <a:bodyPr/>
          <a:lstStyle/>
          <a:p>
            <a:r>
              <a:rPr lang="zh-CN" altLang="en-US" dirty="0"/>
              <a:t>阅读和整理</a:t>
            </a:r>
          </a:p>
        </p:txBody>
      </p:sp>
      <p:sp>
        <p:nvSpPr>
          <p:cNvPr id="3" name="内容占位符 2">
            <a:extLst>
              <a:ext uri="{FF2B5EF4-FFF2-40B4-BE49-F238E27FC236}">
                <a16:creationId xmlns:a16="http://schemas.microsoft.com/office/drawing/2014/main" id="{33764993-BEAA-1EE0-9C10-507E7F9E4E1A}"/>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定义：</a:t>
            </a:r>
            <a:r>
              <a:rPr lang="zh-CN" altLang="en-US" sz="2000" dirty="0"/>
              <a:t>阅读最新文献中感兴趣的内容，并对其参考文献进行适当的调查；记录本次调查中获得的重要文献并基于这些文献进行文献综述</a:t>
            </a:r>
          </a:p>
        </p:txBody>
      </p:sp>
      <p:graphicFrame>
        <p:nvGraphicFramePr>
          <p:cNvPr id="4" name="表格 3">
            <a:extLst>
              <a:ext uri="{FF2B5EF4-FFF2-40B4-BE49-F238E27FC236}">
                <a16:creationId xmlns:a16="http://schemas.microsoft.com/office/drawing/2014/main" id="{9095206B-B885-1D3D-215E-2925A46F53CD}"/>
              </a:ext>
            </a:extLst>
          </p:cNvPr>
          <p:cNvGraphicFramePr>
            <a:graphicFrameLocks noGrp="1"/>
          </p:cNvGraphicFramePr>
          <p:nvPr>
            <p:extLst>
              <p:ext uri="{D42A27DB-BD31-4B8C-83A1-F6EECF244321}">
                <p14:modId xmlns:p14="http://schemas.microsoft.com/office/powerpoint/2010/main" val="3282701015"/>
              </p:ext>
            </p:extLst>
          </p:nvPr>
        </p:nvGraphicFramePr>
        <p:xfrm>
          <a:off x="1967060" y="1236898"/>
          <a:ext cx="8128000" cy="1010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36649223"/>
                    </a:ext>
                  </a:extLst>
                </a:gridCol>
                <a:gridCol w="4064000">
                  <a:extLst>
                    <a:ext uri="{9D8B030D-6E8A-4147-A177-3AD203B41FA5}">
                      <a16:colId xmlns:a16="http://schemas.microsoft.com/office/drawing/2014/main" val="642481446"/>
                    </a:ext>
                  </a:extLst>
                </a:gridCol>
              </a:tblGrid>
              <a:tr h="370840">
                <a:tc>
                  <a:txBody>
                    <a:bodyPr/>
                    <a:lstStyle/>
                    <a:p>
                      <a:r>
                        <a:rPr lang="zh-CN" altLang="en-US" dirty="0"/>
                        <a:t>推荐的阅读和整理的辅助工具</a:t>
                      </a:r>
                    </a:p>
                  </a:txBody>
                  <a:tcPr/>
                </a:tc>
                <a:tc>
                  <a:txBody>
                    <a:bodyPr/>
                    <a:lstStyle/>
                    <a:p>
                      <a:r>
                        <a:rPr lang="zh-CN" altLang="en-US" dirty="0"/>
                        <a:t>特点</a:t>
                      </a:r>
                    </a:p>
                  </a:txBody>
                  <a:tcPr/>
                </a:tc>
                <a:extLst>
                  <a:ext uri="{0D108BD9-81ED-4DB2-BD59-A6C34878D82A}">
                    <a16:rowId xmlns:a16="http://schemas.microsoft.com/office/drawing/2014/main" val="2461570581"/>
                  </a:ext>
                </a:extLst>
              </a:tr>
              <a:tr h="370840">
                <a:tc>
                  <a:txBody>
                    <a:bodyPr/>
                    <a:lstStyle/>
                    <a:p>
                      <a:r>
                        <a:rPr lang="en-US" altLang="zh-CN" dirty="0" err="1"/>
                        <a:t>Notebooklm</a:t>
                      </a:r>
                      <a:r>
                        <a:rPr lang="en-US" altLang="zh-CN" dirty="0"/>
                        <a:t> (https://notebooklm.google.com/)</a:t>
                      </a:r>
                      <a:endParaRPr lang="zh-CN" altLang="en-US" dirty="0"/>
                    </a:p>
                  </a:txBody>
                  <a:tcPr/>
                </a:tc>
                <a:tc>
                  <a:txBody>
                    <a:bodyPr/>
                    <a:lstStyle/>
                    <a:p>
                      <a:r>
                        <a:rPr lang="zh-CN" altLang="en-US" dirty="0"/>
                        <a:t>可以同时对最多</a:t>
                      </a:r>
                      <a:r>
                        <a:rPr lang="en-US" altLang="zh-CN" dirty="0"/>
                        <a:t>50</a:t>
                      </a:r>
                      <a:r>
                        <a:rPr lang="zh-CN" altLang="en-US" dirty="0"/>
                        <a:t>个定制信息源进行复杂的整合任务。</a:t>
                      </a:r>
                    </a:p>
                  </a:txBody>
                  <a:tcPr/>
                </a:tc>
                <a:extLst>
                  <a:ext uri="{0D108BD9-81ED-4DB2-BD59-A6C34878D82A}">
                    <a16:rowId xmlns:a16="http://schemas.microsoft.com/office/drawing/2014/main" val="3153987311"/>
                  </a:ext>
                </a:extLst>
              </a:tr>
            </a:tbl>
          </a:graphicData>
        </a:graphic>
      </p:graphicFrame>
      <p:pic>
        <p:nvPicPr>
          <p:cNvPr id="8" name="图片 7">
            <a:extLst>
              <a:ext uri="{FF2B5EF4-FFF2-40B4-BE49-F238E27FC236}">
                <a16:creationId xmlns:a16="http://schemas.microsoft.com/office/drawing/2014/main" id="{B8E6C3DA-0874-C10E-D9BF-D9F205448821}"/>
              </a:ext>
            </a:extLst>
          </p:cNvPr>
          <p:cNvPicPr>
            <a:picLocks noChangeAspect="1"/>
          </p:cNvPicPr>
          <p:nvPr/>
        </p:nvPicPr>
        <p:blipFill>
          <a:blip r:embed="rId3"/>
          <a:stretch>
            <a:fillRect/>
          </a:stretch>
        </p:blipFill>
        <p:spPr>
          <a:xfrm>
            <a:off x="873369" y="2297495"/>
            <a:ext cx="10445262" cy="4148518"/>
          </a:xfrm>
          <a:prstGeom prst="rect">
            <a:avLst/>
          </a:prstGeom>
        </p:spPr>
      </p:pic>
    </p:spTree>
    <p:extLst>
      <p:ext uri="{BB962C8B-B14F-4D97-AF65-F5344CB8AC3E}">
        <p14:creationId xmlns:p14="http://schemas.microsoft.com/office/powerpoint/2010/main" val="103603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518A7-F024-AAFE-6492-900304D04C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9087385-F338-BC9D-66F5-BC1C8323A89D}"/>
              </a:ext>
            </a:extLst>
          </p:cNvPr>
          <p:cNvSpPr>
            <a:spLocks noGrp="1"/>
          </p:cNvSpPr>
          <p:nvPr>
            <p:ph type="title"/>
          </p:nvPr>
        </p:nvSpPr>
        <p:spPr/>
        <p:txBody>
          <a:bodyPr/>
          <a:lstStyle/>
          <a:p>
            <a:r>
              <a:rPr lang="zh-CN" altLang="en-US" dirty="0"/>
              <a:t>对于是否继续对其他概念组合调查的判断</a:t>
            </a:r>
          </a:p>
        </p:txBody>
      </p:sp>
      <p:sp>
        <p:nvSpPr>
          <p:cNvPr id="3" name="内容占位符 2">
            <a:extLst>
              <a:ext uri="{FF2B5EF4-FFF2-40B4-BE49-F238E27FC236}">
                <a16:creationId xmlns:a16="http://schemas.microsoft.com/office/drawing/2014/main" id="{56E67FB9-DEF0-5B37-7A78-E8908DF46253}"/>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基本原则：</a:t>
            </a:r>
            <a:r>
              <a:rPr lang="zh-CN" altLang="en-US" sz="2000" dirty="0"/>
              <a:t>最大组合是必要调查的；在条件允许的情况下，调查尽量多的概念组合，组合越大越优先。</a:t>
            </a:r>
          </a:p>
        </p:txBody>
      </p:sp>
    </p:spTree>
    <p:extLst>
      <p:ext uri="{BB962C8B-B14F-4D97-AF65-F5344CB8AC3E}">
        <p14:creationId xmlns:p14="http://schemas.microsoft.com/office/powerpoint/2010/main" val="3113620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E4A52-8FA2-C858-DE68-8A20BC0485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BC56574-E582-418B-4E28-78B17816621B}"/>
              </a:ext>
            </a:extLst>
          </p:cNvPr>
          <p:cNvSpPr>
            <a:spLocks noGrp="1"/>
          </p:cNvSpPr>
          <p:nvPr>
            <p:ph type="title"/>
          </p:nvPr>
        </p:nvSpPr>
        <p:spPr/>
        <p:txBody>
          <a:bodyPr/>
          <a:lstStyle/>
          <a:p>
            <a:r>
              <a:rPr lang="zh-CN" altLang="en-US" dirty="0"/>
              <a:t>学术特定背景调查：案例</a:t>
            </a:r>
          </a:p>
        </p:txBody>
      </p:sp>
      <p:graphicFrame>
        <p:nvGraphicFramePr>
          <p:cNvPr id="4" name="内容占位符 4">
            <a:extLst>
              <a:ext uri="{FF2B5EF4-FFF2-40B4-BE49-F238E27FC236}">
                <a16:creationId xmlns:a16="http://schemas.microsoft.com/office/drawing/2014/main" id="{72666A92-DC8D-EF4A-CDBD-54D1EF61F42E}"/>
              </a:ext>
            </a:extLst>
          </p:cNvPr>
          <p:cNvGraphicFramePr>
            <a:graphicFrameLocks noGrp="1"/>
          </p:cNvGraphicFramePr>
          <p:nvPr>
            <p:ph sz="quarter" idx="10"/>
            <p:extLst>
              <p:ext uri="{D42A27DB-BD31-4B8C-83A1-F6EECF244321}">
                <p14:modId xmlns:p14="http://schemas.microsoft.com/office/powerpoint/2010/main" val="2958984053"/>
              </p:ext>
            </p:extLst>
          </p:nvPr>
        </p:nvGraphicFramePr>
        <p:xfrm>
          <a:off x="-3894478" y="1088136"/>
          <a:ext cx="10982325" cy="5769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07A35E08-A827-3C90-BF1F-5E5919D0311E}"/>
              </a:ext>
            </a:extLst>
          </p:cNvPr>
          <p:cNvSpPr txBox="1"/>
          <p:nvPr/>
        </p:nvSpPr>
        <p:spPr>
          <a:xfrm>
            <a:off x="4140341" y="1207363"/>
            <a:ext cx="6205491" cy="369332"/>
          </a:xfrm>
          <a:prstGeom prst="rect">
            <a:avLst/>
          </a:prstGeom>
          <a:noFill/>
        </p:spPr>
        <p:txBody>
          <a:bodyPr wrap="square" rtlCol="0">
            <a:spAutoFit/>
          </a:bodyPr>
          <a:lstStyle/>
          <a:p>
            <a:r>
              <a:rPr lang="zh-CN" altLang="en-US" dirty="0"/>
              <a:t>背侧中缝核 </a:t>
            </a:r>
            <a:r>
              <a:rPr lang="en-US" altLang="zh-CN" dirty="0"/>
              <a:t>+ </a:t>
            </a:r>
            <a:r>
              <a:rPr lang="zh-CN" altLang="en-US" dirty="0"/>
              <a:t>多巴胺能神经元 </a:t>
            </a:r>
            <a:r>
              <a:rPr lang="en-US" altLang="zh-CN" dirty="0"/>
              <a:t>+ </a:t>
            </a:r>
            <a:r>
              <a:rPr lang="zh-CN" altLang="en-US" dirty="0"/>
              <a:t>调节 </a:t>
            </a:r>
            <a:r>
              <a:rPr lang="en-US" altLang="zh-CN" dirty="0"/>
              <a:t>+ </a:t>
            </a:r>
            <a:r>
              <a:rPr lang="zh-CN" altLang="en-US" dirty="0"/>
              <a:t>无聊感 </a:t>
            </a:r>
            <a:r>
              <a:rPr lang="en-US" altLang="zh-CN" dirty="0"/>
              <a:t>+ </a:t>
            </a:r>
            <a:r>
              <a:rPr lang="zh-CN" altLang="en-US" dirty="0"/>
              <a:t>逃避反应</a:t>
            </a:r>
          </a:p>
        </p:txBody>
      </p:sp>
      <p:sp>
        <p:nvSpPr>
          <p:cNvPr id="6" name="文本框 5">
            <a:extLst>
              <a:ext uri="{FF2B5EF4-FFF2-40B4-BE49-F238E27FC236}">
                <a16:creationId xmlns:a16="http://schemas.microsoft.com/office/drawing/2014/main" id="{57B5C162-5E0B-BBA8-B35A-8D090F3C59CD}"/>
              </a:ext>
            </a:extLst>
          </p:cNvPr>
          <p:cNvSpPr txBox="1"/>
          <p:nvPr/>
        </p:nvSpPr>
        <p:spPr>
          <a:xfrm>
            <a:off x="3394616" y="2154344"/>
            <a:ext cx="6951216" cy="646331"/>
          </a:xfrm>
          <a:prstGeom prst="rect">
            <a:avLst/>
          </a:prstGeom>
          <a:noFill/>
        </p:spPr>
        <p:txBody>
          <a:bodyPr wrap="square" rtlCol="0">
            <a:spAutoFit/>
          </a:bodyPr>
          <a:lstStyle/>
          <a:p>
            <a:r>
              <a:rPr lang="zh-CN" altLang="en-US" dirty="0"/>
              <a:t>“我希望能找到实验研究，这些研究探讨了背侧中缝核多巴胺能神经元在调控与无聊感相关的逃避行为中的神经调节作用</a:t>
            </a:r>
            <a:r>
              <a:rPr lang="en-US" altLang="zh-CN" dirty="0"/>
              <a:t>.</a:t>
            </a:r>
            <a:r>
              <a:rPr lang="zh-CN" altLang="en-US" dirty="0"/>
              <a:t>”</a:t>
            </a:r>
          </a:p>
        </p:txBody>
      </p:sp>
      <p:sp>
        <p:nvSpPr>
          <p:cNvPr id="7" name="箭头: 右 6">
            <a:extLst>
              <a:ext uri="{FF2B5EF4-FFF2-40B4-BE49-F238E27FC236}">
                <a16:creationId xmlns:a16="http://schemas.microsoft.com/office/drawing/2014/main" id="{03A1BFBD-3864-70D8-406D-089C91F6410C}"/>
              </a:ext>
            </a:extLst>
          </p:cNvPr>
          <p:cNvSpPr/>
          <p:nvPr/>
        </p:nvSpPr>
        <p:spPr>
          <a:xfrm>
            <a:off x="10524478" y="2274448"/>
            <a:ext cx="381740" cy="2396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D5A8459-E654-76B6-A766-D3F07229C451}"/>
              </a:ext>
            </a:extLst>
          </p:cNvPr>
          <p:cNvSpPr/>
          <p:nvPr/>
        </p:nvSpPr>
        <p:spPr>
          <a:xfrm>
            <a:off x="10520039" y="3358434"/>
            <a:ext cx="381740" cy="2396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56F3B6B-737E-653A-0E8A-A37AE471FE7E}"/>
              </a:ext>
            </a:extLst>
          </p:cNvPr>
          <p:cNvSpPr txBox="1"/>
          <p:nvPr/>
        </p:nvSpPr>
        <p:spPr>
          <a:xfrm>
            <a:off x="6899430" y="5131294"/>
            <a:ext cx="1828800" cy="369332"/>
          </a:xfrm>
          <a:prstGeom prst="rect">
            <a:avLst/>
          </a:prstGeom>
          <a:noFill/>
        </p:spPr>
        <p:txBody>
          <a:bodyPr wrap="square" rtlCol="0">
            <a:spAutoFit/>
          </a:bodyPr>
          <a:lstStyle/>
          <a:p>
            <a:r>
              <a:rPr lang="zh-CN" altLang="en-US" dirty="0"/>
              <a:t>不适用</a:t>
            </a:r>
          </a:p>
        </p:txBody>
      </p:sp>
      <p:sp>
        <p:nvSpPr>
          <p:cNvPr id="13" name="文本框 12">
            <a:extLst>
              <a:ext uri="{FF2B5EF4-FFF2-40B4-BE49-F238E27FC236}">
                <a16:creationId xmlns:a16="http://schemas.microsoft.com/office/drawing/2014/main" id="{F2DCE4E1-FD19-4ECC-C98F-42A68FAB9B6A}"/>
              </a:ext>
            </a:extLst>
          </p:cNvPr>
          <p:cNvSpPr txBox="1"/>
          <p:nvPr/>
        </p:nvSpPr>
        <p:spPr>
          <a:xfrm>
            <a:off x="6899430" y="4422560"/>
            <a:ext cx="1828800" cy="369332"/>
          </a:xfrm>
          <a:prstGeom prst="rect">
            <a:avLst/>
          </a:prstGeom>
          <a:noFill/>
        </p:spPr>
        <p:txBody>
          <a:bodyPr wrap="square" rtlCol="0">
            <a:spAutoFit/>
          </a:bodyPr>
          <a:lstStyle/>
          <a:p>
            <a:r>
              <a:rPr lang="zh-CN" altLang="en-US" dirty="0"/>
              <a:t>不适用</a:t>
            </a:r>
          </a:p>
        </p:txBody>
      </p:sp>
      <p:sp>
        <p:nvSpPr>
          <p:cNvPr id="14" name="文本框 13">
            <a:extLst>
              <a:ext uri="{FF2B5EF4-FFF2-40B4-BE49-F238E27FC236}">
                <a16:creationId xmlns:a16="http://schemas.microsoft.com/office/drawing/2014/main" id="{D4EA188F-E361-C1AA-5C50-D445F688C41F}"/>
              </a:ext>
            </a:extLst>
          </p:cNvPr>
          <p:cNvSpPr txBox="1"/>
          <p:nvPr/>
        </p:nvSpPr>
        <p:spPr>
          <a:xfrm>
            <a:off x="4980373" y="5948279"/>
            <a:ext cx="4989250" cy="923330"/>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文献综述：目前还没有实验研究专门关注背侧中缝核多巴胺能神经元对动物的无聊逃避反应的调节机制。</a:t>
            </a:r>
            <a:endParaRPr lang="zh-CN" altLang="en-US" dirty="0"/>
          </a:p>
        </p:txBody>
      </p:sp>
      <p:sp>
        <p:nvSpPr>
          <p:cNvPr id="15" name="文本框 14">
            <a:extLst>
              <a:ext uri="{FF2B5EF4-FFF2-40B4-BE49-F238E27FC236}">
                <a16:creationId xmlns:a16="http://schemas.microsoft.com/office/drawing/2014/main" id="{77BC6BAF-3E1E-C4FC-80B1-657C58D67A57}"/>
              </a:ext>
            </a:extLst>
          </p:cNvPr>
          <p:cNvSpPr txBox="1"/>
          <p:nvPr/>
        </p:nvSpPr>
        <p:spPr>
          <a:xfrm>
            <a:off x="11248008" y="2209630"/>
            <a:ext cx="381740"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6" name="文本框 15">
            <a:extLst>
              <a:ext uri="{FF2B5EF4-FFF2-40B4-BE49-F238E27FC236}">
                <a16:creationId xmlns:a16="http://schemas.microsoft.com/office/drawing/2014/main" id="{D54BC96A-E00A-111A-DE2F-0C3058C7BF83}"/>
              </a:ext>
            </a:extLst>
          </p:cNvPr>
          <p:cNvSpPr txBox="1"/>
          <p:nvPr/>
        </p:nvSpPr>
        <p:spPr>
          <a:xfrm>
            <a:off x="11248008" y="3293617"/>
            <a:ext cx="381740"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pic>
        <p:nvPicPr>
          <p:cNvPr id="18" name="图片 17">
            <a:extLst>
              <a:ext uri="{FF2B5EF4-FFF2-40B4-BE49-F238E27FC236}">
                <a16:creationId xmlns:a16="http://schemas.microsoft.com/office/drawing/2014/main" id="{A2B048E9-0757-6279-0A68-A20042B1D25D}"/>
              </a:ext>
            </a:extLst>
          </p:cNvPr>
          <p:cNvPicPr>
            <a:picLocks noChangeAspect="1"/>
          </p:cNvPicPr>
          <p:nvPr/>
        </p:nvPicPr>
        <p:blipFill>
          <a:blip r:embed="rId8"/>
          <a:stretch>
            <a:fillRect/>
          </a:stretch>
        </p:blipFill>
        <p:spPr>
          <a:xfrm>
            <a:off x="5430223" y="-70566"/>
            <a:ext cx="3761634" cy="6858000"/>
          </a:xfrm>
          <a:prstGeom prst="rect">
            <a:avLst/>
          </a:prstGeom>
        </p:spPr>
      </p:pic>
    </p:spTree>
    <p:extLst>
      <p:ext uri="{BB962C8B-B14F-4D97-AF65-F5344CB8AC3E}">
        <p14:creationId xmlns:p14="http://schemas.microsoft.com/office/powerpoint/2010/main" val="165398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1" grpId="0" animBg="1"/>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93052-4E6B-B94C-B2A0-8BE15584E4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46D60DD-3EA9-7EFD-462B-88B713664F24}"/>
              </a:ext>
            </a:extLst>
          </p:cNvPr>
          <p:cNvSpPr>
            <a:spLocks noGrp="1"/>
          </p:cNvSpPr>
          <p:nvPr>
            <p:ph type="title"/>
          </p:nvPr>
        </p:nvSpPr>
        <p:spPr/>
        <p:txBody>
          <a:bodyPr/>
          <a:lstStyle/>
          <a:p>
            <a:r>
              <a:rPr lang="zh-CN" altLang="en-US" dirty="0"/>
              <a:t>学术特定背景调查：案例</a:t>
            </a:r>
          </a:p>
        </p:txBody>
      </p:sp>
      <p:graphicFrame>
        <p:nvGraphicFramePr>
          <p:cNvPr id="4" name="内容占位符 4">
            <a:extLst>
              <a:ext uri="{FF2B5EF4-FFF2-40B4-BE49-F238E27FC236}">
                <a16:creationId xmlns:a16="http://schemas.microsoft.com/office/drawing/2014/main" id="{ED8885D0-9E18-81DB-E852-0B3B04A63E84}"/>
              </a:ext>
            </a:extLst>
          </p:cNvPr>
          <p:cNvGraphicFramePr>
            <a:graphicFrameLocks noGrp="1"/>
          </p:cNvGraphicFramePr>
          <p:nvPr>
            <p:ph sz="quarter" idx="10"/>
            <p:extLst>
              <p:ext uri="{D42A27DB-BD31-4B8C-83A1-F6EECF244321}">
                <p14:modId xmlns:p14="http://schemas.microsoft.com/office/powerpoint/2010/main" val="2053942961"/>
              </p:ext>
            </p:extLst>
          </p:nvPr>
        </p:nvGraphicFramePr>
        <p:xfrm>
          <a:off x="-4018095" y="1088136"/>
          <a:ext cx="10982325" cy="56677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5C398040-8BFF-CD38-9365-12DE8084E928}"/>
              </a:ext>
            </a:extLst>
          </p:cNvPr>
          <p:cNvSpPr txBox="1"/>
          <p:nvPr/>
        </p:nvSpPr>
        <p:spPr>
          <a:xfrm>
            <a:off x="4776186" y="1269506"/>
            <a:ext cx="5823751" cy="369332"/>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背侧中缝核</a:t>
            </a:r>
            <a:r>
              <a:rPr lang="en-US" altLang="zh-CN" sz="1800" dirty="0">
                <a:effectLst/>
                <a:ea typeface="等线" panose="02010600030101010101" pitchFamily="2" charset="-122"/>
                <a:cs typeface="Times New Roman" panose="02020603050405020304" pitchFamily="18" charset="0"/>
              </a:rPr>
              <a:t> + </a:t>
            </a:r>
            <a:r>
              <a:rPr lang="zh-CN" altLang="zh-CN" sz="1800" dirty="0">
                <a:effectLst/>
                <a:ea typeface="等线" panose="02010600030101010101" pitchFamily="2" charset="-122"/>
                <a:cs typeface="Times New Roman" panose="02020603050405020304" pitchFamily="18" charset="0"/>
              </a:rPr>
              <a:t>多巴胺能神经元</a:t>
            </a:r>
            <a:r>
              <a:rPr lang="en-US" altLang="zh-CN" sz="1800" dirty="0">
                <a:effectLst/>
                <a:ea typeface="等线" panose="02010600030101010101" pitchFamily="2" charset="-122"/>
                <a:cs typeface="Times New Roman" panose="02020603050405020304" pitchFamily="18" charset="0"/>
              </a:rPr>
              <a:t> + </a:t>
            </a:r>
            <a:r>
              <a:rPr lang="zh-CN" altLang="zh-CN" sz="1800" dirty="0">
                <a:effectLst/>
                <a:ea typeface="等线" panose="02010600030101010101" pitchFamily="2" charset="-122"/>
                <a:cs typeface="Times New Roman" panose="02020603050405020304" pitchFamily="18" charset="0"/>
              </a:rPr>
              <a:t>无聊感</a:t>
            </a:r>
            <a:r>
              <a:rPr lang="en-US" altLang="zh-CN" sz="1800" dirty="0">
                <a:effectLst/>
                <a:ea typeface="等线" panose="02010600030101010101" pitchFamily="2" charset="-122"/>
                <a:cs typeface="Times New Roman" panose="02020603050405020304" pitchFamily="18" charset="0"/>
              </a:rPr>
              <a:t> + </a:t>
            </a:r>
            <a:r>
              <a:rPr lang="zh-CN" altLang="zh-CN" sz="1800" dirty="0">
                <a:effectLst/>
                <a:ea typeface="等线" panose="02010600030101010101" pitchFamily="2" charset="-122"/>
                <a:cs typeface="Times New Roman" panose="02020603050405020304" pitchFamily="18" charset="0"/>
              </a:rPr>
              <a:t>逃避反应</a:t>
            </a:r>
            <a:r>
              <a:rPr lang="en-US" altLang="zh-CN" sz="1800" dirty="0">
                <a:effectLst/>
                <a:latin typeface="等线" panose="02010600030101010101" pitchFamily="2" charset="-122"/>
                <a:cs typeface="Times New Roman" panose="02020603050405020304" pitchFamily="18" charset="0"/>
              </a:rPr>
              <a:t> </a:t>
            </a:r>
            <a:endParaRPr lang="zh-CN" altLang="en-US" dirty="0"/>
          </a:p>
        </p:txBody>
      </p:sp>
      <p:sp>
        <p:nvSpPr>
          <p:cNvPr id="6" name="文本框 5">
            <a:extLst>
              <a:ext uri="{FF2B5EF4-FFF2-40B4-BE49-F238E27FC236}">
                <a16:creationId xmlns:a16="http://schemas.microsoft.com/office/drawing/2014/main" id="{AC78A8EE-21AD-8390-0107-C42209CD325E}"/>
              </a:ext>
            </a:extLst>
          </p:cNvPr>
          <p:cNvSpPr txBox="1"/>
          <p:nvPr/>
        </p:nvSpPr>
        <p:spPr>
          <a:xfrm>
            <a:off x="3467792" y="1953087"/>
            <a:ext cx="7084381" cy="923330"/>
          </a:xfrm>
          <a:prstGeom prst="rect">
            <a:avLst/>
          </a:prstGeom>
          <a:noFill/>
        </p:spPr>
        <p:txBody>
          <a:bodyPr wrap="square" rtlCol="0">
            <a:spAutoFit/>
          </a:bodyPr>
          <a:lstStyle/>
          <a:p>
            <a:r>
              <a:rPr lang="zh-CN" altLang="en-US" dirty="0"/>
              <a:t>“我希望找到实验研究，这些研究能够深入揭示背侧中缝核多巴胺能神经元作为神经调质或神经递质在调节无聊诱发的逃避行为中的具体机制，特别关注不同动物模型的生理数据和神经回路连接。”</a:t>
            </a:r>
          </a:p>
        </p:txBody>
      </p:sp>
      <p:sp>
        <p:nvSpPr>
          <p:cNvPr id="9" name="文本框 8">
            <a:extLst>
              <a:ext uri="{FF2B5EF4-FFF2-40B4-BE49-F238E27FC236}">
                <a16:creationId xmlns:a16="http://schemas.microsoft.com/office/drawing/2014/main" id="{1E7C872C-1408-D90C-29A7-9B0A83AEFD21}"/>
              </a:ext>
            </a:extLst>
          </p:cNvPr>
          <p:cNvSpPr txBox="1"/>
          <p:nvPr/>
        </p:nvSpPr>
        <p:spPr>
          <a:xfrm>
            <a:off x="6932248" y="4308330"/>
            <a:ext cx="932155" cy="369332"/>
          </a:xfrm>
          <a:prstGeom prst="rect">
            <a:avLst/>
          </a:prstGeom>
          <a:noFill/>
        </p:spPr>
        <p:txBody>
          <a:bodyPr wrap="square" rtlCol="0">
            <a:spAutoFit/>
          </a:bodyPr>
          <a:lstStyle/>
          <a:p>
            <a:r>
              <a:rPr lang="zh-CN" altLang="en-US" dirty="0"/>
              <a:t>不适用</a:t>
            </a:r>
          </a:p>
        </p:txBody>
      </p:sp>
      <p:sp>
        <p:nvSpPr>
          <p:cNvPr id="10" name="文本框 9">
            <a:extLst>
              <a:ext uri="{FF2B5EF4-FFF2-40B4-BE49-F238E27FC236}">
                <a16:creationId xmlns:a16="http://schemas.microsoft.com/office/drawing/2014/main" id="{95E28EB9-65B8-51BB-F136-4D1A33CA1245}"/>
              </a:ext>
            </a:extLst>
          </p:cNvPr>
          <p:cNvSpPr txBox="1"/>
          <p:nvPr/>
        </p:nvSpPr>
        <p:spPr>
          <a:xfrm>
            <a:off x="6964230" y="5321229"/>
            <a:ext cx="932155" cy="369332"/>
          </a:xfrm>
          <a:prstGeom prst="rect">
            <a:avLst/>
          </a:prstGeom>
          <a:noFill/>
        </p:spPr>
        <p:txBody>
          <a:bodyPr wrap="square" rtlCol="0">
            <a:spAutoFit/>
          </a:bodyPr>
          <a:lstStyle/>
          <a:p>
            <a:r>
              <a:rPr lang="zh-CN" altLang="en-US" dirty="0"/>
              <a:t>不适用</a:t>
            </a:r>
          </a:p>
        </p:txBody>
      </p:sp>
      <p:sp>
        <p:nvSpPr>
          <p:cNvPr id="11" name="文本框 10">
            <a:extLst>
              <a:ext uri="{FF2B5EF4-FFF2-40B4-BE49-F238E27FC236}">
                <a16:creationId xmlns:a16="http://schemas.microsoft.com/office/drawing/2014/main" id="{FFD3391E-2CBE-99AD-1C06-B7FFBA42174B}"/>
              </a:ext>
            </a:extLst>
          </p:cNvPr>
          <p:cNvSpPr txBox="1"/>
          <p:nvPr/>
        </p:nvSpPr>
        <p:spPr>
          <a:xfrm>
            <a:off x="3959766" y="6109575"/>
            <a:ext cx="6211863" cy="646331"/>
          </a:xfrm>
          <a:prstGeom prst="rect">
            <a:avLst/>
          </a:prstGeom>
          <a:noFill/>
        </p:spPr>
        <p:txBody>
          <a:bodyPr wrap="square" rtlCol="0">
            <a:spAutoFit/>
          </a:bodyPr>
          <a:lstStyle/>
          <a:p>
            <a:r>
              <a:rPr lang="zh-CN" altLang="en-US" dirty="0"/>
              <a:t>文献综述：同样，也没有研究涉及背侧中缝核多巴胺能神经元作为神经递质时对动物无聊逃避反应的影响。</a:t>
            </a:r>
          </a:p>
        </p:txBody>
      </p:sp>
      <p:sp>
        <p:nvSpPr>
          <p:cNvPr id="12" name="箭头: 右 11">
            <a:extLst>
              <a:ext uri="{FF2B5EF4-FFF2-40B4-BE49-F238E27FC236}">
                <a16:creationId xmlns:a16="http://schemas.microsoft.com/office/drawing/2014/main" id="{0F0F50D7-1E34-FEC1-F2B8-336D71B6ABC8}"/>
              </a:ext>
            </a:extLst>
          </p:cNvPr>
          <p:cNvSpPr/>
          <p:nvPr/>
        </p:nvSpPr>
        <p:spPr>
          <a:xfrm>
            <a:off x="10724225" y="2278918"/>
            <a:ext cx="485693" cy="268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5C6A90F-04C2-6C7C-3471-98915F2C37D7}"/>
              </a:ext>
            </a:extLst>
          </p:cNvPr>
          <p:cNvSpPr txBox="1"/>
          <p:nvPr/>
        </p:nvSpPr>
        <p:spPr>
          <a:xfrm>
            <a:off x="11359302" y="2270040"/>
            <a:ext cx="469306"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4" name="箭头: 右 13">
            <a:extLst>
              <a:ext uri="{FF2B5EF4-FFF2-40B4-BE49-F238E27FC236}">
                <a16:creationId xmlns:a16="http://schemas.microsoft.com/office/drawing/2014/main" id="{48F648F6-8825-1700-B80B-ECC2A1B7FA6E}"/>
              </a:ext>
            </a:extLst>
          </p:cNvPr>
          <p:cNvSpPr/>
          <p:nvPr/>
        </p:nvSpPr>
        <p:spPr>
          <a:xfrm>
            <a:off x="10724225" y="3442347"/>
            <a:ext cx="485693" cy="2689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C48DF9B-C4E1-7D75-C8DA-259A30F42064}"/>
              </a:ext>
            </a:extLst>
          </p:cNvPr>
          <p:cNvSpPr txBox="1"/>
          <p:nvPr/>
        </p:nvSpPr>
        <p:spPr>
          <a:xfrm>
            <a:off x="11359302" y="3433469"/>
            <a:ext cx="469306"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pic>
        <p:nvPicPr>
          <p:cNvPr id="17" name="图片 16">
            <a:extLst>
              <a:ext uri="{FF2B5EF4-FFF2-40B4-BE49-F238E27FC236}">
                <a16:creationId xmlns:a16="http://schemas.microsoft.com/office/drawing/2014/main" id="{BE13C83A-0CB5-121A-73AC-5A04C9BA7ACD}"/>
              </a:ext>
            </a:extLst>
          </p:cNvPr>
          <p:cNvPicPr>
            <a:picLocks noChangeAspect="1"/>
          </p:cNvPicPr>
          <p:nvPr/>
        </p:nvPicPr>
        <p:blipFill>
          <a:blip r:embed="rId8"/>
          <a:stretch>
            <a:fillRect/>
          </a:stretch>
        </p:blipFill>
        <p:spPr>
          <a:xfrm>
            <a:off x="4941611" y="260481"/>
            <a:ext cx="4344006" cy="5639587"/>
          </a:xfrm>
          <a:prstGeom prst="rect">
            <a:avLst/>
          </a:prstGeom>
        </p:spPr>
      </p:pic>
    </p:spTree>
    <p:extLst>
      <p:ext uri="{BB962C8B-B14F-4D97-AF65-F5344CB8AC3E}">
        <p14:creationId xmlns:p14="http://schemas.microsoft.com/office/powerpoint/2010/main" val="2595918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animBg="1"/>
      <p:bldP spid="13" grpId="0"/>
      <p:bldP spid="14" grpId="0" animBg="1"/>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874B2-7036-86EE-1860-F083CB5BED3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9D065C-7BB0-18DB-D3D0-A757B189E0AA}"/>
              </a:ext>
            </a:extLst>
          </p:cNvPr>
          <p:cNvSpPr>
            <a:spLocks noGrp="1"/>
          </p:cNvSpPr>
          <p:nvPr>
            <p:ph type="title"/>
          </p:nvPr>
        </p:nvSpPr>
        <p:spPr/>
        <p:txBody>
          <a:bodyPr/>
          <a:lstStyle/>
          <a:p>
            <a:r>
              <a:rPr lang="zh-CN" altLang="en-US" dirty="0"/>
              <a:t>学术特定背景调查：案例</a:t>
            </a:r>
          </a:p>
        </p:txBody>
      </p:sp>
      <p:graphicFrame>
        <p:nvGraphicFramePr>
          <p:cNvPr id="4" name="内容占位符 4">
            <a:extLst>
              <a:ext uri="{FF2B5EF4-FFF2-40B4-BE49-F238E27FC236}">
                <a16:creationId xmlns:a16="http://schemas.microsoft.com/office/drawing/2014/main" id="{2FD03942-B50F-0F01-5666-CB320369B0DF}"/>
              </a:ext>
            </a:extLst>
          </p:cNvPr>
          <p:cNvGraphicFramePr>
            <a:graphicFrameLocks noGrp="1"/>
          </p:cNvGraphicFramePr>
          <p:nvPr>
            <p:ph sz="quarter" idx="10"/>
            <p:extLst>
              <p:ext uri="{D42A27DB-BD31-4B8C-83A1-F6EECF244321}">
                <p14:modId xmlns:p14="http://schemas.microsoft.com/office/powerpoint/2010/main" val="1190080960"/>
              </p:ext>
            </p:extLst>
          </p:nvPr>
        </p:nvGraphicFramePr>
        <p:xfrm>
          <a:off x="-4316921" y="1088136"/>
          <a:ext cx="10982325" cy="5668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2182366B-427F-5982-3BD2-EDD57ED51F7E}"/>
              </a:ext>
            </a:extLst>
          </p:cNvPr>
          <p:cNvSpPr txBox="1"/>
          <p:nvPr/>
        </p:nvSpPr>
        <p:spPr>
          <a:xfrm>
            <a:off x="4598633" y="1225118"/>
            <a:ext cx="5157927" cy="369332"/>
          </a:xfrm>
          <a:prstGeom prst="rect">
            <a:avLst/>
          </a:prstGeom>
          <a:noFill/>
        </p:spPr>
        <p:txBody>
          <a:bodyPr wrap="square" rtlCol="0">
            <a:spAutoFit/>
          </a:bodyPr>
          <a:lstStyle/>
          <a:p>
            <a:r>
              <a:rPr lang="zh-CN" altLang="en-US" dirty="0"/>
              <a:t>多巴胺能神经元 </a:t>
            </a:r>
            <a:r>
              <a:rPr lang="en-US" altLang="zh-CN" dirty="0"/>
              <a:t>+ </a:t>
            </a:r>
            <a:r>
              <a:rPr lang="zh-CN" altLang="en-US" dirty="0"/>
              <a:t>调节 </a:t>
            </a:r>
            <a:r>
              <a:rPr lang="en-US" altLang="zh-CN" dirty="0"/>
              <a:t>+ </a:t>
            </a:r>
            <a:r>
              <a:rPr lang="zh-CN" altLang="en-US" dirty="0"/>
              <a:t>无聊感 </a:t>
            </a:r>
            <a:r>
              <a:rPr lang="en-US" altLang="zh-CN" dirty="0"/>
              <a:t>+ </a:t>
            </a:r>
            <a:r>
              <a:rPr lang="zh-CN" altLang="en-US" dirty="0"/>
              <a:t>逃避反应</a:t>
            </a:r>
          </a:p>
        </p:txBody>
      </p:sp>
      <p:sp>
        <p:nvSpPr>
          <p:cNvPr id="6" name="文本框 5">
            <a:extLst>
              <a:ext uri="{FF2B5EF4-FFF2-40B4-BE49-F238E27FC236}">
                <a16:creationId xmlns:a16="http://schemas.microsoft.com/office/drawing/2014/main" id="{F64E7A05-D643-6DEE-F9A8-D3604E5BBA0A}"/>
              </a:ext>
            </a:extLst>
          </p:cNvPr>
          <p:cNvSpPr txBox="1"/>
          <p:nvPr/>
        </p:nvSpPr>
        <p:spPr>
          <a:xfrm>
            <a:off x="3473881" y="1970843"/>
            <a:ext cx="6383045" cy="923330"/>
          </a:xfrm>
          <a:prstGeom prst="rect">
            <a:avLst/>
          </a:prstGeom>
          <a:noFill/>
        </p:spPr>
        <p:txBody>
          <a:bodyPr wrap="square" rtlCol="0">
            <a:spAutoFit/>
          </a:bodyPr>
          <a:lstStyle/>
          <a:p>
            <a:r>
              <a:rPr lang="zh-CN" altLang="en-US" dirty="0"/>
              <a:t>“我希望找到实验研究，这些研究能够深入揭示多巴胺能神经元在调节无聊诱发的逃避行为中的神经调节作用，特别关注不同动物模型的生理数据和神经回路连接。”</a:t>
            </a:r>
          </a:p>
        </p:txBody>
      </p:sp>
      <p:pic>
        <p:nvPicPr>
          <p:cNvPr id="10" name="图片 9">
            <a:extLst>
              <a:ext uri="{FF2B5EF4-FFF2-40B4-BE49-F238E27FC236}">
                <a16:creationId xmlns:a16="http://schemas.microsoft.com/office/drawing/2014/main" id="{FF330D5C-DD72-F44A-32A1-595ABAF746E1}"/>
              </a:ext>
            </a:extLst>
          </p:cNvPr>
          <p:cNvPicPr>
            <a:picLocks noChangeAspect="1"/>
          </p:cNvPicPr>
          <p:nvPr/>
        </p:nvPicPr>
        <p:blipFill>
          <a:blip r:embed="rId8"/>
          <a:stretch>
            <a:fillRect/>
          </a:stretch>
        </p:blipFill>
        <p:spPr>
          <a:xfrm>
            <a:off x="4886302" y="708027"/>
            <a:ext cx="4124901" cy="5725324"/>
          </a:xfrm>
          <a:prstGeom prst="rect">
            <a:avLst/>
          </a:prstGeom>
        </p:spPr>
      </p:pic>
      <p:sp>
        <p:nvSpPr>
          <p:cNvPr id="11" name="箭头: 右 10">
            <a:extLst>
              <a:ext uri="{FF2B5EF4-FFF2-40B4-BE49-F238E27FC236}">
                <a16:creationId xmlns:a16="http://schemas.microsoft.com/office/drawing/2014/main" id="{D981D5D3-CDEB-AB70-1694-946A75CAEB67}"/>
              </a:ext>
            </a:extLst>
          </p:cNvPr>
          <p:cNvSpPr/>
          <p:nvPr/>
        </p:nvSpPr>
        <p:spPr>
          <a:xfrm>
            <a:off x="9979738" y="2175029"/>
            <a:ext cx="443884" cy="221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D408271-9B5A-7FE4-4F9B-33B73B24F02F}"/>
              </a:ext>
            </a:extLst>
          </p:cNvPr>
          <p:cNvSpPr txBox="1"/>
          <p:nvPr/>
        </p:nvSpPr>
        <p:spPr>
          <a:xfrm>
            <a:off x="10546434" y="1796806"/>
            <a:ext cx="1645566" cy="923330"/>
          </a:xfrm>
          <a:prstGeom prst="rect">
            <a:avLst/>
          </a:prstGeom>
          <a:noFill/>
        </p:spPr>
        <p:txBody>
          <a:bodyPr wrap="square" rtlCol="0">
            <a:spAutoFit/>
          </a:bodyPr>
          <a:lstStyle/>
          <a:p>
            <a:r>
              <a:rPr lang="en-US" altLang="zh-CN" b="1" dirty="0">
                <a:solidFill>
                  <a:srgbClr val="FF0000"/>
                </a:solidFill>
              </a:rPr>
              <a:t>1</a:t>
            </a:r>
            <a:r>
              <a:rPr lang="en-US" altLang="zh-CN" dirty="0"/>
              <a:t>(from</a:t>
            </a:r>
            <a:r>
              <a:rPr lang="zh-CN" altLang="en-US" dirty="0"/>
              <a:t> </a:t>
            </a:r>
            <a:r>
              <a:rPr lang="en-US" altLang="zh-CN" dirty="0" err="1"/>
              <a:t>undermind</a:t>
            </a:r>
            <a:r>
              <a:rPr lang="zh-CN" altLang="en-US" dirty="0"/>
              <a:t> </a:t>
            </a:r>
            <a:r>
              <a:rPr lang="en-US" altLang="zh-CN" dirty="0"/>
              <a:t>and</a:t>
            </a:r>
            <a:r>
              <a:rPr lang="zh-CN" altLang="en-US" dirty="0"/>
              <a:t> </a:t>
            </a:r>
            <a:r>
              <a:rPr lang="en-US" altLang="zh-CN" dirty="0" err="1"/>
              <a:t>scispace</a:t>
            </a:r>
            <a:r>
              <a:rPr lang="en-US" altLang="zh-CN" dirty="0"/>
              <a:t>)</a:t>
            </a:r>
            <a:endParaRPr lang="zh-CN" altLang="en-US" dirty="0"/>
          </a:p>
        </p:txBody>
      </p:sp>
      <p:sp>
        <p:nvSpPr>
          <p:cNvPr id="13" name="箭头: 右 12">
            <a:extLst>
              <a:ext uri="{FF2B5EF4-FFF2-40B4-BE49-F238E27FC236}">
                <a16:creationId xmlns:a16="http://schemas.microsoft.com/office/drawing/2014/main" id="{D3AEBBFE-86B5-754B-00D4-D4F93D2C9618}"/>
              </a:ext>
            </a:extLst>
          </p:cNvPr>
          <p:cNvSpPr/>
          <p:nvPr/>
        </p:nvSpPr>
        <p:spPr>
          <a:xfrm>
            <a:off x="9979738" y="3325340"/>
            <a:ext cx="443884" cy="221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A7237EF-8784-7618-C793-29B980ECC92D}"/>
              </a:ext>
            </a:extLst>
          </p:cNvPr>
          <p:cNvSpPr txBox="1"/>
          <p:nvPr/>
        </p:nvSpPr>
        <p:spPr>
          <a:xfrm>
            <a:off x="10546434" y="3251645"/>
            <a:ext cx="700487"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5" name="文本框 14">
            <a:extLst>
              <a:ext uri="{FF2B5EF4-FFF2-40B4-BE49-F238E27FC236}">
                <a16:creationId xmlns:a16="http://schemas.microsoft.com/office/drawing/2014/main" id="{9B4B48B8-0A1B-413C-34A4-3612D587D276}"/>
              </a:ext>
            </a:extLst>
          </p:cNvPr>
          <p:cNvSpPr txBox="1"/>
          <p:nvPr/>
        </p:nvSpPr>
        <p:spPr>
          <a:xfrm>
            <a:off x="2867487" y="3900880"/>
            <a:ext cx="7172904" cy="923330"/>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Yawata </a:t>
            </a:r>
            <a:r>
              <a:rPr lang="zh-CN" altLang="zh-CN" sz="1800" dirty="0">
                <a:effectLst/>
                <a:ea typeface="等线" panose="02010600030101010101" pitchFamily="2" charset="-122"/>
                <a:cs typeface="Times New Roman" panose="02020603050405020304" pitchFamily="18" charset="0"/>
              </a:rPr>
              <a:t>等人，</a:t>
            </a:r>
            <a:r>
              <a:rPr lang="en-US" altLang="zh-CN" sz="1800" dirty="0">
                <a:effectLst/>
                <a:ea typeface="等线" panose="02010600030101010101" pitchFamily="2" charset="-122"/>
                <a:cs typeface="Times New Roman" panose="02020603050405020304" pitchFamily="18" charset="0"/>
              </a:rPr>
              <a:t>2022)</a:t>
            </a:r>
            <a:r>
              <a:rPr lang="zh-CN" altLang="en-US" dirty="0"/>
              <a:t>缺乏参考文献数据，并且暂时也没有其他研究引用，所以基于引文网络的相关算法工具用不了；而基于语义的相关算法工具也没有找到很相关的结果</a:t>
            </a:r>
          </a:p>
        </p:txBody>
      </p:sp>
      <p:sp>
        <p:nvSpPr>
          <p:cNvPr id="16" name="箭头: 右 15">
            <a:extLst>
              <a:ext uri="{FF2B5EF4-FFF2-40B4-BE49-F238E27FC236}">
                <a16:creationId xmlns:a16="http://schemas.microsoft.com/office/drawing/2014/main" id="{6D2B1C45-178B-4C27-C271-9D33E097C5B2}"/>
              </a:ext>
            </a:extLst>
          </p:cNvPr>
          <p:cNvSpPr/>
          <p:nvPr/>
        </p:nvSpPr>
        <p:spPr>
          <a:xfrm>
            <a:off x="10040391" y="4438375"/>
            <a:ext cx="443884" cy="2219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D163EB5-9BAE-F05F-6C68-E0E0CEF52407}"/>
              </a:ext>
            </a:extLst>
          </p:cNvPr>
          <p:cNvSpPr txBox="1"/>
          <p:nvPr/>
        </p:nvSpPr>
        <p:spPr>
          <a:xfrm>
            <a:off x="10607087" y="4364680"/>
            <a:ext cx="700487" cy="369332"/>
          </a:xfrm>
          <a:prstGeom prst="rect">
            <a:avLst/>
          </a:prstGeom>
          <a:noFill/>
        </p:spPr>
        <p:txBody>
          <a:bodyPr wrap="square" rtlCol="0">
            <a:spAutoFit/>
          </a:bodyPr>
          <a:lstStyle/>
          <a:p>
            <a:r>
              <a:rPr lang="en-US" altLang="zh-CN" b="1" dirty="0">
                <a:solidFill>
                  <a:srgbClr val="FF0000"/>
                </a:solidFill>
              </a:rPr>
              <a:t>0</a:t>
            </a:r>
            <a:endParaRPr lang="zh-CN" altLang="en-US" b="1" dirty="0">
              <a:solidFill>
                <a:srgbClr val="FF0000"/>
              </a:solidFill>
            </a:endParaRPr>
          </a:p>
        </p:txBody>
      </p:sp>
      <p:sp>
        <p:nvSpPr>
          <p:cNvPr id="18" name="文本框 17">
            <a:extLst>
              <a:ext uri="{FF2B5EF4-FFF2-40B4-BE49-F238E27FC236}">
                <a16:creationId xmlns:a16="http://schemas.microsoft.com/office/drawing/2014/main" id="{0B91C0E9-7503-0A4C-96BB-BB9EAFC9FC73}"/>
              </a:ext>
            </a:extLst>
          </p:cNvPr>
          <p:cNvSpPr txBox="1"/>
          <p:nvPr/>
        </p:nvSpPr>
        <p:spPr>
          <a:xfrm>
            <a:off x="6601566" y="5177808"/>
            <a:ext cx="973584" cy="369332"/>
          </a:xfrm>
          <a:prstGeom prst="rect">
            <a:avLst/>
          </a:prstGeom>
          <a:noFill/>
        </p:spPr>
        <p:txBody>
          <a:bodyPr wrap="square" rtlCol="0">
            <a:spAutoFit/>
          </a:bodyPr>
          <a:lstStyle/>
          <a:p>
            <a:r>
              <a:rPr lang="zh-CN" altLang="en-US" dirty="0"/>
              <a:t>不适用</a:t>
            </a:r>
          </a:p>
        </p:txBody>
      </p:sp>
      <p:sp>
        <p:nvSpPr>
          <p:cNvPr id="19" name="文本框 18">
            <a:extLst>
              <a:ext uri="{FF2B5EF4-FFF2-40B4-BE49-F238E27FC236}">
                <a16:creationId xmlns:a16="http://schemas.microsoft.com/office/drawing/2014/main" id="{D22CD8F2-F349-142F-5D9A-C77816218AD3}"/>
              </a:ext>
            </a:extLst>
          </p:cNvPr>
          <p:cNvSpPr txBox="1"/>
          <p:nvPr/>
        </p:nvSpPr>
        <p:spPr>
          <a:xfrm>
            <a:off x="3057344" y="5727459"/>
            <a:ext cx="8189577" cy="1200329"/>
          </a:xfrm>
          <a:prstGeom prst="rect">
            <a:avLst/>
          </a:prstGeom>
          <a:noFill/>
        </p:spPr>
        <p:txBody>
          <a:bodyPr wrap="square" rtlCol="0">
            <a:spAutoFit/>
          </a:bodyPr>
          <a:lstStyle/>
          <a:p>
            <a:r>
              <a:rPr lang="zh-CN" altLang="en-US" dirty="0"/>
              <a:t>但是，有一项研究调查了腹侧纹状体中的多巴胺能神经元是如何调节小鼠对无聊的逃避反应的（</a:t>
            </a:r>
            <a:r>
              <a:rPr lang="en-US" altLang="zh-CN" dirty="0"/>
              <a:t>Yawata </a:t>
            </a:r>
            <a:r>
              <a:rPr lang="zh-CN" altLang="en-US" dirty="0"/>
              <a:t>等人，</a:t>
            </a:r>
            <a:r>
              <a:rPr lang="en-US" altLang="zh-CN" dirty="0"/>
              <a:t>2022</a:t>
            </a:r>
            <a:r>
              <a:rPr lang="zh-CN" altLang="en-US" dirty="0"/>
              <a:t>）。在这项研究中，与富集环境中的小鼠相比，空笼中的小鼠会将本令其厌恶的气流吹拂视为奖励。在主动接受气流吹拂之前，腹侧纹状体中的多巴胺水平升高，而在接受气流吹拂之后则降低。</a:t>
            </a:r>
          </a:p>
        </p:txBody>
      </p:sp>
    </p:spTree>
    <p:extLst>
      <p:ext uri="{BB962C8B-B14F-4D97-AF65-F5344CB8AC3E}">
        <p14:creationId xmlns:p14="http://schemas.microsoft.com/office/powerpoint/2010/main" val="2810486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animBg="1"/>
      <p:bldP spid="12" grpId="0"/>
      <p:bldP spid="13" grpId="0" animBg="1"/>
      <p:bldP spid="14" grpId="0"/>
      <p:bldP spid="15" grpId="0"/>
      <p:bldP spid="16" grpId="0" animBg="1"/>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EA602-F25E-885E-A3D3-D23F7E6B587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239100D-50E8-ED7B-F27C-CD10D138572A}"/>
              </a:ext>
            </a:extLst>
          </p:cNvPr>
          <p:cNvSpPr>
            <a:spLocks noGrp="1"/>
          </p:cNvSpPr>
          <p:nvPr>
            <p:ph type="title"/>
          </p:nvPr>
        </p:nvSpPr>
        <p:spPr/>
        <p:txBody>
          <a:bodyPr/>
          <a:lstStyle/>
          <a:p>
            <a:r>
              <a:rPr lang="en-US" altLang="zh-CN" dirty="0"/>
              <a:t>5. </a:t>
            </a:r>
            <a:r>
              <a:rPr lang="zh-CN" altLang="en-US" dirty="0"/>
              <a:t>总结</a:t>
            </a:r>
          </a:p>
        </p:txBody>
      </p:sp>
    </p:spTree>
    <p:extLst>
      <p:ext uri="{BB962C8B-B14F-4D97-AF65-F5344CB8AC3E}">
        <p14:creationId xmlns:p14="http://schemas.microsoft.com/office/powerpoint/2010/main" val="2003179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8C7C9-AFE2-0DCF-ADB1-403C6227170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425600E-C44B-6418-D48F-7DDFE805011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27F0006-A941-7D96-3DDB-69E74DC4C474}"/>
              </a:ext>
            </a:extLst>
          </p:cNvPr>
          <p:cNvSpPr>
            <a:spLocks noGrp="1"/>
          </p:cNvSpPr>
          <p:nvPr>
            <p:ph sz="quarter" idx="10"/>
          </p:nvPr>
        </p:nvSpPr>
        <p:spPr>
          <a:xfrm>
            <a:off x="539495" y="1435607"/>
            <a:ext cx="10983131" cy="5060083"/>
          </a:xfrm>
        </p:spPr>
        <p:txBody>
          <a:bodyPr>
            <a:normAutofit/>
          </a:bodyPr>
          <a:lstStyle/>
          <a:p>
            <a:pPr>
              <a:lnSpc>
                <a:spcPct val="150000"/>
              </a:lnSpc>
            </a:pPr>
            <a:endParaRPr lang="zh-CN" altLang="en-US" sz="2000" dirty="0"/>
          </a:p>
        </p:txBody>
      </p:sp>
      <p:pic>
        <p:nvPicPr>
          <p:cNvPr id="5" name="图片 4">
            <a:extLst>
              <a:ext uri="{FF2B5EF4-FFF2-40B4-BE49-F238E27FC236}">
                <a16:creationId xmlns:a16="http://schemas.microsoft.com/office/drawing/2014/main" id="{4359B5D7-7365-45B3-34D4-AEB9826C53E0}"/>
              </a:ext>
            </a:extLst>
          </p:cNvPr>
          <p:cNvPicPr>
            <a:picLocks noChangeAspect="1"/>
          </p:cNvPicPr>
          <p:nvPr/>
        </p:nvPicPr>
        <p:blipFill>
          <a:blip r:embed="rId3"/>
          <a:stretch>
            <a:fillRect/>
          </a:stretch>
        </p:blipFill>
        <p:spPr>
          <a:xfrm>
            <a:off x="1113729" y="3885467"/>
            <a:ext cx="9964541" cy="2524477"/>
          </a:xfrm>
          <a:prstGeom prst="rect">
            <a:avLst/>
          </a:prstGeom>
        </p:spPr>
      </p:pic>
      <p:graphicFrame>
        <p:nvGraphicFramePr>
          <p:cNvPr id="8" name="图示 7">
            <a:extLst>
              <a:ext uri="{FF2B5EF4-FFF2-40B4-BE49-F238E27FC236}">
                <a16:creationId xmlns:a16="http://schemas.microsoft.com/office/drawing/2014/main" id="{66939F7A-8501-CD4B-50A4-D3B4075873DC}"/>
              </a:ext>
            </a:extLst>
          </p:cNvPr>
          <p:cNvGraphicFramePr/>
          <p:nvPr>
            <p:extLst>
              <p:ext uri="{D42A27DB-BD31-4B8C-83A1-F6EECF244321}">
                <p14:modId xmlns:p14="http://schemas.microsoft.com/office/powerpoint/2010/main" val="1475184584"/>
              </p:ext>
            </p:extLst>
          </p:nvPr>
        </p:nvGraphicFramePr>
        <p:xfrm>
          <a:off x="4206240" y="768096"/>
          <a:ext cx="6931200" cy="45384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箭头: 右 8">
            <a:extLst>
              <a:ext uri="{FF2B5EF4-FFF2-40B4-BE49-F238E27FC236}">
                <a16:creationId xmlns:a16="http://schemas.microsoft.com/office/drawing/2014/main" id="{2C1FF02F-E9E8-2DCB-93F3-CFEAC0721EB0}"/>
              </a:ext>
            </a:extLst>
          </p:cNvPr>
          <p:cNvSpPr/>
          <p:nvPr/>
        </p:nvSpPr>
        <p:spPr>
          <a:xfrm>
            <a:off x="8358996" y="2389517"/>
            <a:ext cx="4477110"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283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E824-0D46-FB89-7300-D27D274542C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306009-71F9-A615-5C1A-E0546D83274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C3B5941C-6DD2-3EAF-1D64-B7CDD4198919}"/>
              </a:ext>
            </a:extLst>
          </p:cNvPr>
          <p:cNvSpPr>
            <a:spLocks noGrp="1"/>
          </p:cNvSpPr>
          <p:nvPr>
            <p:ph sz="quarter" idx="10"/>
          </p:nvPr>
        </p:nvSpPr>
        <p:spPr>
          <a:xfrm>
            <a:off x="539495" y="1435607"/>
            <a:ext cx="10983131" cy="5060083"/>
          </a:xfrm>
        </p:spPr>
        <p:txBody>
          <a:bodyPr>
            <a:normAutofit/>
          </a:bodyPr>
          <a:lstStyle/>
          <a:p>
            <a:pPr>
              <a:lnSpc>
                <a:spcPct val="150000"/>
              </a:lnSpc>
            </a:pPr>
            <a:endParaRPr lang="zh-CN" altLang="en-US" sz="2000" dirty="0"/>
          </a:p>
        </p:txBody>
      </p:sp>
      <p:pic>
        <p:nvPicPr>
          <p:cNvPr id="5" name="图片 4">
            <a:extLst>
              <a:ext uri="{FF2B5EF4-FFF2-40B4-BE49-F238E27FC236}">
                <a16:creationId xmlns:a16="http://schemas.microsoft.com/office/drawing/2014/main" id="{CC464CD4-F85B-5C19-6290-09088714BDBA}"/>
              </a:ext>
            </a:extLst>
          </p:cNvPr>
          <p:cNvPicPr>
            <a:picLocks noChangeAspect="1"/>
          </p:cNvPicPr>
          <p:nvPr/>
        </p:nvPicPr>
        <p:blipFill>
          <a:blip r:embed="rId3"/>
          <a:stretch>
            <a:fillRect/>
          </a:stretch>
        </p:blipFill>
        <p:spPr>
          <a:xfrm>
            <a:off x="3056321" y="3909244"/>
            <a:ext cx="6079358" cy="2815332"/>
          </a:xfrm>
          <a:prstGeom prst="rect">
            <a:avLst/>
          </a:prstGeom>
        </p:spPr>
      </p:pic>
      <p:grpSp>
        <p:nvGrpSpPr>
          <p:cNvPr id="6" name="组合 5">
            <a:extLst>
              <a:ext uri="{FF2B5EF4-FFF2-40B4-BE49-F238E27FC236}">
                <a16:creationId xmlns:a16="http://schemas.microsoft.com/office/drawing/2014/main" id="{9E1D63A8-BE42-D351-0CF4-03020455ECCD}"/>
              </a:ext>
            </a:extLst>
          </p:cNvPr>
          <p:cNvGrpSpPr/>
          <p:nvPr/>
        </p:nvGrpSpPr>
        <p:grpSpPr>
          <a:xfrm>
            <a:off x="4098780" y="1473177"/>
            <a:ext cx="3864559" cy="2318735"/>
            <a:chOff x="0" y="776771"/>
            <a:chExt cx="3864559" cy="2318735"/>
          </a:xfrm>
        </p:grpSpPr>
        <p:sp>
          <p:nvSpPr>
            <p:cNvPr id="7" name="矩形: 圆角 6">
              <a:extLst>
                <a:ext uri="{FF2B5EF4-FFF2-40B4-BE49-F238E27FC236}">
                  <a16:creationId xmlns:a16="http://schemas.microsoft.com/office/drawing/2014/main" id="{534F337C-CEC3-EE03-5448-654A0265B03F}"/>
                </a:ext>
              </a:extLst>
            </p:cNvPr>
            <p:cNvSpPr/>
            <p:nvPr/>
          </p:nvSpPr>
          <p:spPr>
            <a:xfrm>
              <a:off x="0" y="776771"/>
              <a:ext cx="3864559" cy="2318735"/>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8" name="矩形: 圆角 4">
              <a:extLst>
                <a:ext uri="{FF2B5EF4-FFF2-40B4-BE49-F238E27FC236}">
                  <a16:creationId xmlns:a16="http://schemas.microsoft.com/office/drawing/2014/main" id="{8AEDB70D-F470-058C-8278-AA292CB1D540}"/>
                </a:ext>
              </a:extLst>
            </p:cNvPr>
            <p:cNvSpPr txBox="1"/>
            <p:nvPr/>
          </p:nvSpPr>
          <p:spPr>
            <a:xfrm>
              <a:off x="67913" y="844684"/>
              <a:ext cx="3728733" cy="21829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zh-CN" altLang="en-US" sz="5200" kern="1200" dirty="0"/>
                <a:t>一般性背景调查</a:t>
              </a:r>
            </a:p>
          </p:txBody>
        </p:sp>
      </p:grpSp>
      <p:sp>
        <p:nvSpPr>
          <p:cNvPr id="9" name="箭头: 右 8">
            <a:extLst>
              <a:ext uri="{FF2B5EF4-FFF2-40B4-BE49-F238E27FC236}">
                <a16:creationId xmlns:a16="http://schemas.microsoft.com/office/drawing/2014/main" id="{55C1EDBE-A0BC-B95C-C91A-951ABCCAAB50}"/>
              </a:ext>
            </a:extLst>
          </p:cNvPr>
          <p:cNvSpPr/>
          <p:nvPr/>
        </p:nvSpPr>
        <p:spPr>
          <a:xfrm>
            <a:off x="0" y="2380918"/>
            <a:ext cx="3968151"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B3F4B8BB-8F6B-579C-9F38-7C09761E6F84}"/>
              </a:ext>
            </a:extLst>
          </p:cNvPr>
          <p:cNvSpPr/>
          <p:nvPr/>
        </p:nvSpPr>
        <p:spPr>
          <a:xfrm>
            <a:off x="8031252" y="2341036"/>
            <a:ext cx="4813480"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9904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6B968-993B-6BF5-BB8B-6F2EDD699E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AA4D58-E195-B207-D238-84B3D2A69A90}"/>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8A14A05C-70BB-A4DA-8920-13B332C939D0}"/>
              </a:ext>
            </a:extLst>
          </p:cNvPr>
          <p:cNvSpPr>
            <a:spLocks noGrp="1"/>
          </p:cNvSpPr>
          <p:nvPr>
            <p:ph sz="quarter" idx="10"/>
          </p:nvPr>
        </p:nvSpPr>
        <p:spPr>
          <a:xfrm>
            <a:off x="539495" y="1435607"/>
            <a:ext cx="10983131" cy="5060083"/>
          </a:xfrm>
        </p:spPr>
        <p:txBody>
          <a:bodyPr>
            <a:normAutofit/>
          </a:bodyPr>
          <a:lstStyle/>
          <a:p>
            <a:pPr>
              <a:lnSpc>
                <a:spcPct val="150000"/>
              </a:lnSpc>
            </a:pPr>
            <a:endParaRPr lang="zh-CN" altLang="en-US" sz="2000" dirty="0"/>
          </a:p>
        </p:txBody>
      </p:sp>
      <p:grpSp>
        <p:nvGrpSpPr>
          <p:cNvPr id="4" name="组合 3">
            <a:extLst>
              <a:ext uri="{FF2B5EF4-FFF2-40B4-BE49-F238E27FC236}">
                <a16:creationId xmlns:a16="http://schemas.microsoft.com/office/drawing/2014/main" id="{5667C14E-393F-2167-0B03-C83F6C5EF27C}"/>
              </a:ext>
            </a:extLst>
          </p:cNvPr>
          <p:cNvGrpSpPr/>
          <p:nvPr/>
        </p:nvGrpSpPr>
        <p:grpSpPr>
          <a:xfrm>
            <a:off x="4098780" y="1303473"/>
            <a:ext cx="3864559" cy="2318735"/>
            <a:chOff x="0" y="776771"/>
            <a:chExt cx="3864559" cy="2318735"/>
          </a:xfrm>
        </p:grpSpPr>
        <p:sp>
          <p:nvSpPr>
            <p:cNvPr id="5" name="矩形: 圆角 4">
              <a:extLst>
                <a:ext uri="{FF2B5EF4-FFF2-40B4-BE49-F238E27FC236}">
                  <a16:creationId xmlns:a16="http://schemas.microsoft.com/office/drawing/2014/main" id="{9483875C-461F-8AA1-176B-1F5F9580488E}"/>
                </a:ext>
              </a:extLst>
            </p:cNvPr>
            <p:cNvSpPr/>
            <p:nvPr/>
          </p:nvSpPr>
          <p:spPr>
            <a:xfrm>
              <a:off x="0" y="776771"/>
              <a:ext cx="3864559" cy="2318735"/>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6" name="矩形: 圆角 4">
              <a:extLst>
                <a:ext uri="{FF2B5EF4-FFF2-40B4-BE49-F238E27FC236}">
                  <a16:creationId xmlns:a16="http://schemas.microsoft.com/office/drawing/2014/main" id="{B17DA499-05CA-8410-2B6D-6680007BB75E}"/>
                </a:ext>
              </a:extLst>
            </p:cNvPr>
            <p:cNvSpPr txBox="1"/>
            <p:nvPr/>
          </p:nvSpPr>
          <p:spPr>
            <a:xfrm>
              <a:off x="67913" y="844684"/>
              <a:ext cx="3728733" cy="21829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zh-CN" altLang="en-US" sz="5200" dirty="0"/>
                <a:t>学术特定背景调查</a:t>
              </a:r>
              <a:endParaRPr lang="zh-CN" altLang="en-US" sz="5200" kern="1200" dirty="0"/>
            </a:p>
          </p:txBody>
        </p:sp>
      </p:grpSp>
      <p:pic>
        <p:nvPicPr>
          <p:cNvPr id="7" name="内容占位符 4">
            <a:extLst>
              <a:ext uri="{FF2B5EF4-FFF2-40B4-BE49-F238E27FC236}">
                <a16:creationId xmlns:a16="http://schemas.microsoft.com/office/drawing/2014/main" id="{514CEBDD-5529-D463-81B6-95270717C4EF}"/>
              </a:ext>
            </a:extLst>
          </p:cNvPr>
          <p:cNvPicPr>
            <a:picLocks noChangeAspect="1"/>
          </p:cNvPicPr>
          <p:nvPr/>
        </p:nvPicPr>
        <p:blipFill>
          <a:blip r:embed="rId3"/>
          <a:stretch>
            <a:fillRect/>
          </a:stretch>
        </p:blipFill>
        <p:spPr>
          <a:xfrm>
            <a:off x="3037634" y="3837545"/>
            <a:ext cx="5986850" cy="2870088"/>
          </a:xfrm>
          <a:prstGeom prst="rect">
            <a:avLst/>
          </a:prstGeom>
        </p:spPr>
      </p:pic>
      <p:sp>
        <p:nvSpPr>
          <p:cNvPr id="8" name="箭头: 右 7">
            <a:extLst>
              <a:ext uri="{FF2B5EF4-FFF2-40B4-BE49-F238E27FC236}">
                <a16:creationId xmlns:a16="http://schemas.microsoft.com/office/drawing/2014/main" id="{3D8241DE-F572-5456-1D8C-EBCBD7F81EBE}"/>
              </a:ext>
            </a:extLst>
          </p:cNvPr>
          <p:cNvSpPr/>
          <p:nvPr/>
        </p:nvSpPr>
        <p:spPr>
          <a:xfrm>
            <a:off x="0" y="2345068"/>
            <a:ext cx="4030867" cy="58301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26765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E0E1C-7B27-99E1-7A38-E660DD93631E}"/>
            </a:ext>
          </a:extLst>
        </p:cNvPr>
        <p:cNvGrpSpPr/>
        <p:nvPr/>
      </p:nvGrpSpPr>
      <p:grpSpPr>
        <a:xfrm>
          <a:off x="0" y="0"/>
          <a:ext cx="0" cy="0"/>
          <a:chOff x="0" y="0"/>
          <a:chExt cx="0" cy="0"/>
        </a:xfrm>
      </p:grpSpPr>
      <p:pic>
        <p:nvPicPr>
          <p:cNvPr id="20" name="图片 19">
            <a:extLst>
              <a:ext uri="{FF2B5EF4-FFF2-40B4-BE49-F238E27FC236}">
                <a16:creationId xmlns:a16="http://schemas.microsoft.com/office/drawing/2014/main" id="{E35EDD23-5B59-BF74-27F0-4302C4B45932}"/>
              </a:ext>
            </a:extLst>
          </p:cNvPr>
          <p:cNvPicPr>
            <a:picLocks noChangeAspect="1"/>
          </p:cNvPicPr>
          <p:nvPr/>
        </p:nvPicPr>
        <p:blipFill>
          <a:blip r:embed="rId3"/>
          <a:stretch>
            <a:fillRect/>
          </a:stretch>
        </p:blipFill>
        <p:spPr>
          <a:xfrm>
            <a:off x="697466" y="2291262"/>
            <a:ext cx="10114332" cy="2615423"/>
          </a:xfrm>
          <a:prstGeom prst="rect">
            <a:avLst/>
          </a:prstGeom>
        </p:spPr>
      </p:pic>
      <p:sp>
        <p:nvSpPr>
          <p:cNvPr id="9" name="矩形 8">
            <a:extLst>
              <a:ext uri="{FF2B5EF4-FFF2-40B4-BE49-F238E27FC236}">
                <a16:creationId xmlns:a16="http://schemas.microsoft.com/office/drawing/2014/main" id="{4A62D55D-8E92-49E8-0354-E98058427AF6}"/>
              </a:ext>
            </a:extLst>
          </p:cNvPr>
          <p:cNvSpPr/>
          <p:nvPr/>
        </p:nvSpPr>
        <p:spPr>
          <a:xfrm>
            <a:off x="1379927" y="1592698"/>
            <a:ext cx="3252159" cy="239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B892D86D-F88D-A7C1-9F17-24EC73292484}"/>
              </a:ext>
            </a:extLst>
          </p:cNvPr>
          <p:cNvSpPr>
            <a:spLocks noGrp="1"/>
          </p:cNvSpPr>
          <p:nvPr>
            <p:ph type="title"/>
          </p:nvPr>
        </p:nvSpPr>
        <p:spPr/>
        <p:txBody>
          <a:bodyPr/>
          <a:lstStyle/>
          <a:p>
            <a:endParaRPr lang="zh-CN" altLang="en-US" dirty="0"/>
          </a:p>
        </p:txBody>
      </p:sp>
      <p:sp>
        <p:nvSpPr>
          <p:cNvPr id="5" name="流程图: 决策 4">
            <a:extLst>
              <a:ext uri="{FF2B5EF4-FFF2-40B4-BE49-F238E27FC236}">
                <a16:creationId xmlns:a16="http://schemas.microsoft.com/office/drawing/2014/main" id="{793651BB-D793-666D-00F3-66B651D97451}"/>
              </a:ext>
            </a:extLst>
          </p:cNvPr>
          <p:cNvSpPr/>
          <p:nvPr/>
        </p:nvSpPr>
        <p:spPr>
          <a:xfrm>
            <a:off x="4706593" y="1065058"/>
            <a:ext cx="2430546" cy="132846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是否需要调整问题？</a:t>
            </a:r>
          </a:p>
        </p:txBody>
      </p:sp>
      <p:sp>
        <p:nvSpPr>
          <p:cNvPr id="6" name="流程图: 决策 5">
            <a:extLst>
              <a:ext uri="{FF2B5EF4-FFF2-40B4-BE49-F238E27FC236}">
                <a16:creationId xmlns:a16="http://schemas.microsoft.com/office/drawing/2014/main" id="{C1A8D485-B2E3-D434-9890-5560F4D3BB73}"/>
              </a:ext>
            </a:extLst>
          </p:cNvPr>
          <p:cNvSpPr/>
          <p:nvPr/>
        </p:nvSpPr>
        <p:spPr>
          <a:xfrm>
            <a:off x="8154881" y="1088136"/>
            <a:ext cx="2430546" cy="132846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是否需要调整问题？</a:t>
            </a:r>
          </a:p>
        </p:txBody>
      </p:sp>
      <p:sp>
        <p:nvSpPr>
          <p:cNvPr id="8" name="箭头: 直角上 7">
            <a:extLst>
              <a:ext uri="{FF2B5EF4-FFF2-40B4-BE49-F238E27FC236}">
                <a16:creationId xmlns:a16="http://schemas.microsoft.com/office/drawing/2014/main" id="{13658731-5284-3522-34FD-05E0458DF6A2}"/>
              </a:ext>
            </a:extLst>
          </p:cNvPr>
          <p:cNvSpPr/>
          <p:nvPr/>
        </p:nvSpPr>
        <p:spPr>
          <a:xfrm rot="10800000">
            <a:off x="1225520" y="657857"/>
            <a:ext cx="8073398" cy="1869681"/>
          </a:xfrm>
          <a:prstGeom prst="bentUpArrow">
            <a:avLst>
              <a:gd name="adj1" fmla="val 10466"/>
              <a:gd name="adj2" fmla="val 13696"/>
              <a:gd name="adj3" fmla="val 213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95774C0E-076B-F0D7-98DB-39DB8F5D0E50}"/>
              </a:ext>
            </a:extLst>
          </p:cNvPr>
          <p:cNvSpPr/>
          <p:nvPr/>
        </p:nvSpPr>
        <p:spPr>
          <a:xfrm rot="16200000">
            <a:off x="5766542" y="2416604"/>
            <a:ext cx="273170" cy="179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D60CAE1-7685-3D55-FD64-6AC6A63B56A8}"/>
              </a:ext>
            </a:extLst>
          </p:cNvPr>
          <p:cNvSpPr/>
          <p:nvPr/>
        </p:nvSpPr>
        <p:spPr>
          <a:xfrm rot="16200000">
            <a:off x="9252308" y="2436623"/>
            <a:ext cx="273170" cy="179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68BFE34-69C6-0043-C93A-5919B44D2579}"/>
              </a:ext>
            </a:extLst>
          </p:cNvPr>
          <p:cNvSpPr/>
          <p:nvPr/>
        </p:nvSpPr>
        <p:spPr>
          <a:xfrm>
            <a:off x="9190205" y="655313"/>
            <a:ext cx="179949" cy="498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上弧形 12">
            <a:extLst>
              <a:ext uri="{FF2B5EF4-FFF2-40B4-BE49-F238E27FC236}">
                <a16:creationId xmlns:a16="http://schemas.microsoft.com/office/drawing/2014/main" id="{3C8DA896-2178-434D-BCF0-173BF7063827}"/>
              </a:ext>
            </a:extLst>
          </p:cNvPr>
          <p:cNvSpPr/>
          <p:nvPr/>
        </p:nvSpPr>
        <p:spPr>
          <a:xfrm rot="5816409">
            <a:off x="6887980" y="1842491"/>
            <a:ext cx="1063269" cy="943030"/>
          </a:xfrm>
          <a:prstGeom prst="curvedDownArrow">
            <a:avLst>
              <a:gd name="adj1" fmla="val 20528"/>
              <a:gd name="adj2" fmla="val 40932"/>
              <a:gd name="adj3" fmla="val 288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上弧形 13">
            <a:extLst>
              <a:ext uri="{FF2B5EF4-FFF2-40B4-BE49-F238E27FC236}">
                <a16:creationId xmlns:a16="http://schemas.microsoft.com/office/drawing/2014/main" id="{94A21FE0-12DE-6966-D058-479514EEF772}"/>
              </a:ext>
            </a:extLst>
          </p:cNvPr>
          <p:cNvSpPr/>
          <p:nvPr/>
        </p:nvSpPr>
        <p:spPr>
          <a:xfrm rot="5816409">
            <a:off x="10455825" y="1865569"/>
            <a:ext cx="1063269" cy="943030"/>
          </a:xfrm>
          <a:prstGeom prst="curvedDownArrow">
            <a:avLst>
              <a:gd name="adj1" fmla="val 20528"/>
              <a:gd name="adj2" fmla="val 39982"/>
              <a:gd name="adj3" fmla="val 283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771F90F3-64E5-C7A2-AC13-7CFF41637536}"/>
              </a:ext>
            </a:extLst>
          </p:cNvPr>
          <p:cNvSpPr txBox="1"/>
          <p:nvPr/>
        </p:nvSpPr>
        <p:spPr>
          <a:xfrm>
            <a:off x="3096883" y="1297936"/>
            <a:ext cx="453468" cy="369332"/>
          </a:xfrm>
          <a:prstGeom prst="rect">
            <a:avLst/>
          </a:prstGeom>
          <a:noFill/>
        </p:spPr>
        <p:txBody>
          <a:bodyPr wrap="square" rtlCol="0">
            <a:spAutoFit/>
          </a:bodyPr>
          <a:lstStyle/>
          <a:p>
            <a:r>
              <a:rPr lang="zh-CN" altLang="en-US" b="1" dirty="0"/>
              <a:t>是</a:t>
            </a:r>
          </a:p>
        </p:txBody>
      </p:sp>
      <p:sp>
        <p:nvSpPr>
          <p:cNvPr id="16" name="文本框 15">
            <a:extLst>
              <a:ext uri="{FF2B5EF4-FFF2-40B4-BE49-F238E27FC236}">
                <a16:creationId xmlns:a16="http://schemas.microsoft.com/office/drawing/2014/main" id="{39A97F3C-45D6-9015-0D24-FB253E067280}"/>
              </a:ext>
            </a:extLst>
          </p:cNvPr>
          <p:cNvSpPr txBox="1"/>
          <p:nvPr/>
        </p:nvSpPr>
        <p:spPr>
          <a:xfrm>
            <a:off x="9354321" y="724731"/>
            <a:ext cx="453468" cy="369332"/>
          </a:xfrm>
          <a:prstGeom prst="rect">
            <a:avLst/>
          </a:prstGeom>
          <a:noFill/>
        </p:spPr>
        <p:txBody>
          <a:bodyPr wrap="square" rtlCol="0">
            <a:spAutoFit/>
          </a:bodyPr>
          <a:lstStyle/>
          <a:p>
            <a:r>
              <a:rPr lang="zh-CN" altLang="en-US" b="1" dirty="0"/>
              <a:t>是</a:t>
            </a:r>
          </a:p>
        </p:txBody>
      </p:sp>
      <p:sp>
        <p:nvSpPr>
          <p:cNvPr id="17" name="文本框 16">
            <a:extLst>
              <a:ext uri="{FF2B5EF4-FFF2-40B4-BE49-F238E27FC236}">
                <a16:creationId xmlns:a16="http://schemas.microsoft.com/office/drawing/2014/main" id="{6D9A6026-4D52-E864-BFF8-4FD8AA837846}"/>
              </a:ext>
            </a:extLst>
          </p:cNvPr>
          <p:cNvSpPr txBox="1"/>
          <p:nvPr/>
        </p:nvSpPr>
        <p:spPr>
          <a:xfrm>
            <a:off x="7209977" y="1462862"/>
            <a:ext cx="304505" cy="369332"/>
          </a:xfrm>
          <a:prstGeom prst="rect">
            <a:avLst/>
          </a:prstGeom>
          <a:noFill/>
        </p:spPr>
        <p:txBody>
          <a:bodyPr wrap="square" rtlCol="0">
            <a:spAutoFit/>
          </a:bodyPr>
          <a:lstStyle/>
          <a:p>
            <a:r>
              <a:rPr lang="zh-CN" altLang="en-US" b="1" dirty="0"/>
              <a:t>否</a:t>
            </a:r>
          </a:p>
        </p:txBody>
      </p:sp>
      <p:sp>
        <p:nvSpPr>
          <p:cNvPr id="18" name="文本框 17">
            <a:extLst>
              <a:ext uri="{FF2B5EF4-FFF2-40B4-BE49-F238E27FC236}">
                <a16:creationId xmlns:a16="http://schemas.microsoft.com/office/drawing/2014/main" id="{9751E2D4-FD6B-FFF6-D146-9ADF198CBF53}"/>
              </a:ext>
            </a:extLst>
          </p:cNvPr>
          <p:cNvSpPr txBox="1"/>
          <p:nvPr/>
        </p:nvSpPr>
        <p:spPr>
          <a:xfrm>
            <a:off x="10659546" y="1386586"/>
            <a:ext cx="304505" cy="369332"/>
          </a:xfrm>
          <a:prstGeom prst="rect">
            <a:avLst/>
          </a:prstGeom>
          <a:noFill/>
        </p:spPr>
        <p:txBody>
          <a:bodyPr wrap="square" rtlCol="0">
            <a:spAutoFit/>
          </a:bodyPr>
          <a:lstStyle/>
          <a:p>
            <a:r>
              <a:rPr lang="zh-CN" altLang="en-US" b="1" dirty="0"/>
              <a:t>否</a:t>
            </a:r>
          </a:p>
        </p:txBody>
      </p:sp>
      <p:sp>
        <p:nvSpPr>
          <p:cNvPr id="21" name="文本框 20">
            <a:extLst>
              <a:ext uri="{FF2B5EF4-FFF2-40B4-BE49-F238E27FC236}">
                <a16:creationId xmlns:a16="http://schemas.microsoft.com/office/drawing/2014/main" id="{DAA7D88A-8063-DD78-9711-49C903F32EB9}"/>
              </a:ext>
            </a:extLst>
          </p:cNvPr>
          <p:cNvSpPr txBox="1"/>
          <p:nvPr/>
        </p:nvSpPr>
        <p:spPr>
          <a:xfrm>
            <a:off x="889089" y="4618971"/>
            <a:ext cx="9359907" cy="646331"/>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在科学研究周期中，围绕</a:t>
            </a:r>
            <a:r>
              <a:rPr lang="zh-CN" altLang="zh-CN" sz="1800" b="1" dirty="0">
                <a:effectLst/>
                <a:ea typeface="等线" panose="02010600030101010101" pitchFamily="2" charset="-122"/>
                <a:cs typeface="Times New Roman" panose="02020603050405020304" pitchFamily="18" charset="0"/>
              </a:rPr>
              <a:t>概念组合</a:t>
            </a:r>
            <a:r>
              <a:rPr lang="zh-CN" altLang="zh-CN" sz="1800" dirty="0">
                <a:effectLst/>
                <a:ea typeface="等线" panose="02010600030101010101" pitchFamily="2" charset="-122"/>
                <a:cs typeface="Times New Roman" panose="02020603050405020304" pitchFamily="18" charset="0"/>
              </a:rPr>
              <a:t>的背景调查适用于</a:t>
            </a:r>
            <a:r>
              <a:rPr lang="zh-CN" altLang="en-US" sz="1800" b="1" dirty="0">
                <a:effectLst/>
                <a:ea typeface="等线" panose="02010600030101010101" pitchFamily="2" charset="-122"/>
                <a:cs typeface="Times New Roman" panose="02020603050405020304" pitchFamily="18" charset="0"/>
              </a:rPr>
              <a:t>初期的</a:t>
            </a:r>
            <a:r>
              <a:rPr lang="zh-CN" altLang="zh-CN" sz="1800" b="1" dirty="0">
                <a:effectLst/>
                <a:ea typeface="等线" panose="02010600030101010101" pitchFamily="2" charset="-122"/>
                <a:cs typeface="Times New Roman" panose="02020603050405020304" pitchFamily="18" charset="0"/>
              </a:rPr>
              <a:t>问题定型</a:t>
            </a:r>
            <a:r>
              <a:rPr lang="zh-CN" altLang="zh-CN" sz="1800" dirty="0">
                <a:effectLst/>
                <a:ea typeface="等线" panose="02010600030101010101" pitchFamily="2" charset="-122"/>
                <a:cs typeface="Times New Roman" panose="02020603050405020304" pitchFamily="18" charset="0"/>
              </a:rPr>
              <a:t>以及</a:t>
            </a:r>
            <a:r>
              <a:rPr lang="zh-CN" altLang="zh-CN" sz="1800" b="1" dirty="0">
                <a:effectLst/>
                <a:ea typeface="等线" panose="02010600030101010101" pitchFamily="2" charset="-122"/>
                <a:cs typeface="Times New Roman" panose="02020603050405020304" pitchFamily="18" charset="0"/>
              </a:rPr>
              <a:t>后期对于文献综述的系统更新</a:t>
            </a:r>
            <a:r>
              <a:rPr lang="zh-CN" altLang="en-US" sz="1800" b="1" dirty="0">
                <a:effectLst/>
                <a:ea typeface="等线" panose="02010600030101010101" pitchFamily="2" charset="-122"/>
                <a:cs typeface="Times New Roman" panose="02020603050405020304" pitchFamily="18" charset="0"/>
              </a:rPr>
              <a:t>。</a:t>
            </a:r>
            <a:endParaRPr lang="zh-CN" altLang="en-US" dirty="0"/>
          </a:p>
        </p:txBody>
      </p:sp>
      <p:sp>
        <p:nvSpPr>
          <p:cNvPr id="22" name="文本框 21">
            <a:extLst>
              <a:ext uri="{FF2B5EF4-FFF2-40B4-BE49-F238E27FC236}">
                <a16:creationId xmlns:a16="http://schemas.microsoft.com/office/drawing/2014/main" id="{BB858EEE-807F-C3DE-3572-D9E13B9381FA}"/>
              </a:ext>
            </a:extLst>
          </p:cNvPr>
          <p:cNvSpPr txBox="1"/>
          <p:nvPr/>
        </p:nvSpPr>
        <p:spPr>
          <a:xfrm>
            <a:off x="913328" y="5709923"/>
            <a:ext cx="8720861" cy="646331"/>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除了科学问题，以上背景调查技术还</a:t>
            </a:r>
            <a:r>
              <a:rPr lang="zh-CN" altLang="en-US" dirty="0">
                <a:ea typeface="等线" panose="02010600030101010101" pitchFamily="2" charset="-122"/>
                <a:cs typeface="Times New Roman" panose="02020603050405020304" pitchFamily="18" charset="0"/>
              </a:rPr>
              <a:t>可以考虑用在</a:t>
            </a:r>
            <a:r>
              <a:rPr lang="zh-CN" altLang="zh-CN" sz="1800" dirty="0">
                <a:effectLst/>
                <a:ea typeface="等线" panose="02010600030101010101" pitchFamily="2" charset="-122"/>
                <a:cs typeface="Times New Roman" panose="02020603050405020304" pitchFamily="18" charset="0"/>
              </a:rPr>
              <a:t>任何</a:t>
            </a:r>
            <a:r>
              <a:rPr lang="zh-CN" altLang="zh-CN" sz="1800" b="1" dirty="0">
                <a:effectLst/>
                <a:ea typeface="等线" panose="02010600030101010101" pitchFamily="2" charset="-122"/>
                <a:cs typeface="Times New Roman" panose="02020603050405020304" pitchFamily="18" charset="0"/>
              </a:rPr>
              <a:t>足够有趣、值得严肃对待的问题</a:t>
            </a:r>
            <a:r>
              <a:rPr lang="zh-CN" altLang="en-US" sz="1800" b="1" dirty="0">
                <a:effectLst/>
                <a:ea typeface="等线" panose="02010600030101010101" pitchFamily="2" charset="-122"/>
                <a:cs typeface="Times New Roman" panose="02020603050405020304" pitchFamily="18" charset="0"/>
              </a:rPr>
              <a:t>上</a:t>
            </a:r>
            <a:r>
              <a:rPr lang="zh-CN" altLang="zh-CN" sz="1800" dirty="0">
                <a:effectLst/>
                <a:ea typeface="等线"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3924779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8" grpId="0" animBg="1"/>
      <p:bldP spid="10" grpId="0" animBg="1"/>
      <p:bldP spid="11" grpId="0" animBg="1"/>
      <p:bldP spid="12" grpId="0" animBg="1"/>
      <p:bldP spid="13" grpId="0" animBg="1"/>
      <p:bldP spid="14" grpId="0" animBg="1"/>
      <p:bldP spid="15" grpId="0"/>
      <p:bldP spid="16" grpId="0"/>
      <p:bldP spid="17" grpId="0"/>
      <p:bldP spid="18" grpId="0"/>
      <p:bldP spid="21"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A18B7-34F7-A5BB-3588-4DE0385CE434}"/>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301602CA-2828-CFFA-6473-E61D604E05AE}"/>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solidFill>
                  <a:schemeClr val="tx1"/>
                </a:solidFill>
              </a:rPr>
              <a:t>科学问题的背景调查技术</a:t>
            </a:r>
            <a:r>
              <a:rPr lang="zh-CN" altLang="en-US" sz="2000" b="1" dirty="0"/>
              <a:t>：</a:t>
            </a:r>
            <a:r>
              <a:rPr lang="zh-CN" altLang="en-US" sz="2000" dirty="0"/>
              <a:t>系统地搜索和整合与某个科学问题相关的信息、以精确描写其背景的技术</a:t>
            </a:r>
            <a:endParaRPr lang="en-US" altLang="zh-CN" sz="2000" dirty="0"/>
          </a:p>
          <a:p>
            <a:pPr>
              <a:lnSpc>
                <a:spcPct val="150000"/>
              </a:lnSpc>
            </a:pPr>
            <a:r>
              <a:rPr lang="zh-CN" altLang="en-US" sz="1800" b="1" dirty="0"/>
              <a:t>       科学问题：</a:t>
            </a:r>
            <a:r>
              <a:rPr lang="zh-CN" altLang="en-US" sz="1800" dirty="0"/>
              <a:t>通常以疑问句为存在形式的、基于可证伪的已知、指出可证伪的未知的方式；以尽量可重复的、公开的方法来解决；目的是理解世界并且</a:t>
            </a:r>
            <a:r>
              <a:rPr lang="en-US" altLang="zh-CN" sz="1800" dirty="0"/>
              <a:t>/</a:t>
            </a:r>
            <a:r>
              <a:rPr lang="zh-CN" altLang="en-US" sz="1800" dirty="0"/>
              <a:t>或者改造世界</a:t>
            </a:r>
            <a:endParaRPr lang="en-US" altLang="zh-CN" sz="1800" dirty="0"/>
          </a:p>
          <a:p>
            <a:pPr>
              <a:lnSpc>
                <a:spcPct val="150000"/>
              </a:lnSpc>
            </a:pPr>
            <a:r>
              <a:rPr lang="zh-CN" altLang="en-US" sz="1800" b="1" dirty="0"/>
              <a:t>       背景：</a:t>
            </a:r>
            <a:r>
              <a:rPr lang="zh-CN" altLang="en-US" sz="1800" dirty="0"/>
              <a:t>在某一时间点上关于某个存在的信息的总和</a:t>
            </a:r>
            <a:endParaRPr lang="en-US" altLang="zh-CN" sz="1800" dirty="0"/>
          </a:p>
          <a:p>
            <a:pPr>
              <a:lnSpc>
                <a:spcPct val="150000"/>
              </a:lnSpc>
            </a:pPr>
            <a:r>
              <a:rPr lang="zh-CN" altLang="en-US" sz="1800" b="1" dirty="0"/>
              <a:t>       调查技术：</a:t>
            </a:r>
            <a:r>
              <a:rPr lang="zh-CN" altLang="en-US" sz="1800" dirty="0"/>
              <a:t>以信息搜索和整合为主要目标的、系统性的算法和具体工具的结合</a:t>
            </a:r>
            <a:endParaRPr lang="en-US" altLang="zh-CN" sz="18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D5EFE-F6FF-AFF6-2E9E-2D078859DEF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B786623-C262-6D4F-4FB2-31CBA9351870}"/>
              </a:ext>
            </a:extLst>
          </p:cNvPr>
          <p:cNvSpPr>
            <a:spLocks noGrp="1"/>
          </p:cNvSpPr>
          <p:nvPr>
            <p:ph type="title"/>
          </p:nvPr>
        </p:nvSpPr>
        <p:spPr/>
        <p:txBody>
          <a:bodyPr/>
          <a:lstStyle/>
          <a:p>
            <a:r>
              <a:rPr lang="zh-CN" altLang="en-US" dirty="0"/>
              <a:t>意义与整体工作流</a:t>
            </a:r>
          </a:p>
        </p:txBody>
      </p:sp>
      <p:sp>
        <p:nvSpPr>
          <p:cNvPr id="3" name="内容占位符 2">
            <a:extLst>
              <a:ext uri="{FF2B5EF4-FFF2-40B4-BE49-F238E27FC236}">
                <a16:creationId xmlns:a16="http://schemas.microsoft.com/office/drawing/2014/main" id="{EEB0939F-D737-77A4-20DC-D830E71694D4}"/>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1800" dirty="0"/>
              <a:t>意义：（</a:t>
            </a:r>
            <a:r>
              <a:rPr lang="en-US" altLang="zh-CN" sz="1800" dirty="0"/>
              <a:t>1</a:t>
            </a:r>
            <a:r>
              <a:rPr lang="zh-CN" altLang="en-US" sz="1800" dirty="0"/>
              <a:t>）有效率地发现合适的科学问题，并且给予精确的定义；</a:t>
            </a:r>
            <a:endParaRPr lang="en-US" altLang="zh-CN" sz="1800" dirty="0"/>
          </a:p>
          <a:p>
            <a:pPr>
              <a:lnSpc>
                <a:spcPct val="150000"/>
              </a:lnSpc>
            </a:pPr>
            <a:r>
              <a:rPr lang="en-US" altLang="zh-CN" sz="1800" dirty="0"/>
              <a:t>          </a:t>
            </a:r>
            <a:r>
              <a:rPr lang="zh-CN" altLang="en-US" sz="1800" dirty="0"/>
              <a:t>（</a:t>
            </a:r>
            <a:r>
              <a:rPr lang="en-US" altLang="zh-CN" sz="1800" dirty="0"/>
              <a:t>2</a:t>
            </a:r>
            <a:r>
              <a:rPr lang="zh-CN" altLang="en-US" sz="1800" dirty="0"/>
              <a:t>）促进问题的解决</a:t>
            </a:r>
            <a:endParaRPr lang="en-US" altLang="zh-CN" sz="1800" dirty="0"/>
          </a:p>
          <a:p>
            <a:pPr>
              <a:lnSpc>
                <a:spcPct val="150000"/>
              </a:lnSpc>
            </a:pPr>
            <a:endParaRPr lang="zh-CN" altLang="en-US" sz="1800" dirty="0"/>
          </a:p>
        </p:txBody>
      </p:sp>
      <p:graphicFrame>
        <p:nvGraphicFramePr>
          <p:cNvPr id="4" name="图示 3">
            <a:extLst>
              <a:ext uri="{FF2B5EF4-FFF2-40B4-BE49-F238E27FC236}">
                <a16:creationId xmlns:a16="http://schemas.microsoft.com/office/drawing/2014/main" id="{BAC1EED7-F4C3-8E1B-1243-572F47819D9D}"/>
              </a:ext>
            </a:extLst>
          </p:cNvPr>
          <p:cNvGraphicFramePr/>
          <p:nvPr>
            <p:extLst>
              <p:ext uri="{D42A27DB-BD31-4B8C-83A1-F6EECF244321}">
                <p14:modId xmlns:p14="http://schemas.microsoft.com/office/powerpoint/2010/main" val="3721906147"/>
              </p:ext>
            </p:extLst>
          </p:nvPr>
        </p:nvGraphicFramePr>
        <p:xfrm>
          <a:off x="1738702" y="99127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94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CB351770-3FB6-4067-B134-F70B95E2DE47}"/>
                                            </p:graphicEl>
                                          </p:spTgt>
                                        </p:tgtEl>
                                        <p:attrNameLst>
                                          <p:attrName>style.visibility</p:attrName>
                                        </p:attrNameLst>
                                      </p:cBhvr>
                                      <p:to>
                                        <p:strVal val="visible"/>
                                      </p:to>
                                    </p:set>
                                    <p:animEffect transition="in" filter="fade">
                                      <p:cBhvr>
                                        <p:cTn id="17" dur="500"/>
                                        <p:tgtEl>
                                          <p:spTgt spid="4">
                                            <p:graphicEl>
                                              <a:dgm id="{CB351770-3FB6-4067-B134-F70B95E2DE47}"/>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73936043-73B5-4AE8-9676-9E96FE79639C}"/>
                                            </p:graphicEl>
                                          </p:spTgt>
                                        </p:tgtEl>
                                        <p:attrNameLst>
                                          <p:attrName>style.visibility</p:attrName>
                                        </p:attrNameLst>
                                      </p:cBhvr>
                                      <p:to>
                                        <p:strVal val="visible"/>
                                      </p:to>
                                    </p:set>
                                    <p:animEffect transition="in" filter="fade">
                                      <p:cBhvr>
                                        <p:cTn id="20" dur="500"/>
                                        <p:tgtEl>
                                          <p:spTgt spid="4">
                                            <p:graphicEl>
                                              <a:dgm id="{73936043-73B5-4AE8-9676-9E96FE79639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87A30B15-CFF8-4262-AE57-A8CDF7EA5111}"/>
                                            </p:graphicEl>
                                          </p:spTgt>
                                        </p:tgtEl>
                                        <p:attrNameLst>
                                          <p:attrName>style.visibility</p:attrName>
                                        </p:attrNameLst>
                                      </p:cBhvr>
                                      <p:to>
                                        <p:strVal val="visible"/>
                                      </p:to>
                                    </p:set>
                                    <p:animEffect transition="in" filter="fade">
                                      <p:cBhvr>
                                        <p:cTn id="23" dur="500"/>
                                        <p:tgtEl>
                                          <p:spTgt spid="4">
                                            <p:graphicEl>
                                              <a:dgm id="{87A30B15-CFF8-4262-AE57-A8CDF7EA5111}"/>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92DCEE69-1666-4541-8572-D322BA87CCEA}"/>
                                            </p:graphicEl>
                                          </p:spTgt>
                                        </p:tgtEl>
                                        <p:attrNameLst>
                                          <p:attrName>style.visibility</p:attrName>
                                        </p:attrNameLst>
                                      </p:cBhvr>
                                      <p:to>
                                        <p:strVal val="visible"/>
                                      </p:to>
                                    </p:set>
                                    <p:animEffect transition="in" filter="fade">
                                      <p:cBhvr>
                                        <p:cTn id="26" dur="500"/>
                                        <p:tgtEl>
                                          <p:spTgt spid="4">
                                            <p:graphicEl>
                                              <a:dgm id="{92DCEE69-1666-4541-8572-D322BA87CCEA}"/>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graphicEl>
                                              <a:dgm id="{0B42A24C-A9BC-4B53-BE49-14FD9AFA985D}"/>
                                            </p:graphicEl>
                                          </p:spTgt>
                                        </p:tgtEl>
                                        <p:attrNameLst>
                                          <p:attrName>style.visibility</p:attrName>
                                        </p:attrNameLst>
                                      </p:cBhvr>
                                      <p:to>
                                        <p:strVal val="visible"/>
                                      </p:to>
                                    </p:set>
                                    <p:animEffect transition="in" filter="fade">
                                      <p:cBhvr>
                                        <p:cTn id="29" dur="500"/>
                                        <p:tgtEl>
                                          <p:spTgt spid="4">
                                            <p:graphicEl>
                                              <a:dgm id="{0B42A24C-A9BC-4B53-BE49-14FD9AFA985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31FFD-50DF-9F8B-3E4B-B76FA1913EE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1A0AF08E-CF71-0B3E-B7A5-02EAB97FD0A7}"/>
              </a:ext>
            </a:extLst>
          </p:cNvPr>
          <p:cNvSpPr>
            <a:spLocks noGrp="1"/>
          </p:cNvSpPr>
          <p:nvPr>
            <p:ph type="title"/>
          </p:nvPr>
        </p:nvSpPr>
        <p:spPr/>
        <p:txBody>
          <a:bodyPr/>
          <a:lstStyle/>
          <a:p>
            <a:r>
              <a:rPr lang="en-US" altLang="zh-CN" dirty="0"/>
              <a:t>2. </a:t>
            </a:r>
            <a:r>
              <a:rPr lang="zh-CN" altLang="en-US" dirty="0"/>
              <a:t>描写问题的背景结构</a:t>
            </a:r>
          </a:p>
        </p:txBody>
      </p:sp>
    </p:spTree>
    <p:extLst>
      <p:ext uri="{BB962C8B-B14F-4D97-AF65-F5344CB8AC3E}">
        <p14:creationId xmlns:p14="http://schemas.microsoft.com/office/powerpoint/2010/main" val="738637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FFF9-DA3E-222E-C8CB-5DAA682A09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1407899-B3AA-4FAC-CA69-054AECD01A9F}"/>
              </a:ext>
            </a:extLst>
          </p:cNvPr>
          <p:cNvSpPr>
            <a:spLocks noGrp="1"/>
          </p:cNvSpPr>
          <p:nvPr>
            <p:ph type="title"/>
          </p:nvPr>
        </p:nvSpPr>
        <p:spPr/>
        <p:txBody>
          <a:bodyPr/>
          <a:lstStyle/>
          <a:p>
            <a:r>
              <a:rPr lang="zh-CN" altLang="en-US" dirty="0"/>
              <a:t>定义、意义与工作流</a:t>
            </a:r>
          </a:p>
        </p:txBody>
      </p:sp>
      <p:sp>
        <p:nvSpPr>
          <p:cNvPr id="3" name="内容占位符 2">
            <a:extLst>
              <a:ext uri="{FF2B5EF4-FFF2-40B4-BE49-F238E27FC236}">
                <a16:creationId xmlns:a16="http://schemas.microsoft.com/office/drawing/2014/main" id="{AB3A7169-F57D-DDD2-5597-43059B933262}"/>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描写问题的背景结构：</a:t>
            </a:r>
            <a:r>
              <a:rPr lang="zh-CN" altLang="en-US" sz="2000" dirty="0"/>
              <a:t>以问题中的主要概念及其组合绘制出问题背后的知识网络的结构</a:t>
            </a:r>
            <a:endParaRPr lang="en-US" altLang="zh-CN" sz="2000" dirty="0"/>
          </a:p>
          <a:p>
            <a:pPr>
              <a:lnSpc>
                <a:spcPct val="150000"/>
              </a:lnSpc>
            </a:pPr>
            <a:r>
              <a:rPr lang="zh-CN" altLang="en-US" sz="2000" b="1" dirty="0"/>
              <a:t>意义：</a:t>
            </a:r>
            <a:r>
              <a:rPr lang="zh-CN" altLang="en-US" sz="2000" dirty="0"/>
              <a:t>将问题的背景结构化、可视化，为之后的调查提供视觉和认知上的辅助</a:t>
            </a:r>
            <a:endParaRPr lang="en-US" altLang="zh-CN" sz="2000" dirty="0"/>
          </a:p>
          <a:p>
            <a:pPr>
              <a:lnSpc>
                <a:spcPct val="150000"/>
              </a:lnSpc>
            </a:pPr>
            <a:endParaRPr lang="zh-CN" altLang="en-US" sz="1800" dirty="0"/>
          </a:p>
        </p:txBody>
      </p:sp>
      <p:graphicFrame>
        <p:nvGraphicFramePr>
          <p:cNvPr id="5" name="图示 4">
            <a:extLst>
              <a:ext uri="{FF2B5EF4-FFF2-40B4-BE49-F238E27FC236}">
                <a16:creationId xmlns:a16="http://schemas.microsoft.com/office/drawing/2014/main" id="{39FCE6E2-821F-A8F8-4CC7-8A0BE417332E}"/>
              </a:ext>
            </a:extLst>
          </p:cNvPr>
          <p:cNvGraphicFramePr/>
          <p:nvPr>
            <p:extLst>
              <p:ext uri="{D42A27DB-BD31-4B8C-83A1-F6EECF244321}">
                <p14:modId xmlns:p14="http://schemas.microsoft.com/office/powerpoint/2010/main" val="3990415743"/>
              </p:ext>
            </p:extLst>
          </p:nvPr>
        </p:nvGraphicFramePr>
        <p:xfrm>
          <a:off x="1967060" y="125631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59255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8F2C9-A4D0-7CE6-A87B-15E6408F8D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D2F636-9F74-1C1F-9AF7-94676E7DAED0}"/>
              </a:ext>
            </a:extLst>
          </p:cNvPr>
          <p:cNvSpPr>
            <a:spLocks noGrp="1"/>
          </p:cNvSpPr>
          <p:nvPr>
            <p:ph type="title"/>
          </p:nvPr>
        </p:nvSpPr>
        <p:spPr/>
        <p:txBody>
          <a:bodyPr/>
          <a:lstStyle/>
          <a:p>
            <a:r>
              <a:rPr lang="zh-CN" altLang="en-US" dirty="0"/>
              <a:t>描写问题的背景结构：案例</a:t>
            </a:r>
          </a:p>
        </p:txBody>
      </p:sp>
      <p:graphicFrame>
        <p:nvGraphicFramePr>
          <p:cNvPr id="4" name="内容占位符 3">
            <a:extLst>
              <a:ext uri="{FF2B5EF4-FFF2-40B4-BE49-F238E27FC236}">
                <a16:creationId xmlns:a16="http://schemas.microsoft.com/office/drawing/2014/main" id="{F430B91B-28A3-91AE-A2CE-81774565F9BE}"/>
              </a:ext>
            </a:extLst>
          </p:cNvPr>
          <p:cNvGraphicFramePr>
            <a:graphicFrameLocks noGrp="1"/>
          </p:cNvGraphicFramePr>
          <p:nvPr>
            <p:ph sz="quarter" idx="10"/>
            <p:extLst>
              <p:ext uri="{D42A27DB-BD31-4B8C-83A1-F6EECF244321}">
                <p14:modId xmlns:p14="http://schemas.microsoft.com/office/powerpoint/2010/main" val="3401961817"/>
              </p:ext>
            </p:extLst>
          </p:nvPr>
        </p:nvGraphicFramePr>
        <p:xfrm>
          <a:off x="-3859722" y="1426474"/>
          <a:ext cx="10982325" cy="5060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F5FF3C7F-3854-4234-133D-051E3ED3B9F2}"/>
              </a:ext>
            </a:extLst>
          </p:cNvPr>
          <p:cNvSpPr txBox="1"/>
          <p:nvPr/>
        </p:nvSpPr>
        <p:spPr>
          <a:xfrm>
            <a:off x="3892486" y="1500328"/>
            <a:ext cx="6460233" cy="830997"/>
          </a:xfrm>
          <a:prstGeom prst="rect">
            <a:avLst/>
          </a:prstGeom>
          <a:noFill/>
        </p:spPr>
        <p:txBody>
          <a:bodyPr wrap="square" rtlCol="0">
            <a:spAutoFit/>
          </a:bodyPr>
          <a:lstStyle/>
          <a:p>
            <a:r>
              <a:rPr lang="zh-CN" altLang="en-US" sz="2400" dirty="0">
                <a:highlight>
                  <a:srgbClr val="FFFF00"/>
                </a:highlight>
              </a:rPr>
              <a:t>背侧中缝核</a:t>
            </a:r>
            <a:r>
              <a:rPr lang="zh-CN" altLang="en-US" sz="2400" dirty="0">
                <a:highlight>
                  <a:srgbClr val="00FF00"/>
                </a:highlight>
              </a:rPr>
              <a:t>多巴胺能神经元</a:t>
            </a:r>
            <a:r>
              <a:rPr lang="zh-CN" altLang="en-US" sz="2400" dirty="0"/>
              <a:t>是如何</a:t>
            </a:r>
            <a:r>
              <a:rPr lang="zh-CN" altLang="en-US" sz="2400" dirty="0">
                <a:highlight>
                  <a:srgbClr val="FFFF00"/>
                </a:highlight>
              </a:rPr>
              <a:t>调节</a:t>
            </a:r>
            <a:r>
              <a:rPr lang="zh-CN" altLang="en-US" sz="2400" dirty="0"/>
              <a:t>对</a:t>
            </a:r>
            <a:r>
              <a:rPr lang="zh-CN" altLang="en-US" sz="2400" dirty="0">
                <a:highlight>
                  <a:srgbClr val="00FF00"/>
                </a:highlight>
              </a:rPr>
              <a:t>无聊感</a:t>
            </a:r>
            <a:r>
              <a:rPr lang="zh-CN" altLang="en-US" sz="2400" dirty="0"/>
              <a:t>的</a:t>
            </a:r>
            <a:r>
              <a:rPr lang="zh-CN" altLang="en-US" sz="2400" dirty="0">
                <a:highlight>
                  <a:srgbClr val="FFFF00"/>
                </a:highlight>
              </a:rPr>
              <a:t>逃避反应</a:t>
            </a:r>
            <a:r>
              <a:rPr lang="zh-CN" altLang="en-US" sz="2400" dirty="0"/>
              <a:t>的？</a:t>
            </a:r>
          </a:p>
        </p:txBody>
      </p:sp>
      <p:graphicFrame>
        <p:nvGraphicFramePr>
          <p:cNvPr id="7" name="表格 6">
            <a:extLst>
              <a:ext uri="{FF2B5EF4-FFF2-40B4-BE49-F238E27FC236}">
                <a16:creationId xmlns:a16="http://schemas.microsoft.com/office/drawing/2014/main" id="{F0316E75-5FB7-5776-BDBB-4E8D1A37AB58}"/>
              </a:ext>
            </a:extLst>
          </p:cNvPr>
          <p:cNvGraphicFramePr>
            <a:graphicFrameLocks noGrp="1"/>
          </p:cNvGraphicFramePr>
          <p:nvPr>
            <p:extLst>
              <p:ext uri="{D42A27DB-BD31-4B8C-83A1-F6EECF244321}">
                <p14:modId xmlns:p14="http://schemas.microsoft.com/office/powerpoint/2010/main" val="3939384224"/>
              </p:ext>
            </p:extLst>
          </p:nvPr>
        </p:nvGraphicFramePr>
        <p:xfrm>
          <a:off x="3353662" y="2407092"/>
          <a:ext cx="7537880" cy="3090360"/>
        </p:xfrm>
        <a:graphic>
          <a:graphicData uri="http://schemas.openxmlformats.org/drawingml/2006/table">
            <a:tbl>
              <a:tblPr firstRow="1" bandRow="1">
                <a:tableStyleId>{5C22544A-7EE6-4342-B048-85BDC9FD1C3A}</a:tableStyleId>
              </a:tblPr>
              <a:tblGrid>
                <a:gridCol w="3768940">
                  <a:extLst>
                    <a:ext uri="{9D8B030D-6E8A-4147-A177-3AD203B41FA5}">
                      <a16:colId xmlns:a16="http://schemas.microsoft.com/office/drawing/2014/main" val="3164841798"/>
                    </a:ext>
                  </a:extLst>
                </a:gridCol>
                <a:gridCol w="3768940">
                  <a:extLst>
                    <a:ext uri="{9D8B030D-6E8A-4147-A177-3AD203B41FA5}">
                      <a16:colId xmlns:a16="http://schemas.microsoft.com/office/drawing/2014/main" val="2649664030"/>
                    </a:ext>
                  </a:extLst>
                </a:gridCol>
              </a:tblGrid>
              <a:tr h="343916">
                <a:tc>
                  <a:txBody>
                    <a:bodyPr/>
                    <a:lstStyle/>
                    <a:p>
                      <a:r>
                        <a:rPr lang="zh-CN" altLang="en-US" sz="1700" dirty="0"/>
                        <a:t>主要概念</a:t>
                      </a:r>
                    </a:p>
                  </a:txBody>
                  <a:tcPr marL="84801" marR="84801" marT="42401" marB="42401"/>
                </a:tc>
                <a:tc>
                  <a:txBody>
                    <a:bodyPr/>
                    <a:lstStyle/>
                    <a:p>
                      <a:r>
                        <a:rPr lang="zh-CN" altLang="en-US" sz="1700" dirty="0"/>
                        <a:t>定义</a:t>
                      </a:r>
                    </a:p>
                  </a:txBody>
                  <a:tcPr marL="84801" marR="84801" marT="42401" marB="42401"/>
                </a:tc>
                <a:extLst>
                  <a:ext uri="{0D108BD9-81ED-4DB2-BD59-A6C34878D82A}">
                    <a16:rowId xmlns:a16="http://schemas.microsoft.com/office/drawing/2014/main" val="2719822611"/>
                  </a:ext>
                </a:extLst>
              </a:tr>
              <a:tr h="848012">
                <a:tc>
                  <a:txBody>
                    <a:bodyPr/>
                    <a:lstStyle/>
                    <a:p>
                      <a:r>
                        <a:rPr lang="zh-CN" altLang="en-US" sz="1700" dirty="0"/>
                        <a:t>背侧中缝核</a:t>
                      </a:r>
                    </a:p>
                  </a:txBody>
                  <a:tcPr marL="84801" marR="84801" marT="42401" marB="42401"/>
                </a:tc>
                <a:tc>
                  <a:txBody>
                    <a:bodyPr/>
                    <a:lstStyle/>
                    <a:p>
                      <a:r>
                        <a:rPr lang="zh-CN" altLang="zh-CN" sz="1700" kern="1200" dirty="0">
                          <a:solidFill>
                            <a:schemeClr val="dk1"/>
                          </a:solidFill>
                          <a:effectLst/>
                          <a:latin typeface="+mn-lt"/>
                          <a:ea typeface="+mn-ea"/>
                          <a:cs typeface="+mn-cs"/>
                        </a:rPr>
                        <a:t>位于脑干的一个核团，主要由血清素能神经元构成，但近年来也在此处发现了少量的多巴胺能神经元</a:t>
                      </a:r>
                      <a:endParaRPr lang="zh-CN" altLang="en-US" sz="1700" dirty="0"/>
                    </a:p>
                  </a:txBody>
                  <a:tcPr marL="84801" marR="84801" marT="42401" marB="42401"/>
                </a:tc>
                <a:extLst>
                  <a:ext uri="{0D108BD9-81ED-4DB2-BD59-A6C34878D82A}">
                    <a16:rowId xmlns:a16="http://schemas.microsoft.com/office/drawing/2014/main" val="876525122"/>
                  </a:ext>
                </a:extLst>
              </a:tr>
              <a:tr h="343916">
                <a:tc>
                  <a:txBody>
                    <a:bodyPr/>
                    <a:lstStyle/>
                    <a:p>
                      <a:r>
                        <a:rPr lang="zh-CN" altLang="en-US" sz="1700" dirty="0"/>
                        <a:t>多巴胺能神经元</a:t>
                      </a:r>
                    </a:p>
                  </a:txBody>
                  <a:tcPr marL="84801" marR="84801" marT="42401" marB="42401"/>
                </a:tc>
                <a:tc>
                  <a:txBody>
                    <a:bodyPr/>
                    <a:lstStyle/>
                    <a:p>
                      <a:r>
                        <a:rPr lang="zh-CN" altLang="en-US" sz="1700" kern="1200" dirty="0">
                          <a:solidFill>
                            <a:schemeClr val="dk1"/>
                          </a:solidFill>
                          <a:effectLst/>
                          <a:latin typeface="+mn-lt"/>
                          <a:ea typeface="+mn-ea"/>
                          <a:cs typeface="+mn-cs"/>
                        </a:rPr>
                        <a:t>能够</a:t>
                      </a:r>
                      <a:r>
                        <a:rPr lang="zh-CN" altLang="zh-CN" sz="1700" kern="1200" dirty="0">
                          <a:solidFill>
                            <a:schemeClr val="dk1"/>
                          </a:solidFill>
                          <a:effectLst/>
                          <a:latin typeface="+mn-lt"/>
                          <a:ea typeface="+mn-ea"/>
                          <a:cs typeface="+mn-cs"/>
                        </a:rPr>
                        <a:t>合成和释放多巴胺的神经元</a:t>
                      </a:r>
                      <a:endParaRPr lang="zh-CN" altLang="en-US" sz="1700" dirty="0"/>
                    </a:p>
                  </a:txBody>
                  <a:tcPr marL="84801" marR="84801" marT="42401" marB="42401"/>
                </a:tc>
                <a:extLst>
                  <a:ext uri="{0D108BD9-81ED-4DB2-BD59-A6C34878D82A}">
                    <a16:rowId xmlns:a16="http://schemas.microsoft.com/office/drawing/2014/main" val="3192752473"/>
                  </a:ext>
                </a:extLst>
              </a:tr>
              <a:tr h="593608">
                <a:tc>
                  <a:txBody>
                    <a:bodyPr/>
                    <a:lstStyle/>
                    <a:p>
                      <a:r>
                        <a:rPr lang="zh-CN" altLang="en-US" sz="1700" dirty="0"/>
                        <a:t>调节</a:t>
                      </a:r>
                    </a:p>
                  </a:txBody>
                  <a:tcPr marL="84801" marR="84801" marT="42401" marB="42401"/>
                </a:tc>
                <a:tc>
                  <a:txBody>
                    <a:bodyPr/>
                    <a:lstStyle/>
                    <a:p>
                      <a:r>
                        <a:rPr lang="zh-CN" altLang="zh-CN" sz="1700" kern="1200" dirty="0">
                          <a:solidFill>
                            <a:schemeClr val="dk1"/>
                          </a:solidFill>
                          <a:effectLst/>
                          <a:latin typeface="+mn-lt"/>
                          <a:ea typeface="+mn-ea"/>
                          <a:cs typeface="+mn-cs"/>
                        </a:rPr>
                        <a:t>以一种缓慢、大规模的方式产生影响</a:t>
                      </a:r>
                      <a:endParaRPr lang="zh-CN" altLang="en-US" sz="1700" dirty="0"/>
                    </a:p>
                  </a:txBody>
                  <a:tcPr marL="84801" marR="84801" marT="42401" marB="42401"/>
                </a:tc>
                <a:extLst>
                  <a:ext uri="{0D108BD9-81ED-4DB2-BD59-A6C34878D82A}">
                    <a16:rowId xmlns:a16="http://schemas.microsoft.com/office/drawing/2014/main" val="4213229661"/>
                  </a:ext>
                </a:extLst>
              </a:tr>
              <a:tr h="343916">
                <a:tc>
                  <a:txBody>
                    <a:bodyPr/>
                    <a:lstStyle/>
                    <a:p>
                      <a:r>
                        <a:rPr lang="zh-CN" altLang="en-US" sz="1700" dirty="0"/>
                        <a:t>无聊感</a:t>
                      </a:r>
                    </a:p>
                  </a:txBody>
                  <a:tcPr marL="84801" marR="84801" marT="42401" marB="42401"/>
                </a:tc>
                <a:tc>
                  <a:txBody>
                    <a:bodyPr/>
                    <a:lstStyle/>
                    <a:p>
                      <a:r>
                        <a:rPr lang="zh-CN" altLang="zh-CN" sz="1700" kern="1200" dirty="0">
                          <a:solidFill>
                            <a:schemeClr val="dk1"/>
                          </a:solidFill>
                          <a:effectLst/>
                          <a:latin typeface="+mn-lt"/>
                          <a:ea typeface="+mn-ea"/>
                          <a:cs typeface="+mn-cs"/>
                        </a:rPr>
                        <a:t>需要新颖刺激时产生的感觉</a:t>
                      </a:r>
                      <a:endParaRPr lang="zh-CN" altLang="en-US" sz="1700" dirty="0"/>
                    </a:p>
                  </a:txBody>
                  <a:tcPr marL="84801" marR="84801" marT="42401" marB="42401"/>
                </a:tc>
                <a:extLst>
                  <a:ext uri="{0D108BD9-81ED-4DB2-BD59-A6C34878D82A}">
                    <a16:rowId xmlns:a16="http://schemas.microsoft.com/office/drawing/2014/main" val="1807030702"/>
                  </a:ext>
                </a:extLst>
              </a:tr>
              <a:tr h="593608">
                <a:tc>
                  <a:txBody>
                    <a:bodyPr/>
                    <a:lstStyle/>
                    <a:p>
                      <a:r>
                        <a:rPr lang="zh-CN" altLang="en-US" sz="1700" dirty="0"/>
                        <a:t>逃避反应</a:t>
                      </a:r>
                    </a:p>
                  </a:txBody>
                  <a:tcPr marL="84801" marR="84801" marT="42401" marB="42401"/>
                </a:tc>
                <a:tc>
                  <a:txBody>
                    <a:bodyPr/>
                    <a:lstStyle/>
                    <a:p>
                      <a:r>
                        <a:rPr lang="zh-CN" altLang="zh-CN" sz="1700" kern="1200" dirty="0">
                          <a:solidFill>
                            <a:schemeClr val="dk1"/>
                          </a:solidFill>
                          <a:effectLst/>
                          <a:latin typeface="+mn-lt"/>
                          <a:ea typeface="+mn-ea"/>
                          <a:cs typeface="+mn-cs"/>
                        </a:rPr>
                        <a:t>对于正在发生的厌恶刺激产生的拉大物理并且</a:t>
                      </a:r>
                      <a:r>
                        <a:rPr lang="en-US" altLang="zh-CN" sz="1700" kern="1200" dirty="0">
                          <a:solidFill>
                            <a:schemeClr val="dk1"/>
                          </a:solidFill>
                          <a:effectLst/>
                          <a:latin typeface="+mn-lt"/>
                          <a:ea typeface="+mn-ea"/>
                          <a:cs typeface="+mn-cs"/>
                        </a:rPr>
                        <a:t>/</a:t>
                      </a:r>
                      <a:r>
                        <a:rPr lang="zh-CN" altLang="zh-CN" sz="1700" kern="1200" dirty="0">
                          <a:solidFill>
                            <a:schemeClr val="dk1"/>
                          </a:solidFill>
                          <a:effectLst/>
                          <a:latin typeface="+mn-lt"/>
                          <a:ea typeface="+mn-ea"/>
                          <a:cs typeface="+mn-cs"/>
                        </a:rPr>
                        <a:t>或者心理距离的行为</a:t>
                      </a:r>
                      <a:endParaRPr lang="zh-CN" altLang="en-US" sz="1700" dirty="0"/>
                    </a:p>
                  </a:txBody>
                  <a:tcPr marL="84801" marR="84801" marT="42401" marB="42401"/>
                </a:tc>
                <a:extLst>
                  <a:ext uri="{0D108BD9-81ED-4DB2-BD59-A6C34878D82A}">
                    <a16:rowId xmlns:a16="http://schemas.microsoft.com/office/drawing/2014/main" val="1166792352"/>
                  </a:ext>
                </a:extLst>
              </a:tr>
            </a:tbl>
          </a:graphicData>
        </a:graphic>
      </p:graphicFrame>
      <p:pic>
        <p:nvPicPr>
          <p:cNvPr id="9" name="图片 8">
            <a:extLst>
              <a:ext uri="{FF2B5EF4-FFF2-40B4-BE49-F238E27FC236}">
                <a16:creationId xmlns:a16="http://schemas.microsoft.com/office/drawing/2014/main" id="{D4D04662-454A-F9F4-B769-FC6928C428B4}"/>
              </a:ext>
            </a:extLst>
          </p:cNvPr>
          <p:cNvPicPr>
            <a:picLocks noChangeAspect="1"/>
          </p:cNvPicPr>
          <p:nvPr/>
        </p:nvPicPr>
        <p:blipFill>
          <a:blip r:embed="rId8"/>
          <a:stretch>
            <a:fillRect/>
          </a:stretch>
        </p:blipFill>
        <p:spPr>
          <a:xfrm>
            <a:off x="4950059" y="232916"/>
            <a:ext cx="4896533" cy="6392167"/>
          </a:xfrm>
          <a:prstGeom prst="rect">
            <a:avLst/>
          </a:prstGeom>
        </p:spPr>
      </p:pic>
    </p:spTree>
    <p:extLst>
      <p:ext uri="{BB962C8B-B14F-4D97-AF65-F5344CB8AC3E}">
        <p14:creationId xmlns:p14="http://schemas.microsoft.com/office/powerpoint/2010/main" val="200643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673A6-51F5-FC2F-88A4-B75D50559B6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D4FD14A0-BF00-7FCF-43F2-A50C12B18BD1}"/>
              </a:ext>
            </a:extLst>
          </p:cNvPr>
          <p:cNvSpPr>
            <a:spLocks noGrp="1"/>
          </p:cNvSpPr>
          <p:nvPr>
            <p:ph type="title"/>
          </p:nvPr>
        </p:nvSpPr>
        <p:spPr/>
        <p:txBody>
          <a:bodyPr/>
          <a:lstStyle/>
          <a:p>
            <a:r>
              <a:rPr lang="en-US" altLang="zh-CN" dirty="0"/>
              <a:t>3. </a:t>
            </a:r>
            <a:r>
              <a:rPr lang="zh-CN" altLang="en-US" dirty="0"/>
              <a:t>一般性背景调查</a:t>
            </a:r>
          </a:p>
        </p:txBody>
      </p:sp>
    </p:spTree>
    <p:extLst>
      <p:ext uri="{BB962C8B-B14F-4D97-AF65-F5344CB8AC3E}">
        <p14:creationId xmlns:p14="http://schemas.microsoft.com/office/powerpoint/2010/main" val="4182544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97FB0-582B-7D34-C5CF-6961E72CF5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66344A2-D551-6371-C0D9-A7F85E1C6C23}"/>
              </a:ext>
            </a:extLst>
          </p:cNvPr>
          <p:cNvSpPr>
            <a:spLocks noGrp="1"/>
          </p:cNvSpPr>
          <p:nvPr>
            <p:ph type="title"/>
          </p:nvPr>
        </p:nvSpPr>
        <p:spPr/>
        <p:txBody>
          <a:bodyPr/>
          <a:lstStyle/>
          <a:p>
            <a:r>
              <a:rPr lang="zh-CN" altLang="en-US" dirty="0"/>
              <a:t>定义与意义</a:t>
            </a:r>
          </a:p>
        </p:txBody>
      </p:sp>
      <p:sp>
        <p:nvSpPr>
          <p:cNvPr id="3" name="内容占位符 2">
            <a:extLst>
              <a:ext uri="{FF2B5EF4-FFF2-40B4-BE49-F238E27FC236}">
                <a16:creationId xmlns:a16="http://schemas.microsoft.com/office/drawing/2014/main" id="{9E65C2A8-9864-8FDF-5784-9A79EEDE54B8}"/>
              </a:ext>
            </a:extLst>
          </p:cNvPr>
          <p:cNvSpPr>
            <a:spLocks noGrp="1"/>
          </p:cNvSpPr>
          <p:nvPr>
            <p:ph sz="quarter" idx="10"/>
          </p:nvPr>
        </p:nvSpPr>
        <p:spPr>
          <a:xfrm>
            <a:off x="539495" y="1435607"/>
            <a:ext cx="10983131" cy="5060083"/>
          </a:xfrm>
        </p:spPr>
        <p:txBody>
          <a:bodyPr>
            <a:normAutofit/>
          </a:bodyPr>
          <a:lstStyle/>
          <a:p>
            <a:pPr>
              <a:lnSpc>
                <a:spcPct val="150000"/>
              </a:lnSpc>
            </a:pPr>
            <a:r>
              <a:rPr lang="zh-CN" altLang="en-US" sz="2000" b="1" dirty="0"/>
              <a:t>一般性背景调查：</a:t>
            </a:r>
            <a:r>
              <a:rPr lang="zh-CN" altLang="en-US" sz="2000" dirty="0"/>
              <a:t>不限制信息来源，围绕对概念组合的提问，对某个概念或者概念组合进行自由的探索</a:t>
            </a:r>
            <a:endParaRPr lang="en-US" altLang="zh-CN" sz="2000" dirty="0"/>
          </a:p>
          <a:p>
            <a:pPr>
              <a:lnSpc>
                <a:spcPct val="150000"/>
              </a:lnSpc>
            </a:pPr>
            <a:r>
              <a:rPr lang="zh-CN" altLang="en-US" sz="2000" b="1" dirty="0"/>
              <a:t>意义：</a:t>
            </a:r>
            <a:r>
              <a:rPr lang="zh-CN" altLang="en-US" sz="2000" dirty="0"/>
              <a:t>对主要概念及其组合形成广阔、生动、具体的理解，这对于精确定义问题、构建广泛的意义和灵活解决问题都有帮助</a:t>
            </a:r>
          </a:p>
        </p:txBody>
      </p:sp>
    </p:spTree>
    <p:extLst>
      <p:ext uri="{BB962C8B-B14F-4D97-AF65-F5344CB8AC3E}">
        <p14:creationId xmlns:p14="http://schemas.microsoft.com/office/powerpoint/2010/main" val="533049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DDD6289A-B149-4983-BD16-17C7F9BA4746}" vid="{D63F4E8F-BBE1-453F-A9A8-66EB479E39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{3AFC014E-5F28-4E59-890B-A8505418B785}tf10001108_win32</Template>
  <TotalTime>1950</TotalTime>
  <Words>5745</Words>
  <Application>Microsoft Office PowerPoint</Application>
  <PresentationFormat>宽屏</PresentationFormat>
  <Paragraphs>404</Paragraphs>
  <Slides>29</Slides>
  <Notes>29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Microsoft YaHei UI</vt:lpstr>
      <vt:lpstr>Microsoft YaHei UI Light</vt:lpstr>
      <vt:lpstr>等线</vt:lpstr>
      <vt:lpstr>Arial</vt:lpstr>
      <vt:lpstr>Wingdings</vt:lpstr>
      <vt:lpstr>欢迎文档</vt:lpstr>
      <vt:lpstr>科学问题的背景调查技术</vt:lpstr>
      <vt:lpstr>1. 引言</vt:lpstr>
      <vt:lpstr>定义</vt:lpstr>
      <vt:lpstr>意义与整体工作流</vt:lpstr>
      <vt:lpstr>2. 描写问题的背景结构</vt:lpstr>
      <vt:lpstr>定义、意义与工作流</vt:lpstr>
      <vt:lpstr>描写问题的背景结构：案例</vt:lpstr>
      <vt:lpstr>3. 一般性背景调查</vt:lpstr>
      <vt:lpstr>定义与意义</vt:lpstr>
      <vt:lpstr>一般性背景调查的工作流</vt:lpstr>
      <vt:lpstr>自由探索</vt:lpstr>
      <vt:lpstr>一般性背景调查：案例</vt:lpstr>
      <vt:lpstr>4. 学术特定背景调查</vt:lpstr>
      <vt:lpstr>定义与意义</vt:lpstr>
      <vt:lpstr>学术特定背景调查的工作流</vt:lpstr>
      <vt:lpstr>AI搜索</vt:lpstr>
      <vt:lpstr>检索句搜索</vt:lpstr>
      <vt:lpstr>相关文献探索</vt:lpstr>
      <vt:lpstr>基于积累文献，追踪现状</vt:lpstr>
      <vt:lpstr>阅读和整理</vt:lpstr>
      <vt:lpstr>对于是否继续对其他概念组合调查的判断</vt:lpstr>
      <vt:lpstr>学术特定背景调查：案例</vt:lpstr>
      <vt:lpstr>学术特定背景调查：案例</vt:lpstr>
      <vt:lpstr>学术特定背景调查：案例</vt:lpstr>
      <vt:lpstr>5. 总结</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恩威</dc:creator>
  <cp:keywords/>
  <cp:lastModifiedBy>Enwei Zhao</cp:lastModifiedBy>
  <cp:revision>50</cp:revision>
  <dcterms:created xsi:type="dcterms:W3CDTF">2022-05-05T02:04:18Z</dcterms:created>
  <dcterms:modified xsi:type="dcterms:W3CDTF">2024-11-20T15:17:27Z</dcterms:modified>
  <cp:version/>
</cp:coreProperties>
</file>