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handoutMasterIdLst>
    <p:handoutMasterId r:id="rId32"/>
  </p:handoutMasterIdLst>
  <p:sldIdLst>
    <p:sldId id="256" r:id="rId2"/>
    <p:sldId id="293" r:id="rId3"/>
    <p:sldId id="271" r:id="rId4"/>
    <p:sldId id="294" r:id="rId5"/>
    <p:sldId id="300" r:id="rId6"/>
    <p:sldId id="295" r:id="rId7"/>
    <p:sldId id="296" r:id="rId8"/>
    <p:sldId id="310" r:id="rId9"/>
    <p:sldId id="297" r:id="rId10"/>
    <p:sldId id="303" r:id="rId11"/>
    <p:sldId id="304" r:id="rId12"/>
    <p:sldId id="305" r:id="rId13"/>
    <p:sldId id="301" r:id="rId14"/>
    <p:sldId id="306" r:id="rId15"/>
    <p:sldId id="311" r:id="rId16"/>
    <p:sldId id="312" r:id="rId17"/>
    <p:sldId id="313" r:id="rId18"/>
    <p:sldId id="314" r:id="rId19"/>
    <p:sldId id="315" r:id="rId20"/>
    <p:sldId id="307" r:id="rId21"/>
    <p:sldId id="316" r:id="rId22"/>
    <p:sldId id="317" r:id="rId23"/>
    <p:sldId id="318" r:id="rId24"/>
    <p:sldId id="319" r:id="rId25"/>
    <p:sldId id="308" r:id="rId26"/>
    <p:sldId id="322" r:id="rId27"/>
    <p:sldId id="320" r:id="rId28"/>
    <p:sldId id="323" r:id="rId29"/>
    <p:sldId id="324" r:id="rId30"/>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平滑、添加注释、协作、操作说明搜索" id="{B9B51309-D148-4332-87C2-07BE32FBCA3B}">
          <p14:sldIdLst>
            <p14:sldId id="293"/>
            <p14:sldId id="271"/>
            <p14:sldId id="294"/>
            <p14:sldId id="300"/>
            <p14:sldId id="295"/>
            <p14:sldId id="296"/>
            <p14:sldId id="310"/>
            <p14:sldId id="297"/>
            <p14:sldId id="303"/>
            <p14:sldId id="304"/>
            <p14:sldId id="305"/>
            <p14:sldId id="301"/>
            <p14:sldId id="306"/>
            <p14:sldId id="311"/>
            <p14:sldId id="312"/>
            <p14:sldId id="313"/>
            <p14:sldId id="314"/>
            <p14:sldId id="315"/>
            <p14:sldId id="307"/>
            <p14:sldId id="316"/>
            <p14:sldId id="317"/>
            <p14:sldId id="318"/>
            <p14:sldId id="319"/>
            <p14:sldId id="308"/>
            <p14:sldId id="322"/>
            <p14:sldId id="320"/>
            <p14:sldId id="323"/>
            <p14:sldId id="324"/>
          </p14:sldIdLst>
        </p14:section>
        <p14:section name="了解详细信息"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986F2C4-36CF-D849-369A-8D4A0C1FD22F}" name="Enwei Zhao" initials="EZ" userId="c15aff27a4ebfb4e"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708" autoAdjust="0"/>
  </p:normalViewPr>
  <p:slideViewPr>
    <p:cSldViewPr snapToGrid="0">
      <p:cViewPr varScale="1">
        <p:scale>
          <a:sx n="70" d="100"/>
          <a:sy n="70" d="100"/>
        </p:scale>
        <p:origin x="1166" y="62"/>
      </p:cViewPr>
      <p:guideLst>
        <p:guide orient="horz" pos="2160"/>
        <p:guide pos="3840"/>
      </p:guideLst>
    </p:cSldViewPr>
  </p:slideViewPr>
  <p:outlineViewPr>
    <p:cViewPr>
      <p:scale>
        <a:sx n="33" d="100"/>
        <a:sy n="33" d="100"/>
      </p:scale>
      <p:origin x="0" y="-8966"/>
    </p:cViewPr>
  </p:outlineViewPr>
  <p:notesTextViewPr>
    <p:cViewPr>
      <p:scale>
        <a:sx n="125" d="100"/>
        <a:sy n="125" d="100"/>
      </p:scale>
      <p:origin x="0" y="0"/>
    </p:cViewPr>
  </p:notesTextViewPr>
  <p:sorterViewPr>
    <p:cViewPr>
      <p:scale>
        <a:sx n="100" d="100"/>
        <a:sy n="100" d="100"/>
      </p:scale>
      <p:origin x="0" y="-4829"/>
    </p:cViewPr>
  </p:sorterViewPr>
  <p:notesViewPr>
    <p:cSldViewPr snapToGrid="0">
      <p:cViewPr varScale="1">
        <p:scale>
          <a:sx n="75" d="100"/>
          <a:sy n="75" d="100"/>
        </p:scale>
        <p:origin x="361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EA0D96-88B7-4C01-AE45-97242E894D10}" type="doc">
      <dgm:prSet loTypeId="urn:microsoft.com/office/officeart/2005/8/layout/process1" loCatId="process" qsTypeId="urn:microsoft.com/office/officeart/2005/8/quickstyle/simple1" qsCatId="simple" csTypeId="urn:microsoft.com/office/officeart/2005/8/colors/accent2_2" csCatId="accent2" phldr="1"/>
      <dgm:spPr/>
    </dgm:pt>
    <dgm:pt modelId="{C866128F-4ED4-49A4-BE60-3A1F0AE3D2F5}">
      <dgm:prSet phldrT="[文本]"/>
      <dgm:spPr/>
      <dgm:t>
        <a:bodyPr/>
        <a:lstStyle/>
        <a:p>
          <a:r>
            <a:rPr lang="en-US" altLang="zh-CN" dirty="0">
              <a:latin typeface="Microsoft YaHei UI" panose="020B0503020204020204" pitchFamily="34" charset="-122"/>
              <a:ea typeface="Microsoft YaHei UI" panose="020B0503020204020204" pitchFamily="34" charset="-122"/>
            </a:rPr>
            <a:t>Depict the background structure for the question</a:t>
          </a:r>
          <a:endParaRPr lang="zh-CN" altLang="en-US" dirty="0"/>
        </a:p>
      </dgm:t>
    </dgm:pt>
    <dgm:pt modelId="{48A4351A-0E09-4734-BD5C-AD7DDA985657}" type="parTrans" cxnId="{FA483A91-9F0B-451E-95F3-2569A5F58B8A}">
      <dgm:prSet/>
      <dgm:spPr/>
      <dgm:t>
        <a:bodyPr/>
        <a:lstStyle/>
        <a:p>
          <a:endParaRPr lang="zh-CN" altLang="en-US"/>
        </a:p>
      </dgm:t>
    </dgm:pt>
    <dgm:pt modelId="{21D9A3F0-1303-4999-9542-4A9BE824702E}" type="sibTrans" cxnId="{FA483A91-9F0B-451E-95F3-2569A5F58B8A}">
      <dgm:prSet/>
      <dgm:spPr/>
      <dgm:t>
        <a:bodyPr/>
        <a:lstStyle/>
        <a:p>
          <a:endParaRPr lang="zh-CN" altLang="en-US"/>
        </a:p>
      </dgm:t>
    </dgm:pt>
    <dgm:pt modelId="{E1DB63E5-F5E2-474F-9CCA-A906C85A3F0C}">
      <dgm:prSet phldrT="[文本]"/>
      <dgm:spPr/>
      <dgm:t>
        <a:bodyPr/>
        <a:lstStyle/>
        <a:p>
          <a:r>
            <a:rPr lang="en-US" altLang="zh-CN" dirty="0">
              <a:latin typeface="Microsoft YaHei UI" panose="020B0503020204020204" pitchFamily="34" charset="-122"/>
              <a:ea typeface="Microsoft YaHei UI" panose="020B0503020204020204" pitchFamily="34" charset="-122"/>
            </a:rPr>
            <a:t>General background investigation</a:t>
          </a:r>
          <a:endParaRPr lang="zh-CN" altLang="en-US" dirty="0"/>
        </a:p>
      </dgm:t>
    </dgm:pt>
    <dgm:pt modelId="{16E32D09-1A87-43E0-92CE-10EA94ABFC66}" type="parTrans" cxnId="{399EF89C-D7C9-4BB8-92F0-98840B7D6CEE}">
      <dgm:prSet/>
      <dgm:spPr/>
      <dgm:t>
        <a:bodyPr/>
        <a:lstStyle/>
        <a:p>
          <a:endParaRPr lang="zh-CN" altLang="en-US"/>
        </a:p>
      </dgm:t>
    </dgm:pt>
    <dgm:pt modelId="{DC1955C7-9233-4E2A-B58F-6507BDEED833}" type="sibTrans" cxnId="{399EF89C-D7C9-4BB8-92F0-98840B7D6CEE}">
      <dgm:prSet/>
      <dgm:spPr/>
      <dgm:t>
        <a:bodyPr/>
        <a:lstStyle/>
        <a:p>
          <a:endParaRPr lang="zh-CN" altLang="en-US"/>
        </a:p>
      </dgm:t>
    </dgm:pt>
    <dgm:pt modelId="{AFF64435-1945-4A83-A8F1-CAFF4197634F}">
      <dgm:prSet phldrT="[文本]"/>
      <dgm:spPr/>
      <dgm:t>
        <a:bodyPr/>
        <a:lstStyle/>
        <a:p>
          <a:r>
            <a:rPr lang="en-US" altLang="zh-CN" dirty="0">
              <a:latin typeface="Microsoft YaHei UI" panose="020B0503020204020204" pitchFamily="34" charset="-122"/>
              <a:ea typeface="Microsoft YaHei UI" panose="020B0503020204020204" pitchFamily="34" charset="-122"/>
            </a:rPr>
            <a:t>Academic background investigation</a:t>
          </a:r>
          <a:endParaRPr lang="zh-CN" altLang="en-US" dirty="0"/>
        </a:p>
      </dgm:t>
    </dgm:pt>
    <dgm:pt modelId="{96FC112B-DCC2-4942-B511-2D142D29C117}" type="parTrans" cxnId="{D46DD7EC-2E84-4366-9985-B2FA62294F40}">
      <dgm:prSet/>
      <dgm:spPr/>
      <dgm:t>
        <a:bodyPr/>
        <a:lstStyle/>
        <a:p>
          <a:endParaRPr lang="zh-CN" altLang="en-US"/>
        </a:p>
      </dgm:t>
    </dgm:pt>
    <dgm:pt modelId="{8C1C230B-A855-4B0E-A325-166ACBB0DC26}" type="sibTrans" cxnId="{D46DD7EC-2E84-4366-9985-B2FA62294F40}">
      <dgm:prSet/>
      <dgm:spPr/>
      <dgm:t>
        <a:bodyPr/>
        <a:lstStyle/>
        <a:p>
          <a:endParaRPr lang="zh-CN" altLang="en-US"/>
        </a:p>
      </dgm:t>
    </dgm:pt>
    <dgm:pt modelId="{D754D28A-59F6-4416-B09E-A9341FA15E7B}" type="pres">
      <dgm:prSet presAssocID="{36EA0D96-88B7-4C01-AE45-97242E894D10}" presName="Name0" presStyleCnt="0">
        <dgm:presLayoutVars>
          <dgm:dir/>
          <dgm:resizeHandles val="exact"/>
        </dgm:presLayoutVars>
      </dgm:prSet>
      <dgm:spPr/>
    </dgm:pt>
    <dgm:pt modelId="{CB351770-3FB6-4067-B134-F70B95E2DE47}" type="pres">
      <dgm:prSet presAssocID="{C866128F-4ED4-49A4-BE60-3A1F0AE3D2F5}" presName="node" presStyleLbl="node1" presStyleIdx="0" presStyleCnt="3">
        <dgm:presLayoutVars>
          <dgm:bulletEnabled val="1"/>
        </dgm:presLayoutVars>
      </dgm:prSet>
      <dgm:spPr/>
    </dgm:pt>
    <dgm:pt modelId="{73936043-73B5-4AE8-9676-9E96FE79639C}" type="pres">
      <dgm:prSet presAssocID="{21D9A3F0-1303-4999-9542-4A9BE824702E}" presName="sibTrans" presStyleLbl="sibTrans2D1" presStyleIdx="0" presStyleCnt="2"/>
      <dgm:spPr/>
    </dgm:pt>
    <dgm:pt modelId="{845647B9-58DB-43A4-9F46-59C2E8F1A77A}" type="pres">
      <dgm:prSet presAssocID="{21D9A3F0-1303-4999-9542-4A9BE824702E}" presName="connectorText" presStyleLbl="sibTrans2D1" presStyleIdx="0" presStyleCnt="2"/>
      <dgm:spPr/>
    </dgm:pt>
    <dgm:pt modelId="{87A30B15-CFF8-4262-AE57-A8CDF7EA5111}" type="pres">
      <dgm:prSet presAssocID="{E1DB63E5-F5E2-474F-9CCA-A906C85A3F0C}" presName="node" presStyleLbl="node1" presStyleIdx="1" presStyleCnt="3">
        <dgm:presLayoutVars>
          <dgm:bulletEnabled val="1"/>
        </dgm:presLayoutVars>
      </dgm:prSet>
      <dgm:spPr/>
    </dgm:pt>
    <dgm:pt modelId="{92DCEE69-1666-4541-8572-D322BA87CCEA}" type="pres">
      <dgm:prSet presAssocID="{DC1955C7-9233-4E2A-B58F-6507BDEED833}" presName="sibTrans" presStyleLbl="sibTrans2D1" presStyleIdx="1" presStyleCnt="2"/>
      <dgm:spPr/>
    </dgm:pt>
    <dgm:pt modelId="{B7A926CE-97EF-4E0C-B835-EC5FB824CBE8}" type="pres">
      <dgm:prSet presAssocID="{DC1955C7-9233-4E2A-B58F-6507BDEED833}" presName="connectorText" presStyleLbl="sibTrans2D1" presStyleIdx="1" presStyleCnt="2"/>
      <dgm:spPr/>
    </dgm:pt>
    <dgm:pt modelId="{0B42A24C-A9BC-4B53-BE49-14FD9AFA985D}" type="pres">
      <dgm:prSet presAssocID="{AFF64435-1945-4A83-A8F1-CAFF4197634F}" presName="node" presStyleLbl="node1" presStyleIdx="2" presStyleCnt="3">
        <dgm:presLayoutVars>
          <dgm:bulletEnabled val="1"/>
        </dgm:presLayoutVars>
      </dgm:prSet>
      <dgm:spPr/>
    </dgm:pt>
  </dgm:ptLst>
  <dgm:cxnLst>
    <dgm:cxn modelId="{DED05007-4906-465F-B128-3FBCDE7702AF}" type="presOf" srcId="{36EA0D96-88B7-4C01-AE45-97242E894D10}" destId="{D754D28A-59F6-4416-B09E-A9341FA15E7B}" srcOrd="0" destOrd="0" presId="urn:microsoft.com/office/officeart/2005/8/layout/process1"/>
    <dgm:cxn modelId="{0FFC8C0C-4D93-41CD-A110-C339E326D634}" type="presOf" srcId="{C866128F-4ED4-49A4-BE60-3A1F0AE3D2F5}" destId="{CB351770-3FB6-4067-B134-F70B95E2DE47}" srcOrd="0" destOrd="0" presId="urn:microsoft.com/office/officeart/2005/8/layout/process1"/>
    <dgm:cxn modelId="{A1FB1518-38A0-47B0-942C-BF20EE935BFA}" type="presOf" srcId="{DC1955C7-9233-4E2A-B58F-6507BDEED833}" destId="{B7A926CE-97EF-4E0C-B835-EC5FB824CBE8}" srcOrd="1" destOrd="0" presId="urn:microsoft.com/office/officeart/2005/8/layout/process1"/>
    <dgm:cxn modelId="{88E00641-4846-4CA5-BDDD-AD9640FD92C1}" type="presOf" srcId="{DC1955C7-9233-4E2A-B58F-6507BDEED833}" destId="{92DCEE69-1666-4541-8572-D322BA87CCEA}" srcOrd="0" destOrd="0" presId="urn:microsoft.com/office/officeart/2005/8/layout/process1"/>
    <dgm:cxn modelId="{9463B376-BCDF-4BB5-A748-AF03157A44C8}" type="presOf" srcId="{21D9A3F0-1303-4999-9542-4A9BE824702E}" destId="{73936043-73B5-4AE8-9676-9E96FE79639C}" srcOrd="0" destOrd="0" presId="urn:microsoft.com/office/officeart/2005/8/layout/process1"/>
    <dgm:cxn modelId="{FA483A91-9F0B-451E-95F3-2569A5F58B8A}" srcId="{36EA0D96-88B7-4C01-AE45-97242E894D10}" destId="{C866128F-4ED4-49A4-BE60-3A1F0AE3D2F5}" srcOrd="0" destOrd="0" parTransId="{48A4351A-0E09-4734-BD5C-AD7DDA985657}" sibTransId="{21D9A3F0-1303-4999-9542-4A9BE824702E}"/>
    <dgm:cxn modelId="{678C0E9B-C05D-45BB-877E-7B6C57ABB71C}" type="presOf" srcId="{E1DB63E5-F5E2-474F-9CCA-A906C85A3F0C}" destId="{87A30B15-CFF8-4262-AE57-A8CDF7EA5111}" srcOrd="0" destOrd="0" presId="urn:microsoft.com/office/officeart/2005/8/layout/process1"/>
    <dgm:cxn modelId="{399EF89C-D7C9-4BB8-92F0-98840B7D6CEE}" srcId="{36EA0D96-88B7-4C01-AE45-97242E894D10}" destId="{E1DB63E5-F5E2-474F-9CCA-A906C85A3F0C}" srcOrd="1" destOrd="0" parTransId="{16E32D09-1A87-43E0-92CE-10EA94ABFC66}" sibTransId="{DC1955C7-9233-4E2A-B58F-6507BDEED833}"/>
    <dgm:cxn modelId="{FE8757BF-19A2-4423-8F11-EB07CBA11DA2}" type="presOf" srcId="{AFF64435-1945-4A83-A8F1-CAFF4197634F}" destId="{0B42A24C-A9BC-4B53-BE49-14FD9AFA985D}" srcOrd="0" destOrd="0" presId="urn:microsoft.com/office/officeart/2005/8/layout/process1"/>
    <dgm:cxn modelId="{D46DD7EC-2E84-4366-9985-B2FA62294F40}" srcId="{36EA0D96-88B7-4C01-AE45-97242E894D10}" destId="{AFF64435-1945-4A83-A8F1-CAFF4197634F}" srcOrd="2" destOrd="0" parTransId="{96FC112B-DCC2-4942-B511-2D142D29C117}" sibTransId="{8C1C230B-A855-4B0E-A325-166ACBB0DC26}"/>
    <dgm:cxn modelId="{869937FD-2E10-44A1-BF98-34AC354EE9CA}" type="presOf" srcId="{21D9A3F0-1303-4999-9542-4A9BE824702E}" destId="{845647B9-58DB-43A4-9F46-59C2E8F1A77A}" srcOrd="1" destOrd="0" presId="urn:microsoft.com/office/officeart/2005/8/layout/process1"/>
    <dgm:cxn modelId="{B2AEFD78-BEE0-484E-BC26-8F083B155B26}" type="presParOf" srcId="{D754D28A-59F6-4416-B09E-A9341FA15E7B}" destId="{CB351770-3FB6-4067-B134-F70B95E2DE47}" srcOrd="0" destOrd="0" presId="urn:microsoft.com/office/officeart/2005/8/layout/process1"/>
    <dgm:cxn modelId="{D87A73A1-BF2C-4BC6-BFF8-5400BF58F163}" type="presParOf" srcId="{D754D28A-59F6-4416-B09E-A9341FA15E7B}" destId="{73936043-73B5-4AE8-9676-9E96FE79639C}" srcOrd="1" destOrd="0" presId="urn:microsoft.com/office/officeart/2005/8/layout/process1"/>
    <dgm:cxn modelId="{D81F6AC4-12AB-4611-A1D5-F2A47C077683}" type="presParOf" srcId="{73936043-73B5-4AE8-9676-9E96FE79639C}" destId="{845647B9-58DB-43A4-9F46-59C2E8F1A77A}" srcOrd="0" destOrd="0" presId="urn:microsoft.com/office/officeart/2005/8/layout/process1"/>
    <dgm:cxn modelId="{9022CC5E-C953-4BBB-9402-AEE4C52051FF}" type="presParOf" srcId="{D754D28A-59F6-4416-B09E-A9341FA15E7B}" destId="{87A30B15-CFF8-4262-AE57-A8CDF7EA5111}" srcOrd="2" destOrd="0" presId="urn:microsoft.com/office/officeart/2005/8/layout/process1"/>
    <dgm:cxn modelId="{00108A48-7F24-44C4-9FA4-E631B72F61EE}" type="presParOf" srcId="{D754D28A-59F6-4416-B09E-A9341FA15E7B}" destId="{92DCEE69-1666-4541-8572-D322BA87CCEA}" srcOrd="3" destOrd="0" presId="urn:microsoft.com/office/officeart/2005/8/layout/process1"/>
    <dgm:cxn modelId="{5234CBA1-EA4F-488D-98B1-87338568ED5F}" type="presParOf" srcId="{92DCEE69-1666-4541-8572-D322BA87CCEA}" destId="{B7A926CE-97EF-4E0C-B835-EC5FB824CBE8}" srcOrd="0" destOrd="0" presId="urn:microsoft.com/office/officeart/2005/8/layout/process1"/>
    <dgm:cxn modelId="{47F2B631-2CC6-4993-A3AC-7951461772D4}" type="presParOf" srcId="{D754D28A-59F6-4416-B09E-A9341FA15E7B}" destId="{0B42A24C-A9BC-4B53-BE49-14FD9AFA985D}"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36EA0D96-88B7-4C01-AE45-97242E894D10}" type="doc">
      <dgm:prSet loTypeId="urn:microsoft.com/office/officeart/2005/8/layout/process1" loCatId="process" qsTypeId="urn:microsoft.com/office/officeart/2005/8/quickstyle/simple1" qsCatId="simple" csTypeId="urn:microsoft.com/office/officeart/2005/8/colors/accent5_2" csCatId="accent5" phldr="1"/>
      <dgm:spPr/>
    </dgm:pt>
    <dgm:pt modelId="{C866128F-4ED4-49A4-BE60-3A1F0AE3D2F5}">
      <dgm:prSet phldrT="[文本]"/>
      <dgm:spPr/>
      <dgm:t>
        <a:bodyPr/>
        <a:lstStyle/>
        <a:p>
          <a:r>
            <a:rPr lang="en-US" altLang="zh-CN" dirty="0">
              <a:latin typeface="Microsoft YaHei UI" panose="020B0503020204020204" pitchFamily="34" charset="-122"/>
              <a:ea typeface="Microsoft YaHei UI" panose="020B0503020204020204" pitchFamily="34" charset="-122"/>
            </a:rPr>
            <a:t>Use an interrogative sentence to represent the major components of your research</a:t>
          </a:r>
          <a:endParaRPr lang="zh-CN" altLang="en-US" dirty="0"/>
        </a:p>
      </dgm:t>
    </dgm:pt>
    <dgm:pt modelId="{48A4351A-0E09-4734-BD5C-AD7DDA985657}" type="parTrans" cxnId="{FA483A91-9F0B-451E-95F3-2569A5F58B8A}">
      <dgm:prSet/>
      <dgm:spPr/>
      <dgm:t>
        <a:bodyPr/>
        <a:lstStyle/>
        <a:p>
          <a:endParaRPr lang="zh-CN" altLang="en-US"/>
        </a:p>
      </dgm:t>
    </dgm:pt>
    <dgm:pt modelId="{21D9A3F0-1303-4999-9542-4A9BE824702E}" type="sibTrans" cxnId="{FA483A91-9F0B-451E-95F3-2569A5F58B8A}">
      <dgm:prSet/>
      <dgm:spPr/>
      <dgm:t>
        <a:bodyPr/>
        <a:lstStyle/>
        <a:p>
          <a:endParaRPr lang="zh-CN" altLang="en-US"/>
        </a:p>
      </dgm:t>
    </dgm:pt>
    <dgm:pt modelId="{E1DB63E5-F5E2-474F-9CCA-A906C85A3F0C}">
      <dgm:prSet phldrT="[文本]"/>
      <dgm:spPr/>
      <dgm:t>
        <a:bodyPr/>
        <a:lstStyle/>
        <a:p>
          <a:r>
            <a:rPr lang="en-US" altLang="zh-CN" dirty="0">
              <a:latin typeface="Microsoft YaHei UI" panose="020B0503020204020204" pitchFamily="34" charset="-122"/>
              <a:ea typeface="Microsoft YaHei UI" panose="020B0503020204020204" pitchFamily="34" charset="-122"/>
            </a:rPr>
            <a:t>Decide the key concepts and formulate your definitions for them</a:t>
          </a:r>
          <a:endParaRPr lang="zh-CN" altLang="en-US" dirty="0"/>
        </a:p>
      </dgm:t>
    </dgm:pt>
    <dgm:pt modelId="{16E32D09-1A87-43E0-92CE-10EA94ABFC66}" type="parTrans" cxnId="{399EF89C-D7C9-4BB8-92F0-98840B7D6CEE}">
      <dgm:prSet/>
      <dgm:spPr/>
      <dgm:t>
        <a:bodyPr/>
        <a:lstStyle/>
        <a:p>
          <a:endParaRPr lang="zh-CN" altLang="en-US"/>
        </a:p>
      </dgm:t>
    </dgm:pt>
    <dgm:pt modelId="{DC1955C7-9233-4E2A-B58F-6507BDEED833}" type="sibTrans" cxnId="{399EF89C-D7C9-4BB8-92F0-98840B7D6CEE}">
      <dgm:prSet/>
      <dgm:spPr/>
      <dgm:t>
        <a:bodyPr/>
        <a:lstStyle/>
        <a:p>
          <a:endParaRPr lang="zh-CN" altLang="en-US"/>
        </a:p>
      </dgm:t>
    </dgm:pt>
    <dgm:pt modelId="{AFF64435-1945-4A83-A8F1-CAFF4197634F}">
      <dgm:prSet phldrT="[文本]"/>
      <dgm:spPr/>
      <dgm:t>
        <a:bodyPr/>
        <a:lstStyle/>
        <a:p>
          <a:r>
            <a:rPr lang="en-US" altLang="zh-CN" dirty="0">
              <a:latin typeface="Microsoft YaHei UI" panose="020B0503020204020204" pitchFamily="34" charset="-122"/>
              <a:ea typeface="Microsoft YaHei UI" panose="020B0503020204020204" pitchFamily="34" charset="-122"/>
            </a:rPr>
            <a:t>Combine these concepts exhaustively</a:t>
          </a:r>
          <a:endParaRPr lang="zh-CN" altLang="en-US" dirty="0"/>
        </a:p>
      </dgm:t>
    </dgm:pt>
    <dgm:pt modelId="{96FC112B-DCC2-4942-B511-2D142D29C117}" type="parTrans" cxnId="{D46DD7EC-2E84-4366-9985-B2FA62294F40}">
      <dgm:prSet/>
      <dgm:spPr/>
      <dgm:t>
        <a:bodyPr/>
        <a:lstStyle/>
        <a:p>
          <a:endParaRPr lang="zh-CN" altLang="en-US"/>
        </a:p>
      </dgm:t>
    </dgm:pt>
    <dgm:pt modelId="{8C1C230B-A855-4B0E-A325-166ACBB0DC26}" type="sibTrans" cxnId="{D46DD7EC-2E84-4366-9985-B2FA62294F40}">
      <dgm:prSet/>
      <dgm:spPr/>
      <dgm:t>
        <a:bodyPr/>
        <a:lstStyle/>
        <a:p>
          <a:endParaRPr lang="zh-CN" altLang="en-US"/>
        </a:p>
      </dgm:t>
    </dgm:pt>
    <dgm:pt modelId="{5999448B-1499-4BC5-A9EB-A07C519D39E6}" type="pres">
      <dgm:prSet presAssocID="{36EA0D96-88B7-4C01-AE45-97242E894D10}" presName="Name0" presStyleCnt="0">
        <dgm:presLayoutVars>
          <dgm:dir/>
          <dgm:resizeHandles val="exact"/>
        </dgm:presLayoutVars>
      </dgm:prSet>
      <dgm:spPr/>
    </dgm:pt>
    <dgm:pt modelId="{D61BB465-D789-4EE6-9628-C9EEC528A87D}" type="pres">
      <dgm:prSet presAssocID="{C866128F-4ED4-49A4-BE60-3A1F0AE3D2F5}" presName="node" presStyleLbl="node1" presStyleIdx="0" presStyleCnt="3" custScaleX="120157">
        <dgm:presLayoutVars>
          <dgm:bulletEnabled val="1"/>
        </dgm:presLayoutVars>
      </dgm:prSet>
      <dgm:spPr/>
    </dgm:pt>
    <dgm:pt modelId="{B0DF2909-D931-4B3D-AFB6-37B0DD2D5C9C}" type="pres">
      <dgm:prSet presAssocID="{21D9A3F0-1303-4999-9542-4A9BE824702E}" presName="sibTrans" presStyleLbl="sibTrans2D1" presStyleIdx="0" presStyleCnt="2"/>
      <dgm:spPr/>
    </dgm:pt>
    <dgm:pt modelId="{4A1DD054-0FE3-4927-908E-54FD86B48C01}" type="pres">
      <dgm:prSet presAssocID="{21D9A3F0-1303-4999-9542-4A9BE824702E}" presName="connectorText" presStyleLbl="sibTrans2D1" presStyleIdx="0" presStyleCnt="2"/>
      <dgm:spPr/>
    </dgm:pt>
    <dgm:pt modelId="{9C792F6B-BF89-494C-946D-B99904DF496B}" type="pres">
      <dgm:prSet presAssocID="{E1DB63E5-F5E2-474F-9CCA-A906C85A3F0C}" presName="node" presStyleLbl="node1" presStyleIdx="1" presStyleCnt="3">
        <dgm:presLayoutVars>
          <dgm:bulletEnabled val="1"/>
        </dgm:presLayoutVars>
      </dgm:prSet>
      <dgm:spPr/>
    </dgm:pt>
    <dgm:pt modelId="{49CF1C60-0D2E-49BF-A70B-C822171B4B7B}" type="pres">
      <dgm:prSet presAssocID="{DC1955C7-9233-4E2A-B58F-6507BDEED833}" presName="sibTrans" presStyleLbl="sibTrans2D1" presStyleIdx="1" presStyleCnt="2"/>
      <dgm:spPr/>
    </dgm:pt>
    <dgm:pt modelId="{7F14EEED-8D03-4DB6-9FF2-11E3498B4476}" type="pres">
      <dgm:prSet presAssocID="{DC1955C7-9233-4E2A-B58F-6507BDEED833}" presName="connectorText" presStyleLbl="sibTrans2D1" presStyleIdx="1" presStyleCnt="2"/>
      <dgm:spPr/>
    </dgm:pt>
    <dgm:pt modelId="{93BAFAF4-EE70-4352-92E3-5845228E9747}" type="pres">
      <dgm:prSet presAssocID="{AFF64435-1945-4A83-A8F1-CAFF4197634F}" presName="node" presStyleLbl="node1" presStyleIdx="2" presStyleCnt="3">
        <dgm:presLayoutVars>
          <dgm:bulletEnabled val="1"/>
        </dgm:presLayoutVars>
      </dgm:prSet>
      <dgm:spPr/>
    </dgm:pt>
  </dgm:ptLst>
  <dgm:cxnLst>
    <dgm:cxn modelId="{8881731F-1FDD-44FB-91EA-BE678B0AFDCE}" type="presOf" srcId="{C866128F-4ED4-49A4-BE60-3A1F0AE3D2F5}" destId="{D61BB465-D789-4EE6-9628-C9EEC528A87D}" srcOrd="0" destOrd="0" presId="urn:microsoft.com/office/officeart/2005/8/layout/process1"/>
    <dgm:cxn modelId="{5BC3A345-B890-4280-AB70-DC2788223EF5}" type="presOf" srcId="{AFF64435-1945-4A83-A8F1-CAFF4197634F}" destId="{93BAFAF4-EE70-4352-92E3-5845228E9747}" srcOrd="0" destOrd="0" presId="urn:microsoft.com/office/officeart/2005/8/layout/process1"/>
    <dgm:cxn modelId="{53C96156-6F3E-4CCF-92B2-0EB4AB8FBF0A}" type="presOf" srcId="{DC1955C7-9233-4E2A-B58F-6507BDEED833}" destId="{7F14EEED-8D03-4DB6-9FF2-11E3498B4476}" srcOrd="1" destOrd="0" presId="urn:microsoft.com/office/officeart/2005/8/layout/process1"/>
    <dgm:cxn modelId="{3725DD7D-8D3C-4160-9F54-FA8052F68D22}" type="presOf" srcId="{E1DB63E5-F5E2-474F-9CCA-A906C85A3F0C}" destId="{9C792F6B-BF89-494C-946D-B99904DF496B}" srcOrd="0" destOrd="0" presId="urn:microsoft.com/office/officeart/2005/8/layout/process1"/>
    <dgm:cxn modelId="{FA483A91-9F0B-451E-95F3-2569A5F58B8A}" srcId="{36EA0D96-88B7-4C01-AE45-97242E894D10}" destId="{C866128F-4ED4-49A4-BE60-3A1F0AE3D2F5}" srcOrd="0" destOrd="0" parTransId="{48A4351A-0E09-4734-BD5C-AD7DDA985657}" sibTransId="{21D9A3F0-1303-4999-9542-4A9BE824702E}"/>
    <dgm:cxn modelId="{E3FD1494-A84F-4D67-986D-D10F005AC2E8}" type="presOf" srcId="{DC1955C7-9233-4E2A-B58F-6507BDEED833}" destId="{49CF1C60-0D2E-49BF-A70B-C822171B4B7B}" srcOrd="0" destOrd="0" presId="urn:microsoft.com/office/officeart/2005/8/layout/process1"/>
    <dgm:cxn modelId="{399EF89C-D7C9-4BB8-92F0-98840B7D6CEE}" srcId="{36EA0D96-88B7-4C01-AE45-97242E894D10}" destId="{E1DB63E5-F5E2-474F-9CCA-A906C85A3F0C}" srcOrd="1" destOrd="0" parTransId="{16E32D09-1A87-43E0-92CE-10EA94ABFC66}" sibTransId="{DC1955C7-9233-4E2A-B58F-6507BDEED833}"/>
    <dgm:cxn modelId="{73E54BAE-8F61-4619-86A8-1E419D2E295F}" type="presOf" srcId="{21D9A3F0-1303-4999-9542-4A9BE824702E}" destId="{4A1DD054-0FE3-4927-908E-54FD86B48C01}" srcOrd="1" destOrd="0" presId="urn:microsoft.com/office/officeart/2005/8/layout/process1"/>
    <dgm:cxn modelId="{FBEC9BB6-4BE5-4805-BD9D-66F5041F8628}" type="presOf" srcId="{21D9A3F0-1303-4999-9542-4A9BE824702E}" destId="{B0DF2909-D931-4B3D-AFB6-37B0DD2D5C9C}" srcOrd="0" destOrd="0" presId="urn:microsoft.com/office/officeart/2005/8/layout/process1"/>
    <dgm:cxn modelId="{D46DD7EC-2E84-4366-9985-B2FA62294F40}" srcId="{36EA0D96-88B7-4C01-AE45-97242E894D10}" destId="{AFF64435-1945-4A83-A8F1-CAFF4197634F}" srcOrd="2" destOrd="0" parTransId="{96FC112B-DCC2-4942-B511-2D142D29C117}" sibTransId="{8C1C230B-A855-4B0E-A325-166ACBB0DC26}"/>
    <dgm:cxn modelId="{FD24AEED-72EF-4168-8840-12BB480402CD}" type="presOf" srcId="{36EA0D96-88B7-4C01-AE45-97242E894D10}" destId="{5999448B-1499-4BC5-A9EB-A07C519D39E6}" srcOrd="0" destOrd="0" presId="urn:microsoft.com/office/officeart/2005/8/layout/process1"/>
    <dgm:cxn modelId="{C79BB6E0-5307-4CE5-A551-B9A38F80B4F2}" type="presParOf" srcId="{5999448B-1499-4BC5-A9EB-A07C519D39E6}" destId="{D61BB465-D789-4EE6-9628-C9EEC528A87D}" srcOrd="0" destOrd="0" presId="urn:microsoft.com/office/officeart/2005/8/layout/process1"/>
    <dgm:cxn modelId="{1A4960DB-9B17-4C3B-A4AB-31E92EDD9877}" type="presParOf" srcId="{5999448B-1499-4BC5-A9EB-A07C519D39E6}" destId="{B0DF2909-D931-4B3D-AFB6-37B0DD2D5C9C}" srcOrd="1" destOrd="0" presId="urn:microsoft.com/office/officeart/2005/8/layout/process1"/>
    <dgm:cxn modelId="{89C4E733-E631-4A72-818E-3E445A41D8FF}" type="presParOf" srcId="{B0DF2909-D931-4B3D-AFB6-37B0DD2D5C9C}" destId="{4A1DD054-0FE3-4927-908E-54FD86B48C01}" srcOrd="0" destOrd="0" presId="urn:microsoft.com/office/officeart/2005/8/layout/process1"/>
    <dgm:cxn modelId="{0FA47690-91BE-4205-A5B0-4AB9DC5C5D03}" type="presParOf" srcId="{5999448B-1499-4BC5-A9EB-A07C519D39E6}" destId="{9C792F6B-BF89-494C-946D-B99904DF496B}" srcOrd="2" destOrd="0" presId="urn:microsoft.com/office/officeart/2005/8/layout/process1"/>
    <dgm:cxn modelId="{3B448AF0-B46C-42FB-8AA7-AC46D5058D74}" type="presParOf" srcId="{5999448B-1499-4BC5-A9EB-A07C519D39E6}" destId="{49CF1C60-0D2E-49BF-A70B-C822171B4B7B}" srcOrd="3" destOrd="0" presId="urn:microsoft.com/office/officeart/2005/8/layout/process1"/>
    <dgm:cxn modelId="{316FDE6E-C6FA-4891-8626-F1638FB302E1}" type="presParOf" srcId="{49CF1C60-0D2E-49BF-A70B-C822171B4B7B}" destId="{7F14EEED-8D03-4DB6-9FF2-11E3498B4476}" srcOrd="0" destOrd="0" presId="urn:microsoft.com/office/officeart/2005/8/layout/process1"/>
    <dgm:cxn modelId="{EDBDB6D7-BB2B-496F-A23E-D2F0377BF1D4}" type="presParOf" srcId="{5999448B-1499-4BC5-A9EB-A07C519D39E6}" destId="{93BAFAF4-EE70-4352-92E3-5845228E974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DDB7B4C9-66E1-461D-A9D8-A7E17DACDCC9}"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zh-CN" altLang="en-US"/>
        </a:p>
      </dgm:t>
    </dgm:pt>
    <dgm:pt modelId="{2BD6BE0C-E4A2-4C24-8E74-BC337E0A670F}">
      <dgm:prSet phldrT="[文本]"/>
      <dgm:spPr/>
      <dgm:t>
        <a:bodyPr/>
        <a:lstStyle/>
        <a:p>
          <a:r>
            <a:rPr lang="en-US" altLang="zh-CN" dirty="0">
              <a:latin typeface="Microsoft YaHei UI" panose="020B0503020204020204" pitchFamily="34" charset="-122"/>
              <a:ea typeface="Microsoft YaHei UI" panose="020B0503020204020204" pitchFamily="34" charset="-122"/>
            </a:rPr>
            <a:t>Decide which combination to investigate</a:t>
          </a:r>
          <a:endParaRPr lang="zh-CN" altLang="en-US" dirty="0"/>
        </a:p>
      </dgm:t>
    </dgm:pt>
    <dgm:pt modelId="{CADD317E-F659-42FD-A6A2-7CE174EC1F44}" type="parTrans" cxnId="{A1B689FF-A41C-4C06-9840-0626531AFD96}">
      <dgm:prSet/>
      <dgm:spPr/>
      <dgm:t>
        <a:bodyPr/>
        <a:lstStyle/>
        <a:p>
          <a:endParaRPr lang="zh-CN" altLang="en-US"/>
        </a:p>
      </dgm:t>
    </dgm:pt>
    <dgm:pt modelId="{711A844F-EABD-4412-9F04-FD557A4D070E}" type="sibTrans" cxnId="{A1B689FF-A41C-4C06-9840-0626531AFD96}">
      <dgm:prSet/>
      <dgm:spPr/>
      <dgm:t>
        <a:bodyPr/>
        <a:lstStyle/>
        <a:p>
          <a:endParaRPr lang="zh-CN" altLang="en-US"/>
        </a:p>
      </dgm:t>
    </dgm:pt>
    <dgm:pt modelId="{C1C54CB5-8FF2-4059-B8E4-5C0900114AFF}">
      <dgm:prSet phldrT="[文本]"/>
      <dgm:spPr/>
      <dgm:t>
        <a:bodyPr/>
        <a:lstStyle/>
        <a:p>
          <a:r>
            <a:rPr lang="en-US" altLang="zh-CN" dirty="0">
              <a:latin typeface="Microsoft YaHei UI" panose="020B0503020204020204" pitchFamily="34" charset="-122"/>
              <a:ea typeface="Microsoft YaHei UI" panose="020B0503020204020204" pitchFamily="34" charset="-122"/>
            </a:rPr>
            <a:t>AI search</a:t>
          </a:r>
          <a:endParaRPr lang="zh-CN" altLang="en-US" dirty="0"/>
        </a:p>
      </dgm:t>
    </dgm:pt>
    <dgm:pt modelId="{A0A62575-1EF4-46FE-8134-F7CFD06B3FB0}" type="parTrans" cxnId="{AAF11E76-B32D-4E4B-A37B-3A3D9892357C}">
      <dgm:prSet/>
      <dgm:spPr/>
      <dgm:t>
        <a:bodyPr/>
        <a:lstStyle/>
        <a:p>
          <a:endParaRPr lang="zh-CN" altLang="en-US"/>
        </a:p>
      </dgm:t>
    </dgm:pt>
    <dgm:pt modelId="{65B57621-A6CA-405C-B35A-8F29FD1C77D2}" type="sibTrans" cxnId="{AAF11E76-B32D-4E4B-A37B-3A3D9892357C}">
      <dgm:prSet/>
      <dgm:spPr/>
      <dgm:t>
        <a:bodyPr/>
        <a:lstStyle/>
        <a:p>
          <a:endParaRPr lang="zh-CN" altLang="en-US"/>
        </a:p>
      </dgm:t>
    </dgm:pt>
    <dgm:pt modelId="{1A0E5C37-DC2E-48E2-A39E-FA3F4A0FD2B2}">
      <dgm:prSet phldrT="[文本]"/>
      <dgm:spPr/>
      <dgm:t>
        <a:bodyPr/>
        <a:lstStyle/>
        <a:p>
          <a:r>
            <a:rPr lang="en-US" altLang="zh-CN" dirty="0">
              <a:latin typeface="Microsoft YaHei UI" panose="020B0503020204020204" pitchFamily="34" charset="-122"/>
              <a:ea typeface="Microsoft YaHei UI" panose="020B0503020204020204" pitchFamily="34" charset="-122"/>
            </a:rPr>
            <a:t>Design the preliminary query and search</a:t>
          </a:r>
          <a:endParaRPr lang="zh-CN" altLang="en-US" dirty="0"/>
        </a:p>
      </dgm:t>
    </dgm:pt>
    <dgm:pt modelId="{2F9DAAA6-D02F-4365-B4C9-2F276751DE4B}" type="parTrans" cxnId="{644CF209-93B0-449D-8E74-6A79A9852A86}">
      <dgm:prSet/>
      <dgm:spPr/>
      <dgm:t>
        <a:bodyPr/>
        <a:lstStyle/>
        <a:p>
          <a:endParaRPr lang="zh-CN" altLang="en-US"/>
        </a:p>
      </dgm:t>
    </dgm:pt>
    <dgm:pt modelId="{E99E29EA-9C16-4668-B809-B9437B266478}" type="sibTrans" cxnId="{644CF209-93B0-449D-8E74-6A79A9852A86}">
      <dgm:prSet/>
      <dgm:spPr/>
      <dgm:t>
        <a:bodyPr/>
        <a:lstStyle/>
        <a:p>
          <a:endParaRPr lang="zh-CN" altLang="en-US"/>
        </a:p>
      </dgm:t>
    </dgm:pt>
    <dgm:pt modelId="{3658C77B-001E-47F3-BE3B-86573F0C8445}">
      <dgm:prSet phldrT="[文本]"/>
      <dgm:spPr/>
      <dgm:t>
        <a:bodyPr/>
        <a:lstStyle/>
        <a:p>
          <a:r>
            <a:rPr lang="en-US" altLang="zh-CN" dirty="0">
              <a:latin typeface="Microsoft YaHei UI" panose="020B0503020204020204" pitchFamily="34" charset="-122"/>
              <a:ea typeface="Microsoft YaHei UI" panose="020B0503020204020204" pitchFamily="34" charset="-122"/>
            </a:rPr>
            <a:t>Explore for relevant articles</a:t>
          </a:r>
          <a:endParaRPr lang="zh-CN" altLang="en-US" dirty="0"/>
        </a:p>
      </dgm:t>
    </dgm:pt>
    <dgm:pt modelId="{1232A67E-E16C-4FD4-98AD-7550F28910D2}" type="parTrans" cxnId="{BF75CC92-BDF3-4C9B-B5A1-C11F22B38F7D}">
      <dgm:prSet/>
      <dgm:spPr/>
      <dgm:t>
        <a:bodyPr/>
        <a:lstStyle/>
        <a:p>
          <a:endParaRPr lang="zh-CN" altLang="en-US"/>
        </a:p>
      </dgm:t>
    </dgm:pt>
    <dgm:pt modelId="{90E25083-71C6-4C6B-8243-A788AD53801F}" type="sibTrans" cxnId="{BF75CC92-BDF3-4C9B-B5A1-C11F22B38F7D}">
      <dgm:prSet/>
      <dgm:spPr/>
      <dgm:t>
        <a:bodyPr/>
        <a:lstStyle/>
        <a:p>
          <a:endParaRPr lang="zh-CN" altLang="en-US"/>
        </a:p>
      </dgm:t>
    </dgm:pt>
    <dgm:pt modelId="{3F046E85-D1F6-4655-9A21-51F3CB2FA524}">
      <dgm:prSet phldrT="[文本]"/>
      <dgm:spPr/>
      <dgm:t>
        <a:bodyPr/>
        <a:lstStyle/>
        <a:p>
          <a:r>
            <a:rPr lang="en-US" altLang="zh-CN" dirty="0">
              <a:latin typeface="Microsoft YaHei UI" panose="020B0503020204020204" pitchFamily="34" charset="-122"/>
              <a:ea typeface="Microsoft YaHei UI" panose="020B0503020204020204" pitchFamily="34" charset="-122"/>
            </a:rPr>
            <a:t>Formulate a more mature query and search again</a:t>
          </a:r>
          <a:endParaRPr lang="zh-CN" altLang="en-US" dirty="0"/>
        </a:p>
      </dgm:t>
    </dgm:pt>
    <dgm:pt modelId="{B3672214-A0AF-400E-A07F-9F84C9CE79C8}" type="parTrans" cxnId="{A0A8E636-DF45-4BEA-A6AD-EDCB0F2F7F8B}">
      <dgm:prSet/>
      <dgm:spPr/>
      <dgm:t>
        <a:bodyPr/>
        <a:lstStyle/>
        <a:p>
          <a:endParaRPr lang="zh-CN" altLang="en-US"/>
        </a:p>
      </dgm:t>
    </dgm:pt>
    <dgm:pt modelId="{F1ACA471-DDAD-45F2-B13E-9B71DF2C30A7}" type="sibTrans" cxnId="{A0A8E636-DF45-4BEA-A6AD-EDCB0F2F7F8B}">
      <dgm:prSet/>
      <dgm:spPr/>
      <dgm:t>
        <a:bodyPr/>
        <a:lstStyle/>
        <a:p>
          <a:endParaRPr lang="zh-CN" altLang="en-US"/>
        </a:p>
      </dgm:t>
    </dgm:pt>
    <dgm:pt modelId="{62FEEAB0-9AB0-4583-AA92-2FA8CB6BD563}">
      <dgm:prSet phldrT="[文本]" custT="1"/>
      <dgm:spPr/>
      <dgm:t>
        <a:bodyPr/>
        <a:lstStyle/>
        <a:p>
          <a:pPr marL="0" lvl="0" indent="0" algn="ctr" defTabSz="755650">
            <a:lnSpc>
              <a:spcPct val="90000"/>
            </a:lnSpc>
            <a:spcBef>
              <a:spcPct val="0"/>
            </a:spcBef>
            <a:spcAft>
              <a:spcPct val="35000"/>
            </a:spcAft>
            <a:buNone/>
          </a:pPr>
          <a:r>
            <a:rPr lang="en-US" altLang="zh-CN" sz="1700" kern="1200" dirty="0">
              <a:solidFill>
                <a:prstClr val="white"/>
              </a:solidFill>
              <a:latin typeface="Microsoft YaHei UI" panose="020B0503020204020204" pitchFamily="34" charset="-122"/>
              <a:ea typeface="Microsoft YaHei UI" panose="020B0503020204020204" pitchFamily="34" charset="-122"/>
              <a:cs typeface="+mn-cs"/>
            </a:rPr>
            <a:t>Citation chasing</a:t>
          </a:r>
          <a:endParaRPr lang="zh-CN" altLang="en-US" sz="1700" kern="1200" dirty="0">
            <a:solidFill>
              <a:prstClr val="white"/>
            </a:solidFill>
            <a:latin typeface="Microsoft YaHei UI" panose="020B0503020204020204" pitchFamily="34" charset="-122"/>
            <a:ea typeface="Microsoft YaHei UI" panose="020B0503020204020204" pitchFamily="34" charset="-122"/>
            <a:cs typeface="+mn-cs"/>
          </a:endParaRPr>
        </a:p>
      </dgm:t>
    </dgm:pt>
    <dgm:pt modelId="{250AF169-6366-430F-9916-ECE9FA3C7CBB}" type="parTrans" cxnId="{E31E625A-852A-4F74-873B-CADDF21F0914}">
      <dgm:prSet/>
      <dgm:spPr/>
      <dgm:t>
        <a:bodyPr/>
        <a:lstStyle/>
        <a:p>
          <a:endParaRPr lang="zh-CN" altLang="en-US"/>
        </a:p>
      </dgm:t>
    </dgm:pt>
    <dgm:pt modelId="{6FEA0EB9-B5BC-44A0-B1C5-30D9112F6F75}" type="sibTrans" cxnId="{E31E625A-852A-4F74-873B-CADDF21F0914}">
      <dgm:prSet/>
      <dgm:spPr/>
      <dgm:t>
        <a:bodyPr/>
        <a:lstStyle/>
        <a:p>
          <a:endParaRPr lang="zh-CN" altLang="en-US" dirty="0"/>
        </a:p>
      </dgm:t>
    </dgm:pt>
    <dgm:pt modelId="{848E4625-5843-4535-ABDB-ECF9F702BBB8}">
      <dgm:prSet phldrT="[文本]"/>
      <dgm:spPr/>
      <dgm:t>
        <a:bodyPr/>
        <a:lstStyle/>
        <a:p>
          <a:r>
            <a:rPr lang="en-US" altLang="zh-CN" dirty="0">
              <a:latin typeface="Microsoft YaHei UI" panose="020B0503020204020204" pitchFamily="34" charset="-122"/>
              <a:ea typeface="Microsoft YaHei UI" panose="020B0503020204020204" pitchFamily="34" charset="-122"/>
            </a:rPr>
            <a:t>Read and summarize</a:t>
          </a:r>
          <a:endParaRPr lang="zh-CN" altLang="en-US" dirty="0">
            <a:latin typeface="Microsoft YaHei UI" panose="020B0503020204020204" pitchFamily="34" charset="-122"/>
            <a:ea typeface="Microsoft YaHei UI" panose="020B0503020204020204" pitchFamily="34" charset="-122"/>
          </a:endParaRPr>
        </a:p>
      </dgm:t>
    </dgm:pt>
    <dgm:pt modelId="{CE280EA4-741C-4AC6-8D02-028F0C5E057D}" type="parTrans" cxnId="{E8026A18-A201-40AB-B9F8-7A7C0D9A1701}">
      <dgm:prSet/>
      <dgm:spPr/>
      <dgm:t>
        <a:bodyPr/>
        <a:lstStyle/>
        <a:p>
          <a:endParaRPr lang="zh-CN" altLang="en-US"/>
        </a:p>
      </dgm:t>
    </dgm:pt>
    <dgm:pt modelId="{BE152291-EA2B-4B18-B1CA-FBC411DE3F3E}" type="sibTrans" cxnId="{E8026A18-A201-40AB-B9F8-7A7C0D9A1701}">
      <dgm:prSet/>
      <dgm:spPr/>
      <dgm:t>
        <a:bodyPr/>
        <a:lstStyle/>
        <a:p>
          <a:endParaRPr lang="zh-CN" altLang="en-US"/>
        </a:p>
      </dgm:t>
    </dgm:pt>
    <dgm:pt modelId="{EFCC2AB0-DA6A-4625-8235-7FD5819285CF}" type="pres">
      <dgm:prSet presAssocID="{DDB7B4C9-66E1-461D-A9D8-A7E17DACDCC9}" presName="diagram" presStyleCnt="0">
        <dgm:presLayoutVars>
          <dgm:dir/>
          <dgm:resizeHandles val="exact"/>
        </dgm:presLayoutVars>
      </dgm:prSet>
      <dgm:spPr/>
    </dgm:pt>
    <dgm:pt modelId="{F8470A6F-3B66-4138-81FD-BEAE73D8167F}" type="pres">
      <dgm:prSet presAssocID="{2BD6BE0C-E4A2-4C24-8E74-BC337E0A670F}" presName="node" presStyleLbl="node1" presStyleIdx="0" presStyleCnt="7">
        <dgm:presLayoutVars>
          <dgm:bulletEnabled val="1"/>
        </dgm:presLayoutVars>
      </dgm:prSet>
      <dgm:spPr/>
    </dgm:pt>
    <dgm:pt modelId="{88611E51-543D-421A-9E3F-477BC38A1A1E}" type="pres">
      <dgm:prSet presAssocID="{711A844F-EABD-4412-9F04-FD557A4D070E}" presName="sibTrans" presStyleLbl="sibTrans2D1" presStyleIdx="0" presStyleCnt="6"/>
      <dgm:spPr/>
    </dgm:pt>
    <dgm:pt modelId="{71B2977F-994E-49D5-971B-50F63566F7B8}" type="pres">
      <dgm:prSet presAssocID="{711A844F-EABD-4412-9F04-FD557A4D070E}" presName="connectorText" presStyleLbl="sibTrans2D1" presStyleIdx="0" presStyleCnt="6"/>
      <dgm:spPr/>
    </dgm:pt>
    <dgm:pt modelId="{15BA7AE5-0333-4CA3-85CD-EDB267162AE3}" type="pres">
      <dgm:prSet presAssocID="{C1C54CB5-8FF2-4059-B8E4-5C0900114AFF}" presName="node" presStyleLbl="node1" presStyleIdx="1" presStyleCnt="7">
        <dgm:presLayoutVars>
          <dgm:bulletEnabled val="1"/>
        </dgm:presLayoutVars>
      </dgm:prSet>
      <dgm:spPr/>
    </dgm:pt>
    <dgm:pt modelId="{15A9B5C5-C808-440D-A261-FF326884C805}" type="pres">
      <dgm:prSet presAssocID="{65B57621-A6CA-405C-B35A-8F29FD1C77D2}" presName="sibTrans" presStyleLbl="sibTrans2D1" presStyleIdx="1" presStyleCnt="6"/>
      <dgm:spPr/>
    </dgm:pt>
    <dgm:pt modelId="{89305C2C-F3B4-46A4-86B4-791DA126981C}" type="pres">
      <dgm:prSet presAssocID="{65B57621-A6CA-405C-B35A-8F29FD1C77D2}" presName="connectorText" presStyleLbl="sibTrans2D1" presStyleIdx="1" presStyleCnt="6"/>
      <dgm:spPr/>
    </dgm:pt>
    <dgm:pt modelId="{33DBF514-FBFE-4A1A-B42F-113FCA6D95F1}" type="pres">
      <dgm:prSet presAssocID="{1A0E5C37-DC2E-48E2-A39E-FA3F4A0FD2B2}" presName="node" presStyleLbl="node1" presStyleIdx="2" presStyleCnt="7" custLinFactNeighborX="-408" custLinFactNeighborY="-717">
        <dgm:presLayoutVars>
          <dgm:bulletEnabled val="1"/>
        </dgm:presLayoutVars>
      </dgm:prSet>
      <dgm:spPr/>
    </dgm:pt>
    <dgm:pt modelId="{107045FF-56F2-40D5-84CE-06938EF03FBE}" type="pres">
      <dgm:prSet presAssocID="{E99E29EA-9C16-4668-B809-B9437B266478}" presName="sibTrans" presStyleLbl="sibTrans2D1" presStyleIdx="2" presStyleCnt="6"/>
      <dgm:spPr/>
    </dgm:pt>
    <dgm:pt modelId="{274565BD-E649-4856-B02F-62AD131F948E}" type="pres">
      <dgm:prSet presAssocID="{E99E29EA-9C16-4668-B809-B9437B266478}" presName="connectorText" presStyleLbl="sibTrans2D1" presStyleIdx="2" presStyleCnt="6"/>
      <dgm:spPr/>
    </dgm:pt>
    <dgm:pt modelId="{BEDF1A9F-FE6E-4AFA-978D-54F47105D3D4}" type="pres">
      <dgm:prSet presAssocID="{3658C77B-001E-47F3-BE3B-86573F0C8445}" presName="node" presStyleLbl="node1" presStyleIdx="3" presStyleCnt="7">
        <dgm:presLayoutVars>
          <dgm:bulletEnabled val="1"/>
        </dgm:presLayoutVars>
      </dgm:prSet>
      <dgm:spPr/>
    </dgm:pt>
    <dgm:pt modelId="{5D8FB017-738E-444A-8EB1-CB4480BA8E57}" type="pres">
      <dgm:prSet presAssocID="{90E25083-71C6-4C6B-8243-A788AD53801F}" presName="sibTrans" presStyleLbl="sibTrans2D1" presStyleIdx="3" presStyleCnt="6"/>
      <dgm:spPr/>
    </dgm:pt>
    <dgm:pt modelId="{B96FACAE-9916-4DC6-963B-CD0268A2717F}" type="pres">
      <dgm:prSet presAssocID="{90E25083-71C6-4C6B-8243-A788AD53801F}" presName="connectorText" presStyleLbl="sibTrans2D1" presStyleIdx="3" presStyleCnt="6"/>
      <dgm:spPr/>
    </dgm:pt>
    <dgm:pt modelId="{E00B610E-81B2-4F00-8766-37F9AE3A7673}" type="pres">
      <dgm:prSet presAssocID="{3F046E85-D1F6-4655-9A21-51F3CB2FA524}" presName="node" presStyleLbl="node1" presStyleIdx="4" presStyleCnt="7">
        <dgm:presLayoutVars>
          <dgm:bulletEnabled val="1"/>
        </dgm:presLayoutVars>
      </dgm:prSet>
      <dgm:spPr/>
    </dgm:pt>
    <dgm:pt modelId="{232C4ED6-9428-411A-8A9B-054F63A22472}" type="pres">
      <dgm:prSet presAssocID="{F1ACA471-DDAD-45F2-B13E-9B71DF2C30A7}" presName="sibTrans" presStyleLbl="sibTrans2D1" presStyleIdx="4" presStyleCnt="6"/>
      <dgm:spPr/>
    </dgm:pt>
    <dgm:pt modelId="{2960F95C-BFDD-4A2B-BE25-D5795E0E8378}" type="pres">
      <dgm:prSet presAssocID="{F1ACA471-DDAD-45F2-B13E-9B71DF2C30A7}" presName="connectorText" presStyleLbl="sibTrans2D1" presStyleIdx="4" presStyleCnt="6"/>
      <dgm:spPr/>
    </dgm:pt>
    <dgm:pt modelId="{4B9F7401-65A2-42A6-A804-761E89FF7153}" type="pres">
      <dgm:prSet presAssocID="{62FEEAB0-9AB0-4583-AA92-2FA8CB6BD563}" presName="node" presStyleLbl="node1" presStyleIdx="5" presStyleCnt="7">
        <dgm:presLayoutVars>
          <dgm:bulletEnabled val="1"/>
        </dgm:presLayoutVars>
      </dgm:prSet>
      <dgm:spPr/>
    </dgm:pt>
    <dgm:pt modelId="{A90FE2EB-95C3-4D6E-A0AB-9CE00960E08F}" type="pres">
      <dgm:prSet presAssocID="{6FEA0EB9-B5BC-44A0-B1C5-30D9112F6F75}" presName="sibTrans" presStyleLbl="sibTrans2D1" presStyleIdx="5" presStyleCnt="6"/>
      <dgm:spPr/>
    </dgm:pt>
    <dgm:pt modelId="{2ACE6B3E-43D1-4A2F-9CDC-24D688F0231B}" type="pres">
      <dgm:prSet presAssocID="{6FEA0EB9-B5BC-44A0-B1C5-30D9112F6F75}" presName="connectorText" presStyleLbl="sibTrans2D1" presStyleIdx="5" presStyleCnt="6"/>
      <dgm:spPr/>
    </dgm:pt>
    <dgm:pt modelId="{7E0331D0-620C-4C7C-944A-9FF67265DD97}" type="pres">
      <dgm:prSet presAssocID="{848E4625-5843-4535-ABDB-ECF9F702BBB8}" presName="node" presStyleLbl="node1" presStyleIdx="6" presStyleCnt="7">
        <dgm:presLayoutVars>
          <dgm:bulletEnabled val="1"/>
        </dgm:presLayoutVars>
      </dgm:prSet>
      <dgm:spPr/>
    </dgm:pt>
  </dgm:ptLst>
  <dgm:cxnLst>
    <dgm:cxn modelId="{1CF97F04-824D-42EB-9885-629DEFE17D8B}" type="presOf" srcId="{DDB7B4C9-66E1-461D-A9D8-A7E17DACDCC9}" destId="{EFCC2AB0-DA6A-4625-8235-7FD5819285CF}" srcOrd="0" destOrd="0" presId="urn:microsoft.com/office/officeart/2005/8/layout/process5"/>
    <dgm:cxn modelId="{644CF209-93B0-449D-8E74-6A79A9852A86}" srcId="{DDB7B4C9-66E1-461D-A9D8-A7E17DACDCC9}" destId="{1A0E5C37-DC2E-48E2-A39E-FA3F4A0FD2B2}" srcOrd="2" destOrd="0" parTransId="{2F9DAAA6-D02F-4365-B4C9-2F276751DE4B}" sibTransId="{E99E29EA-9C16-4668-B809-B9437B266478}"/>
    <dgm:cxn modelId="{95455912-A16A-4B69-A23B-A565458AAF70}" type="presOf" srcId="{65B57621-A6CA-405C-B35A-8F29FD1C77D2}" destId="{15A9B5C5-C808-440D-A261-FF326884C805}" srcOrd="0" destOrd="0" presId="urn:microsoft.com/office/officeart/2005/8/layout/process5"/>
    <dgm:cxn modelId="{E8026A18-A201-40AB-B9F8-7A7C0D9A1701}" srcId="{DDB7B4C9-66E1-461D-A9D8-A7E17DACDCC9}" destId="{848E4625-5843-4535-ABDB-ECF9F702BBB8}" srcOrd="6" destOrd="0" parTransId="{CE280EA4-741C-4AC6-8D02-028F0C5E057D}" sibTransId="{BE152291-EA2B-4B18-B1CA-FBC411DE3F3E}"/>
    <dgm:cxn modelId="{AA72851C-4C32-40C4-A3D7-248CA1026351}" type="presOf" srcId="{62FEEAB0-9AB0-4583-AA92-2FA8CB6BD563}" destId="{4B9F7401-65A2-42A6-A804-761E89FF7153}" srcOrd="0" destOrd="0" presId="urn:microsoft.com/office/officeart/2005/8/layout/process5"/>
    <dgm:cxn modelId="{345A151F-1C15-4EB2-9C7B-4FC5A0D1D581}" type="presOf" srcId="{E99E29EA-9C16-4668-B809-B9437B266478}" destId="{274565BD-E649-4856-B02F-62AD131F948E}" srcOrd="1" destOrd="0" presId="urn:microsoft.com/office/officeart/2005/8/layout/process5"/>
    <dgm:cxn modelId="{8036C72A-4D1E-48AC-9058-91C36CB5B96D}" type="presOf" srcId="{90E25083-71C6-4C6B-8243-A788AD53801F}" destId="{5D8FB017-738E-444A-8EB1-CB4480BA8E57}" srcOrd="0" destOrd="0" presId="urn:microsoft.com/office/officeart/2005/8/layout/process5"/>
    <dgm:cxn modelId="{A0A8E636-DF45-4BEA-A6AD-EDCB0F2F7F8B}" srcId="{DDB7B4C9-66E1-461D-A9D8-A7E17DACDCC9}" destId="{3F046E85-D1F6-4655-9A21-51F3CB2FA524}" srcOrd="4" destOrd="0" parTransId="{B3672214-A0AF-400E-A07F-9F84C9CE79C8}" sibTransId="{F1ACA471-DDAD-45F2-B13E-9B71DF2C30A7}"/>
    <dgm:cxn modelId="{8BE88F68-C60B-491B-B6A5-0E96D635AE41}" type="presOf" srcId="{E99E29EA-9C16-4668-B809-B9437B266478}" destId="{107045FF-56F2-40D5-84CE-06938EF03FBE}" srcOrd="0" destOrd="0" presId="urn:microsoft.com/office/officeart/2005/8/layout/process5"/>
    <dgm:cxn modelId="{918D8C69-0547-4108-A353-5A0F260AF47C}" type="presOf" srcId="{711A844F-EABD-4412-9F04-FD557A4D070E}" destId="{71B2977F-994E-49D5-971B-50F63566F7B8}" srcOrd="1" destOrd="0" presId="urn:microsoft.com/office/officeart/2005/8/layout/process5"/>
    <dgm:cxn modelId="{4027C052-521B-42F6-9DA1-D6084067324D}" type="presOf" srcId="{F1ACA471-DDAD-45F2-B13E-9B71DF2C30A7}" destId="{232C4ED6-9428-411A-8A9B-054F63A22472}" srcOrd="0" destOrd="0" presId="urn:microsoft.com/office/officeart/2005/8/layout/process5"/>
    <dgm:cxn modelId="{AAF11E76-B32D-4E4B-A37B-3A3D9892357C}" srcId="{DDB7B4C9-66E1-461D-A9D8-A7E17DACDCC9}" destId="{C1C54CB5-8FF2-4059-B8E4-5C0900114AFF}" srcOrd="1" destOrd="0" parTransId="{A0A62575-1EF4-46FE-8134-F7CFD06B3FB0}" sibTransId="{65B57621-A6CA-405C-B35A-8F29FD1C77D2}"/>
    <dgm:cxn modelId="{E31E625A-852A-4F74-873B-CADDF21F0914}" srcId="{DDB7B4C9-66E1-461D-A9D8-A7E17DACDCC9}" destId="{62FEEAB0-9AB0-4583-AA92-2FA8CB6BD563}" srcOrd="5" destOrd="0" parTransId="{250AF169-6366-430F-9916-ECE9FA3C7CBB}" sibTransId="{6FEA0EB9-B5BC-44A0-B1C5-30D9112F6F75}"/>
    <dgm:cxn modelId="{86F98981-2F8F-434E-9848-7802F2A3E432}" type="presOf" srcId="{90E25083-71C6-4C6B-8243-A788AD53801F}" destId="{B96FACAE-9916-4DC6-963B-CD0268A2717F}" srcOrd="1" destOrd="0" presId="urn:microsoft.com/office/officeart/2005/8/layout/process5"/>
    <dgm:cxn modelId="{BF75CC92-BDF3-4C9B-B5A1-C11F22B38F7D}" srcId="{DDB7B4C9-66E1-461D-A9D8-A7E17DACDCC9}" destId="{3658C77B-001E-47F3-BE3B-86573F0C8445}" srcOrd="3" destOrd="0" parTransId="{1232A67E-E16C-4FD4-98AD-7550F28910D2}" sibTransId="{90E25083-71C6-4C6B-8243-A788AD53801F}"/>
    <dgm:cxn modelId="{D7F2B098-1BE6-4BDE-8A49-6DDC8453EB35}" type="presOf" srcId="{C1C54CB5-8FF2-4059-B8E4-5C0900114AFF}" destId="{15BA7AE5-0333-4CA3-85CD-EDB267162AE3}" srcOrd="0" destOrd="0" presId="urn:microsoft.com/office/officeart/2005/8/layout/process5"/>
    <dgm:cxn modelId="{3F4BFC98-1003-43E1-BF5C-ECAC6CC45C57}" type="presOf" srcId="{3658C77B-001E-47F3-BE3B-86573F0C8445}" destId="{BEDF1A9F-FE6E-4AFA-978D-54F47105D3D4}" srcOrd="0" destOrd="0" presId="urn:microsoft.com/office/officeart/2005/8/layout/process5"/>
    <dgm:cxn modelId="{E98896A6-6855-4946-85EA-A08D76E5C982}" type="presOf" srcId="{2BD6BE0C-E4A2-4C24-8E74-BC337E0A670F}" destId="{F8470A6F-3B66-4138-81FD-BEAE73D8167F}" srcOrd="0" destOrd="0" presId="urn:microsoft.com/office/officeart/2005/8/layout/process5"/>
    <dgm:cxn modelId="{D2BBECAB-EBC5-41EA-9C5B-8F6032B5C67F}" type="presOf" srcId="{848E4625-5843-4535-ABDB-ECF9F702BBB8}" destId="{7E0331D0-620C-4C7C-944A-9FF67265DD97}" srcOrd="0" destOrd="0" presId="urn:microsoft.com/office/officeart/2005/8/layout/process5"/>
    <dgm:cxn modelId="{120480AE-F9F6-4D9F-AB60-DC1704EA5A40}" type="presOf" srcId="{1A0E5C37-DC2E-48E2-A39E-FA3F4A0FD2B2}" destId="{33DBF514-FBFE-4A1A-B42F-113FCA6D95F1}" srcOrd="0" destOrd="0" presId="urn:microsoft.com/office/officeart/2005/8/layout/process5"/>
    <dgm:cxn modelId="{3E7D92B8-2A62-41A3-BAAF-94F0A645885E}" type="presOf" srcId="{3F046E85-D1F6-4655-9A21-51F3CB2FA524}" destId="{E00B610E-81B2-4F00-8766-37F9AE3A7673}" srcOrd="0" destOrd="0" presId="urn:microsoft.com/office/officeart/2005/8/layout/process5"/>
    <dgm:cxn modelId="{B5A7C0C1-D0CC-409B-BB8E-1ADCBC28752F}" type="presOf" srcId="{711A844F-EABD-4412-9F04-FD557A4D070E}" destId="{88611E51-543D-421A-9E3F-477BC38A1A1E}" srcOrd="0" destOrd="0" presId="urn:microsoft.com/office/officeart/2005/8/layout/process5"/>
    <dgm:cxn modelId="{F92283CA-E418-4EFF-A8DC-2D647A6DF234}" type="presOf" srcId="{6FEA0EB9-B5BC-44A0-B1C5-30D9112F6F75}" destId="{2ACE6B3E-43D1-4A2F-9CDC-24D688F0231B}" srcOrd="1" destOrd="0" presId="urn:microsoft.com/office/officeart/2005/8/layout/process5"/>
    <dgm:cxn modelId="{21B239D3-CB4A-480E-9FBF-47BF71649C08}" type="presOf" srcId="{F1ACA471-DDAD-45F2-B13E-9B71DF2C30A7}" destId="{2960F95C-BFDD-4A2B-BE25-D5795E0E8378}" srcOrd="1" destOrd="0" presId="urn:microsoft.com/office/officeart/2005/8/layout/process5"/>
    <dgm:cxn modelId="{F98799D4-A9D6-42AF-B615-2080B7713F73}" type="presOf" srcId="{6FEA0EB9-B5BC-44A0-B1C5-30D9112F6F75}" destId="{A90FE2EB-95C3-4D6E-A0AB-9CE00960E08F}" srcOrd="0" destOrd="0" presId="urn:microsoft.com/office/officeart/2005/8/layout/process5"/>
    <dgm:cxn modelId="{BC7D9DEA-D243-4E69-82EC-E73D45031148}" type="presOf" srcId="{65B57621-A6CA-405C-B35A-8F29FD1C77D2}" destId="{89305C2C-F3B4-46A4-86B4-791DA126981C}" srcOrd="1" destOrd="0" presId="urn:microsoft.com/office/officeart/2005/8/layout/process5"/>
    <dgm:cxn modelId="{A1B689FF-A41C-4C06-9840-0626531AFD96}" srcId="{DDB7B4C9-66E1-461D-A9D8-A7E17DACDCC9}" destId="{2BD6BE0C-E4A2-4C24-8E74-BC337E0A670F}" srcOrd="0" destOrd="0" parTransId="{CADD317E-F659-42FD-A6A2-7CE174EC1F44}" sibTransId="{711A844F-EABD-4412-9F04-FD557A4D070E}"/>
    <dgm:cxn modelId="{A086BE63-B251-4AB7-9844-867CA81F5671}" type="presParOf" srcId="{EFCC2AB0-DA6A-4625-8235-7FD5819285CF}" destId="{F8470A6F-3B66-4138-81FD-BEAE73D8167F}" srcOrd="0" destOrd="0" presId="urn:microsoft.com/office/officeart/2005/8/layout/process5"/>
    <dgm:cxn modelId="{A8F9118A-618B-4632-945B-6D5FDEDDA9FE}" type="presParOf" srcId="{EFCC2AB0-DA6A-4625-8235-7FD5819285CF}" destId="{88611E51-543D-421A-9E3F-477BC38A1A1E}" srcOrd="1" destOrd="0" presId="urn:microsoft.com/office/officeart/2005/8/layout/process5"/>
    <dgm:cxn modelId="{53E5E14C-C5B6-4DAD-9897-BDB4E449919A}" type="presParOf" srcId="{88611E51-543D-421A-9E3F-477BC38A1A1E}" destId="{71B2977F-994E-49D5-971B-50F63566F7B8}" srcOrd="0" destOrd="0" presId="urn:microsoft.com/office/officeart/2005/8/layout/process5"/>
    <dgm:cxn modelId="{BA1DEDBC-A245-4ED8-900A-F5E3D8BD6C1C}" type="presParOf" srcId="{EFCC2AB0-DA6A-4625-8235-7FD5819285CF}" destId="{15BA7AE5-0333-4CA3-85CD-EDB267162AE3}" srcOrd="2" destOrd="0" presId="urn:microsoft.com/office/officeart/2005/8/layout/process5"/>
    <dgm:cxn modelId="{123B1FA3-B783-4C7B-A132-46469063BD94}" type="presParOf" srcId="{EFCC2AB0-DA6A-4625-8235-7FD5819285CF}" destId="{15A9B5C5-C808-440D-A261-FF326884C805}" srcOrd="3" destOrd="0" presId="urn:microsoft.com/office/officeart/2005/8/layout/process5"/>
    <dgm:cxn modelId="{38527A50-67ED-4DBC-9A24-E6A01AC109A9}" type="presParOf" srcId="{15A9B5C5-C808-440D-A261-FF326884C805}" destId="{89305C2C-F3B4-46A4-86B4-791DA126981C}" srcOrd="0" destOrd="0" presId="urn:microsoft.com/office/officeart/2005/8/layout/process5"/>
    <dgm:cxn modelId="{A246F663-AE18-428F-A37F-F4193933B30A}" type="presParOf" srcId="{EFCC2AB0-DA6A-4625-8235-7FD5819285CF}" destId="{33DBF514-FBFE-4A1A-B42F-113FCA6D95F1}" srcOrd="4" destOrd="0" presId="urn:microsoft.com/office/officeart/2005/8/layout/process5"/>
    <dgm:cxn modelId="{FC432252-8CC9-4920-A975-B60BE4AADC4F}" type="presParOf" srcId="{EFCC2AB0-DA6A-4625-8235-7FD5819285CF}" destId="{107045FF-56F2-40D5-84CE-06938EF03FBE}" srcOrd="5" destOrd="0" presId="urn:microsoft.com/office/officeart/2005/8/layout/process5"/>
    <dgm:cxn modelId="{15C0801F-76BC-4101-9883-F5B074E424B6}" type="presParOf" srcId="{107045FF-56F2-40D5-84CE-06938EF03FBE}" destId="{274565BD-E649-4856-B02F-62AD131F948E}" srcOrd="0" destOrd="0" presId="urn:microsoft.com/office/officeart/2005/8/layout/process5"/>
    <dgm:cxn modelId="{691597AE-4807-488E-9C99-8BA0D0863378}" type="presParOf" srcId="{EFCC2AB0-DA6A-4625-8235-7FD5819285CF}" destId="{BEDF1A9F-FE6E-4AFA-978D-54F47105D3D4}" srcOrd="6" destOrd="0" presId="urn:microsoft.com/office/officeart/2005/8/layout/process5"/>
    <dgm:cxn modelId="{79B4F68B-21C2-4EB8-8655-200DEF64C83A}" type="presParOf" srcId="{EFCC2AB0-DA6A-4625-8235-7FD5819285CF}" destId="{5D8FB017-738E-444A-8EB1-CB4480BA8E57}" srcOrd="7" destOrd="0" presId="urn:microsoft.com/office/officeart/2005/8/layout/process5"/>
    <dgm:cxn modelId="{3D317A26-03A1-45E5-AFE6-879146BCA563}" type="presParOf" srcId="{5D8FB017-738E-444A-8EB1-CB4480BA8E57}" destId="{B96FACAE-9916-4DC6-963B-CD0268A2717F}" srcOrd="0" destOrd="0" presId="urn:microsoft.com/office/officeart/2005/8/layout/process5"/>
    <dgm:cxn modelId="{34942547-23C1-40E3-BCA0-C5FC81D93CE8}" type="presParOf" srcId="{EFCC2AB0-DA6A-4625-8235-7FD5819285CF}" destId="{E00B610E-81B2-4F00-8766-37F9AE3A7673}" srcOrd="8" destOrd="0" presId="urn:microsoft.com/office/officeart/2005/8/layout/process5"/>
    <dgm:cxn modelId="{FCF4D8B1-A12C-48FE-8252-10C5F52DB6E9}" type="presParOf" srcId="{EFCC2AB0-DA6A-4625-8235-7FD5819285CF}" destId="{232C4ED6-9428-411A-8A9B-054F63A22472}" srcOrd="9" destOrd="0" presId="urn:microsoft.com/office/officeart/2005/8/layout/process5"/>
    <dgm:cxn modelId="{C5096F25-81F7-4606-B779-55197F637630}" type="presParOf" srcId="{232C4ED6-9428-411A-8A9B-054F63A22472}" destId="{2960F95C-BFDD-4A2B-BE25-D5795E0E8378}" srcOrd="0" destOrd="0" presId="urn:microsoft.com/office/officeart/2005/8/layout/process5"/>
    <dgm:cxn modelId="{02FBEF08-BF3D-42A1-8E8D-C7C6CAB0FE2C}" type="presParOf" srcId="{EFCC2AB0-DA6A-4625-8235-7FD5819285CF}" destId="{4B9F7401-65A2-42A6-A804-761E89FF7153}" srcOrd="10" destOrd="0" presId="urn:microsoft.com/office/officeart/2005/8/layout/process5"/>
    <dgm:cxn modelId="{ECA626A0-B209-4801-983B-558F50A1FA75}" type="presParOf" srcId="{EFCC2AB0-DA6A-4625-8235-7FD5819285CF}" destId="{A90FE2EB-95C3-4D6E-A0AB-9CE00960E08F}" srcOrd="11" destOrd="0" presId="urn:microsoft.com/office/officeart/2005/8/layout/process5"/>
    <dgm:cxn modelId="{DBE555F8-D294-4828-B7B0-C44257BD6CB7}" type="presParOf" srcId="{A90FE2EB-95C3-4D6E-A0AB-9CE00960E08F}" destId="{2ACE6B3E-43D1-4A2F-9CDC-24D688F0231B}" srcOrd="0" destOrd="0" presId="urn:microsoft.com/office/officeart/2005/8/layout/process5"/>
    <dgm:cxn modelId="{8F6DEB57-68AB-4176-AFB0-26F19502AE1D}" type="presParOf" srcId="{EFCC2AB0-DA6A-4625-8235-7FD5819285CF}" destId="{7E0331D0-620C-4C7C-944A-9FF67265DD97}" srcOrd="1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B7B4C9-66E1-461D-A9D8-A7E17DACDCC9}"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zh-CN" altLang="en-US"/>
        </a:p>
      </dgm:t>
    </dgm:pt>
    <dgm:pt modelId="{2BD6BE0C-E4A2-4C24-8E74-BC337E0A670F}">
      <dgm:prSet phldrT="[文本]"/>
      <dgm:spPr/>
      <dgm:t>
        <a:bodyPr/>
        <a:lstStyle/>
        <a:p>
          <a:r>
            <a:rPr lang="en-US" altLang="zh-CN" dirty="0"/>
            <a:t>Decide which combination to investigate</a:t>
          </a:r>
          <a:endParaRPr lang="zh-CN" altLang="en-US" dirty="0"/>
        </a:p>
      </dgm:t>
    </dgm:pt>
    <dgm:pt modelId="{CADD317E-F659-42FD-A6A2-7CE174EC1F44}" type="parTrans" cxnId="{A1B689FF-A41C-4C06-9840-0626531AFD96}">
      <dgm:prSet/>
      <dgm:spPr/>
      <dgm:t>
        <a:bodyPr/>
        <a:lstStyle/>
        <a:p>
          <a:endParaRPr lang="zh-CN" altLang="en-US"/>
        </a:p>
      </dgm:t>
    </dgm:pt>
    <dgm:pt modelId="{711A844F-EABD-4412-9F04-FD557A4D070E}" type="sibTrans" cxnId="{A1B689FF-A41C-4C06-9840-0626531AFD96}">
      <dgm:prSet/>
      <dgm:spPr/>
      <dgm:t>
        <a:bodyPr/>
        <a:lstStyle/>
        <a:p>
          <a:endParaRPr lang="zh-CN" altLang="en-US"/>
        </a:p>
      </dgm:t>
    </dgm:pt>
    <dgm:pt modelId="{C1C54CB5-8FF2-4059-B8E4-5C0900114AFF}">
      <dgm:prSet phldrT="[文本]"/>
      <dgm:spPr/>
      <dgm:t>
        <a:bodyPr/>
        <a:lstStyle/>
        <a:p>
          <a:r>
            <a:rPr lang="en-US" altLang="zh-CN" dirty="0"/>
            <a:t>AI search</a:t>
          </a:r>
          <a:endParaRPr lang="zh-CN" altLang="en-US" dirty="0"/>
        </a:p>
      </dgm:t>
    </dgm:pt>
    <dgm:pt modelId="{A0A62575-1EF4-46FE-8134-F7CFD06B3FB0}" type="parTrans" cxnId="{AAF11E76-B32D-4E4B-A37B-3A3D9892357C}">
      <dgm:prSet/>
      <dgm:spPr/>
      <dgm:t>
        <a:bodyPr/>
        <a:lstStyle/>
        <a:p>
          <a:endParaRPr lang="zh-CN" altLang="en-US"/>
        </a:p>
      </dgm:t>
    </dgm:pt>
    <dgm:pt modelId="{65B57621-A6CA-405C-B35A-8F29FD1C77D2}" type="sibTrans" cxnId="{AAF11E76-B32D-4E4B-A37B-3A3D9892357C}">
      <dgm:prSet/>
      <dgm:spPr/>
      <dgm:t>
        <a:bodyPr/>
        <a:lstStyle/>
        <a:p>
          <a:endParaRPr lang="zh-CN" altLang="en-US"/>
        </a:p>
      </dgm:t>
    </dgm:pt>
    <dgm:pt modelId="{1A0E5C37-DC2E-48E2-A39E-FA3F4A0FD2B2}">
      <dgm:prSet phldrT="[文本]"/>
      <dgm:spPr/>
      <dgm:t>
        <a:bodyPr/>
        <a:lstStyle/>
        <a:p>
          <a:r>
            <a:rPr lang="en-US" altLang="zh-CN" dirty="0"/>
            <a:t>Query search</a:t>
          </a:r>
          <a:endParaRPr lang="zh-CN" altLang="en-US" dirty="0"/>
        </a:p>
      </dgm:t>
    </dgm:pt>
    <dgm:pt modelId="{2F9DAAA6-D02F-4365-B4C9-2F276751DE4B}" type="parTrans" cxnId="{644CF209-93B0-449D-8E74-6A79A9852A86}">
      <dgm:prSet/>
      <dgm:spPr/>
      <dgm:t>
        <a:bodyPr/>
        <a:lstStyle/>
        <a:p>
          <a:endParaRPr lang="zh-CN" altLang="en-US"/>
        </a:p>
      </dgm:t>
    </dgm:pt>
    <dgm:pt modelId="{E99E29EA-9C16-4668-B809-B9437B266478}" type="sibTrans" cxnId="{644CF209-93B0-449D-8E74-6A79A9852A86}">
      <dgm:prSet/>
      <dgm:spPr/>
      <dgm:t>
        <a:bodyPr/>
        <a:lstStyle/>
        <a:p>
          <a:endParaRPr lang="zh-CN" altLang="en-US"/>
        </a:p>
      </dgm:t>
    </dgm:pt>
    <dgm:pt modelId="{3658C77B-001E-47F3-BE3B-86573F0C8445}">
      <dgm:prSet phldrT="[文本]"/>
      <dgm:spPr/>
      <dgm:t>
        <a:bodyPr/>
        <a:lstStyle/>
        <a:p>
          <a:r>
            <a:rPr lang="en-US" altLang="zh-CN" dirty="0"/>
            <a:t>Relevant literature exploration</a:t>
          </a:r>
          <a:endParaRPr lang="zh-CN" altLang="en-US" dirty="0"/>
        </a:p>
      </dgm:t>
    </dgm:pt>
    <dgm:pt modelId="{1232A67E-E16C-4FD4-98AD-7550F28910D2}" type="parTrans" cxnId="{BF75CC92-BDF3-4C9B-B5A1-C11F22B38F7D}">
      <dgm:prSet/>
      <dgm:spPr/>
      <dgm:t>
        <a:bodyPr/>
        <a:lstStyle/>
        <a:p>
          <a:endParaRPr lang="zh-CN" altLang="en-US"/>
        </a:p>
      </dgm:t>
    </dgm:pt>
    <dgm:pt modelId="{90E25083-71C6-4C6B-8243-A788AD53801F}" type="sibTrans" cxnId="{BF75CC92-BDF3-4C9B-B5A1-C11F22B38F7D}">
      <dgm:prSet/>
      <dgm:spPr/>
      <dgm:t>
        <a:bodyPr/>
        <a:lstStyle/>
        <a:p>
          <a:endParaRPr lang="zh-CN" altLang="en-US"/>
        </a:p>
      </dgm:t>
    </dgm:pt>
    <dgm:pt modelId="{62FEEAB0-9AB0-4583-AA92-2FA8CB6BD563}">
      <dgm:prSet phldrT="[文本]"/>
      <dgm:spPr/>
      <dgm:t>
        <a:bodyPr/>
        <a:lstStyle/>
        <a:p>
          <a:r>
            <a:rPr lang="en-US" altLang="zh-CN" dirty="0"/>
            <a:t>Citation chasing</a:t>
          </a:r>
          <a:endParaRPr lang="zh-CN" altLang="en-US" dirty="0"/>
        </a:p>
      </dgm:t>
    </dgm:pt>
    <dgm:pt modelId="{250AF169-6366-430F-9916-ECE9FA3C7CBB}" type="parTrans" cxnId="{E31E625A-852A-4F74-873B-CADDF21F0914}">
      <dgm:prSet/>
      <dgm:spPr/>
      <dgm:t>
        <a:bodyPr/>
        <a:lstStyle/>
        <a:p>
          <a:endParaRPr lang="zh-CN" altLang="en-US"/>
        </a:p>
      </dgm:t>
    </dgm:pt>
    <dgm:pt modelId="{6FEA0EB9-B5BC-44A0-B1C5-30D9112F6F75}" type="sibTrans" cxnId="{E31E625A-852A-4F74-873B-CADDF21F0914}">
      <dgm:prSet/>
      <dgm:spPr/>
      <dgm:t>
        <a:bodyPr/>
        <a:lstStyle/>
        <a:p>
          <a:endParaRPr lang="zh-CN" altLang="en-US" dirty="0"/>
        </a:p>
      </dgm:t>
    </dgm:pt>
    <dgm:pt modelId="{848E4625-5843-4535-ABDB-ECF9F702BBB8}">
      <dgm:prSet phldrT="[文本]"/>
      <dgm:spPr/>
      <dgm:t>
        <a:bodyPr/>
        <a:lstStyle/>
        <a:p>
          <a:r>
            <a:rPr lang="en-US" altLang="zh-CN" dirty="0"/>
            <a:t>Read and summarize</a:t>
          </a:r>
          <a:endParaRPr lang="zh-CN" altLang="en-US" dirty="0"/>
        </a:p>
      </dgm:t>
    </dgm:pt>
    <dgm:pt modelId="{CE280EA4-741C-4AC6-8D02-028F0C5E057D}" type="parTrans" cxnId="{E8026A18-A201-40AB-B9F8-7A7C0D9A1701}">
      <dgm:prSet/>
      <dgm:spPr/>
      <dgm:t>
        <a:bodyPr/>
        <a:lstStyle/>
        <a:p>
          <a:endParaRPr lang="zh-CN" altLang="en-US"/>
        </a:p>
      </dgm:t>
    </dgm:pt>
    <dgm:pt modelId="{BE152291-EA2B-4B18-B1CA-FBC411DE3F3E}" type="sibTrans" cxnId="{E8026A18-A201-40AB-B9F8-7A7C0D9A1701}">
      <dgm:prSet/>
      <dgm:spPr/>
      <dgm:t>
        <a:bodyPr/>
        <a:lstStyle/>
        <a:p>
          <a:endParaRPr lang="zh-CN" altLang="en-US"/>
        </a:p>
      </dgm:t>
    </dgm:pt>
    <dgm:pt modelId="{11AEBE57-D44E-44AE-A8C8-FC26147C5ED4}" type="pres">
      <dgm:prSet presAssocID="{DDB7B4C9-66E1-461D-A9D8-A7E17DACDCC9}" presName="linearFlow" presStyleCnt="0">
        <dgm:presLayoutVars>
          <dgm:resizeHandles val="exact"/>
        </dgm:presLayoutVars>
      </dgm:prSet>
      <dgm:spPr/>
    </dgm:pt>
    <dgm:pt modelId="{930C0BCA-6593-44C5-9751-FD7E1CE9952E}" type="pres">
      <dgm:prSet presAssocID="{2BD6BE0C-E4A2-4C24-8E74-BC337E0A670F}" presName="node" presStyleLbl="node1" presStyleIdx="0" presStyleCnt="6">
        <dgm:presLayoutVars>
          <dgm:bulletEnabled val="1"/>
        </dgm:presLayoutVars>
      </dgm:prSet>
      <dgm:spPr/>
    </dgm:pt>
    <dgm:pt modelId="{93DF5A54-8D2F-4725-95B3-7522D9A88DDB}" type="pres">
      <dgm:prSet presAssocID="{711A844F-EABD-4412-9F04-FD557A4D070E}" presName="sibTrans" presStyleLbl="sibTrans2D1" presStyleIdx="0" presStyleCnt="5"/>
      <dgm:spPr/>
    </dgm:pt>
    <dgm:pt modelId="{F8CD3C61-7ED2-4634-8DB2-B05779CE76F6}" type="pres">
      <dgm:prSet presAssocID="{711A844F-EABD-4412-9F04-FD557A4D070E}" presName="connectorText" presStyleLbl="sibTrans2D1" presStyleIdx="0" presStyleCnt="5"/>
      <dgm:spPr/>
    </dgm:pt>
    <dgm:pt modelId="{8FCBEE87-AA88-4F27-AC2E-28A2D1A59955}" type="pres">
      <dgm:prSet presAssocID="{C1C54CB5-8FF2-4059-B8E4-5C0900114AFF}" presName="node" presStyleLbl="node1" presStyleIdx="1" presStyleCnt="6">
        <dgm:presLayoutVars>
          <dgm:bulletEnabled val="1"/>
        </dgm:presLayoutVars>
      </dgm:prSet>
      <dgm:spPr/>
    </dgm:pt>
    <dgm:pt modelId="{8424A28D-A41C-42BC-B00B-70888C1C49D2}" type="pres">
      <dgm:prSet presAssocID="{65B57621-A6CA-405C-B35A-8F29FD1C77D2}" presName="sibTrans" presStyleLbl="sibTrans2D1" presStyleIdx="1" presStyleCnt="5"/>
      <dgm:spPr/>
    </dgm:pt>
    <dgm:pt modelId="{D2C8A3D0-3016-448C-AA1F-0B8AB53ECBED}" type="pres">
      <dgm:prSet presAssocID="{65B57621-A6CA-405C-B35A-8F29FD1C77D2}" presName="connectorText" presStyleLbl="sibTrans2D1" presStyleIdx="1" presStyleCnt="5"/>
      <dgm:spPr/>
    </dgm:pt>
    <dgm:pt modelId="{EB672F5A-5CF3-48F5-AA86-9B9E38589E39}" type="pres">
      <dgm:prSet presAssocID="{1A0E5C37-DC2E-48E2-A39E-FA3F4A0FD2B2}" presName="node" presStyleLbl="node1" presStyleIdx="2" presStyleCnt="6">
        <dgm:presLayoutVars>
          <dgm:bulletEnabled val="1"/>
        </dgm:presLayoutVars>
      </dgm:prSet>
      <dgm:spPr/>
    </dgm:pt>
    <dgm:pt modelId="{E7879B0A-8B80-4526-A35C-D792857EA134}" type="pres">
      <dgm:prSet presAssocID="{E99E29EA-9C16-4668-B809-B9437B266478}" presName="sibTrans" presStyleLbl="sibTrans2D1" presStyleIdx="2" presStyleCnt="5"/>
      <dgm:spPr/>
    </dgm:pt>
    <dgm:pt modelId="{41657C5D-F009-4C67-BD4A-DC15470AC3D2}" type="pres">
      <dgm:prSet presAssocID="{E99E29EA-9C16-4668-B809-B9437B266478}" presName="connectorText" presStyleLbl="sibTrans2D1" presStyleIdx="2" presStyleCnt="5"/>
      <dgm:spPr/>
    </dgm:pt>
    <dgm:pt modelId="{50CBFBD7-3CE6-4451-8B45-6FE4B0B14A6A}" type="pres">
      <dgm:prSet presAssocID="{3658C77B-001E-47F3-BE3B-86573F0C8445}" presName="node" presStyleLbl="node1" presStyleIdx="3" presStyleCnt="6">
        <dgm:presLayoutVars>
          <dgm:bulletEnabled val="1"/>
        </dgm:presLayoutVars>
      </dgm:prSet>
      <dgm:spPr/>
    </dgm:pt>
    <dgm:pt modelId="{B060C9FB-60CE-44F2-928A-3F4AC927A822}" type="pres">
      <dgm:prSet presAssocID="{90E25083-71C6-4C6B-8243-A788AD53801F}" presName="sibTrans" presStyleLbl="sibTrans2D1" presStyleIdx="3" presStyleCnt="5"/>
      <dgm:spPr/>
    </dgm:pt>
    <dgm:pt modelId="{8C50CF1A-81C3-4C10-A377-16F2A993EDAA}" type="pres">
      <dgm:prSet presAssocID="{90E25083-71C6-4C6B-8243-A788AD53801F}" presName="connectorText" presStyleLbl="sibTrans2D1" presStyleIdx="3" presStyleCnt="5"/>
      <dgm:spPr/>
    </dgm:pt>
    <dgm:pt modelId="{66642FA1-E67C-49F7-B638-C33D4A7F52BF}" type="pres">
      <dgm:prSet presAssocID="{62FEEAB0-9AB0-4583-AA92-2FA8CB6BD563}" presName="node" presStyleLbl="node1" presStyleIdx="4" presStyleCnt="6">
        <dgm:presLayoutVars>
          <dgm:bulletEnabled val="1"/>
        </dgm:presLayoutVars>
      </dgm:prSet>
      <dgm:spPr/>
    </dgm:pt>
    <dgm:pt modelId="{080D5742-BD27-4A75-8A04-05EB9C21CD17}" type="pres">
      <dgm:prSet presAssocID="{6FEA0EB9-B5BC-44A0-B1C5-30D9112F6F75}" presName="sibTrans" presStyleLbl="sibTrans2D1" presStyleIdx="4" presStyleCnt="5"/>
      <dgm:spPr/>
    </dgm:pt>
    <dgm:pt modelId="{36B284B2-8245-40CA-B4BF-AFB3A59FC252}" type="pres">
      <dgm:prSet presAssocID="{6FEA0EB9-B5BC-44A0-B1C5-30D9112F6F75}" presName="connectorText" presStyleLbl="sibTrans2D1" presStyleIdx="4" presStyleCnt="5"/>
      <dgm:spPr/>
    </dgm:pt>
    <dgm:pt modelId="{4B94B743-C528-4BAD-80CC-1FEDC9D43490}" type="pres">
      <dgm:prSet presAssocID="{848E4625-5843-4535-ABDB-ECF9F702BBB8}" presName="node" presStyleLbl="node1" presStyleIdx="5" presStyleCnt="6">
        <dgm:presLayoutVars>
          <dgm:bulletEnabled val="1"/>
        </dgm:presLayoutVars>
      </dgm:prSet>
      <dgm:spPr/>
    </dgm:pt>
  </dgm:ptLst>
  <dgm:cxnLst>
    <dgm:cxn modelId="{316D0708-72AB-4A01-A092-A4B304DBD335}" type="presOf" srcId="{1A0E5C37-DC2E-48E2-A39E-FA3F4A0FD2B2}" destId="{EB672F5A-5CF3-48F5-AA86-9B9E38589E39}" srcOrd="0" destOrd="0" presId="urn:microsoft.com/office/officeart/2005/8/layout/process2"/>
    <dgm:cxn modelId="{644CF209-93B0-449D-8E74-6A79A9852A86}" srcId="{DDB7B4C9-66E1-461D-A9D8-A7E17DACDCC9}" destId="{1A0E5C37-DC2E-48E2-A39E-FA3F4A0FD2B2}" srcOrd="2" destOrd="0" parTransId="{2F9DAAA6-D02F-4365-B4C9-2F276751DE4B}" sibTransId="{E99E29EA-9C16-4668-B809-B9437B266478}"/>
    <dgm:cxn modelId="{57A8C014-063C-4B6D-A60C-E4A920CD33D7}" type="presOf" srcId="{2BD6BE0C-E4A2-4C24-8E74-BC337E0A670F}" destId="{930C0BCA-6593-44C5-9751-FD7E1CE9952E}" srcOrd="0" destOrd="0" presId="urn:microsoft.com/office/officeart/2005/8/layout/process2"/>
    <dgm:cxn modelId="{5B549F15-BA77-4A03-9B55-2E3C8F73FBBE}" type="presOf" srcId="{3658C77B-001E-47F3-BE3B-86573F0C8445}" destId="{50CBFBD7-3CE6-4451-8B45-6FE4B0B14A6A}" srcOrd="0" destOrd="0" presId="urn:microsoft.com/office/officeart/2005/8/layout/process2"/>
    <dgm:cxn modelId="{FC2E6817-3F84-4636-82F9-2A3E1D301EA1}" type="presOf" srcId="{E99E29EA-9C16-4668-B809-B9437B266478}" destId="{41657C5D-F009-4C67-BD4A-DC15470AC3D2}" srcOrd="1" destOrd="0" presId="urn:microsoft.com/office/officeart/2005/8/layout/process2"/>
    <dgm:cxn modelId="{E8026A18-A201-40AB-B9F8-7A7C0D9A1701}" srcId="{DDB7B4C9-66E1-461D-A9D8-A7E17DACDCC9}" destId="{848E4625-5843-4535-ABDB-ECF9F702BBB8}" srcOrd="5" destOrd="0" parTransId="{CE280EA4-741C-4AC6-8D02-028F0C5E057D}" sibTransId="{BE152291-EA2B-4B18-B1CA-FBC411DE3F3E}"/>
    <dgm:cxn modelId="{2ED1F447-3605-40DD-BB32-955A66498694}" type="presOf" srcId="{65B57621-A6CA-405C-B35A-8F29FD1C77D2}" destId="{D2C8A3D0-3016-448C-AA1F-0B8AB53ECBED}" srcOrd="1" destOrd="0" presId="urn:microsoft.com/office/officeart/2005/8/layout/process2"/>
    <dgm:cxn modelId="{5F8C7152-9867-47F9-8007-853ACE568FEF}" type="presOf" srcId="{6FEA0EB9-B5BC-44A0-B1C5-30D9112F6F75}" destId="{36B284B2-8245-40CA-B4BF-AFB3A59FC252}" srcOrd="1" destOrd="0" presId="urn:microsoft.com/office/officeart/2005/8/layout/process2"/>
    <dgm:cxn modelId="{6B09DE74-26DC-4BF3-A738-D5681C9ACAD9}" type="presOf" srcId="{65B57621-A6CA-405C-B35A-8F29FD1C77D2}" destId="{8424A28D-A41C-42BC-B00B-70888C1C49D2}" srcOrd="0" destOrd="0" presId="urn:microsoft.com/office/officeart/2005/8/layout/process2"/>
    <dgm:cxn modelId="{AAF11E76-B32D-4E4B-A37B-3A3D9892357C}" srcId="{DDB7B4C9-66E1-461D-A9D8-A7E17DACDCC9}" destId="{C1C54CB5-8FF2-4059-B8E4-5C0900114AFF}" srcOrd="1" destOrd="0" parTransId="{A0A62575-1EF4-46FE-8134-F7CFD06B3FB0}" sibTransId="{65B57621-A6CA-405C-B35A-8F29FD1C77D2}"/>
    <dgm:cxn modelId="{3C50F479-55D0-46D7-BB70-6E94EDFA0D20}" type="presOf" srcId="{711A844F-EABD-4412-9F04-FD557A4D070E}" destId="{93DF5A54-8D2F-4725-95B3-7522D9A88DDB}" srcOrd="0" destOrd="0" presId="urn:microsoft.com/office/officeart/2005/8/layout/process2"/>
    <dgm:cxn modelId="{E31E625A-852A-4F74-873B-CADDF21F0914}" srcId="{DDB7B4C9-66E1-461D-A9D8-A7E17DACDCC9}" destId="{62FEEAB0-9AB0-4583-AA92-2FA8CB6BD563}" srcOrd="4" destOrd="0" parTransId="{250AF169-6366-430F-9916-ECE9FA3C7CBB}" sibTransId="{6FEA0EB9-B5BC-44A0-B1C5-30D9112F6F75}"/>
    <dgm:cxn modelId="{FD86477B-5CEC-4DDF-904F-1E7AF35AE590}" type="presOf" srcId="{6FEA0EB9-B5BC-44A0-B1C5-30D9112F6F75}" destId="{080D5742-BD27-4A75-8A04-05EB9C21CD17}" srcOrd="0" destOrd="0" presId="urn:microsoft.com/office/officeart/2005/8/layout/process2"/>
    <dgm:cxn modelId="{BF75CC92-BDF3-4C9B-B5A1-C11F22B38F7D}" srcId="{DDB7B4C9-66E1-461D-A9D8-A7E17DACDCC9}" destId="{3658C77B-001E-47F3-BE3B-86573F0C8445}" srcOrd="3" destOrd="0" parTransId="{1232A67E-E16C-4FD4-98AD-7550F28910D2}" sibTransId="{90E25083-71C6-4C6B-8243-A788AD53801F}"/>
    <dgm:cxn modelId="{3C73AFA6-AC61-4903-8E5D-F1F876760256}" type="presOf" srcId="{E99E29EA-9C16-4668-B809-B9437B266478}" destId="{E7879B0A-8B80-4526-A35C-D792857EA134}" srcOrd="0" destOrd="0" presId="urn:microsoft.com/office/officeart/2005/8/layout/process2"/>
    <dgm:cxn modelId="{ABA759A7-A952-43D6-BCBF-7654F767BC36}" type="presOf" srcId="{90E25083-71C6-4C6B-8243-A788AD53801F}" destId="{B060C9FB-60CE-44F2-928A-3F4AC927A822}" srcOrd="0" destOrd="0" presId="urn:microsoft.com/office/officeart/2005/8/layout/process2"/>
    <dgm:cxn modelId="{951609A8-15EF-4775-8670-6D2EC4F9B434}" type="presOf" srcId="{C1C54CB5-8FF2-4059-B8E4-5C0900114AFF}" destId="{8FCBEE87-AA88-4F27-AC2E-28A2D1A59955}" srcOrd="0" destOrd="0" presId="urn:microsoft.com/office/officeart/2005/8/layout/process2"/>
    <dgm:cxn modelId="{86BC9CC1-E535-49F1-889B-006FBE186F48}" type="presOf" srcId="{711A844F-EABD-4412-9F04-FD557A4D070E}" destId="{F8CD3C61-7ED2-4634-8DB2-B05779CE76F6}" srcOrd="1" destOrd="0" presId="urn:microsoft.com/office/officeart/2005/8/layout/process2"/>
    <dgm:cxn modelId="{E7E112C3-3543-42C2-8AF2-1E82858B7260}" type="presOf" srcId="{848E4625-5843-4535-ABDB-ECF9F702BBB8}" destId="{4B94B743-C528-4BAD-80CC-1FEDC9D43490}" srcOrd="0" destOrd="0" presId="urn:microsoft.com/office/officeart/2005/8/layout/process2"/>
    <dgm:cxn modelId="{3B38A0C3-012F-48BD-ACBE-539F0D3209DF}" type="presOf" srcId="{DDB7B4C9-66E1-461D-A9D8-A7E17DACDCC9}" destId="{11AEBE57-D44E-44AE-A8C8-FC26147C5ED4}" srcOrd="0" destOrd="0" presId="urn:microsoft.com/office/officeart/2005/8/layout/process2"/>
    <dgm:cxn modelId="{4993ABD9-C90E-4314-92FF-77A63FF44BA0}" type="presOf" srcId="{62FEEAB0-9AB0-4583-AA92-2FA8CB6BD563}" destId="{66642FA1-E67C-49F7-B638-C33D4A7F52BF}" srcOrd="0" destOrd="0" presId="urn:microsoft.com/office/officeart/2005/8/layout/process2"/>
    <dgm:cxn modelId="{B837DFFC-1E68-4550-891A-D41EA6CB811C}" type="presOf" srcId="{90E25083-71C6-4C6B-8243-A788AD53801F}" destId="{8C50CF1A-81C3-4C10-A377-16F2A993EDAA}" srcOrd="1" destOrd="0" presId="urn:microsoft.com/office/officeart/2005/8/layout/process2"/>
    <dgm:cxn modelId="{A1B689FF-A41C-4C06-9840-0626531AFD96}" srcId="{DDB7B4C9-66E1-461D-A9D8-A7E17DACDCC9}" destId="{2BD6BE0C-E4A2-4C24-8E74-BC337E0A670F}" srcOrd="0" destOrd="0" parTransId="{CADD317E-F659-42FD-A6A2-7CE174EC1F44}" sibTransId="{711A844F-EABD-4412-9F04-FD557A4D070E}"/>
    <dgm:cxn modelId="{458C2825-3FEE-457C-8C9B-C2C6512A3F6A}" type="presParOf" srcId="{11AEBE57-D44E-44AE-A8C8-FC26147C5ED4}" destId="{930C0BCA-6593-44C5-9751-FD7E1CE9952E}" srcOrd="0" destOrd="0" presId="urn:microsoft.com/office/officeart/2005/8/layout/process2"/>
    <dgm:cxn modelId="{58DA950B-2769-49BF-B0C5-61D794ADE0FB}" type="presParOf" srcId="{11AEBE57-D44E-44AE-A8C8-FC26147C5ED4}" destId="{93DF5A54-8D2F-4725-95B3-7522D9A88DDB}" srcOrd="1" destOrd="0" presId="urn:microsoft.com/office/officeart/2005/8/layout/process2"/>
    <dgm:cxn modelId="{E3798233-FA42-455F-89ED-E91B20685153}" type="presParOf" srcId="{93DF5A54-8D2F-4725-95B3-7522D9A88DDB}" destId="{F8CD3C61-7ED2-4634-8DB2-B05779CE76F6}" srcOrd="0" destOrd="0" presId="urn:microsoft.com/office/officeart/2005/8/layout/process2"/>
    <dgm:cxn modelId="{4D3F2E7D-55FD-4671-A3E4-B7868FCB2A11}" type="presParOf" srcId="{11AEBE57-D44E-44AE-A8C8-FC26147C5ED4}" destId="{8FCBEE87-AA88-4F27-AC2E-28A2D1A59955}" srcOrd="2" destOrd="0" presId="urn:microsoft.com/office/officeart/2005/8/layout/process2"/>
    <dgm:cxn modelId="{69F46C33-12A3-4FEA-8674-B9C015F55351}" type="presParOf" srcId="{11AEBE57-D44E-44AE-A8C8-FC26147C5ED4}" destId="{8424A28D-A41C-42BC-B00B-70888C1C49D2}" srcOrd="3" destOrd="0" presId="urn:microsoft.com/office/officeart/2005/8/layout/process2"/>
    <dgm:cxn modelId="{A4BEE794-0519-4C4B-8F8F-616214F0D0A5}" type="presParOf" srcId="{8424A28D-A41C-42BC-B00B-70888C1C49D2}" destId="{D2C8A3D0-3016-448C-AA1F-0B8AB53ECBED}" srcOrd="0" destOrd="0" presId="urn:microsoft.com/office/officeart/2005/8/layout/process2"/>
    <dgm:cxn modelId="{FF769CCE-7D4B-4AE7-8509-2E1807805FC0}" type="presParOf" srcId="{11AEBE57-D44E-44AE-A8C8-FC26147C5ED4}" destId="{EB672F5A-5CF3-48F5-AA86-9B9E38589E39}" srcOrd="4" destOrd="0" presId="urn:microsoft.com/office/officeart/2005/8/layout/process2"/>
    <dgm:cxn modelId="{71ECA6C5-9372-4950-A3CD-070479C76521}" type="presParOf" srcId="{11AEBE57-D44E-44AE-A8C8-FC26147C5ED4}" destId="{E7879B0A-8B80-4526-A35C-D792857EA134}" srcOrd="5" destOrd="0" presId="urn:microsoft.com/office/officeart/2005/8/layout/process2"/>
    <dgm:cxn modelId="{2CC4360C-4F9D-4C75-8147-5D9CF8CB388B}" type="presParOf" srcId="{E7879B0A-8B80-4526-A35C-D792857EA134}" destId="{41657C5D-F009-4C67-BD4A-DC15470AC3D2}" srcOrd="0" destOrd="0" presId="urn:microsoft.com/office/officeart/2005/8/layout/process2"/>
    <dgm:cxn modelId="{A3144E7C-9280-487D-90A5-6FBFA4422655}" type="presParOf" srcId="{11AEBE57-D44E-44AE-A8C8-FC26147C5ED4}" destId="{50CBFBD7-3CE6-4451-8B45-6FE4B0B14A6A}" srcOrd="6" destOrd="0" presId="urn:microsoft.com/office/officeart/2005/8/layout/process2"/>
    <dgm:cxn modelId="{36A6AA6F-EC20-44A9-A22F-7B4AA6308207}" type="presParOf" srcId="{11AEBE57-D44E-44AE-A8C8-FC26147C5ED4}" destId="{B060C9FB-60CE-44F2-928A-3F4AC927A822}" srcOrd="7" destOrd="0" presId="urn:microsoft.com/office/officeart/2005/8/layout/process2"/>
    <dgm:cxn modelId="{892E55B5-C6F9-47B6-BA4B-CEEBAF274CE5}" type="presParOf" srcId="{B060C9FB-60CE-44F2-928A-3F4AC927A822}" destId="{8C50CF1A-81C3-4C10-A377-16F2A993EDAA}" srcOrd="0" destOrd="0" presId="urn:microsoft.com/office/officeart/2005/8/layout/process2"/>
    <dgm:cxn modelId="{472E35B0-9D01-4087-A250-E0C5335C2DE5}" type="presParOf" srcId="{11AEBE57-D44E-44AE-A8C8-FC26147C5ED4}" destId="{66642FA1-E67C-49F7-B638-C33D4A7F52BF}" srcOrd="8" destOrd="0" presId="urn:microsoft.com/office/officeart/2005/8/layout/process2"/>
    <dgm:cxn modelId="{6A773820-33C5-47AC-B1D2-A5BA9F5DCA57}" type="presParOf" srcId="{11AEBE57-D44E-44AE-A8C8-FC26147C5ED4}" destId="{080D5742-BD27-4A75-8A04-05EB9C21CD17}" srcOrd="9" destOrd="0" presId="urn:microsoft.com/office/officeart/2005/8/layout/process2"/>
    <dgm:cxn modelId="{44DC75B0-4758-428D-8B18-E8851CDE2CF4}" type="presParOf" srcId="{080D5742-BD27-4A75-8A04-05EB9C21CD17}" destId="{36B284B2-8245-40CA-B4BF-AFB3A59FC252}" srcOrd="0" destOrd="0" presId="urn:microsoft.com/office/officeart/2005/8/layout/process2"/>
    <dgm:cxn modelId="{0E94191F-83E7-49F3-AB66-F0F2B9724574}" type="presParOf" srcId="{11AEBE57-D44E-44AE-A8C8-FC26147C5ED4}" destId="{4B94B743-C528-4BAD-80CC-1FEDC9D43490}"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DB7B4C9-66E1-461D-A9D8-A7E17DACDCC9}"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zh-CN" altLang="en-US"/>
        </a:p>
      </dgm:t>
    </dgm:pt>
    <dgm:pt modelId="{2BD6BE0C-E4A2-4C24-8E74-BC337E0A670F}">
      <dgm:prSet phldrT="[文本]"/>
      <dgm:spPr/>
      <dgm:t>
        <a:bodyPr/>
        <a:lstStyle/>
        <a:p>
          <a:r>
            <a:rPr lang="en-US" altLang="zh-CN" dirty="0"/>
            <a:t>Decide which combination to investigate</a:t>
          </a:r>
          <a:endParaRPr lang="zh-CN" altLang="en-US" dirty="0"/>
        </a:p>
      </dgm:t>
    </dgm:pt>
    <dgm:pt modelId="{CADD317E-F659-42FD-A6A2-7CE174EC1F44}" type="parTrans" cxnId="{A1B689FF-A41C-4C06-9840-0626531AFD96}">
      <dgm:prSet/>
      <dgm:spPr/>
      <dgm:t>
        <a:bodyPr/>
        <a:lstStyle/>
        <a:p>
          <a:endParaRPr lang="zh-CN" altLang="en-US"/>
        </a:p>
      </dgm:t>
    </dgm:pt>
    <dgm:pt modelId="{711A844F-EABD-4412-9F04-FD557A4D070E}" type="sibTrans" cxnId="{A1B689FF-A41C-4C06-9840-0626531AFD96}">
      <dgm:prSet/>
      <dgm:spPr/>
      <dgm:t>
        <a:bodyPr/>
        <a:lstStyle/>
        <a:p>
          <a:endParaRPr lang="zh-CN" altLang="en-US"/>
        </a:p>
      </dgm:t>
    </dgm:pt>
    <dgm:pt modelId="{C1C54CB5-8FF2-4059-B8E4-5C0900114AFF}">
      <dgm:prSet phldrT="[文本]"/>
      <dgm:spPr/>
      <dgm:t>
        <a:bodyPr/>
        <a:lstStyle/>
        <a:p>
          <a:r>
            <a:rPr lang="en-US" altLang="zh-CN" dirty="0"/>
            <a:t>AI search</a:t>
          </a:r>
          <a:endParaRPr lang="zh-CN" altLang="en-US" dirty="0"/>
        </a:p>
      </dgm:t>
    </dgm:pt>
    <dgm:pt modelId="{A0A62575-1EF4-46FE-8134-F7CFD06B3FB0}" type="parTrans" cxnId="{AAF11E76-B32D-4E4B-A37B-3A3D9892357C}">
      <dgm:prSet/>
      <dgm:spPr/>
      <dgm:t>
        <a:bodyPr/>
        <a:lstStyle/>
        <a:p>
          <a:endParaRPr lang="zh-CN" altLang="en-US"/>
        </a:p>
      </dgm:t>
    </dgm:pt>
    <dgm:pt modelId="{65B57621-A6CA-405C-B35A-8F29FD1C77D2}" type="sibTrans" cxnId="{AAF11E76-B32D-4E4B-A37B-3A3D9892357C}">
      <dgm:prSet/>
      <dgm:spPr/>
      <dgm:t>
        <a:bodyPr/>
        <a:lstStyle/>
        <a:p>
          <a:endParaRPr lang="zh-CN" altLang="en-US"/>
        </a:p>
      </dgm:t>
    </dgm:pt>
    <dgm:pt modelId="{1A0E5C37-DC2E-48E2-A39E-FA3F4A0FD2B2}">
      <dgm:prSet phldrT="[文本]"/>
      <dgm:spPr/>
      <dgm:t>
        <a:bodyPr/>
        <a:lstStyle/>
        <a:p>
          <a:r>
            <a:rPr lang="en-US" altLang="zh-CN" dirty="0"/>
            <a:t>Query search</a:t>
          </a:r>
          <a:endParaRPr lang="zh-CN" altLang="en-US" dirty="0"/>
        </a:p>
      </dgm:t>
    </dgm:pt>
    <dgm:pt modelId="{2F9DAAA6-D02F-4365-B4C9-2F276751DE4B}" type="parTrans" cxnId="{644CF209-93B0-449D-8E74-6A79A9852A86}">
      <dgm:prSet/>
      <dgm:spPr/>
      <dgm:t>
        <a:bodyPr/>
        <a:lstStyle/>
        <a:p>
          <a:endParaRPr lang="zh-CN" altLang="en-US"/>
        </a:p>
      </dgm:t>
    </dgm:pt>
    <dgm:pt modelId="{E99E29EA-9C16-4668-B809-B9437B266478}" type="sibTrans" cxnId="{644CF209-93B0-449D-8E74-6A79A9852A86}">
      <dgm:prSet/>
      <dgm:spPr/>
      <dgm:t>
        <a:bodyPr/>
        <a:lstStyle/>
        <a:p>
          <a:endParaRPr lang="zh-CN" altLang="en-US"/>
        </a:p>
      </dgm:t>
    </dgm:pt>
    <dgm:pt modelId="{3658C77B-001E-47F3-BE3B-86573F0C8445}">
      <dgm:prSet phldrT="[文本]"/>
      <dgm:spPr/>
      <dgm:t>
        <a:bodyPr/>
        <a:lstStyle/>
        <a:p>
          <a:r>
            <a:rPr lang="en-US" altLang="zh-CN" dirty="0"/>
            <a:t>Relevant literature exploration</a:t>
          </a:r>
          <a:endParaRPr lang="zh-CN" altLang="en-US" dirty="0"/>
        </a:p>
      </dgm:t>
    </dgm:pt>
    <dgm:pt modelId="{1232A67E-E16C-4FD4-98AD-7550F28910D2}" type="parTrans" cxnId="{BF75CC92-BDF3-4C9B-B5A1-C11F22B38F7D}">
      <dgm:prSet/>
      <dgm:spPr/>
      <dgm:t>
        <a:bodyPr/>
        <a:lstStyle/>
        <a:p>
          <a:endParaRPr lang="zh-CN" altLang="en-US"/>
        </a:p>
      </dgm:t>
    </dgm:pt>
    <dgm:pt modelId="{90E25083-71C6-4C6B-8243-A788AD53801F}" type="sibTrans" cxnId="{BF75CC92-BDF3-4C9B-B5A1-C11F22B38F7D}">
      <dgm:prSet/>
      <dgm:spPr/>
      <dgm:t>
        <a:bodyPr/>
        <a:lstStyle/>
        <a:p>
          <a:endParaRPr lang="zh-CN" altLang="en-US"/>
        </a:p>
      </dgm:t>
    </dgm:pt>
    <dgm:pt modelId="{62FEEAB0-9AB0-4583-AA92-2FA8CB6BD563}">
      <dgm:prSet phldrT="[文本]"/>
      <dgm:spPr/>
      <dgm:t>
        <a:bodyPr/>
        <a:lstStyle/>
        <a:p>
          <a:r>
            <a:rPr lang="en-US" altLang="zh-CN" dirty="0"/>
            <a:t>Citation chasing</a:t>
          </a:r>
          <a:endParaRPr lang="zh-CN" altLang="en-US" dirty="0"/>
        </a:p>
      </dgm:t>
    </dgm:pt>
    <dgm:pt modelId="{250AF169-6366-430F-9916-ECE9FA3C7CBB}" type="parTrans" cxnId="{E31E625A-852A-4F74-873B-CADDF21F0914}">
      <dgm:prSet/>
      <dgm:spPr/>
      <dgm:t>
        <a:bodyPr/>
        <a:lstStyle/>
        <a:p>
          <a:endParaRPr lang="zh-CN" altLang="en-US"/>
        </a:p>
      </dgm:t>
    </dgm:pt>
    <dgm:pt modelId="{6FEA0EB9-B5BC-44A0-B1C5-30D9112F6F75}" type="sibTrans" cxnId="{E31E625A-852A-4F74-873B-CADDF21F0914}">
      <dgm:prSet/>
      <dgm:spPr/>
      <dgm:t>
        <a:bodyPr/>
        <a:lstStyle/>
        <a:p>
          <a:endParaRPr lang="zh-CN" altLang="en-US" dirty="0"/>
        </a:p>
      </dgm:t>
    </dgm:pt>
    <dgm:pt modelId="{848E4625-5843-4535-ABDB-ECF9F702BBB8}">
      <dgm:prSet phldrT="[文本]"/>
      <dgm:spPr/>
      <dgm:t>
        <a:bodyPr/>
        <a:lstStyle/>
        <a:p>
          <a:r>
            <a:rPr lang="en-US" altLang="zh-CN" dirty="0"/>
            <a:t>Read and summarize</a:t>
          </a:r>
          <a:endParaRPr lang="zh-CN" altLang="en-US" dirty="0"/>
        </a:p>
      </dgm:t>
    </dgm:pt>
    <dgm:pt modelId="{CE280EA4-741C-4AC6-8D02-028F0C5E057D}" type="parTrans" cxnId="{E8026A18-A201-40AB-B9F8-7A7C0D9A1701}">
      <dgm:prSet/>
      <dgm:spPr/>
      <dgm:t>
        <a:bodyPr/>
        <a:lstStyle/>
        <a:p>
          <a:endParaRPr lang="zh-CN" altLang="en-US"/>
        </a:p>
      </dgm:t>
    </dgm:pt>
    <dgm:pt modelId="{BE152291-EA2B-4B18-B1CA-FBC411DE3F3E}" type="sibTrans" cxnId="{E8026A18-A201-40AB-B9F8-7A7C0D9A1701}">
      <dgm:prSet/>
      <dgm:spPr/>
      <dgm:t>
        <a:bodyPr/>
        <a:lstStyle/>
        <a:p>
          <a:endParaRPr lang="zh-CN" altLang="en-US"/>
        </a:p>
      </dgm:t>
    </dgm:pt>
    <dgm:pt modelId="{11AEBE57-D44E-44AE-A8C8-FC26147C5ED4}" type="pres">
      <dgm:prSet presAssocID="{DDB7B4C9-66E1-461D-A9D8-A7E17DACDCC9}" presName="linearFlow" presStyleCnt="0">
        <dgm:presLayoutVars>
          <dgm:resizeHandles val="exact"/>
        </dgm:presLayoutVars>
      </dgm:prSet>
      <dgm:spPr/>
    </dgm:pt>
    <dgm:pt modelId="{930C0BCA-6593-44C5-9751-FD7E1CE9952E}" type="pres">
      <dgm:prSet presAssocID="{2BD6BE0C-E4A2-4C24-8E74-BC337E0A670F}" presName="node" presStyleLbl="node1" presStyleIdx="0" presStyleCnt="6">
        <dgm:presLayoutVars>
          <dgm:bulletEnabled val="1"/>
        </dgm:presLayoutVars>
      </dgm:prSet>
      <dgm:spPr/>
    </dgm:pt>
    <dgm:pt modelId="{93DF5A54-8D2F-4725-95B3-7522D9A88DDB}" type="pres">
      <dgm:prSet presAssocID="{711A844F-EABD-4412-9F04-FD557A4D070E}" presName="sibTrans" presStyleLbl="sibTrans2D1" presStyleIdx="0" presStyleCnt="5"/>
      <dgm:spPr/>
    </dgm:pt>
    <dgm:pt modelId="{F8CD3C61-7ED2-4634-8DB2-B05779CE76F6}" type="pres">
      <dgm:prSet presAssocID="{711A844F-EABD-4412-9F04-FD557A4D070E}" presName="connectorText" presStyleLbl="sibTrans2D1" presStyleIdx="0" presStyleCnt="5"/>
      <dgm:spPr/>
    </dgm:pt>
    <dgm:pt modelId="{8FCBEE87-AA88-4F27-AC2E-28A2D1A59955}" type="pres">
      <dgm:prSet presAssocID="{C1C54CB5-8FF2-4059-B8E4-5C0900114AFF}" presName="node" presStyleLbl="node1" presStyleIdx="1" presStyleCnt="6">
        <dgm:presLayoutVars>
          <dgm:bulletEnabled val="1"/>
        </dgm:presLayoutVars>
      </dgm:prSet>
      <dgm:spPr/>
    </dgm:pt>
    <dgm:pt modelId="{8424A28D-A41C-42BC-B00B-70888C1C49D2}" type="pres">
      <dgm:prSet presAssocID="{65B57621-A6CA-405C-B35A-8F29FD1C77D2}" presName="sibTrans" presStyleLbl="sibTrans2D1" presStyleIdx="1" presStyleCnt="5"/>
      <dgm:spPr/>
    </dgm:pt>
    <dgm:pt modelId="{D2C8A3D0-3016-448C-AA1F-0B8AB53ECBED}" type="pres">
      <dgm:prSet presAssocID="{65B57621-A6CA-405C-B35A-8F29FD1C77D2}" presName="connectorText" presStyleLbl="sibTrans2D1" presStyleIdx="1" presStyleCnt="5"/>
      <dgm:spPr/>
    </dgm:pt>
    <dgm:pt modelId="{EB672F5A-5CF3-48F5-AA86-9B9E38589E39}" type="pres">
      <dgm:prSet presAssocID="{1A0E5C37-DC2E-48E2-A39E-FA3F4A0FD2B2}" presName="node" presStyleLbl="node1" presStyleIdx="2" presStyleCnt="6">
        <dgm:presLayoutVars>
          <dgm:bulletEnabled val="1"/>
        </dgm:presLayoutVars>
      </dgm:prSet>
      <dgm:spPr/>
    </dgm:pt>
    <dgm:pt modelId="{E7879B0A-8B80-4526-A35C-D792857EA134}" type="pres">
      <dgm:prSet presAssocID="{E99E29EA-9C16-4668-B809-B9437B266478}" presName="sibTrans" presStyleLbl="sibTrans2D1" presStyleIdx="2" presStyleCnt="5"/>
      <dgm:spPr/>
    </dgm:pt>
    <dgm:pt modelId="{41657C5D-F009-4C67-BD4A-DC15470AC3D2}" type="pres">
      <dgm:prSet presAssocID="{E99E29EA-9C16-4668-B809-B9437B266478}" presName="connectorText" presStyleLbl="sibTrans2D1" presStyleIdx="2" presStyleCnt="5"/>
      <dgm:spPr/>
    </dgm:pt>
    <dgm:pt modelId="{50CBFBD7-3CE6-4451-8B45-6FE4B0B14A6A}" type="pres">
      <dgm:prSet presAssocID="{3658C77B-001E-47F3-BE3B-86573F0C8445}" presName="node" presStyleLbl="node1" presStyleIdx="3" presStyleCnt="6">
        <dgm:presLayoutVars>
          <dgm:bulletEnabled val="1"/>
        </dgm:presLayoutVars>
      </dgm:prSet>
      <dgm:spPr/>
    </dgm:pt>
    <dgm:pt modelId="{B060C9FB-60CE-44F2-928A-3F4AC927A822}" type="pres">
      <dgm:prSet presAssocID="{90E25083-71C6-4C6B-8243-A788AD53801F}" presName="sibTrans" presStyleLbl="sibTrans2D1" presStyleIdx="3" presStyleCnt="5"/>
      <dgm:spPr/>
    </dgm:pt>
    <dgm:pt modelId="{8C50CF1A-81C3-4C10-A377-16F2A993EDAA}" type="pres">
      <dgm:prSet presAssocID="{90E25083-71C6-4C6B-8243-A788AD53801F}" presName="connectorText" presStyleLbl="sibTrans2D1" presStyleIdx="3" presStyleCnt="5"/>
      <dgm:spPr/>
    </dgm:pt>
    <dgm:pt modelId="{66642FA1-E67C-49F7-B638-C33D4A7F52BF}" type="pres">
      <dgm:prSet presAssocID="{62FEEAB0-9AB0-4583-AA92-2FA8CB6BD563}" presName="node" presStyleLbl="node1" presStyleIdx="4" presStyleCnt="6">
        <dgm:presLayoutVars>
          <dgm:bulletEnabled val="1"/>
        </dgm:presLayoutVars>
      </dgm:prSet>
      <dgm:spPr/>
    </dgm:pt>
    <dgm:pt modelId="{080D5742-BD27-4A75-8A04-05EB9C21CD17}" type="pres">
      <dgm:prSet presAssocID="{6FEA0EB9-B5BC-44A0-B1C5-30D9112F6F75}" presName="sibTrans" presStyleLbl="sibTrans2D1" presStyleIdx="4" presStyleCnt="5"/>
      <dgm:spPr/>
    </dgm:pt>
    <dgm:pt modelId="{36B284B2-8245-40CA-B4BF-AFB3A59FC252}" type="pres">
      <dgm:prSet presAssocID="{6FEA0EB9-B5BC-44A0-B1C5-30D9112F6F75}" presName="connectorText" presStyleLbl="sibTrans2D1" presStyleIdx="4" presStyleCnt="5"/>
      <dgm:spPr/>
    </dgm:pt>
    <dgm:pt modelId="{4B94B743-C528-4BAD-80CC-1FEDC9D43490}" type="pres">
      <dgm:prSet presAssocID="{848E4625-5843-4535-ABDB-ECF9F702BBB8}" presName="node" presStyleLbl="node1" presStyleIdx="5" presStyleCnt="6">
        <dgm:presLayoutVars>
          <dgm:bulletEnabled val="1"/>
        </dgm:presLayoutVars>
      </dgm:prSet>
      <dgm:spPr/>
    </dgm:pt>
  </dgm:ptLst>
  <dgm:cxnLst>
    <dgm:cxn modelId="{316D0708-72AB-4A01-A092-A4B304DBD335}" type="presOf" srcId="{1A0E5C37-DC2E-48E2-A39E-FA3F4A0FD2B2}" destId="{EB672F5A-5CF3-48F5-AA86-9B9E38589E39}" srcOrd="0" destOrd="0" presId="urn:microsoft.com/office/officeart/2005/8/layout/process2"/>
    <dgm:cxn modelId="{644CF209-93B0-449D-8E74-6A79A9852A86}" srcId="{DDB7B4C9-66E1-461D-A9D8-A7E17DACDCC9}" destId="{1A0E5C37-DC2E-48E2-A39E-FA3F4A0FD2B2}" srcOrd="2" destOrd="0" parTransId="{2F9DAAA6-D02F-4365-B4C9-2F276751DE4B}" sibTransId="{E99E29EA-9C16-4668-B809-B9437B266478}"/>
    <dgm:cxn modelId="{57A8C014-063C-4B6D-A60C-E4A920CD33D7}" type="presOf" srcId="{2BD6BE0C-E4A2-4C24-8E74-BC337E0A670F}" destId="{930C0BCA-6593-44C5-9751-FD7E1CE9952E}" srcOrd="0" destOrd="0" presId="urn:microsoft.com/office/officeart/2005/8/layout/process2"/>
    <dgm:cxn modelId="{5B549F15-BA77-4A03-9B55-2E3C8F73FBBE}" type="presOf" srcId="{3658C77B-001E-47F3-BE3B-86573F0C8445}" destId="{50CBFBD7-3CE6-4451-8B45-6FE4B0B14A6A}" srcOrd="0" destOrd="0" presId="urn:microsoft.com/office/officeart/2005/8/layout/process2"/>
    <dgm:cxn modelId="{FC2E6817-3F84-4636-82F9-2A3E1D301EA1}" type="presOf" srcId="{E99E29EA-9C16-4668-B809-B9437B266478}" destId="{41657C5D-F009-4C67-BD4A-DC15470AC3D2}" srcOrd="1" destOrd="0" presId="urn:microsoft.com/office/officeart/2005/8/layout/process2"/>
    <dgm:cxn modelId="{E8026A18-A201-40AB-B9F8-7A7C0D9A1701}" srcId="{DDB7B4C9-66E1-461D-A9D8-A7E17DACDCC9}" destId="{848E4625-5843-4535-ABDB-ECF9F702BBB8}" srcOrd="5" destOrd="0" parTransId="{CE280EA4-741C-4AC6-8D02-028F0C5E057D}" sibTransId="{BE152291-EA2B-4B18-B1CA-FBC411DE3F3E}"/>
    <dgm:cxn modelId="{2ED1F447-3605-40DD-BB32-955A66498694}" type="presOf" srcId="{65B57621-A6CA-405C-B35A-8F29FD1C77D2}" destId="{D2C8A3D0-3016-448C-AA1F-0B8AB53ECBED}" srcOrd="1" destOrd="0" presId="urn:microsoft.com/office/officeart/2005/8/layout/process2"/>
    <dgm:cxn modelId="{5F8C7152-9867-47F9-8007-853ACE568FEF}" type="presOf" srcId="{6FEA0EB9-B5BC-44A0-B1C5-30D9112F6F75}" destId="{36B284B2-8245-40CA-B4BF-AFB3A59FC252}" srcOrd="1" destOrd="0" presId="urn:microsoft.com/office/officeart/2005/8/layout/process2"/>
    <dgm:cxn modelId="{6B09DE74-26DC-4BF3-A738-D5681C9ACAD9}" type="presOf" srcId="{65B57621-A6CA-405C-B35A-8F29FD1C77D2}" destId="{8424A28D-A41C-42BC-B00B-70888C1C49D2}" srcOrd="0" destOrd="0" presId="urn:microsoft.com/office/officeart/2005/8/layout/process2"/>
    <dgm:cxn modelId="{AAF11E76-B32D-4E4B-A37B-3A3D9892357C}" srcId="{DDB7B4C9-66E1-461D-A9D8-A7E17DACDCC9}" destId="{C1C54CB5-8FF2-4059-B8E4-5C0900114AFF}" srcOrd="1" destOrd="0" parTransId="{A0A62575-1EF4-46FE-8134-F7CFD06B3FB0}" sibTransId="{65B57621-A6CA-405C-B35A-8F29FD1C77D2}"/>
    <dgm:cxn modelId="{3C50F479-55D0-46D7-BB70-6E94EDFA0D20}" type="presOf" srcId="{711A844F-EABD-4412-9F04-FD557A4D070E}" destId="{93DF5A54-8D2F-4725-95B3-7522D9A88DDB}" srcOrd="0" destOrd="0" presId="urn:microsoft.com/office/officeart/2005/8/layout/process2"/>
    <dgm:cxn modelId="{E31E625A-852A-4F74-873B-CADDF21F0914}" srcId="{DDB7B4C9-66E1-461D-A9D8-A7E17DACDCC9}" destId="{62FEEAB0-9AB0-4583-AA92-2FA8CB6BD563}" srcOrd="4" destOrd="0" parTransId="{250AF169-6366-430F-9916-ECE9FA3C7CBB}" sibTransId="{6FEA0EB9-B5BC-44A0-B1C5-30D9112F6F75}"/>
    <dgm:cxn modelId="{FD86477B-5CEC-4DDF-904F-1E7AF35AE590}" type="presOf" srcId="{6FEA0EB9-B5BC-44A0-B1C5-30D9112F6F75}" destId="{080D5742-BD27-4A75-8A04-05EB9C21CD17}" srcOrd="0" destOrd="0" presId="urn:microsoft.com/office/officeart/2005/8/layout/process2"/>
    <dgm:cxn modelId="{BF75CC92-BDF3-4C9B-B5A1-C11F22B38F7D}" srcId="{DDB7B4C9-66E1-461D-A9D8-A7E17DACDCC9}" destId="{3658C77B-001E-47F3-BE3B-86573F0C8445}" srcOrd="3" destOrd="0" parTransId="{1232A67E-E16C-4FD4-98AD-7550F28910D2}" sibTransId="{90E25083-71C6-4C6B-8243-A788AD53801F}"/>
    <dgm:cxn modelId="{3C73AFA6-AC61-4903-8E5D-F1F876760256}" type="presOf" srcId="{E99E29EA-9C16-4668-B809-B9437B266478}" destId="{E7879B0A-8B80-4526-A35C-D792857EA134}" srcOrd="0" destOrd="0" presId="urn:microsoft.com/office/officeart/2005/8/layout/process2"/>
    <dgm:cxn modelId="{ABA759A7-A952-43D6-BCBF-7654F767BC36}" type="presOf" srcId="{90E25083-71C6-4C6B-8243-A788AD53801F}" destId="{B060C9FB-60CE-44F2-928A-3F4AC927A822}" srcOrd="0" destOrd="0" presId="urn:microsoft.com/office/officeart/2005/8/layout/process2"/>
    <dgm:cxn modelId="{951609A8-15EF-4775-8670-6D2EC4F9B434}" type="presOf" srcId="{C1C54CB5-8FF2-4059-B8E4-5C0900114AFF}" destId="{8FCBEE87-AA88-4F27-AC2E-28A2D1A59955}" srcOrd="0" destOrd="0" presId="urn:microsoft.com/office/officeart/2005/8/layout/process2"/>
    <dgm:cxn modelId="{86BC9CC1-E535-49F1-889B-006FBE186F48}" type="presOf" srcId="{711A844F-EABD-4412-9F04-FD557A4D070E}" destId="{F8CD3C61-7ED2-4634-8DB2-B05779CE76F6}" srcOrd="1" destOrd="0" presId="urn:microsoft.com/office/officeart/2005/8/layout/process2"/>
    <dgm:cxn modelId="{E7E112C3-3543-42C2-8AF2-1E82858B7260}" type="presOf" srcId="{848E4625-5843-4535-ABDB-ECF9F702BBB8}" destId="{4B94B743-C528-4BAD-80CC-1FEDC9D43490}" srcOrd="0" destOrd="0" presId="urn:microsoft.com/office/officeart/2005/8/layout/process2"/>
    <dgm:cxn modelId="{3B38A0C3-012F-48BD-ACBE-539F0D3209DF}" type="presOf" srcId="{DDB7B4C9-66E1-461D-A9D8-A7E17DACDCC9}" destId="{11AEBE57-D44E-44AE-A8C8-FC26147C5ED4}" srcOrd="0" destOrd="0" presId="urn:microsoft.com/office/officeart/2005/8/layout/process2"/>
    <dgm:cxn modelId="{4993ABD9-C90E-4314-92FF-77A63FF44BA0}" type="presOf" srcId="{62FEEAB0-9AB0-4583-AA92-2FA8CB6BD563}" destId="{66642FA1-E67C-49F7-B638-C33D4A7F52BF}" srcOrd="0" destOrd="0" presId="urn:microsoft.com/office/officeart/2005/8/layout/process2"/>
    <dgm:cxn modelId="{B837DFFC-1E68-4550-891A-D41EA6CB811C}" type="presOf" srcId="{90E25083-71C6-4C6B-8243-A788AD53801F}" destId="{8C50CF1A-81C3-4C10-A377-16F2A993EDAA}" srcOrd="1" destOrd="0" presId="urn:microsoft.com/office/officeart/2005/8/layout/process2"/>
    <dgm:cxn modelId="{A1B689FF-A41C-4C06-9840-0626531AFD96}" srcId="{DDB7B4C9-66E1-461D-A9D8-A7E17DACDCC9}" destId="{2BD6BE0C-E4A2-4C24-8E74-BC337E0A670F}" srcOrd="0" destOrd="0" parTransId="{CADD317E-F659-42FD-A6A2-7CE174EC1F44}" sibTransId="{711A844F-EABD-4412-9F04-FD557A4D070E}"/>
    <dgm:cxn modelId="{458C2825-3FEE-457C-8C9B-C2C6512A3F6A}" type="presParOf" srcId="{11AEBE57-D44E-44AE-A8C8-FC26147C5ED4}" destId="{930C0BCA-6593-44C5-9751-FD7E1CE9952E}" srcOrd="0" destOrd="0" presId="urn:microsoft.com/office/officeart/2005/8/layout/process2"/>
    <dgm:cxn modelId="{58DA950B-2769-49BF-B0C5-61D794ADE0FB}" type="presParOf" srcId="{11AEBE57-D44E-44AE-A8C8-FC26147C5ED4}" destId="{93DF5A54-8D2F-4725-95B3-7522D9A88DDB}" srcOrd="1" destOrd="0" presId="urn:microsoft.com/office/officeart/2005/8/layout/process2"/>
    <dgm:cxn modelId="{E3798233-FA42-455F-89ED-E91B20685153}" type="presParOf" srcId="{93DF5A54-8D2F-4725-95B3-7522D9A88DDB}" destId="{F8CD3C61-7ED2-4634-8DB2-B05779CE76F6}" srcOrd="0" destOrd="0" presId="urn:microsoft.com/office/officeart/2005/8/layout/process2"/>
    <dgm:cxn modelId="{4D3F2E7D-55FD-4671-A3E4-B7868FCB2A11}" type="presParOf" srcId="{11AEBE57-D44E-44AE-A8C8-FC26147C5ED4}" destId="{8FCBEE87-AA88-4F27-AC2E-28A2D1A59955}" srcOrd="2" destOrd="0" presId="urn:microsoft.com/office/officeart/2005/8/layout/process2"/>
    <dgm:cxn modelId="{69F46C33-12A3-4FEA-8674-B9C015F55351}" type="presParOf" srcId="{11AEBE57-D44E-44AE-A8C8-FC26147C5ED4}" destId="{8424A28D-A41C-42BC-B00B-70888C1C49D2}" srcOrd="3" destOrd="0" presId="urn:microsoft.com/office/officeart/2005/8/layout/process2"/>
    <dgm:cxn modelId="{A4BEE794-0519-4C4B-8F8F-616214F0D0A5}" type="presParOf" srcId="{8424A28D-A41C-42BC-B00B-70888C1C49D2}" destId="{D2C8A3D0-3016-448C-AA1F-0B8AB53ECBED}" srcOrd="0" destOrd="0" presId="urn:microsoft.com/office/officeart/2005/8/layout/process2"/>
    <dgm:cxn modelId="{FF769CCE-7D4B-4AE7-8509-2E1807805FC0}" type="presParOf" srcId="{11AEBE57-D44E-44AE-A8C8-FC26147C5ED4}" destId="{EB672F5A-5CF3-48F5-AA86-9B9E38589E39}" srcOrd="4" destOrd="0" presId="urn:microsoft.com/office/officeart/2005/8/layout/process2"/>
    <dgm:cxn modelId="{71ECA6C5-9372-4950-A3CD-070479C76521}" type="presParOf" srcId="{11AEBE57-D44E-44AE-A8C8-FC26147C5ED4}" destId="{E7879B0A-8B80-4526-A35C-D792857EA134}" srcOrd="5" destOrd="0" presId="urn:microsoft.com/office/officeart/2005/8/layout/process2"/>
    <dgm:cxn modelId="{2CC4360C-4F9D-4C75-8147-5D9CF8CB388B}" type="presParOf" srcId="{E7879B0A-8B80-4526-A35C-D792857EA134}" destId="{41657C5D-F009-4C67-BD4A-DC15470AC3D2}" srcOrd="0" destOrd="0" presId="urn:microsoft.com/office/officeart/2005/8/layout/process2"/>
    <dgm:cxn modelId="{A3144E7C-9280-487D-90A5-6FBFA4422655}" type="presParOf" srcId="{11AEBE57-D44E-44AE-A8C8-FC26147C5ED4}" destId="{50CBFBD7-3CE6-4451-8B45-6FE4B0B14A6A}" srcOrd="6" destOrd="0" presId="urn:microsoft.com/office/officeart/2005/8/layout/process2"/>
    <dgm:cxn modelId="{36A6AA6F-EC20-44A9-A22F-7B4AA6308207}" type="presParOf" srcId="{11AEBE57-D44E-44AE-A8C8-FC26147C5ED4}" destId="{B060C9FB-60CE-44F2-928A-3F4AC927A822}" srcOrd="7" destOrd="0" presId="urn:microsoft.com/office/officeart/2005/8/layout/process2"/>
    <dgm:cxn modelId="{892E55B5-C6F9-47B6-BA4B-CEEBAF274CE5}" type="presParOf" srcId="{B060C9FB-60CE-44F2-928A-3F4AC927A822}" destId="{8C50CF1A-81C3-4C10-A377-16F2A993EDAA}" srcOrd="0" destOrd="0" presId="urn:microsoft.com/office/officeart/2005/8/layout/process2"/>
    <dgm:cxn modelId="{472E35B0-9D01-4087-A250-E0C5335C2DE5}" type="presParOf" srcId="{11AEBE57-D44E-44AE-A8C8-FC26147C5ED4}" destId="{66642FA1-E67C-49F7-B638-C33D4A7F52BF}" srcOrd="8" destOrd="0" presId="urn:microsoft.com/office/officeart/2005/8/layout/process2"/>
    <dgm:cxn modelId="{6A773820-33C5-47AC-B1D2-A5BA9F5DCA57}" type="presParOf" srcId="{11AEBE57-D44E-44AE-A8C8-FC26147C5ED4}" destId="{080D5742-BD27-4A75-8A04-05EB9C21CD17}" srcOrd="9" destOrd="0" presId="urn:microsoft.com/office/officeart/2005/8/layout/process2"/>
    <dgm:cxn modelId="{44DC75B0-4758-428D-8B18-E8851CDE2CF4}" type="presParOf" srcId="{080D5742-BD27-4A75-8A04-05EB9C21CD17}" destId="{36B284B2-8245-40CA-B4BF-AFB3A59FC252}" srcOrd="0" destOrd="0" presId="urn:microsoft.com/office/officeart/2005/8/layout/process2"/>
    <dgm:cxn modelId="{0E94191F-83E7-49F3-AB66-F0F2B9724574}" type="presParOf" srcId="{11AEBE57-D44E-44AE-A8C8-FC26147C5ED4}" destId="{4B94B743-C528-4BAD-80CC-1FEDC9D43490}" srcOrd="10"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DB7B4C9-66E1-461D-A9D8-A7E17DACDCC9}"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zh-CN" altLang="en-US"/>
        </a:p>
      </dgm:t>
    </dgm:pt>
    <dgm:pt modelId="{2BD6BE0C-E4A2-4C24-8E74-BC337E0A670F}">
      <dgm:prSet phldrT="[文本]"/>
      <dgm:spPr/>
      <dgm:t>
        <a:bodyPr/>
        <a:lstStyle/>
        <a:p>
          <a:r>
            <a:rPr lang="en-US" altLang="zh-CN" dirty="0"/>
            <a:t>Decide which combination to investigate</a:t>
          </a:r>
          <a:endParaRPr lang="zh-CN" altLang="en-US" dirty="0"/>
        </a:p>
      </dgm:t>
    </dgm:pt>
    <dgm:pt modelId="{CADD317E-F659-42FD-A6A2-7CE174EC1F44}" type="parTrans" cxnId="{A1B689FF-A41C-4C06-9840-0626531AFD96}">
      <dgm:prSet/>
      <dgm:spPr/>
      <dgm:t>
        <a:bodyPr/>
        <a:lstStyle/>
        <a:p>
          <a:endParaRPr lang="zh-CN" altLang="en-US"/>
        </a:p>
      </dgm:t>
    </dgm:pt>
    <dgm:pt modelId="{711A844F-EABD-4412-9F04-FD557A4D070E}" type="sibTrans" cxnId="{A1B689FF-A41C-4C06-9840-0626531AFD96}">
      <dgm:prSet/>
      <dgm:spPr/>
      <dgm:t>
        <a:bodyPr/>
        <a:lstStyle/>
        <a:p>
          <a:endParaRPr lang="zh-CN" altLang="en-US"/>
        </a:p>
      </dgm:t>
    </dgm:pt>
    <dgm:pt modelId="{C1C54CB5-8FF2-4059-B8E4-5C0900114AFF}">
      <dgm:prSet phldrT="[文本]"/>
      <dgm:spPr/>
      <dgm:t>
        <a:bodyPr/>
        <a:lstStyle/>
        <a:p>
          <a:r>
            <a:rPr lang="en-US" altLang="zh-CN" dirty="0"/>
            <a:t>AI search</a:t>
          </a:r>
          <a:endParaRPr lang="zh-CN" altLang="en-US" dirty="0"/>
        </a:p>
      </dgm:t>
    </dgm:pt>
    <dgm:pt modelId="{A0A62575-1EF4-46FE-8134-F7CFD06B3FB0}" type="parTrans" cxnId="{AAF11E76-B32D-4E4B-A37B-3A3D9892357C}">
      <dgm:prSet/>
      <dgm:spPr/>
      <dgm:t>
        <a:bodyPr/>
        <a:lstStyle/>
        <a:p>
          <a:endParaRPr lang="zh-CN" altLang="en-US"/>
        </a:p>
      </dgm:t>
    </dgm:pt>
    <dgm:pt modelId="{65B57621-A6CA-405C-B35A-8F29FD1C77D2}" type="sibTrans" cxnId="{AAF11E76-B32D-4E4B-A37B-3A3D9892357C}">
      <dgm:prSet/>
      <dgm:spPr/>
      <dgm:t>
        <a:bodyPr/>
        <a:lstStyle/>
        <a:p>
          <a:endParaRPr lang="zh-CN" altLang="en-US"/>
        </a:p>
      </dgm:t>
    </dgm:pt>
    <dgm:pt modelId="{1A0E5C37-DC2E-48E2-A39E-FA3F4A0FD2B2}">
      <dgm:prSet phldrT="[文本]"/>
      <dgm:spPr/>
      <dgm:t>
        <a:bodyPr/>
        <a:lstStyle/>
        <a:p>
          <a:r>
            <a:rPr lang="en-US" altLang="zh-CN" dirty="0"/>
            <a:t>Query search</a:t>
          </a:r>
          <a:endParaRPr lang="zh-CN" altLang="en-US" dirty="0"/>
        </a:p>
      </dgm:t>
    </dgm:pt>
    <dgm:pt modelId="{2F9DAAA6-D02F-4365-B4C9-2F276751DE4B}" type="parTrans" cxnId="{644CF209-93B0-449D-8E74-6A79A9852A86}">
      <dgm:prSet/>
      <dgm:spPr/>
      <dgm:t>
        <a:bodyPr/>
        <a:lstStyle/>
        <a:p>
          <a:endParaRPr lang="zh-CN" altLang="en-US"/>
        </a:p>
      </dgm:t>
    </dgm:pt>
    <dgm:pt modelId="{E99E29EA-9C16-4668-B809-B9437B266478}" type="sibTrans" cxnId="{644CF209-93B0-449D-8E74-6A79A9852A86}">
      <dgm:prSet/>
      <dgm:spPr/>
      <dgm:t>
        <a:bodyPr/>
        <a:lstStyle/>
        <a:p>
          <a:endParaRPr lang="zh-CN" altLang="en-US"/>
        </a:p>
      </dgm:t>
    </dgm:pt>
    <dgm:pt modelId="{3658C77B-001E-47F3-BE3B-86573F0C8445}">
      <dgm:prSet phldrT="[文本]"/>
      <dgm:spPr/>
      <dgm:t>
        <a:bodyPr/>
        <a:lstStyle/>
        <a:p>
          <a:r>
            <a:rPr lang="en-US" altLang="zh-CN" dirty="0"/>
            <a:t>Relevant literature exploration</a:t>
          </a:r>
          <a:endParaRPr lang="zh-CN" altLang="en-US" dirty="0"/>
        </a:p>
      </dgm:t>
    </dgm:pt>
    <dgm:pt modelId="{1232A67E-E16C-4FD4-98AD-7550F28910D2}" type="parTrans" cxnId="{BF75CC92-BDF3-4C9B-B5A1-C11F22B38F7D}">
      <dgm:prSet/>
      <dgm:spPr/>
      <dgm:t>
        <a:bodyPr/>
        <a:lstStyle/>
        <a:p>
          <a:endParaRPr lang="zh-CN" altLang="en-US"/>
        </a:p>
      </dgm:t>
    </dgm:pt>
    <dgm:pt modelId="{90E25083-71C6-4C6B-8243-A788AD53801F}" type="sibTrans" cxnId="{BF75CC92-BDF3-4C9B-B5A1-C11F22B38F7D}">
      <dgm:prSet/>
      <dgm:spPr/>
      <dgm:t>
        <a:bodyPr/>
        <a:lstStyle/>
        <a:p>
          <a:endParaRPr lang="zh-CN" altLang="en-US"/>
        </a:p>
      </dgm:t>
    </dgm:pt>
    <dgm:pt modelId="{62FEEAB0-9AB0-4583-AA92-2FA8CB6BD563}">
      <dgm:prSet phldrT="[文本]"/>
      <dgm:spPr/>
      <dgm:t>
        <a:bodyPr/>
        <a:lstStyle/>
        <a:p>
          <a:r>
            <a:rPr lang="en-US" altLang="zh-CN" dirty="0"/>
            <a:t>Citation chasing</a:t>
          </a:r>
          <a:endParaRPr lang="zh-CN" altLang="en-US" dirty="0"/>
        </a:p>
      </dgm:t>
    </dgm:pt>
    <dgm:pt modelId="{250AF169-6366-430F-9916-ECE9FA3C7CBB}" type="parTrans" cxnId="{E31E625A-852A-4F74-873B-CADDF21F0914}">
      <dgm:prSet/>
      <dgm:spPr/>
      <dgm:t>
        <a:bodyPr/>
        <a:lstStyle/>
        <a:p>
          <a:endParaRPr lang="zh-CN" altLang="en-US"/>
        </a:p>
      </dgm:t>
    </dgm:pt>
    <dgm:pt modelId="{6FEA0EB9-B5BC-44A0-B1C5-30D9112F6F75}" type="sibTrans" cxnId="{E31E625A-852A-4F74-873B-CADDF21F0914}">
      <dgm:prSet/>
      <dgm:spPr/>
      <dgm:t>
        <a:bodyPr/>
        <a:lstStyle/>
        <a:p>
          <a:endParaRPr lang="zh-CN" altLang="en-US" dirty="0"/>
        </a:p>
      </dgm:t>
    </dgm:pt>
    <dgm:pt modelId="{848E4625-5843-4535-ABDB-ECF9F702BBB8}">
      <dgm:prSet phldrT="[文本]"/>
      <dgm:spPr/>
      <dgm:t>
        <a:bodyPr/>
        <a:lstStyle/>
        <a:p>
          <a:r>
            <a:rPr lang="en-US" altLang="zh-CN" dirty="0"/>
            <a:t>Read and summarize</a:t>
          </a:r>
          <a:endParaRPr lang="zh-CN" altLang="en-US" dirty="0"/>
        </a:p>
      </dgm:t>
    </dgm:pt>
    <dgm:pt modelId="{CE280EA4-741C-4AC6-8D02-028F0C5E057D}" type="parTrans" cxnId="{E8026A18-A201-40AB-B9F8-7A7C0D9A1701}">
      <dgm:prSet/>
      <dgm:spPr/>
      <dgm:t>
        <a:bodyPr/>
        <a:lstStyle/>
        <a:p>
          <a:endParaRPr lang="zh-CN" altLang="en-US"/>
        </a:p>
      </dgm:t>
    </dgm:pt>
    <dgm:pt modelId="{BE152291-EA2B-4B18-B1CA-FBC411DE3F3E}" type="sibTrans" cxnId="{E8026A18-A201-40AB-B9F8-7A7C0D9A1701}">
      <dgm:prSet/>
      <dgm:spPr/>
      <dgm:t>
        <a:bodyPr/>
        <a:lstStyle/>
        <a:p>
          <a:endParaRPr lang="zh-CN" altLang="en-US"/>
        </a:p>
      </dgm:t>
    </dgm:pt>
    <dgm:pt modelId="{11AEBE57-D44E-44AE-A8C8-FC26147C5ED4}" type="pres">
      <dgm:prSet presAssocID="{DDB7B4C9-66E1-461D-A9D8-A7E17DACDCC9}" presName="linearFlow" presStyleCnt="0">
        <dgm:presLayoutVars>
          <dgm:resizeHandles val="exact"/>
        </dgm:presLayoutVars>
      </dgm:prSet>
      <dgm:spPr/>
    </dgm:pt>
    <dgm:pt modelId="{930C0BCA-6593-44C5-9751-FD7E1CE9952E}" type="pres">
      <dgm:prSet presAssocID="{2BD6BE0C-E4A2-4C24-8E74-BC337E0A670F}" presName="node" presStyleLbl="node1" presStyleIdx="0" presStyleCnt="6">
        <dgm:presLayoutVars>
          <dgm:bulletEnabled val="1"/>
        </dgm:presLayoutVars>
      </dgm:prSet>
      <dgm:spPr/>
    </dgm:pt>
    <dgm:pt modelId="{93DF5A54-8D2F-4725-95B3-7522D9A88DDB}" type="pres">
      <dgm:prSet presAssocID="{711A844F-EABD-4412-9F04-FD557A4D070E}" presName="sibTrans" presStyleLbl="sibTrans2D1" presStyleIdx="0" presStyleCnt="5"/>
      <dgm:spPr/>
    </dgm:pt>
    <dgm:pt modelId="{F8CD3C61-7ED2-4634-8DB2-B05779CE76F6}" type="pres">
      <dgm:prSet presAssocID="{711A844F-EABD-4412-9F04-FD557A4D070E}" presName="connectorText" presStyleLbl="sibTrans2D1" presStyleIdx="0" presStyleCnt="5"/>
      <dgm:spPr/>
    </dgm:pt>
    <dgm:pt modelId="{8FCBEE87-AA88-4F27-AC2E-28A2D1A59955}" type="pres">
      <dgm:prSet presAssocID="{C1C54CB5-8FF2-4059-B8E4-5C0900114AFF}" presName="node" presStyleLbl="node1" presStyleIdx="1" presStyleCnt="6">
        <dgm:presLayoutVars>
          <dgm:bulletEnabled val="1"/>
        </dgm:presLayoutVars>
      </dgm:prSet>
      <dgm:spPr/>
    </dgm:pt>
    <dgm:pt modelId="{8424A28D-A41C-42BC-B00B-70888C1C49D2}" type="pres">
      <dgm:prSet presAssocID="{65B57621-A6CA-405C-B35A-8F29FD1C77D2}" presName="sibTrans" presStyleLbl="sibTrans2D1" presStyleIdx="1" presStyleCnt="5"/>
      <dgm:spPr/>
    </dgm:pt>
    <dgm:pt modelId="{D2C8A3D0-3016-448C-AA1F-0B8AB53ECBED}" type="pres">
      <dgm:prSet presAssocID="{65B57621-A6CA-405C-B35A-8F29FD1C77D2}" presName="connectorText" presStyleLbl="sibTrans2D1" presStyleIdx="1" presStyleCnt="5"/>
      <dgm:spPr/>
    </dgm:pt>
    <dgm:pt modelId="{EB672F5A-5CF3-48F5-AA86-9B9E38589E39}" type="pres">
      <dgm:prSet presAssocID="{1A0E5C37-DC2E-48E2-A39E-FA3F4A0FD2B2}" presName="node" presStyleLbl="node1" presStyleIdx="2" presStyleCnt="6">
        <dgm:presLayoutVars>
          <dgm:bulletEnabled val="1"/>
        </dgm:presLayoutVars>
      </dgm:prSet>
      <dgm:spPr/>
    </dgm:pt>
    <dgm:pt modelId="{E7879B0A-8B80-4526-A35C-D792857EA134}" type="pres">
      <dgm:prSet presAssocID="{E99E29EA-9C16-4668-B809-B9437B266478}" presName="sibTrans" presStyleLbl="sibTrans2D1" presStyleIdx="2" presStyleCnt="5"/>
      <dgm:spPr/>
    </dgm:pt>
    <dgm:pt modelId="{41657C5D-F009-4C67-BD4A-DC15470AC3D2}" type="pres">
      <dgm:prSet presAssocID="{E99E29EA-9C16-4668-B809-B9437B266478}" presName="connectorText" presStyleLbl="sibTrans2D1" presStyleIdx="2" presStyleCnt="5"/>
      <dgm:spPr/>
    </dgm:pt>
    <dgm:pt modelId="{50CBFBD7-3CE6-4451-8B45-6FE4B0B14A6A}" type="pres">
      <dgm:prSet presAssocID="{3658C77B-001E-47F3-BE3B-86573F0C8445}" presName="node" presStyleLbl="node1" presStyleIdx="3" presStyleCnt="6">
        <dgm:presLayoutVars>
          <dgm:bulletEnabled val="1"/>
        </dgm:presLayoutVars>
      </dgm:prSet>
      <dgm:spPr/>
    </dgm:pt>
    <dgm:pt modelId="{B060C9FB-60CE-44F2-928A-3F4AC927A822}" type="pres">
      <dgm:prSet presAssocID="{90E25083-71C6-4C6B-8243-A788AD53801F}" presName="sibTrans" presStyleLbl="sibTrans2D1" presStyleIdx="3" presStyleCnt="5"/>
      <dgm:spPr/>
    </dgm:pt>
    <dgm:pt modelId="{8C50CF1A-81C3-4C10-A377-16F2A993EDAA}" type="pres">
      <dgm:prSet presAssocID="{90E25083-71C6-4C6B-8243-A788AD53801F}" presName="connectorText" presStyleLbl="sibTrans2D1" presStyleIdx="3" presStyleCnt="5"/>
      <dgm:spPr/>
    </dgm:pt>
    <dgm:pt modelId="{66642FA1-E67C-49F7-B638-C33D4A7F52BF}" type="pres">
      <dgm:prSet presAssocID="{62FEEAB0-9AB0-4583-AA92-2FA8CB6BD563}" presName="node" presStyleLbl="node1" presStyleIdx="4" presStyleCnt="6">
        <dgm:presLayoutVars>
          <dgm:bulletEnabled val="1"/>
        </dgm:presLayoutVars>
      </dgm:prSet>
      <dgm:spPr/>
    </dgm:pt>
    <dgm:pt modelId="{080D5742-BD27-4A75-8A04-05EB9C21CD17}" type="pres">
      <dgm:prSet presAssocID="{6FEA0EB9-B5BC-44A0-B1C5-30D9112F6F75}" presName="sibTrans" presStyleLbl="sibTrans2D1" presStyleIdx="4" presStyleCnt="5"/>
      <dgm:spPr/>
    </dgm:pt>
    <dgm:pt modelId="{36B284B2-8245-40CA-B4BF-AFB3A59FC252}" type="pres">
      <dgm:prSet presAssocID="{6FEA0EB9-B5BC-44A0-B1C5-30D9112F6F75}" presName="connectorText" presStyleLbl="sibTrans2D1" presStyleIdx="4" presStyleCnt="5"/>
      <dgm:spPr/>
    </dgm:pt>
    <dgm:pt modelId="{4B94B743-C528-4BAD-80CC-1FEDC9D43490}" type="pres">
      <dgm:prSet presAssocID="{848E4625-5843-4535-ABDB-ECF9F702BBB8}" presName="node" presStyleLbl="node1" presStyleIdx="5" presStyleCnt="6">
        <dgm:presLayoutVars>
          <dgm:bulletEnabled val="1"/>
        </dgm:presLayoutVars>
      </dgm:prSet>
      <dgm:spPr/>
    </dgm:pt>
  </dgm:ptLst>
  <dgm:cxnLst>
    <dgm:cxn modelId="{316D0708-72AB-4A01-A092-A4B304DBD335}" type="presOf" srcId="{1A0E5C37-DC2E-48E2-A39E-FA3F4A0FD2B2}" destId="{EB672F5A-5CF3-48F5-AA86-9B9E38589E39}" srcOrd="0" destOrd="0" presId="urn:microsoft.com/office/officeart/2005/8/layout/process2"/>
    <dgm:cxn modelId="{644CF209-93B0-449D-8E74-6A79A9852A86}" srcId="{DDB7B4C9-66E1-461D-A9D8-A7E17DACDCC9}" destId="{1A0E5C37-DC2E-48E2-A39E-FA3F4A0FD2B2}" srcOrd="2" destOrd="0" parTransId="{2F9DAAA6-D02F-4365-B4C9-2F276751DE4B}" sibTransId="{E99E29EA-9C16-4668-B809-B9437B266478}"/>
    <dgm:cxn modelId="{57A8C014-063C-4B6D-A60C-E4A920CD33D7}" type="presOf" srcId="{2BD6BE0C-E4A2-4C24-8E74-BC337E0A670F}" destId="{930C0BCA-6593-44C5-9751-FD7E1CE9952E}" srcOrd="0" destOrd="0" presId="urn:microsoft.com/office/officeart/2005/8/layout/process2"/>
    <dgm:cxn modelId="{5B549F15-BA77-4A03-9B55-2E3C8F73FBBE}" type="presOf" srcId="{3658C77B-001E-47F3-BE3B-86573F0C8445}" destId="{50CBFBD7-3CE6-4451-8B45-6FE4B0B14A6A}" srcOrd="0" destOrd="0" presId="urn:microsoft.com/office/officeart/2005/8/layout/process2"/>
    <dgm:cxn modelId="{FC2E6817-3F84-4636-82F9-2A3E1D301EA1}" type="presOf" srcId="{E99E29EA-9C16-4668-B809-B9437B266478}" destId="{41657C5D-F009-4C67-BD4A-DC15470AC3D2}" srcOrd="1" destOrd="0" presId="urn:microsoft.com/office/officeart/2005/8/layout/process2"/>
    <dgm:cxn modelId="{E8026A18-A201-40AB-B9F8-7A7C0D9A1701}" srcId="{DDB7B4C9-66E1-461D-A9D8-A7E17DACDCC9}" destId="{848E4625-5843-4535-ABDB-ECF9F702BBB8}" srcOrd="5" destOrd="0" parTransId="{CE280EA4-741C-4AC6-8D02-028F0C5E057D}" sibTransId="{BE152291-EA2B-4B18-B1CA-FBC411DE3F3E}"/>
    <dgm:cxn modelId="{2ED1F447-3605-40DD-BB32-955A66498694}" type="presOf" srcId="{65B57621-A6CA-405C-B35A-8F29FD1C77D2}" destId="{D2C8A3D0-3016-448C-AA1F-0B8AB53ECBED}" srcOrd="1" destOrd="0" presId="urn:microsoft.com/office/officeart/2005/8/layout/process2"/>
    <dgm:cxn modelId="{5F8C7152-9867-47F9-8007-853ACE568FEF}" type="presOf" srcId="{6FEA0EB9-B5BC-44A0-B1C5-30D9112F6F75}" destId="{36B284B2-8245-40CA-B4BF-AFB3A59FC252}" srcOrd="1" destOrd="0" presId="urn:microsoft.com/office/officeart/2005/8/layout/process2"/>
    <dgm:cxn modelId="{6B09DE74-26DC-4BF3-A738-D5681C9ACAD9}" type="presOf" srcId="{65B57621-A6CA-405C-B35A-8F29FD1C77D2}" destId="{8424A28D-A41C-42BC-B00B-70888C1C49D2}" srcOrd="0" destOrd="0" presId="urn:microsoft.com/office/officeart/2005/8/layout/process2"/>
    <dgm:cxn modelId="{AAF11E76-B32D-4E4B-A37B-3A3D9892357C}" srcId="{DDB7B4C9-66E1-461D-A9D8-A7E17DACDCC9}" destId="{C1C54CB5-8FF2-4059-B8E4-5C0900114AFF}" srcOrd="1" destOrd="0" parTransId="{A0A62575-1EF4-46FE-8134-F7CFD06B3FB0}" sibTransId="{65B57621-A6CA-405C-B35A-8F29FD1C77D2}"/>
    <dgm:cxn modelId="{3C50F479-55D0-46D7-BB70-6E94EDFA0D20}" type="presOf" srcId="{711A844F-EABD-4412-9F04-FD557A4D070E}" destId="{93DF5A54-8D2F-4725-95B3-7522D9A88DDB}" srcOrd="0" destOrd="0" presId="urn:microsoft.com/office/officeart/2005/8/layout/process2"/>
    <dgm:cxn modelId="{E31E625A-852A-4F74-873B-CADDF21F0914}" srcId="{DDB7B4C9-66E1-461D-A9D8-A7E17DACDCC9}" destId="{62FEEAB0-9AB0-4583-AA92-2FA8CB6BD563}" srcOrd="4" destOrd="0" parTransId="{250AF169-6366-430F-9916-ECE9FA3C7CBB}" sibTransId="{6FEA0EB9-B5BC-44A0-B1C5-30D9112F6F75}"/>
    <dgm:cxn modelId="{FD86477B-5CEC-4DDF-904F-1E7AF35AE590}" type="presOf" srcId="{6FEA0EB9-B5BC-44A0-B1C5-30D9112F6F75}" destId="{080D5742-BD27-4A75-8A04-05EB9C21CD17}" srcOrd="0" destOrd="0" presId="urn:microsoft.com/office/officeart/2005/8/layout/process2"/>
    <dgm:cxn modelId="{BF75CC92-BDF3-4C9B-B5A1-C11F22B38F7D}" srcId="{DDB7B4C9-66E1-461D-A9D8-A7E17DACDCC9}" destId="{3658C77B-001E-47F3-BE3B-86573F0C8445}" srcOrd="3" destOrd="0" parTransId="{1232A67E-E16C-4FD4-98AD-7550F28910D2}" sibTransId="{90E25083-71C6-4C6B-8243-A788AD53801F}"/>
    <dgm:cxn modelId="{3C73AFA6-AC61-4903-8E5D-F1F876760256}" type="presOf" srcId="{E99E29EA-9C16-4668-B809-B9437B266478}" destId="{E7879B0A-8B80-4526-A35C-D792857EA134}" srcOrd="0" destOrd="0" presId="urn:microsoft.com/office/officeart/2005/8/layout/process2"/>
    <dgm:cxn modelId="{ABA759A7-A952-43D6-BCBF-7654F767BC36}" type="presOf" srcId="{90E25083-71C6-4C6B-8243-A788AD53801F}" destId="{B060C9FB-60CE-44F2-928A-3F4AC927A822}" srcOrd="0" destOrd="0" presId="urn:microsoft.com/office/officeart/2005/8/layout/process2"/>
    <dgm:cxn modelId="{951609A8-15EF-4775-8670-6D2EC4F9B434}" type="presOf" srcId="{C1C54CB5-8FF2-4059-B8E4-5C0900114AFF}" destId="{8FCBEE87-AA88-4F27-AC2E-28A2D1A59955}" srcOrd="0" destOrd="0" presId="urn:microsoft.com/office/officeart/2005/8/layout/process2"/>
    <dgm:cxn modelId="{86BC9CC1-E535-49F1-889B-006FBE186F48}" type="presOf" srcId="{711A844F-EABD-4412-9F04-FD557A4D070E}" destId="{F8CD3C61-7ED2-4634-8DB2-B05779CE76F6}" srcOrd="1" destOrd="0" presId="urn:microsoft.com/office/officeart/2005/8/layout/process2"/>
    <dgm:cxn modelId="{E7E112C3-3543-42C2-8AF2-1E82858B7260}" type="presOf" srcId="{848E4625-5843-4535-ABDB-ECF9F702BBB8}" destId="{4B94B743-C528-4BAD-80CC-1FEDC9D43490}" srcOrd="0" destOrd="0" presId="urn:microsoft.com/office/officeart/2005/8/layout/process2"/>
    <dgm:cxn modelId="{3B38A0C3-012F-48BD-ACBE-539F0D3209DF}" type="presOf" srcId="{DDB7B4C9-66E1-461D-A9D8-A7E17DACDCC9}" destId="{11AEBE57-D44E-44AE-A8C8-FC26147C5ED4}" srcOrd="0" destOrd="0" presId="urn:microsoft.com/office/officeart/2005/8/layout/process2"/>
    <dgm:cxn modelId="{4993ABD9-C90E-4314-92FF-77A63FF44BA0}" type="presOf" srcId="{62FEEAB0-9AB0-4583-AA92-2FA8CB6BD563}" destId="{66642FA1-E67C-49F7-B638-C33D4A7F52BF}" srcOrd="0" destOrd="0" presId="urn:microsoft.com/office/officeart/2005/8/layout/process2"/>
    <dgm:cxn modelId="{B837DFFC-1E68-4550-891A-D41EA6CB811C}" type="presOf" srcId="{90E25083-71C6-4C6B-8243-A788AD53801F}" destId="{8C50CF1A-81C3-4C10-A377-16F2A993EDAA}" srcOrd="1" destOrd="0" presId="urn:microsoft.com/office/officeart/2005/8/layout/process2"/>
    <dgm:cxn modelId="{A1B689FF-A41C-4C06-9840-0626531AFD96}" srcId="{DDB7B4C9-66E1-461D-A9D8-A7E17DACDCC9}" destId="{2BD6BE0C-E4A2-4C24-8E74-BC337E0A670F}" srcOrd="0" destOrd="0" parTransId="{CADD317E-F659-42FD-A6A2-7CE174EC1F44}" sibTransId="{711A844F-EABD-4412-9F04-FD557A4D070E}"/>
    <dgm:cxn modelId="{458C2825-3FEE-457C-8C9B-C2C6512A3F6A}" type="presParOf" srcId="{11AEBE57-D44E-44AE-A8C8-FC26147C5ED4}" destId="{930C0BCA-6593-44C5-9751-FD7E1CE9952E}" srcOrd="0" destOrd="0" presId="urn:microsoft.com/office/officeart/2005/8/layout/process2"/>
    <dgm:cxn modelId="{58DA950B-2769-49BF-B0C5-61D794ADE0FB}" type="presParOf" srcId="{11AEBE57-D44E-44AE-A8C8-FC26147C5ED4}" destId="{93DF5A54-8D2F-4725-95B3-7522D9A88DDB}" srcOrd="1" destOrd="0" presId="urn:microsoft.com/office/officeart/2005/8/layout/process2"/>
    <dgm:cxn modelId="{E3798233-FA42-455F-89ED-E91B20685153}" type="presParOf" srcId="{93DF5A54-8D2F-4725-95B3-7522D9A88DDB}" destId="{F8CD3C61-7ED2-4634-8DB2-B05779CE76F6}" srcOrd="0" destOrd="0" presId="urn:microsoft.com/office/officeart/2005/8/layout/process2"/>
    <dgm:cxn modelId="{4D3F2E7D-55FD-4671-A3E4-B7868FCB2A11}" type="presParOf" srcId="{11AEBE57-D44E-44AE-A8C8-FC26147C5ED4}" destId="{8FCBEE87-AA88-4F27-AC2E-28A2D1A59955}" srcOrd="2" destOrd="0" presId="urn:microsoft.com/office/officeart/2005/8/layout/process2"/>
    <dgm:cxn modelId="{69F46C33-12A3-4FEA-8674-B9C015F55351}" type="presParOf" srcId="{11AEBE57-D44E-44AE-A8C8-FC26147C5ED4}" destId="{8424A28D-A41C-42BC-B00B-70888C1C49D2}" srcOrd="3" destOrd="0" presId="urn:microsoft.com/office/officeart/2005/8/layout/process2"/>
    <dgm:cxn modelId="{A4BEE794-0519-4C4B-8F8F-616214F0D0A5}" type="presParOf" srcId="{8424A28D-A41C-42BC-B00B-70888C1C49D2}" destId="{D2C8A3D0-3016-448C-AA1F-0B8AB53ECBED}" srcOrd="0" destOrd="0" presId="urn:microsoft.com/office/officeart/2005/8/layout/process2"/>
    <dgm:cxn modelId="{FF769CCE-7D4B-4AE7-8509-2E1807805FC0}" type="presParOf" srcId="{11AEBE57-D44E-44AE-A8C8-FC26147C5ED4}" destId="{EB672F5A-5CF3-48F5-AA86-9B9E38589E39}" srcOrd="4" destOrd="0" presId="urn:microsoft.com/office/officeart/2005/8/layout/process2"/>
    <dgm:cxn modelId="{71ECA6C5-9372-4950-A3CD-070479C76521}" type="presParOf" srcId="{11AEBE57-D44E-44AE-A8C8-FC26147C5ED4}" destId="{E7879B0A-8B80-4526-A35C-D792857EA134}" srcOrd="5" destOrd="0" presId="urn:microsoft.com/office/officeart/2005/8/layout/process2"/>
    <dgm:cxn modelId="{2CC4360C-4F9D-4C75-8147-5D9CF8CB388B}" type="presParOf" srcId="{E7879B0A-8B80-4526-A35C-D792857EA134}" destId="{41657C5D-F009-4C67-BD4A-DC15470AC3D2}" srcOrd="0" destOrd="0" presId="urn:microsoft.com/office/officeart/2005/8/layout/process2"/>
    <dgm:cxn modelId="{A3144E7C-9280-487D-90A5-6FBFA4422655}" type="presParOf" srcId="{11AEBE57-D44E-44AE-A8C8-FC26147C5ED4}" destId="{50CBFBD7-3CE6-4451-8B45-6FE4B0B14A6A}" srcOrd="6" destOrd="0" presId="urn:microsoft.com/office/officeart/2005/8/layout/process2"/>
    <dgm:cxn modelId="{36A6AA6F-EC20-44A9-A22F-7B4AA6308207}" type="presParOf" srcId="{11AEBE57-D44E-44AE-A8C8-FC26147C5ED4}" destId="{B060C9FB-60CE-44F2-928A-3F4AC927A822}" srcOrd="7" destOrd="0" presId="urn:microsoft.com/office/officeart/2005/8/layout/process2"/>
    <dgm:cxn modelId="{892E55B5-C6F9-47B6-BA4B-CEEBAF274CE5}" type="presParOf" srcId="{B060C9FB-60CE-44F2-928A-3F4AC927A822}" destId="{8C50CF1A-81C3-4C10-A377-16F2A993EDAA}" srcOrd="0" destOrd="0" presId="urn:microsoft.com/office/officeart/2005/8/layout/process2"/>
    <dgm:cxn modelId="{472E35B0-9D01-4087-A250-E0C5335C2DE5}" type="presParOf" srcId="{11AEBE57-D44E-44AE-A8C8-FC26147C5ED4}" destId="{66642FA1-E67C-49F7-B638-C33D4A7F52BF}" srcOrd="8" destOrd="0" presId="urn:microsoft.com/office/officeart/2005/8/layout/process2"/>
    <dgm:cxn modelId="{6A773820-33C5-47AC-B1D2-A5BA9F5DCA57}" type="presParOf" srcId="{11AEBE57-D44E-44AE-A8C8-FC26147C5ED4}" destId="{080D5742-BD27-4A75-8A04-05EB9C21CD17}" srcOrd="9" destOrd="0" presId="urn:microsoft.com/office/officeart/2005/8/layout/process2"/>
    <dgm:cxn modelId="{44DC75B0-4758-428D-8B18-E8851CDE2CF4}" type="presParOf" srcId="{080D5742-BD27-4A75-8A04-05EB9C21CD17}" destId="{36B284B2-8245-40CA-B4BF-AFB3A59FC252}" srcOrd="0" destOrd="0" presId="urn:microsoft.com/office/officeart/2005/8/layout/process2"/>
    <dgm:cxn modelId="{0E94191F-83E7-49F3-AB66-F0F2B9724574}" type="presParOf" srcId="{11AEBE57-D44E-44AE-A8C8-FC26147C5ED4}" destId="{4B94B743-C528-4BAD-80CC-1FEDC9D43490}" srcOrd="10"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6EA0D96-88B7-4C01-AE45-97242E894D10}" type="doc">
      <dgm:prSet loTypeId="urn:microsoft.com/office/officeart/2005/8/layout/process1" loCatId="process" qsTypeId="urn:microsoft.com/office/officeart/2005/8/quickstyle/simple1" qsCatId="simple" csTypeId="urn:microsoft.com/office/officeart/2005/8/colors/accent2_2" csCatId="accent2" phldr="1"/>
      <dgm:spPr/>
    </dgm:pt>
    <dgm:pt modelId="{C866128F-4ED4-49A4-BE60-3A1F0AE3D2F5}">
      <dgm:prSet phldrT="[文本]"/>
      <dgm:spPr/>
      <dgm:t>
        <a:bodyPr/>
        <a:lstStyle/>
        <a:p>
          <a:r>
            <a:rPr lang="en-US" altLang="zh-CN" dirty="0"/>
            <a:t>Depict the structure of the question</a:t>
          </a:r>
          <a:endParaRPr lang="zh-CN" altLang="en-US" dirty="0"/>
        </a:p>
      </dgm:t>
    </dgm:pt>
    <dgm:pt modelId="{48A4351A-0E09-4734-BD5C-AD7DDA985657}" type="parTrans" cxnId="{FA483A91-9F0B-451E-95F3-2569A5F58B8A}">
      <dgm:prSet/>
      <dgm:spPr/>
      <dgm:t>
        <a:bodyPr/>
        <a:lstStyle/>
        <a:p>
          <a:endParaRPr lang="zh-CN" altLang="en-US"/>
        </a:p>
      </dgm:t>
    </dgm:pt>
    <dgm:pt modelId="{21D9A3F0-1303-4999-9542-4A9BE824702E}" type="sibTrans" cxnId="{FA483A91-9F0B-451E-95F3-2569A5F58B8A}">
      <dgm:prSet/>
      <dgm:spPr/>
      <dgm:t>
        <a:bodyPr/>
        <a:lstStyle/>
        <a:p>
          <a:endParaRPr lang="zh-CN" altLang="en-US"/>
        </a:p>
      </dgm:t>
    </dgm:pt>
    <dgm:pt modelId="{D754D28A-59F6-4416-B09E-A9341FA15E7B}" type="pres">
      <dgm:prSet presAssocID="{36EA0D96-88B7-4C01-AE45-97242E894D10}" presName="Name0" presStyleCnt="0">
        <dgm:presLayoutVars>
          <dgm:dir/>
          <dgm:resizeHandles val="exact"/>
        </dgm:presLayoutVars>
      </dgm:prSet>
      <dgm:spPr/>
    </dgm:pt>
    <dgm:pt modelId="{CB351770-3FB6-4067-B134-F70B95E2DE47}" type="pres">
      <dgm:prSet presAssocID="{C866128F-4ED4-49A4-BE60-3A1F0AE3D2F5}" presName="node" presStyleLbl="node1" presStyleIdx="0" presStyleCnt="1" custScaleX="55756" custScaleY="55756" custLinFactNeighborX="-22735" custLinFactNeighborY="-11586">
        <dgm:presLayoutVars>
          <dgm:bulletEnabled val="1"/>
        </dgm:presLayoutVars>
      </dgm:prSet>
      <dgm:spPr/>
    </dgm:pt>
  </dgm:ptLst>
  <dgm:cxnLst>
    <dgm:cxn modelId="{DED05007-4906-465F-B128-3FBCDE7702AF}" type="presOf" srcId="{36EA0D96-88B7-4C01-AE45-97242E894D10}" destId="{D754D28A-59F6-4416-B09E-A9341FA15E7B}" srcOrd="0" destOrd="0" presId="urn:microsoft.com/office/officeart/2005/8/layout/process1"/>
    <dgm:cxn modelId="{0FFC8C0C-4D93-41CD-A110-C339E326D634}" type="presOf" srcId="{C866128F-4ED4-49A4-BE60-3A1F0AE3D2F5}" destId="{CB351770-3FB6-4067-B134-F70B95E2DE47}" srcOrd="0" destOrd="0" presId="urn:microsoft.com/office/officeart/2005/8/layout/process1"/>
    <dgm:cxn modelId="{FA483A91-9F0B-451E-95F3-2569A5F58B8A}" srcId="{36EA0D96-88B7-4C01-AE45-97242E894D10}" destId="{C866128F-4ED4-49A4-BE60-3A1F0AE3D2F5}" srcOrd="0" destOrd="0" parTransId="{48A4351A-0E09-4734-BD5C-AD7DDA985657}" sibTransId="{21D9A3F0-1303-4999-9542-4A9BE824702E}"/>
    <dgm:cxn modelId="{B2AEFD78-BEE0-484E-BC26-8F083B155B26}" type="presParOf" srcId="{D754D28A-59F6-4416-B09E-A9341FA15E7B}" destId="{CB351770-3FB6-4067-B134-F70B95E2DE47}"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351770-3FB6-4067-B134-F70B95E2DE47}">
      <dsp:nvSpPr>
        <dsp:cNvPr id="0" name=""/>
        <dsp:cNvSpPr/>
      </dsp:nvSpPr>
      <dsp:spPr>
        <a:xfrm>
          <a:off x="7143" y="1888620"/>
          <a:ext cx="2135187" cy="164142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icrosoft YaHei UI" panose="020B0503020204020204" pitchFamily="34" charset="-122"/>
              <a:ea typeface="Microsoft YaHei UI" panose="020B0503020204020204" pitchFamily="34" charset="-122"/>
            </a:rPr>
            <a:t>Depict the background structure for the question</a:t>
          </a:r>
          <a:endParaRPr lang="zh-CN" altLang="en-US" sz="1800" kern="1200" dirty="0"/>
        </a:p>
      </dsp:txBody>
      <dsp:txXfrm>
        <a:off x="55219" y="1936696"/>
        <a:ext cx="2039035" cy="1545273"/>
      </dsp:txXfrm>
    </dsp:sp>
    <dsp:sp modelId="{73936043-73B5-4AE8-9676-9E96FE79639C}">
      <dsp:nvSpPr>
        <dsp:cNvPr id="0" name=""/>
        <dsp:cNvSpPr/>
      </dsp:nvSpPr>
      <dsp:spPr>
        <a:xfrm>
          <a:off x="2355850" y="2444570"/>
          <a:ext cx="452659" cy="52952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2355850" y="2550475"/>
        <a:ext cx="316861" cy="317716"/>
      </dsp:txXfrm>
    </dsp:sp>
    <dsp:sp modelId="{87A30B15-CFF8-4262-AE57-A8CDF7EA5111}">
      <dsp:nvSpPr>
        <dsp:cNvPr id="0" name=""/>
        <dsp:cNvSpPr/>
      </dsp:nvSpPr>
      <dsp:spPr>
        <a:xfrm>
          <a:off x="2996406" y="1888620"/>
          <a:ext cx="2135187" cy="164142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icrosoft YaHei UI" panose="020B0503020204020204" pitchFamily="34" charset="-122"/>
              <a:ea typeface="Microsoft YaHei UI" panose="020B0503020204020204" pitchFamily="34" charset="-122"/>
            </a:rPr>
            <a:t>General background investigation</a:t>
          </a:r>
          <a:endParaRPr lang="zh-CN" altLang="en-US" sz="1800" kern="1200" dirty="0"/>
        </a:p>
      </dsp:txBody>
      <dsp:txXfrm>
        <a:off x="3044482" y="1936696"/>
        <a:ext cx="2039035" cy="1545273"/>
      </dsp:txXfrm>
    </dsp:sp>
    <dsp:sp modelId="{92DCEE69-1666-4541-8572-D322BA87CCEA}">
      <dsp:nvSpPr>
        <dsp:cNvPr id="0" name=""/>
        <dsp:cNvSpPr/>
      </dsp:nvSpPr>
      <dsp:spPr>
        <a:xfrm>
          <a:off x="5345112" y="2444570"/>
          <a:ext cx="452659" cy="52952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5345112" y="2550475"/>
        <a:ext cx="316861" cy="317716"/>
      </dsp:txXfrm>
    </dsp:sp>
    <dsp:sp modelId="{0B42A24C-A9BC-4B53-BE49-14FD9AFA985D}">
      <dsp:nvSpPr>
        <dsp:cNvPr id="0" name=""/>
        <dsp:cNvSpPr/>
      </dsp:nvSpPr>
      <dsp:spPr>
        <a:xfrm>
          <a:off x="5985668" y="1888620"/>
          <a:ext cx="2135187" cy="164142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Microsoft YaHei UI" panose="020B0503020204020204" pitchFamily="34" charset="-122"/>
              <a:ea typeface="Microsoft YaHei UI" panose="020B0503020204020204" pitchFamily="34" charset="-122"/>
            </a:rPr>
            <a:t>Academic background investigation</a:t>
          </a:r>
          <a:endParaRPr lang="zh-CN" altLang="en-US" sz="1800" kern="1200" dirty="0"/>
        </a:p>
      </dsp:txBody>
      <dsp:txXfrm>
        <a:off x="6033744" y="1936696"/>
        <a:ext cx="2039035" cy="15452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BB465-D789-4EE6-9628-C9EEC528A87D}">
      <dsp:nvSpPr>
        <dsp:cNvPr id="0" name=""/>
        <dsp:cNvSpPr/>
      </dsp:nvSpPr>
      <dsp:spPr>
        <a:xfrm>
          <a:off x="2564" y="1766553"/>
          <a:ext cx="2633978" cy="188556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latin typeface="Microsoft YaHei UI" panose="020B0503020204020204" pitchFamily="34" charset="-122"/>
              <a:ea typeface="Microsoft YaHei UI" panose="020B0503020204020204" pitchFamily="34" charset="-122"/>
            </a:rPr>
            <a:t>Use an interrogative sentence to represent the major components of your research</a:t>
          </a:r>
          <a:endParaRPr lang="zh-CN" altLang="en-US" sz="1600" kern="1200" dirty="0"/>
        </a:p>
      </dsp:txBody>
      <dsp:txXfrm>
        <a:off x="57790" y="1821779"/>
        <a:ext cx="2523526" cy="1775108"/>
      </dsp:txXfrm>
    </dsp:sp>
    <dsp:sp modelId="{B0DF2909-D931-4B3D-AFB6-37B0DD2D5C9C}">
      <dsp:nvSpPr>
        <dsp:cNvPr id="0" name=""/>
        <dsp:cNvSpPr/>
      </dsp:nvSpPr>
      <dsp:spPr>
        <a:xfrm>
          <a:off x="2855754" y="2437511"/>
          <a:ext cx="464728" cy="543644"/>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2855754" y="2546240"/>
        <a:ext cx="325310" cy="326186"/>
      </dsp:txXfrm>
    </dsp:sp>
    <dsp:sp modelId="{9C792F6B-BF89-494C-946D-B99904DF496B}">
      <dsp:nvSpPr>
        <dsp:cNvPr id="0" name=""/>
        <dsp:cNvSpPr/>
      </dsp:nvSpPr>
      <dsp:spPr>
        <a:xfrm>
          <a:off x="3513388" y="1766553"/>
          <a:ext cx="2192113" cy="188556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latin typeface="Microsoft YaHei UI" panose="020B0503020204020204" pitchFamily="34" charset="-122"/>
              <a:ea typeface="Microsoft YaHei UI" panose="020B0503020204020204" pitchFamily="34" charset="-122"/>
            </a:rPr>
            <a:t>Decide the key concepts and formulate your definitions for them</a:t>
          </a:r>
          <a:endParaRPr lang="zh-CN" altLang="en-US" sz="1600" kern="1200" dirty="0"/>
        </a:p>
      </dsp:txBody>
      <dsp:txXfrm>
        <a:off x="3568614" y="1821779"/>
        <a:ext cx="2081661" cy="1775108"/>
      </dsp:txXfrm>
    </dsp:sp>
    <dsp:sp modelId="{49CF1C60-0D2E-49BF-A70B-C822171B4B7B}">
      <dsp:nvSpPr>
        <dsp:cNvPr id="0" name=""/>
        <dsp:cNvSpPr/>
      </dsp:nvSpPr>
      <dsp:spPr>
        <a:xfrm>
          <a:off x="5924714" y="2437511"/>
          <a:ext cx="464728" cy="543644"/>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5924714" y="2546240"/>
        <a:ext cx="325310" cy="326186"/>
      </dsp:txXfrm>
    </dsp:sp>
    <dsp:sp modelId="{93BAFAF4-EE70-4352-92E3-5845228E9747}">
      <dsp:nvSpPr>
        <dsp:cNvPr id="0" name=""/>
        <dsp:cNvSpPr/>
      </dsp:nvSpPr>
      <dsp:spPr>
        <a:xfrm>
          <a:off x="6582348" y="1766553"/>
          <a:ext cx="2192113" cy="188556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latin typeface="Microsoft YaHei UI" panose="020B0503020204020204" pitchFamily="34" charset="-122"/>
              <a:ea typeface="Microsoft YaHei UI" panose="020B0503020204020204" pitchFamily="34" charset="-122"/>
            </a:rPr>
            <a:t>Combine these concepts exhaustively</a:t>
          </a:r>
          <a:endParaRPr lang="zh-CN" altLang="en-US" sz="1600" kern="1200" dirty="0"/>
        </a:p>
      </dsp:txBody>
      <dsp:txXfrm>
        <a:off x="6637574" y="1821779"/>
        <a:ext cx="2081661" cy="17751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70A6F-3B66-4138-81FD-BEAE73D8167F}">
      <dsp:nvSpPr>
        <dsp:cNvPr id="0" name=""/>
        <dsp:cNvSpPr/>
      </dsp:nvSpPr>
      <dsp:spPr>
        <a:xfrm>
          <a:off x="4588" y="384137"/>
          <a:ext cx="2006249" cy="12037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latin typeface="Microsoft YaHei UI" panose="020B0503020204020204" pitchFamily="34" charset="-122"/>
              <a:ea typeface="Microsoft YaHei UI" panose="020B0503020204020204" pitchFamily="34" charset="-122"/>
            </a:rPr>
            <a:t>Decide which combination to investigate</a:t>
          </a:r>
          <a:endParaRPr lang="zh-CN" altLang="en-US" sz="1600" kern="1200" dirty="0"/>
        </a:p>
      </dsp:txBody>
      <dsp:txXfrm>
        <a:off x="39845" y="419394"/>
        <a:ext cx="1935735" cy="1133235"/>
      </dsp:txXfrm>
    </dsp:sp>
    <dsp:sp modelId="{88611E51-543D-421A-9E3F-477BC38A1A1E}">
      <dsp:nvSpPr>
        <dsp:cNvPr id="0" name=""/>
        <dsp:cNvSpPr/>
      </dsp:nvSpPr>
      <dsp:spPr>
        <a:xfrm>
          <a:off x="2187388" y="737237"/>
          <a:ext cx="425324" cy="4975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2187388" y="836747"/>
        <a:ext cx="297727" cy="298529"/>
      </dsp:txXfrm>
    </dsp:sp>
    <dsp:sp modelId="{15BA7AE5-0333-4CA3-85CD-EDB267162AE3}">
      <dsp:nvSpPr>
        <dsp:cNvPr id="0" name=""/>
        <dsp:cNvSpPr/>
      </dsp:nvSpPr>
      <dsp:spPr>
        <a:xfrm>
          <a:off x="2813338" y="384137"/>
          <a:ext cx="2006249" cy="12037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latin typeface="Microsoft YaHei UI" panose="020B0503020204020204" pitchFamily="34" charset="-122"/>
              <a:ea typeface="Microsoft YaHei UI" panose="020B0503020204020204" pitchFamily="34" charset="-122"/>
            </a:rPr>
            <a:t>AI search</a:t>
          </a:r>
          <a:endParaRPr lang="zh-CN" altLang="en-US" sz="1600" kern="1200" dirty="0"/>
        </a:p>
      </dsp:txBody>
      <dsp:txXfrm>
        <a:off x="2848595" y="419394"/>
        <a:ext cx="1935735" cy="1133235"/>
      </dsp:txXfrm>
    </dsp:sp>
    <dsp:sp modelId="{15A9B5C5-C808-440D-A261-FF326884C805}">
      <dsp:nvSpPr>
        <dsp:cNvPr id="0" name=""/>
        <dsp:cNvSpPr/>
      </dsp:nvSpPr>
      <dsp:spPr>
        <a:xfrm rot="21589405">
          <a:off x="4994336" y="732958"/>
          <a:ext cx="420988" cy="4975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4994336" y="832663"/>
        <a:ext cx="294692" cy="298529"/>
      </dsp:txXfrm>
    </dsp:sp>
    <dsp:sp modelId="{33DBF514-FBFE-4A1A-B42F-113FCA6D95F1}">
      <dsp:nvSpPr>
        <dsp:cNvPr id="0" name=""/>
        <dsp:cNvSpPr/>
      </dsp:nvSpPr>
      <dsp:spPr>
        <a:xfrm>
          <a:off x="5613902" y="375506"/>
          <a:ext cx="2006249" cy="12037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latin typeface="Microsoft YaHei UI" panose="020B0503020204020204" pitchFamily="34" charset="-122"/>
              <a:ea typeface="Microsoft YaHei UI" panose="020B0503020204020204" pitchFamily="34" charset="-122"/>
            </a:rPr>
            <a:t>Design the preliminary query and search</a:t>
          </a:r>
          <a:endParaRPr lang="zh-CN" altLang="en-US" sz="1600" kern="1200" dirty="0"/>
        </a:p>
      </dsp:txBody>
      <dsp:txXfrm>
        <a:off x="5649159" y="410763"/>
        <a:ext cx="1935735" cy="1133235"/>
      </dsp:txXfrm>
    </dsp:sp>
    <dsp:sp modelId="{107045FF-56F2-40D5-84CE-06938EF03FBE}">
      <dsp:nvSpPr>
        <dsp:cNvPr id="0" name=""/>
        <dsp:cNvSpPr/>
      </dsp:nvSpPr>
      <dsp:spPr>
        <a:xfrm rot="10533">
          <a:off x="7798501" y="732884"/>
          <a:ext cx="429665" cy="4975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7798501" y="832197"/>
        <a:ext cx="300766" cy="298529"/>
      </dsp:txXfrm>
    </dsp:sp>
    <dsp:sp modelId="{BEDF1A9F-FE6E-4AFA-978D-54F47105D3D4}">
      <dsp:nvSpPr>
        <dsp:cNvPr id="0" name=""/>
        <dsp:cNvSpPr/>
      </dsp:nvSpPr>
      <dsp:spPr>
        <a:xfrm>
          <a:off x="8430837" y="384137"/>
          <a:ext cx="2006249" cy="12037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latin typeface="Microsoft YaHei UI" panose="020B0503020204020204" pitchFamily="34" charset="-122"/>
              <a:ea typeface="Microsoft YaHei UI" panose="020B0503020204020204" pitchFamily="34" charset="-122"/>
            </a:rPr>
            <a:t>Explore for relevant articles</a:t>
          </a:r>
          <a:endParaRPr lang="zh-CN" altLang="en-US" sz="1600" kern="1200" dirty="0"/>
        </a:p>
      </dsp:txBody>
      <dsp:txXfrm>
        <a:off x="8466094" y="419394"/>
        <a:ext cx="1935735" cy="1133235"/>
      </dsp:txXfrm>
    </dsp:sp>
    <dsp:sp modelId="{5D8FB017-738E-444A-8EB1-CB4480BA8E57}">
      <dsp:nvSpPr>
        <dsp:cNvPr id="0" name=""/>
        <dsp:cNvSpPr/>
      </dsp:nvSpPr>
      <dsp:spPr>
        <a:xfrm rot="5400000">
          <a:off x="9221300" y="1728325"/>
          <a:ext cx="425324" cy="4975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rot="-5400000">
        <a:off x="9284698" y="1764438"/>
        <a:ext cx="298529" cy="297727"/>
      </dsp:txXfrm>
    </dsp:sp>
    <dsp:sp modelId="{E00B610E-81B2-4F00-8766-37F9AE3A7673}">
      <dsp:nvSpPr>
        <dsp:cNvPr id="0" name=""/>
        <dsp:cNvSpPr/>
      </dsp:nvSpPr>
      <dsp:spPr>
        <a:xfrm>
          <a:off x="8430837" y="2390387"/>
          <a:ext cx="2006249" cy="12037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latin typeface="Microsoft YaHei UI" panose="020B0503020204020204" pitchFamily="34" charset="-122"/>
              <a:ea typeface="Microsoft YaHei UI" panose="020B0503020204020204" pitchFamily="34" charset="-122"/>
            </a:rPr>
            <a:t>Formulate a more mature query and search again</a:t>
          </a:r>
          <a:endParaRPr lang="zh-CN" altLang="en-US" sz="1600" kern="1200" dirty="0"/>
        </a:p>
      </dsp:txBody>
      <dsp:txXfrm>
        <a:off x="8466094" y="2425644"/>
        <a:ext cx="1935735" cy="1133235"/>
      </dsp:txXfrm>
    </dsp:sp>
    <dsp:sp modelId="{232C4ED6-9428-411A-8A9B-054F63A22472}">
      <dsp:nvSpPr>
        <dsp:cNvPr id="0" name=""/>
        <dsp:cNvSpPr/>
      </dsp:nvSpPr>
      <dsp:spPr>
        <a:xfrm rot="10800000">
          <a:off x="7828962" y="2743487"/>
          <a:ext cx="425324" cy="4975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rot="10800000">
        <a:off x="7956559" y="2842997"/>
        <a:ext cx="297727" cy="298529"/>
      </dsp:txXfrm>
    </dsp:sp>
    <dsp:sp modelId="{4B9F7401-65A2-42A6-A804-761E89FF7153}">
      <dsp:nvSpPr>
        <dsp:cNvPr id="0" name=""/>
        <dsp:cNvSpPr/>
      </dsp:nvSpPr>
      <dsp:spPr>
        <a:xfrm>
          <a:off x="5622087" y="2390387"/>
          <a:ext cx="2006249" cy="12037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solidFill>
                <a:prstClr val="white"/>
              </a:solidFill>
              <a:latin typeface="Microsoft YaHei UI" panose="020B0503020204020204" pitchFamily="34" charset="-122"/>
              <a:ea typeface="Microsoft YaHei UI" panose="020B0503020204020204" pitchFamily="34" charset="-122"/>
              <a:cs typeface="+mn-cs"/>
            </a:rPr>
            <a:t>Citation chasing</a:t>
          </a:r>
          <a:endParaRPr lang="zh-CN" altLang="en-US" sz="1700" kern="1200" dirty="0">
            <a:solidFill>
              <a:prstClr val="white"/>
            </a:solidFill>
            <a:latin typeface="Microsoft YaHei UI" panose="020B0503020204020204" pitchFamily="34" charset="-122"/>
            <a:ea typeface="Microsoft YaHei UI" panose="020B0503020204020204" pitchFamily="34" charset="-122"/>
            <a:cs typeface="+mn-cs"/>
          </a:endParaRPr>
        </a:p>
      </dsp:txBody>
      <dsp:txXfrm>
        <a:off x="5657344" y="2425644"/>
        <a:ext cx="1935735" cy="1133235"/>
      </dsp:txXfrm>
    </dsp:sp>
    <dsp:sp modelId="{A90FE2EB-95C3-4D6E-A0AB-9CE00960E08F}">
      <dsp:nvSpPr>
        <dsp:cNvPr id="0" name=""/>
        <dsp:cNvSpPr/>
      </dsp:nvSpPr>
      <dsp:spPr>
        <a:xfrm rot="10800000">
          <a:off x="5020213" y="2743487"/>
          <a:ext cx="425324" cy="4975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dirty="0"/>
        </a:p>
      </dsp:txBody>
      <dsp:txXfrm rot="10800000">
        <a:off x="5147810" y="2842997"/>
        <a:ext cx="297727" cy="298529"/>
      </dsp:txXfrm>
    </dsp:sp>
    <dsp:sp modelId="{7E0331D0-620C-4C7C-944A-9FF67265DD97}">
      <dsp:nvSpPr>
        <dsp:cNvPr id="0" name=""/>
        <dsp:cNvSpPr/>
      </dsp:nvSpPr>
      <dsp:spPr>
        <a:xfrm>
          <a:off x="2813338" y="2390387"/>
          <a:ext cx="2006249" cy="12037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latin typeface="Microsoft YaHei UI" panose="020B0503020204020204" pitchFamily="34" charset="-122"/>
              <a:ea typeface="Microsoft YaHei UI" panose="020B0503020204020204" pitchFamily="34" charset="-122"/>
            </a:rPr>
            <a:t>Read and summarize</a:t>
          </a:r>
          <a:endParaRPr lang="zh-CN" altLang="en-US" sz="1600" kern="1200" dirty="0">
            <a:latin typeface="Microsoft YaHei UI" panose="020B0503020204020204" pitchFamily="34" charset="-122"/>
            <a:ea typeface="Microsoft YaHei UI" panose="020B0503020204020204" pitchFamily="34" charset="-122"/>
          </a:endParaRPr>
        </a:p>
      </dsp:txBody>
      <dsp:txXfrm>
        <a:off x="2848595" y="2425644"/>
        <a:ext cx="1935735" cy="11332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C0BCA-6593-44C5-9751-FD7E1CE9952E}">
      <dsp:nvSpPr>
        <dsp:cNvPr id="0" name=""/>
        <dsp:cNvSpPr/>
      </dsp:nvSpPr>
      <dsp:spPr>
        <a:xfrm>
          <a:off x="4251202" y="2289"/>
          <a:ext cx="2479920" cy="678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Decide which combination to investigate</a:t>
          </a:r>
          <a:endParaRPr lang="zh-CN" altLang="en-US" sz="1600" kern="1200" dirty="0"/>
        </a:p>
      </dsp:txBody>
      <dsp:txXfrm>
        <a:off x="4271068" y="22155"/>
        <a:ext cx="2440188" cy="638536"/>
      </dsp:txXfrm>
    </dsp:sp>
    <dsp:sp modelId="{93DF5A54-8D2F-4725-95B3-7522D9A88DDB}">
      <dsp:nvSpPr>
        <dsp:cNvPr id="0" name=""/>
        <dsp:cNvSpPr/>
      </dsp:nvSpPr>
      <dsp:spPr>
        <a:xfrm rot="5400000">
          <a:off x="5363987" y="697514"/>
          <a:ext cx="254350" cy="30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rot="-5400000">
        <a:off x="5399596" y="722950"/>
        <a:ext cx="183133" cy="178045"/>
      </dsp:txXfrm>
    </dsp:sp>
    <dsp:sp modelId="{8FCBEE87-AA88-4F27-AC2E-28A2D1A59955}">
      <dsp:nvSpPr>
        <dsp:cNvPr id="0" name=""/>
        <dsp:cNvSpPr/>
      </dsp:nvSpPr>
      <dsp:spPr>
        <a:xfrm>
          <a:off x="4251202" y="1019692"/>
          <a:ext cx="2479920" cy="678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AI search</a:t>
          </a:r>
          <a:endParaRPr lang="zh-CN" altLang="en-US" sz="1600" kern="1200" dirty="0"/>
        </a:p>
      </dsp:txBody>
      <dsp:txXfrm>
        <a:off x="4271068" y="1039558"/>
        <a:ext cx="2440188" cy="638536"/>
      </dsp:txXfrm>
    </dsp:sp>
    <dsp:sp modelId="{8424A28D-A41C-42BC-B00B-70888C1C49D2}">
      <dsp:nvSpPr>
        <dsp:cNvPr id="0" name=""/>
        <dsp:cNvSpPr/>
      </dsp:nvSpPr>
      <dsp:spPr>
        <a:xfrm rot="5400000">
          <a:off x="5363987" y="1714918"/>
          <a:ext cx="254350" cy="30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rot="-5400000">
        <a:off x="5399596" y="1740354"/>
        <a:ext cx="183133" cy="178045"/>
      </dsp:txXfrm>
    </dsp:sp>
    <dsp:sp modelId="{EB672F5A-5CF3-48F5-AA86-9B9E38589E39}">
      <dsp:nvSpPr>
        <dsp:cNvPr id="0" name=""/>
        <dsp:cNvSpPr/>
      </dsp:nvSpPr>
      <dsp:spPr>
        <a:xfrm>
          <a:off x="4251202" y="2037095"/>
          <a:ext cx="2479920" cy="678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Query search</a:t>
          </a:r>
          <a:endParaRPr lang="zh-CN" altLang="en-US" sz="1600" kern="1200" dirty="0"/>
        </a:p>
      </dsp:txBody>
      <dsp:txXfrm>
        <a:off x="4271068" y="2056961"/>
        <a:ext cx="2440188" cy="638536"/>
      </dsp:txXfrm>
    </dsp:sp>
    <dsp:sp modelId="{E7879B0A-8B80-4526-A35C-D792857EA134}">
      <dsp:nvSpPr>
        <dsp:cNvPr id="0" name=""/>
        <dsp:cNvSpPr/>
      </dsp:nvSpPr>
      <dsp:spPr>
        <a:xfrm rot="5400000">
          <a:off x="5363987" y="2732321"/>
          <a:ext cx="254350" cy="30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rot="-5400000">
        <a:off x="5399596" y="2757757"/>
        <a:ext cx="183133" cy="178045"/>
      </dsp:txXfrm>
    </dsp:sp>
    <dsp:sp modelId="{50CBFBD7-3CE6-4451-8B45-6FE4B0B14A6A}">
      <dsp:nvSpPr>
        <dsp:cNvPr id="0" name=""/>
        <dsp:cNvSpPr/>
      </dsp:nvSpPr>
      <dsp:spPr>
        <a:xfrm>
          <a:off x="4251202" y="3054499"/>
          <a:ext cx="2479920" cy="678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Relevant literature exploration</a:t>
          </a:r>
          <a:endParaRPr lang="zh-CN" altLang="en-US" sz="1600" kern="1200" dirty="0"/>
        </a:p>
      </dsp:txBody>
      <dsp:txXfrm>
        <a:off x="4271068" y="3074365"/>
        <a:ext cx="2440188" cy="638536"/>
      </dsp:txXfrm>
    </dsp:sp>
    <dsp:sp modelId="{B060C9FB-60CE-44F2-928A-3F4AC927A822}">
      <dsp:nvSpPr>
        <dsp:cNvPr id="0" name=""/>
        <dsp:cNvSpPr/>
      </dsp:nvSpPr>
      <dsp:spPr>
        <a:xfrm rot="5400000">
          <a:off x="5363987" y="3749724"/>
          <a:ext cx="254350" cy="30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rot="-5400000">
        <a:off x="5399596" y="3775160"/>
        <a:ext cx="183133" cy="178045"/>
      </dsp:txXfrm>
    </dsp:sp>
    <dsp:sp modelId="{66642FA1-E67C-49F7-B638-C33D4A7F52BF}">
      <dsp:nvSpPr>
        <dsp:cNvPr id="0" name=""/>
        <dsp:cNvSpPr/>
      </dsp:nvSpPr>
      <dsp:spPr>
        <a:xfrm>
          <a:off x="4251202" y="4071902"/>
          <a:ext cx="2479920" cy="678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Citation chasing</a:t>
          </a:r>
          <a:endParaRPr lang="zh-CN" altLang="en-US" sz="1600" kern="1200" dirty="0"/>
        </a:p>
      </dsp:txBody>
      <dsp:txXfrm>
        <a:off x="4271068" y="4091768"/>
        <a:ext cx="2440188" cy="638536"/>
      </dsp:txXfrm>
    </dsp:sp>
    <dsp:sp modelId="{080D5742-BD27-4A75-8A04-05EB9C21CD17}">
      <dsp:nvSpPr>
        <dsp:cNvPr id="0" name=""/>
        <dsp:cNvSpPr/>
      </dsp:nvSpPr>
      <dsp:spPr>
        <a:xfrm rot="5400000">
          <a:off x="5363987" y="4767128"/>
          <a:ext cx="254350" cy="30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dirty="0"/>
        </a:p>
      </dsp:txBody>
      <dsp:txXfrm rot="-5400000">
        <a:off x="5399596" y="4792564"/>
        <a:ext cx="183133" cy="178045"/>
      </dsp:txXfrm>
    </dsp:sp>
    <dsp:sp modelId="{4B94B743-C528-4BAD-80CC-1FEDC9D43490}">
      <dsp:nvSpPr>
        <dsp:cNvPr id="0" name=""/>
        <dsp:cNvSpPr/>
      </dsp:nvSpPr>
      <dsp:spPr>
        <a:xfrm>
          <a:off x="4251202" y="5089306"/>
          <a:ext cx="2479920" cy="678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Read and summarize</a:t>
          </a:r>
          <a:endParaRPr lang="zh-CN" altLang="en-US" sz="1600" kern="1200" dirty="0"/>
        </a:p>
      </dsp:txBody>
      <dsp:txXfrm>
        <a:off x="4271068" y="5109172"/>
        <a:ext cx="2440188" cy="6385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C0BCA-6593-44C5-9751-FD7E1CE9952E}">
      <dsp:nvSpPr>
        <dsp:cNvPr id="0" name=""/>
        <dsp:cNvSpPr/>
      </dsp:nvSpPr>
      <dsp:spPr>
        <a:xfrm>
          <a:off x="4251202" y="2289"/>
          <a:ext cx="2479920" cy="678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Decide which combination to investigate</a:t>
          </a:r>
          <a:endParaRPr lang="zh-CN" altLang="en-US" sz="1600" kern="1200" dirty="0"/>
        </a:p>
      </dsp:txBody>
      <dsp:txXfrm>
        <a:off x="4271068" y="22155"/>
        <a:ext cx="2440188" cy="638536"/>
      </dsp:txXfrm>
    </dsp:sp>
    <dsp:sp modelId="{93DF5A54-8D2F-4725-95B3-7522D9A88DDB}">
      <dsp:nvSpPr>
        <dsp:cNvPr id="0" name=""/>
        <dsp:cNvSpPr/>
      </dsp:nvSpPr>
      <dsp:spPr>
        <a:xfrm rot="5400000">
          <a:off x="5363987" y="697514"/>
          <a:ext cx="254350" cy="30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rot="-5400000">
        <a:off x="5399596" y="722950"/>
        <a:ext cx="183133" cy="178045"/>
      </dsp:txXfrm>
    </dsp:sp>
    <dsp:sp modelId="{8FCBEE87-AA88-4F27-AC2E-28A2D1A59955}">
      <dsp:nvSpPr>
        <dsp:cNvPr id="0" name=""/>
        <dsp:cNvSpPr/>
      </dsp:nvSpPr>
      <dsp:spPr>
        <a:xfrm>
          <a:off x="4251202" y="1019692"/>
          <a:ext cx="2479920" cy="678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AI search</a:t>
          </a:r>
          <a:endParaRPr lang="zh-CN" altLang="en-US" sz="1600" kern="1200" dirty="0"/>
        </a:p>
      </dsp:txBody>
      <dsp:txXfrm>
        <a:off x="4271068" y="1039558"/>
        <a:ext cx="2440188" cy="638536"/>
      </dsp:txXfrm>
    </dsp:sp>
    <dsp:sp modelId="{8424A28D-A41C-42BC-B00B-70888C1C49D2}">
      <dsp:nvSpPr>
        <dsp:cNvPr id="0" name=""/>
        <dsp:cNvSpPr/>
      </dsp:nvSpPr>
      <dsp:spPr>
        <a:xfrm rot="5400000">
          <a:off x="5363987" y="1714918"/>
          <a:ext cx="254350" cy="30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rot="-5400000">
        <a:off x="5399596" y="1740354"/>
        <a:ext cx="183133" cy="178045"/>
      </dsp:txXfrm>
    </dsp:sp>
    <dsp:sp modelId="{EB672F5A-5CF3-48F5-AA86-9B9E38589E39}">
      <dsp:nvSpPr>
        <dsp:cNvPr id="0" name=""/>
        <dsp:cNvSpPr/>
      </dsp:nvSpPr>
      <dsp:spPr>
        <a:xfrm>
          <a:off x="4251202" y="2037095"/>
          <a:ext cx="2479920" cy="678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Query search</a:t>
          </a:r>
          <a:endParaRPr lang="zh-CN" altLang="en-US" sz="1600" kern="1200" dirty="0"/>
        </a:p>
      </dsp:txBody>
      <dsp:txXfrm>
        <a:off x="4271068" y="2056961"/>
        <a:ext cx="2440188" cy="638536"/>
      </dsp:txXfrm>
    </dsp:sp>
    <dsp:sp modelId="{E7879B0A-8B80-4526-A35C-D792857EA134}">
      <dsp:nvSpPr>
        <dsp:cNvPr id="0" name=""/>
        <dsp:cNvSpPr/>
      </dsp:nvSpPr>
      <dsp:spPr>
        <a:xfrm rot="5400000">
          <a:off x="5363987" y="2732321"/>
          <a:ext cx="254350" cy="30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rot="-5400000">
        <a:off x="5399596" y="2757757"/>
        <a:ext cx="183133" cy="178045"/>
      </dsp:txXfrm>
    </dsp:sp>
    <dsp:sp modelId="{50CBFBD7-3CE6-4451-8B45-6FE4B0B14A6A}">
      <dsp:nvSpPr>
        <dsp:cNvPr id="0" name=""/>
        <dsp:cNvSpPr/>
      </dsp:nvSpPr>
      <dsp:spPr>
        <a:xfrm>
          <a:off x="4251202" y="3054499"/>
          <a:ext cx="2479920" cy="678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Relevant literature exploration</a:t>
          </a:r>
          <a:endParaRPr lang="zh-CN" altLang="en-US" sz="1600" kern="1200" dirty="0"/>
        </a:p>
      </dsp:txBody>
      <dsp:txXfrm>
        <a:off x="4271068" y="3074365"/>
        <a:ext cx="2440188" cy="638536"/>
      </dsp:txXfrm>
    </dsp:sp>
    <dsp:sp modelId="{B060C9FB-60CE-44F2-928A-3F4AC927A822}">
      <dsp:nvSpPr>
        <dsp:cNvPr id="0" name=""/>
        <dsp:cNvSpPr/>
      </dsp:nvSpPr>
      <dsp:spPr>
        <a:xfrm rot="5400000">
          <a:off x="5363987" y="3749724"/>
          <a:ext cx="254350" cy="30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rot="-5400000">
        <a:off x="5399596" y="3775160"/>
        <a:ext cx="183133" cy="178045"/>
      </dsp:txXfrm>
    </dsp:sp>
    <dsp:sp modelId="{66642FA1-E67C-49F7-B638-C33D4A7F52BF}">
      <dsp:nvSpPr>
        <dsp:cNvPr id="0" name=""/>
        <dsp:cNvSpPr/>
      </dsp:nvSpPr>
      <dsp:spPr>
        <a:xfrm>
          <a:off x="4251202" y="4071902"/>
          <a:ext cx="2479920" cy="678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Citation chasing</a:t>
          </a:r>
          <a:endParaRPr lang="zh-CN" altLang="en-US" sz="1600" kern="1200" dirty="0"/>
        </a:p>
      </dsp:txBody>
      <dsp:txXfrm>
        <a:off x="4271068" y="4091768"/>
        <a:ext cx="2440188" cy="638536"/>
      </dsp:txXfrm>
    </dsp:sp>
    <dsp:sp modelId="{080D5742-BD27-4A75-8A04-05EB9C21CD17}">
      <dsp:nvSpPr>
        <dsp:cNvPr id="0" name=""/>
        <dsp:cNvSpPr/>
      </dsp:nvSpPr>
      <dsp:spPr>
        <a:xfrm rot="5400000">
          <a:off x="5363987" y="4767128"/>
          <a:ext cx="254350" cy="30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dirty="0"/>
        </a:p>
      </dsp:txBody>
      <dsp:txXfrm rot="-5400000">
        <a:off x="5399596" y="4792564"/>
        <a:ext cx="183133" cy="178045"/>
      </dsp:txXfrm>
    </dsp:sp>
    <dsp:sp modelId="{4B94B743-C528-4BAD-80CC-1FEDC9D43490}">
      <dsp:nvSpPr>
        <dsp:cNvPr id="0" name=""/>
        <dsp:cNvSpPr/>
      </dsp:nvSpPr>
      <dsp:spPr>
        <a:xfrm>
          <a:off x="4251202" y="5089306"/>
          <a:ext cx="2479920" cy="678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Read and summarize</a:t>
          </a:r>
          <a:endParaRPr lang="zh-CN" altLang="en-US" sz="1600" kern="1200" dirty="0"/>
        </a:p>
      </dsp:txBody>
      <dsp:txXfrm>
        <a:off x="4271068" y="5109172"/>
        <a:ext cx="2440188" cy="6385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C0BCA-6593-44C5-9751-FD7E1CE9952E}">
      <dsp:nvSpPr>
        <dsp:cNvPr id="0" name=""/>
        <dsp:cNvSpPr/>
      </dsp:nvSpPr>
      <dsp:spPr>
        <a:xfrm>
          <a:off x="4251202" y="2289"/>
          <a:ext cx="2479920" cy="678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Decide which combination to investigate</a:t>
          </a:r>
          <a:endParaRPr lang="zh-CN" altLang="en-US" sz="1600" kern="1200" dirty="0"/>
        </a:p>
      </dsp:txBody>
      <dsp:txXfrm>
        <a:off x="4271068" y="22155"/>
        <a:ext cx="2440188" cy="638536"/>
      </dsp:txXfrm>
    </dsp:sp>
    <dsp:sp modelId="{93DF5A54-8D2F-4725-95B3-7522D9A88DDB}">
      <dsp:nvSpPr>
        <dsp:cNvPr id="0" name=""/>
        <dsp:cNvSpPr/>
      </dsp:nvSpPr>
      <dsp:spPr>
        <a:xfrm rot="5400000">
          <a:off x="5363987" y="697514"/>
          <a:ext cx="254350" cy="30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rot="-5400000">
        <a:off x="5399596" y="722950"/>
        <a:ext cx="183133" cy="178045"/>
      </dsp:txXfrm>
    </dsp:sp>
    <dsp:sp modelId="{8FCBEE87-AA88-4F27-AC2E-28A2D1A59955}">
      <dsp:nvSpPr>
        <dsp:cNvPr id="0" name=""/>
        <dsp:cNvSpPr/>
      </dsp:nvSpPr>
      <dsp:spPr>
        <a:xfrm>
          <a:off x="4251202" y="1019692"/>
          <a:ext cx="2479920" cy="678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AI search</a:t>
          </a:r>
          <a:endParaRPr lang="zh-CN" altLang="en-US" sz="1600" kern="1200" dirty="0"/>
        </a:p>
      </dsp:txBody>
      <dsp:txXfrm>
        <a:off x="4271068" y="1039558"/>
        <a:ext cx="2440188" cy="638536"/>
      </dsp:txXfrm>
    </dsp:sp>
    <dsp:sp modelId="{8424A28D-A41C-42BC-B00B-70888C1C49D2}">
      <dsp:nvSpPr>
        <dsp:cNvPr id="0" name=""/>
        <dsp:cNvSpPr/>
      </dsp:nvSpPr>
      <dsp:spPr>
        <a:xfrm rot="5400000">
          <a:off x="5363987" y="1714918"/>
          <a:ext cx="254350" cy="30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rot="-5400000">
        <a:off x="5399596" y="1740354"/>
        <a:ext cx="183133" cy="178045"/>
      </dsp:txXfrm>
    </dsp:sp>
    <dsp:sp modelId="{EB672F5A-5CF3-48F5-AA86-9B9E38589E39}">
      <dsp:nvSpPr>
        <dsp:cNvPr id="0" name=""/>
        <dsp:cNvSpPr/>
      </dsp:nvSpPr>
      <dsp:spPr>
        <a:xfrm>
          <a:off x="4251202" y="2037095"/>
          <a:ext cx="2479920" cy="678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Query search</a:t>
          </a:r>
          <a:endParaRPr lang="zh-CN" altLang="en-US" sz="1600" kern="1200" dirty="0"/>
        </a:p>
      </dsp:txBody>
      <dsp:txXfrm>
        <a:off x="4271068" y="2056961"/>
        <a:ext cx="2440188" cy="638536"/>
      </dsp:txXfrm>
    </dsp:sp>
    <dsp:sp modelId="{E7879B0A-8B80-4526-A35C-D792857EA134}">
      <dsp:nvSpPr>
        <dsp:cNvPr id="0" name=""/>
        <dsp:cNvSpPr/>
      </dsp:nvSpPr>
      <dsp:spPr>
        <a:xfrm rot="5400000">
          <a:off x="5363987" y="2732321"/>
          <a:ext cx="254350" cy="30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rot="-5400000">
        <a:off x="5399596" y="2757757"/>
        <a:ext cx="183133" cy="178045"/>
      </dsp:txXfrm>
    </dsp:sp>
    <dsp:sp modelId="{50CBFBD7-3CE6-4451-8B45-6FE4B0B14A6A}">
      <dsp:nvSpPr>
        <dsp:cNvPr id="0" name=""/>
        <dsp:cNvSpPr/>
      </dsp:nvSpPr>
      <dsp:spPr>
        <a:xfrm>
          <a:off x="4251202" y="3054499"/>
          <a:ext cx="2479920" cy="678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Relevant literature exploration</a:t>
          </a:r>
          <a:endParaRPr lang="zh-CN" altLang="en-US" sz="1600" kern="1200" dirty="0"/>
        </a:p>
      </dsp:txBody>
      <dsp:txXfrm>
        <a:off x="4271068" y="3074365"/>
        <a:ext cx="2440188" cy="638536"/>
      </dsp:txXfrm>
    </dsp:sp>
    <dsp:sp modelId="{B060C9FB-60CE-44F2-928A-3F4AC927A822}">
      <dsp:nvSpPr>
        <dsp:cNvPr id="0" name=""/>
        <dsp:cNvSpPr/>
      </dsp:nvSpPr>
      <dsp:spPr>
        <a:xfrm rot="5400000">
          <a:off x="5363987" y="3749724"/>
          <a:ext cx="254350" cy="30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rot="-5400000">
        <a:off x="5399596" y="3775160"/>
        <a:ext cx="183133" cy="178045"/>
      </dsp:txXfrm>
    </dsp:sp>
    <dsp:sp modelId="{66642FA1-E67C-49F7-B638-C33D4A7F52BF}">
      <dsp:nvSpPr>
        <dsp:cNvPr id="0" name=""/>
        <dsp:cNvSpPr/>
      </dsp:nvSpPr>
      <dsp:spPr>
        <a:xfrm>
          <a:off x="4251202" y="4071902"/>
          <a:ext cx="2479920" cy="678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Citation chasing</a:t>
          </a:r>
          <a:endParaRPr lang="zh-CN" altLang="en-US" sz="1600" kern="1200" dirty="0"/>
        </a:p>
      </dsp:txBody>
      <dsp:txXfrm>
        <a:off x="4271068" y="4091768"/>
        <a:ext cx="2440188" cy="638536"/>
      </dsp:txXfrm>
    </dsp:sp>
    <dsp:sp modelId="{080D5742-BD27-4A75-8A04-05EB9C21CD17}">
      <dsp:nvSpPr>
        <dsp:cNvPr id="0" name=""/>
        <dsp:cNvSpPr/>
      </dsp:nvSpPr>
      <dsp:spPr>
        <a:xfrm rot="5400000">
          <a:off x="5363987" y="4767128"/>
          <a:ext cx="254350" cy="30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dirty="0"/>
        </a:p>
      </dsp:txBody>
      <dsp:txXfrm rot="-5400000">
        <a:off x="5399596" y="4792564"/>
        <a:ext cx="183133" cy="178045"/>
      </dsp:txXfrm>
    </dsp:sp>
    <dsp:sp modelId="{4B94B743-C528-4BAD-80CC-1FEDC9D43490}">
      <dsp:nvSpPr>
        <dsp:cNvPr id="0" name=""/>
        <dsp:cNvSpPr/>
      </dsp:nvSpPr>
      <dsp:spPr>
        <a:xfrm>
          <a:off x="4251202" y="5089306"/>
          <a:ext cx="2479920" cy="678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Read and summarize</a:t>
          </a:r>
          <a:endParaRPr lang="zh-CN" altLang="en-US" sz="1600" kern="1200" dirty="0"/>
        </a:p>
      </dsp:txBody>
      <dsp:txXfrm>
        <a:off x="4271068" y="5109172"/>
        <a:ext cx="2440188" cy="6385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351770-3FB6-4067-B134-F70B95E2DE47}">
      <dsp:nvSpPr>
        <dsp:cNvPr id="0" name=""/>
        <dsp:cNvSpPr/>
      </dsp:nvSpPr>
      <dsp:spPr>
        <a:xfrm>
          <a:off x="0" y="628014"/>
          <a:ext cx="3864559" cy="231873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altLang="zh-CN" sz="4000" kern="1200" dirty="0"/>
            <a:t>Depict the structure of the question</a:t>
          </a:r>
          <a:endParaRPr lang="zh-CN" altLang="en-US" sz="4000" kern="1200" dirty="0"/>
        </a:p>
      </dsp:txBody>
      <dsp:txXfrm>
        <a:off x="67913" y="695927"/>
        <a:ext cx="3728733" cy="218290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A071E02-3F1A-4B0B-8EE9-4F1B741D9601}" type="datetime1">
              <a:rPr lang="zh-CN" altLang="en-US" smtClean="0">
                <a:latin typeface="Microsoft YaHei UI" panose="020B0503020204020204" pitchFamily="34" charset="-122"/>
                <a:ea typeface="Microsoft YaHei UI" panose="020B0503020204020204" pitchFamily="34" charset="-122"/>
              </a:rPr>
              <a:t>2024/11/28</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81DCBD32-5E35-4514-9815-F3DDD3668777}" type="datetime1">
              <a:rPr lang="zh-CN" altLang="en-US" smtClean="0"/>
              <a:t>2024/11/28</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F61EA0F-A667-4B49-8422-0062BC55E249}" type="slidenum">
              <a:rPr lang="en-US" smtClean="0"/>
              <a:pPr/>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r>
              <a:rPr lang="en-US" altLang="zh-CN" b="0" dirty="0">
                <a:latin typeface="Microsoft YaHei UI" panose="020B0503020204020204" pitchFamily="34" charset="-122"/>
                <a:ea typeface="Microsoft YaHei UI" panose="020B0503020204020204" pitchFamily="34" charset="-122"/>
              </a:rPr>
              <a:t>Hello everyone, today I would like to share some of my personal thoughts about the technique for investigating the background for scientific questions. </a:t>
            </a:r>
            <a:endParaRPr lang="zh-CN" altLang="en-US" b="0"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CCF54-CDA6-0514-EC1A-87EC134554B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61A39AA-93F5-346D-5AF8-F6C95DB57A7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7C0E132-2CF3-BAC3-C17D-E9902AF6CCA3}"/>
              </a:ext>
            </a:extLst>
          </p:cNvPr>
          <p:cNvSpPr>
            <a:spLocks noGrp="1"/>
          </p:cNvSpPr>
          <p:nvPr>
            <p:ph type="body" idx="1"/>
          </p:nvPr>
        </p:nvSpPr>
        <p:spPr/>
        <p:txBody>
          <a:bodyPr/>
          <a:lstStyle/>
          <a:p>
            <a:r>
              <a:rPr lang="en-US" altLang="zh-CN" dirty="0">
                <a:latin typeface="Microsoft YaHei UI" panose="020B0503020204020204" pitchFamily="34" charset="-122"/>
                <a:ea typeface="Microsoft YaHei UI" panose="020B0503020204020204" pitchFamily="34" charset="-122"/>
              </a:rPr>
              <a:t>The following is this step’s workflow: First, try to ask a relatively interesting and non-repetitive question which include all the elements in a certain concept combination. During this process, you should actively measure your own grasp of the key concepts and their combinations. </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If you find your understanding of a certain concept or concept combination is not good enough and thus can’t ask an appropriate question for the time being.</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then, you should explore that concept or concept combination freely</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until you can ask an appropriate question</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When feeling confident enough about your own grasp of all the concepts and their combinations, you may terminate this stage of investigation.</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Otherwise, you should loop the above steps.</a:t>
            </a: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00F96619-A1EE-1786-DBBA-D5848D63E461}"/>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162358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0FCEE-C73B-48A8-AF83-6F813C6EF23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3FE0D94-6E32-8BC3-4513-66DBA2E2EE0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2DA9BE9-0851-179B-8FE2-C5D97F59AD36}"/>
              </a:ext>
            </a:extLst>
          </p:cNvPr>
          <p:cNvSpPr>
            <a:spLocks noGrp="1"/>
          </p:cNvSpPr>
          <p:nvPr>
            <p:ph type="body" idx="1"/>
          </p:nvPr>
        </p:nvSpPr>
        <p:spPr/>
        <p:txBody>
          <a:bodyPr/>
          <a:lstStyle/>
          <a:p>
            <a:r>
              <a:rPr lang="en-US" altLang="zh-CN" dirty="0">
                <a:latin typeface="Microsoft YaHei UI" panose="020B0503020204020204" pitchFamily="34" charset="-122"/>
                <a:ea typeface="Microsoft YaHei UI" panose="020B0503020204020204" pitchFamily="34" charset="-122"/>
              </a:rPr>
              <a:t>Here free exploration needs more explanation. This refers to any behavior you find interesting and feasible, which can facilitate your understanding of the target concept or concept combination. Apart from reading academic papers, free exploration may also be reading relevant news, novels, watching relevant movies, chatting with other people about relevant topics, or even visiting a relevant place. </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I recommend two tools for free exploration: the first is Wikipedia. It has two major features, that is, diverse perspectives and abundant hyperlinks. Wikipedia is made by people from across the globe, all walks of life, with different ages and genders. These different groups of people’s different biases </a:t>
            </a:r>
            <a:r>
              <a:rPr lang="en-US" altLang="zh-CN" b="0" i="0" dirty="0">
                <a:solidFill>
                  <a:srgbClr val="0D0D0D"/>
                </a:solidFill>
                <a:effectLst/>
                <a:latin typeface="Segoe UI Variable Text" pitchFamily="2" charset="0"/>
              </a:rPr>
              <a:t>contribute to a broad range of perspectives </a:t>
            </a:r>
            <a:r>
              <a:rPr lang="en-US" altLang="zh-CN" dirty="0">
                <a:latin typeface="Microsoft YaHei UI" panose="020B0503020204020204" pitchFamily="34" charset="-122"/>
                <a:ea typeface="Microsoft YaHei UI" panose="020B0503020204020204" pitchFamily="34" charset="-122"/>
              </a:rPr>
              <a:t>which are especially beneficial for free exploration. </a:t>
            </a:r>
            <a:r>
              <a:rPr lang="en-US" altLang="zh-CN" b="0" i="0" dirty="0">
                <a:solidFill>
                  <a:srgbClr val="0D0D0D"/>
                </a:solidFill>
                <a:effectLst/>
                <a:latin typeface="Segoe UI Variable Text" pitchFamily="2" charset="0"/>
              </a:rPr>
              <a:t>Additionally, each Wikipedia page features numerous hyperlinks to other pages, creating countless paths for further exploration.</a:t>
            </a:r>
          </a:p>
          <a:p>
            <a:r>
              <a:rPr lang="en-US" altLang="zh-CN" dirty="0">
                <a:latin typeface="Microsoft YaHei UI" panose="020B0503020204020204" pitchFamily="34" charset="-122"/>
                <a:ea typeface="Microsoft YaHei UI" panose="020B0503020204020204" pitchFamily="34" charset="-122"/>
              </a:rPr>
              <a:t>The second tool is Perplexity, which is a novel searching tool based on large language model technology and has been specially fine tuned for searching. It’s both accurate and fast. Perplexity would attach the information sources for each answer it produces, which makes it easier for us to verify its responses. And it’s fast because it can generate a coherent and well formatted review article in just few seconds.</a:t>
            </a: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7B643317-0D5F-CC40-DC95-6C7A4C7FF170}"/>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9048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D9F52-B255-0FBB-1087-BA68C8D92CA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49B918E-9CE8-787C-1B1E-6D7D440AC5C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826F04E-531C-89F3-FFE3-CB700CCBE613}"/>
              </a:ext>
            </a:extLst>
          </p:cNvPr>
          <p:cNvSpPr>
            <a:spLocks noGrp="1"/>
          </p:cNvSpPr>
          <p:nvPr>
            <p:ph type="body" idx="1"/>
          </p:nvPr>
        </p:nvSpPr>
        <p:spPr/>
        <p:txBody>
          <a:bodyPr/>
          <a:lstStyle/>
          <a:p>
            <a:r>
              <a:rPr lang="en-US" altLang="zh-CN" dirty="0">
                <a:latin typeface="Microsoft YaHei UI" panose="020B0503020204020204" pitchFamily="34" charset="-122"/>
                <a:ea typeface="Microsoft YaHei UI" panose="020B0503020204020204" pitchFamily="34" charset="-122"/>
              </a:rPr>
              <a:t>And likewise, I would also use an example to illustrate the workflow of general background investigation. Say, I was trying to ask a question for the combination “modulate + boredom + escape response”</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But during the attempt, I realized I didn’t really understand “modulate”</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So, I decided to explore “modulate” and learned that dopamine can serve as both neuromodulators which have global, slow effects and neurotransmitters which have regional, fast effects.</a:t>
            </a:r>
          </a:p>
          <a:p>
            <a:endParaRPr lang="en-US" altLang="zh-CN"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Then I thought I could ask a question about this combination, that is: In the escape response to boredom, does dopamine act more as neurotransmitters or neuromodulators?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en-US" altLang="zh-CN" dirty="0">
                <a:latin typeface="Microsoft YaHei UI" panose="020B0503020204020204" pitchFamily="34" charset="-122"/>
                <a:ea typeface="Microsoft YaHei UI" panose="020B0503020204020204" pitchFamily="34" charset="-122"/>
              </a:rPr>
              <a:t>And so far, we’ve covered the major procedures for general background investigation.</a:t>
            </a: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51AE1304-5A43-1755-77E2-18A29CEF14EF}"/>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6283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1A1F8-7C7B-67B6-8EF6-C3E2856F2B4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3E28A2C-2DA7-A882-D1CE-DB241A57A0FC}"/>
              </a:ext>
            </a:extLst>
          </p:cNvPr>
          <p:cNvSpPr>
            <a:spLocks noGrp="1" noRot="1" noChangeAspect="1"/>
          </p:cNvSpPr>
          <p:nvPr>
            <p:ph type="sldImg"/>
          </p:nvPr>
        </p:nvSpPr>
        <p:spPr>
          <a:xfrm>
            <a:off x="685800" y="1143000"/>
            <a:ext cx="5486400" cy="3086100"/>
          </a:xfrm>
        </p:spPr>
      </p:sp>
      <p:sp>
        <p:nvSpPr>
          <p:cNvPr id="3" name="备注占位符 2">
            <a:extLst>
              <a:ext uri="{FF2B5EF4-FFF2-40B4-BE49-F238E27FC236}">
                <a16:creationId xmlns:a16="http://schemas.microsoft.com/office/drawing/2014/main" id="{C443D36B-29CF-D526-3BF9-DFA29BB21A53}"/>
              </a:ext>
            </a:extLst>
          </p:cNvPr>
          <p:cNvSpPr>
            <a:spLocks noGrp="1"/>
          </p:cNvSpPr>
          <p:nvPr>
            <p:ph type="body" idx="1"/>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The next is the most critical step, academic  background investigation</a:t>
            </a:r>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6B71B54E-9064-4AB7-9C3C-02893924007B}"/>
              </a:ext>
            </a:extLst>
          </p:cNvPr>
          <p:cNvSpPr>
            <a:spLocks noGrp="1"/>
          </p:cNvSpPr>
          <p:nvPr>
            <p:ph type="sldNum" sz="quarter" idx="10"/>
          </p:nvPr>
        </p:nvSpPr>
        <p:spPr/>
        <p:txBody>
          <a:bodyPr rtlCol="0"/>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1825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285F8-F5D1-E860-B661-A203B1E493E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DADA056-DC27-334C-4F7B-9F300E5F8F6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44EC1A4-3DDA-B303-12B7-A29988464D4C}"/>
              </a:ext>
            </a:extLst>
          </p:cNvPr>
          <p:cNvSpPr>
            <a:spLocks noGrp="1"/>
          </p:cNvSpPr>
          <p:nvPr>
            <p:ph type="body" idx="1"/>
          </p:nvPr>
        </p:nvSpPr>
        <p:spPr/>
        <p:txBody>
          <a:bodyPr/>
          <a:lstStyle/>
          <a:p>
            <a:r>
              <a:rPr lang="en-US" altLang="zh-CN" dirty="0">
                <a:latin typeface="Microsoft YaHei UI" panose="020B0503020204020204" pitchFamily="34" charset="-122"/>
                <a:ea typeface="Microsoft YaHei UI" panose="020B0503020204020204" pitchFamily="34" charset="-122"/>
              </a:rPr>
              <a:t>The definition of this step is: Guided by a question’s background structure, carrying out systematic investigations within academic literature.</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And the definition of academic literature is: Literature that have references, or have both references and citing literature. This includes mainly peer-reviewed journal and conference articles but also includes dissertations, preprints and monographs. </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The significances of this step are: first this can </a:t>
            </a:r>
            <a:r>
              <a:rPr lang="en-US" altLang="zh-CN" sz="1200" dirty="0">
                <a:sym typeface="Wingdings" panose="05000000000000000000" pitchFamily="2" charset="2"/>
              </a:rPr>
              <a:t>a</a:t>
            </a:r>
            <a:r>
              <a:rPr lang="en-US" altLang="zh-CN" sz="1200" dirty="0"/>
              <a:t>ccurately define the research question within the scope of existing academic knowledge </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Second, this can establish clear theoretical and, or practical significance for the question.</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Third,</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academic specific investigation can </a:t>
            </a:r>
            <a:r>
              <a:rPr lang="en-US" altLang="zh-CN" b="0" i="0" dirty="0">
                <a:solidFill>
                  <a:srgbClr val="0D0D0D"/>
                </a:solidFill>
                <a:effectLst/>
                <a:latin typeface="Segoe UI Variable Text" pitchFamily="2" charset="0"/>
              </a:rPr>
              <a:t>leverage academic knowledge to identify the best tools for answering the question.</a:t>
            </a:r>
            <a:endParaRPr lang="en-US" altLang="zh-CN"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68F5C2D9-0E2E-AE21-F410-6F2B6A32AECB}"/>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18724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59CF0-2542-93D0-ACA9-477667F41E5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F9114EF-E7BD-92EB-3F02-9CD3AC5C152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7E8E194-E892-E199-6216-84C28B05E4F4}"/>
              </a:ext>
            </a:extLst>
          </p:cNvPr>
          <p:cNvSpPr>
            <a:spLocks noGrp="1"/>
          </p:cNvSpPr>
          <p:nvPr>
            <p:ph type="body" idx="1"/>
          </p:nvPr>
        </p:nvSpPr>
        <p:spPr/>
        <p:txBody>
          <a:bodyPr/>
          <a:lstStyle/>
          <a:p>
            <a:r>
              <a:rPr lang="en-US" altLang="zh-CN" dirty="0">
                <a:latin typeface="Microsoft YaHei UI" panose="020B0503020204020204" pitchFamily="34" charset="-122"/>
                <a:ea typeface="Microsoft YaHei UI" panose="020B0503020204020204" pitchFamily="34" charset="-122"/>
              </a:rPr>
              <a:t>Next, I will introduce the workflow: first, you need to decide which combination to investigate.</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Then comes the fast AI search.</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Then based on the results of AI search and personal knowledge, design the preliminary query and search;</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Now, based on the seed articles found through previous two steps and explore for relevant articles.</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The next step is to formulate a more mature query based on the understanding improved by previous investigation and then search again.</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After that, select appropriate articles as the starting points for citation network-based investigation in order to find the newest relevant articles.</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Then read these latest articles and summarize what has been found through the investigation.</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If it’s still appropriate to carry out specific investigation for other combinations, then loop the above steps.</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Otherwise, you may terminate the academic background investigation.</a:t>
            </a:r>
          </a:p>
          <a:p>
            <a:r>
              <a:rPr lang="en-US" altLang="zh-CN" dirty="0">
                <a:latin typeface="Microsoft YaHei UI" panose="020B0503020204020204" pitchFamily="34" charset="-122"/>
                <a:ea typeface="Microsoft YaHei UI" panose="020B0503020204020204" pitchFamily="34" charset="-122"/>
              </a:rPr>
              <a:t>And now we’ve covered the overall process of academic background investigation, next I would elaborate on some of the steps.</a:t>
            </a:r>
          </a:p>
        </p:txBody>
      </p:sp>
      <p:sp>
        <p:nvSpPr>
          <p:cNvPr id="4" name="灯片编号占位符 3">
            <a:extLst>
              <a:ext uri="{FF2B5EF4-FFF2-40B4-BE49-F238E27FC236}">
                <a16:creationId xmlns:a16="http://schemas.microsoft.com/office/drawing/2014/main" id="{668BD221-CC67-5E62-CEC2-072322A36E56}"/>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228027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CAA6B-6891-A350-7219-FEB76D75616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362BC03-B7DE-FBCA-333B-47F59E553A9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6C3DEB4-A1E4-0FEF-6239-4B091967B16D}"/>
              </a:ext>
            </a:extLst>
          </p:cNvPr>
          <p:cNvSpPr>
            <a:spLocks noGrp="1"/>
          </p:cNvSpPr>
          <p:nvPr>
            <p:ph type="body" idx="1"/>
          </p:nvPr>
        </p:nvSpPr>
        <p:spPr/>
        <p:txBody>
          <a:bodyPr/>
          <a:lstStyle/>
          <a:p>
            <a:r>
              <a:rPr lang="en-US" altLang="zh-CN" dirty="0">
                <a:latin typeface="Microsoft YaHei UI" panose="020B0503020204020204" pitchFamily="34" charset="-122"/>
                <a:ea typeface="Microsoft YaHei UI" panose="020B0503020204020204" pitchFamily="34" charset="-122"/>
              </a:rPr>
              <a:t>Let’s begin with AI search, its definition is: With the help of </a:t>
            </a:r>
            <a:r>
              <a:rPr lang="en-US" altLang="zh-CN" dirty="0" err="1">
                <a:latin typeface="Microsoft YaHei UI" panose="020B0503020204020204" pitchFamily="34" charset="-122"/>
                <a:ea typeface="Microsoft YaHei UI" panose="020B0503020204020204" pitchFamily="34" charset="-122"/>
              </a:rPr>
              <a:t>llm</a:t>
            </a:r>
            <a:r>
              <a:rPr lang="en-US" altLang="zh-CN" dirty="0">
                <a:latin typeface="Microsoft YaHei UI" panose="020B0503020204020204" pitchFamily="34" charset="-122"/>
                <a:ea typeface="Microsoft YaHei UI" panose="020B0503020204020204" pitchFamily="34" charset="-122"/>
              </a:rPr>
              <a:t> (that is large language model) technology, using natural language to explore relevant literature in the academic database and get coherent literature review immediately.</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AI search is first of all, fast, which mainly relies on natural language and doesn’t require specific knowledge to build a sophisticated query; And ai models also respond fast.</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But even with fine-tuning for academic search, AI search tools can still make mistakes.</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And during the searching process, it’s mainly AI that makes the decision for relevance, which is affected by the internal biases of models. Researchers are relatively passive in this process.</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The</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following</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are</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several</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AI search tools that I find useful. </a:t>
            </a:r>
          </a:p>
          <a:p>
            <a:r>
              <a:rPr lang="en-US" altLang="zh-CN" dirty="0">
                <a:latin typeface="Microsoft YaHei UI" panose="020B0503020204020204" pitchFamily="34" charset="-122"/>
                <a:ea typeface="Microsoft YaHei UI" panose="020B0503020204020204" pitchFamily="34" charset="-122"/>
              </a:rPr>
              <a:t>First, </a:t>
            </a:r>
            <a:r>
              <a:rPr lang="en-US" altLang="zh-CN" dirty="0" err="1">
                <a:latin typeface="Microsoft YaHei UI" panose="020B0503020204020204" pitchFamily="34" charset="-122"/>
                <a:ea typeface="Microsoft YaHei UI" panose="020B0503020204020204" pitchFamily="34" charset="-122"/>
              </a:rPr>
              <a:t>Undermind</a:t>
            </a:r>
            <a:r>
              <a:rPr lang="en-US" altLang="zh-CN" dirty="0">
                <a:latin typeface="Microsoft YaHei UI" panose="020B0503020204020204" pitchFamily="34" charset="-122"/>
                <a:ea typeface="Microsoft YaHei UI" panose="020B0503020204020204" pitchFamily="34" charset="-122"/>
              </a:rPr>
              <a:t>. This tool possibly has the highest accuracy among similar tools. But the cost of using is also relatively high. For one thing, the usability of the free version is quite limited; for another, depending on the complexity of the question, it usually takes approximately 3-5 minutes or even longer for </a:t>
            </a:r>
            <a:r>
              <a:rPr lang="en-US" altLang="zh-CN" dirty="0" err="1">
                <a:latin typeface="Microsoft YaHei UI" panose="020B0503020204020204" pitchFamily="34" charset="-122"/>
                <a:ea typeface="Microsoft YaHei UI" panose="020B0503020204020204" pitchFamily="34" charset="-122"/>
              </a:rPr>
              <a:t>Undermind</a:t>
            </a:r>
            <a:r>
              <a:rPr lang="en-US" altLang="zh-CN" dirty="0">
                <a:latin typeface="Microsoft YaHei UI" panose="020B0503020204020204" pitchFamily="34" charset="-122"/>
                <a:ea typeface="Microsoft YaHei UI" panose="020B0503020204020204" pitchFamily="34" charset="-122"/>
              </a:rPr>
              <a:t> to generate the results.</a:t>
            </a:r>
          </a:p>
          <a:p>
            <a:r>
              <a:rPr lang="en-US" altLang="zh-CN" dirty="0">
                <a:latin typeface="Microsoft YaHei UI" panose="020B0503020204020204" pitchFamily="34" charset="-122"/>
                <a:ea typeface="Microsoft YaHei UI" panose="020B0503020204020204" pitchFamily="34" charset="-122"/>
              </a:rPr>
              <a:t>Other similar tools like Perplexity, consensus, </a:t>
            </a:r>
            <a:r>
              <a:rPr lang="en-US" altLang="zh-CN" dirty="0" err="1">
                <a:latin typeface="Microsoft YaHei UI" panose="020B0503020204020204" pitchFamily="34" charset="-122"/>
                <a:ea typeface="Microsoft YaHei UI" panose="020B0503020204020204" pitchFamily="34" charset="-122"/>
              </a:rPr>
              <a:t>scispace</a:t>
            </a:r>
            <a:r>
              <a:rPr lang="en-US" altLang="zh-CN" dirty="0">
                <a:latin typeface="Microsoft YaHei UI" panose="020B0503020204020204" pitchFamily="34" charset="-122"/>
                <a:ea typeface="Microsoft YaHei UI" panose="020B0503020204020204" pitchFamily="34" charset="-122"/>
              </a:rPr>
              <a:t> and elicit, though relatively less accurate compared with </a:t>
            </a:r>
            <a:r>
              <a:rPr lang="en-US" altLang="zh-CN" dirty="0" err="1">
                <a:latin typeface="Microsoft YaHei UI" panose="020B0503020204020204" pitchFamily="34" charset="-122"/>
                <a:ea typeface="Microsoft YaHei UI" panose="020B0503020204020204" pitchFamily="34" charset="-122"/>
              </a:rPr>
              <a:t>Undermind</a:t>
            </a:r>
            <a:r>
              <a:rPr lang="en-US" altLang="zh-CN" dirty="0">
                <a:latin typeface="Microsoft YaHei UI" panose="020B0503020204020204" pitchFamily="34" charset="-122"/>
                <a:ea typeface="Microsoft YaHei UI" panose="020B0503020204020204" pitchFamily="34" charset="-122"/>
              </a:rPr>
              <a:t>, their free versions usually have better use experience and respond much faster. Furthermore, because different tools rely on different searching algorithms, it would be helpful to compare different tools’ responses for the same question.</a:t>
            </a:r>
          </a:p>
        </p:txBody>
      </p:sp>
      <p:sp>
        <p:nvSpPr>
          <p:cNvPr id="4" name="灯片编号占位符 3">
            <a:extLst>
              <a:ext uri="{FF2B5EF4-FFF2-40B4-BE49-F238E27FC236}">
                <a16:creationId xmlns:a16="http://schemas.microsoft.com/office/drawing/2014/main" id="{A09F1A52-FB19-D1EC-D10E-91FFF996A7B7}"/>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84495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0B7BE-C502-876C-BD94-46C0E7218D8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C8E1A4-5663-13FF-E4F9-1AD60F8F5E1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9BD8B05-A98C-7CAB-E8ED-32BCA9051D2C}"/>
              </a:ext>
            </a:extLst>
          </p:cNvPr>
          <p:cNvSpPr>
            <a:spLocks noGrp="1"/>
          </p:cNvSpPr>
          <p:nvPr>
            <p:ph type="body" idx="1"/>
          </p:nvPr>
        </p:nvSpPr>
        <p:spPr/>
        <p:txBody>
          <a:bodyPr/>
          <a:lstStyle/>
          <a:p>
            <a:r>
              <a:rPr lang="en-US" altLang="zh-CN" dirty="0">
                <a:latin typeface="Microsoft YaHei UI" panose="020B0503020204020204" pitchFamily="34" charset="-122"/>
                <a:ea typeface="Microsoft YaHei UI" panose="020B0503020204020204" pitchFamily="34" charset="-122"/>
              </a:rPr>
              <a:t>The next is query search, which means searching academic literature database with Boolean query for highly relevant literature.</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The features of query search, first of all, is accurate. At the current stage, the accuracy achieved by a mature query, together with an appropriate search engine and database cannot been surpassed by AI search.</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And in order to achieve the optimal accuracy, researchers need to iteratively refine their queries as their understanding of the research question improves.</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I personally recommend using 2d search to help assist the design and use of the query. This tool has two key features. First, it can allow us to use graphical interface to design the query, which is way more efficient than manual design. Additionally, 2d search also provides query translations suitable for different databases, which can save us the trouble of memorizing syntax nuances among different databases.</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Different fields usually require using different databases. For biology and psychology, I recommend the following databases. First, web of science. This database includes articles from influential academic journals. And it also supports complex query and sophisticated screening conditions. The next is </a:t>
            </a:r>
            <a:r>
              <a:rPr lang="en-US" altLang="zh-CN" dirty="0" err="1">
                <a:latin typeface="Microsoft YaHei UI" panose="020B0503020204020204" pitchFamily="34" charset="-122"/>
                <a:ea typeface="Microsoft YaHei UI" panose="020B0503020204020204" pitchFamily="34" charset="-122"/>
              </a:rPr>
              <a:t>Pubmed</a:t>
            </a:r>
            <a:r>
              <a:rPr lang="en-US" altLang="zh-CN" dirty="0">
                <a:latin typeface="Microsoft YaHei UI" panose="020B0503020204020204" pitchFamily="34" charset="-122"/>
                <a:ea typeface="Microsoft YaHei UI" panose="020B0503020204020204" pitchFamily="34" charset="-122"/>
              </a:rPr>
              <a:t>. It includes abundant literature from psychology and biology and supports complex queries. The last one is google scholar. It is probably the biggest academic database. But google scholar’s interpretation of complex queries is quite limited. It may miss some of the terms if the query is long and support query up to only 256 characters. </a:t>
            </a: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CFC200E0-E0DB-F96D-7E42-9BF7C8D598E4}"/>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56876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D21B3-C842-5A1E-6AD1-89F10EC873E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B6D4096-3681-CA22-37C0-BE479D1C764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18DFE44-4C80-5B9A-D45E-ECA35E9AA37B}"/>
              </a:ext>
            </a:extLst>
          </p:cNvPr>
          <p:cNvSpPr>
            <a:spLocks noGrp="1"/>
          </p:cNvSpPr>
          <p:nvPr>
            <p:ph type="body" idx="1"/>
          </p:nvPr>
        </p:nvSpPr>
        <p:spPr/>
        <p:txBody>
          <a:bodyPr/>
          <a:lstStyle/>
          <a:p>
            <a:r>
              <a:rPr lang="en-US" altLang="zh-CN" dirty="0">
                <a:latin typeface="Microsoft YaHei UI" panose="020B0503020204020204" pitchFamily="34" charset="-122"/>
                <a:ea typeface="Microsoft YaHei UI" panose="020B0503020204020204" pitchFamily="34" charset="-122"/>
              </a:rPr>
              <a:t>As for the exploration for relevant articles, it means obtaining more relevant articles using search tools’ “related or similar articles” functionality.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Microsoft YaHei UI" panose="020B0503020204020204" pitchFamily="34" charset="-122"/>
                <a:ea typeface="Microsoft YaHei UI" panose="020B0503020204020204" pitchFamily="34" charset="-122"/>
              </a:rPr>
              <a:t>The results of this method are complementary to those from AI search and query search. Different seed articles together with all kinds of relevance algorithms may help find articles missed by the previous two methods.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Microsoft YaHei UI" panose="020B0503020204020204" pitchFamily="34" charset="-122"/>
                <a:ea typeface="Microsoft YaHei UI" panose="020B0503020204020204" pitchFamily="34" charset="-122"/>
              </a:rPr>
              <a:t>And the knowledge acquired by the exploration process can be applied to refine the query.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Microsoft YaHei UI" panose="020B0503020204020204" pitchFamily="34" charset="-122"/>
                <a:ea typeface="Microsoft YaHei UI" panose="020B0503020204020204" pitchFamily="34" charset="-122"/>
              </a:rPr>
              <a:t>Third, compared with the previous two methods, researchers participate more actively and frequently in the decisions for relevance in the exploration process. This can help researchers to measure their curiosity more deeply and thus researchers are more likely to ask the right question.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Microsoft YaHei UI" panose="020B0503020204020204" pitchFamily="34" charset="-122"/>
                <a:ea typeface="Microsoft YaHei UI" panose="020B0503020204020204" pitchFamily="34" charset="-122"/>
              </a:rPr>
              <a:t>But this method usually takes longer.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Microsoft YaHei UI" panose="020B0503020204020204" pitchFamily="34" charset="-122"/>
                <a:ea typeface="Microsoft YaHei UI" panose="020B0503020204020204" pitchFamily="34" charset="-122"/>
              </a:rPr>
              <a:t>The tools for exploring relevant articles can be divided into single-seed and multi-seeds based tools depending on whether the exploration is based on a single article or a group of articles sharing a similar theme. For single-seed based tools, I would recommend the following.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Microsoft YaHei UI" panose="020B0503020204020204" pitchFamily="34" charset="-122"/>
                <a:ea typeface="Microsoft YaHei UI" panose="020B0503020204020204" pitchFamily="34" charset="-122"/>
              </a:rPr>
              <a:t>First, google scholar, although the exact algorithms remain unknown, the performance is fairly good and what’s most important is that the relevance exploration occurs in a huge database.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Microsoft YaHei UI" panose="020B0503020204020204" pitchFamily="34" charset="-122"/>
                <a:ea typeface="Microsoft YaHei UI" panose="020B0503020204020204" pitchFamily="34" charset="-122"/>
              </a:rPr>
              <a:t>The relevant articles function of Web of science is based on the number of shared references between the seed article and other articles. Combined with Web of science’s sophisticated screening functionality, the results are usually quite good.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latin typeface="Microsoft YaHei UI" panose="020B0503020204020204" pitchFamily="34" charset="-122"/>
                <a:ea typeface="Microsoft YaHei UI" panose="020B0503020204020204" pitchFamily="34" charset="-122"/>
              </a:rPr>
              <a:t>Litmap</a:t>
            </a:r>
            <a:r>
              <a:rPr lang="en-US" altLang="zh-CN" dirty="0">
                <a:latin typeface="Microsoft YaHei UI" panose="020B0503020204020204" pitchFamily="34" charset="-122"/>
                <a:ea typeface="Microsoft YaHei UI" panose="020B0503020204020204" pitchFamily="34" charset="-122"/>
              </a:rPr>
              <a:t> and connected papers recommend relevant articles based on complex citation network algorithms.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Microsoft YaHei UI" panose="020B0503020204020204" pitchFamily="34" charset="-122"/>
                <a:ea typeface="Microsoft YaHei UI" panose="020B0503020204020204" pitchFamily="34" charset="-122"/>
              </a:rPr>
              <a:t>Because of the heterogeneity of the algorithms applied, the results from these tools are usually complementary.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Microsoft YaHei UI" panose="020B0503020204020204" pitchFamily="34" charset="-122"/>
                <a:ea typeface="Microsoft YaHei UI" panose="020B0503020204020204" pitchFamily="34" charset="-122"/>
              </a:rPr>
              <a:t>When a sufficient number of similar articles have been obtained, say 20 of them, it’s generally a good idea to use this cluster of articles as input for multi-seed tool which can increase the efficiency of the exploration process. The first tool I recommend is </a:t>
            </a:r>
            <a:r>
              <a:rPr lang="en-US" altLang="zh-CN" dirty="0" err="1">
                <a:latin typeface="Microsoft YaHei UI" panose="020B0503020204020204" pitchFamily="34" charset="-122"/>
                <a:ea typeface="Microsoft YaHei UI" panose="020B0503020204020204" pitchFamily="34" charset="-122"/>
              </a:rPr>
              <a:t>litmap</a:t>
            </a:r>
            <a:r>
              <a:rPr lang="en-US" altLang="zh-CN" dirty="0">
                <a:latin typeface="Microsoft YaHei UI" panose="020B0503020204020204" pitchFamily="34" charset="-122"/>
                <a:ea typeface="Microsoft YaHei UI" panose="020B0503020204020204" pitchFamily="34" charset="-122"/>
              </a:rPr>
              <a:t>, whose performance should be the best among similar tools, but the usability of the free version is somewhat limited. The other tool I recommend is research rabbit, completely free but with worse performance compared with </a:t>
            </a:r>
            <a:r>
              <a:rPr lang="en-US" altLang="zh-CN" dirty="0" err="1">
                <a:latin typeface="Microsoft YaHei UI" panose="020B0503020204020204" pitchFamily="34" charset="-122"/>
                <a:ea typeface="Microsoft YaHei UI" panose="020B0503020204020204" pitchFamily="34" charset="-122"/>
              </a:rPr>
              <a:t>litmap</a:t>
            </a:r>
            <a:r>
              <a:rPr lang="en-US" altLang="zh-CN" dirty="0">
                <a:latin typeface="Microsoft YaHei UI" panose="020B0503020204020204" pitchFamily="34" charset="-122"/>
                <a:ea typeface="Microsoft YaHei UI" panose="020B0503020204020204" pitchFamily="34" charset="-122"/>
              </a:rPr>
              <a:t>.   </a:t>
            </a: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098C9394-564F-2E99-4AD0-C61969E9C316}"/>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99105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BA4B1-E860-94EA-7B78-DBF6D906646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5465038-01D2-84D1-52D7-9FA6F687EE4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DA04B20-B778-FC68-4057-4A85C7BC133F}"/>
              </a:ext>
            </a:extLst>
          </p:cNvPr>
          <p:cNvSpPr>
            <a:spLocks noGrp="1"/>
          </p:cNvSpPr>
          <p:nvPr>
            <p:ph type="body" idx="1"/>
          </p:nvPr>
        </p:nvSpPr>
        <p:spPr/>
        <p:txBody>
          <a:bodyPr/>
          <a:lstStyle/>
          <a:p>
            <a:r>
              <a:rPr lang="en-US" altLang="zh-CN" dirty="0">
                <a:latin typeface="Microsoft YaHei UI" panose="020B0503020204020204" pitchFamily="34" charset="-122"/>
                <a:ea typeface="Microsoft YaHei UI" panose="020B0503020204020204" pitchFamily="34" charset="-122"/>
              </a:rPr>
              <a:t>As for the step of chasing through the citation network to find the knowledge frontier, I think there are two categories of articles which are suitable as the starting points. The first is classic articles with many citations. The citation chasing based on this category aims to find reviews as new as possible.</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The second category includes articles which haven’t been cited heavily but are interesting. Citation chasing based on this type of articles aims to find more recent similar works.</a:t>
            </a: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5BA29218-4B6E-B06F-EA61-251022D3FA79}"/>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446715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57859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1570A-1686-70A9-B426-7FDBA1F9586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77969EC-8E8C-E81D-9950-A4219EA3704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817BDF0-0BA1-74BD-A554-88A75A7741B7}"/>
              </a:ext>
            </a:extLst>
          </p:cNvPr>
          <p:cNvSpPr>
            <a:spLocks noGrp="1"/>
          </p:cNvSpPr>
          <p:nvPr>
            <p:ph type="body" idx="1"/>
          </p:nvPr>
        </p:nvSpPr>
        <p:spPr/>
        <p:txBody>
          <a:bodyPr/>
          <a:lstStyle/>
          <a:p>
            <a:r>
              <a:rPr lang="en-US" altLang="zh-CN" dirty="0">
                <a:latin typeface="Microsoft YaHei UI" panose="020B0503020204020204" pitchFamily="34" charset="-122"/>
                <a:ea typeface="Microsoft YaHei UI" panose="020B0503020204020204" pitchFamily="34" charset="-122"/>
              </a:rPr>
              <a:t>The definition of read and summarize is: read what you find interesting in the terminal articles selected by citation chasing and investigate their references when necessary; Document important articles and write a literature review based on them.</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Here I would like to recommend a tool which can help with this task: </a:t>
            </a:r>
            <a:r>
              <a:rPr lang="en-US" altLang="zh-CN" dirty="0" err="1">
                <a:latin typeface="Microsoft YaHei UI" panose="020B0503020204020204" pitchFamily="34" charset="-122"/>
                <a:ea typeface="Microsoft YaHei UI" panose="020B0503020204020204" pitchFamily="34" charset="-122"/>
              </a:rPr>
              <a:t>Notebooklm</a:t>
            </a:r>
            <a:r>
              <a:rPr lang="en-US" altLang="zh-CN" dirty="0">
                <a:latin typeface="Microsoft YaHei UI" panose="020B0503020204020204" pitchFamily="34" charset="-122"/>
                <a:ea typeface="Microsoft YaHei UI" panose="020B0503020204020204" pitchFamily="34" charset="-122"/>
              </a:rPr>
              <a:t>, which is based on </a:t>
            </a:r>
            <a:r>
              <a:rPr lang="en-US" altLang="zh-CN" dirty="0" err="1">
                <a:latin typeface="Microsoft YaHei UI" panose="020B0503020204020204" pitchFamily="34" charset="-122"/>
                <a:ea typeface="Microsoft YaHei UI" panose="020B0503020204020204" pitchFamily="34" charset="-122"/>
              </a:rPr>
              <a:t>llm</a:t>
            </a:r>
            <a:r>
              <a:rPr lang="en-US" altLang="zh-CN" dirty="0">
                <a:latin typeface="Microsoft YaHei UI" panose="020B0503020204020204" pitchFamily="34" charset="-122"/>
                <a:ea typeface="Microsoft YaHei UI" panose="020B0503020204020204" pitchFamily="34" charset="-122"/>
              </a:rPr>
              <a:t>, and it can not only help interpret a single article but can also carry out complex integration tasks across up to 50 custom sources.</a:t>
            </a: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928B2E63-8F5B-297B-1219-A29BA6097AB9}"/>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443028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CB507-5B60-FA61-282A-7987284C6C6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D2C7048-49AA-98E8-9961-E80CB5A9400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695630B-5198-45A8-F79F-C79632C40EDE}"/>
              </a:ext>
            </a:extLst>
          </p:cNvPr>
          <p:cNvSpPr>
            <a:spLocks noGrp="1"/>
          </p:cNvSpPr>
          <p:nvPr>
            <p:ph type="body" idx="1"/>
          </p:nvPr>
        </p:nvSpPr>
        <p:spPr/>
        <p:txBody>
          <a:bodyPr/>
          <a:lstStyle/>
          <a:p>
            <a:r>
              <a:rPr lang="en-US" altLang="zh-CN" dirty="0">
                <a:latin typeface="Microsoft YaHei UI" panose="020B0503020204020204" pitchFamily="34" charset="-122"/>
                <a:ea typeface="Microsoft YaHei UI" panose="020B0503020204020204" pitchFamily="34" charset="-122"/>
              </a:rPr>
              <a:t>As</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for</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whether or not to start investigation for another concept combination, this decision could depend on various specific details of different projects. </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The basic principles are: The investigation of the largest combination is necessary; </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whenever possible, try to investigate as many combinations as possible; </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Larger combinations should be prioritized.</a:t>
            </a:r>
          </a:p>
        </p:txBody>
      </p:sp>
      <p:sp>
        <p:nvSpPr>
          <p:cNvPr id="4" name="灯片编号占位符 3">
            <a:extLst>
              <a:ext uri="{FF2B5EF4-FFF2-40B4-BE49-F238E27FC236}">
                <a16:creationId xmlns:a16="http://schemas.microsoft.com/office/drawing/2014/main" id="{C1DE63E1-D931-0A64-A0DD-E2D898AF5CE4}"/>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32136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BEAE1-4BA6-93AB-EA53-6DE60BA3975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BF95A15-F397-A011-8356-F4AC2EA13B1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3FD1C5F-C415-0CDC-E428-5DE434E1973D}"/>
              </a:ext>
            </a:extLst>
          </p:cNvPr>
          <p:cNvSpPr>
            <a:spLocks noGrp="1"/>
          </p:cNvSpPr>
          <p:nvPr>
            <p:ph type="body" idx="1"/>
          </p:nvPr>
        </p:nvSpPr>
        <p:spPr/>
        <p:txBody>
          <a:bodyPr/>
          <a:lstStyle/>
          <a:p>
            <a:r>
              <a:rPr lang="en-US" altLang="zh-CN" dirty="0">
                <a:latin typeface="Microsoft YaHei UI" panose="020B0503020204020204" pitchFamily="34" charset="-122"/>
                <a:ea typeface="Microsoft YaHei UI" panose="020B0503020204020204" pitchFamily="34" charset="-122"/>
              </a:rPr>
              <a:t>Now I would like to illustrate the workflow for academic background investigation using a few examples</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I decided to first investigate the largest combination.</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The sentence I used in AI search is: I want to find experimental studies that focus on dorsal raphe dopaminergic neurons acting as neuromodulators in modulating the escape response specifically associated with boredom.</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But none of the tools I used has found highly relevant results.</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Then I designed the query for this combination, as shown in the picture, and used this query to search many databases </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No highly relevant results have been found.</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As a result, the exploration for relevant articles and the citation chasing are not applicable.</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Based on these investigation, here is the literature review: So far no experimental studies has specifically focused on the dorsal raphe dopaminergic neurons’ modulating mechanism on animals’ escape responses to boredom.</a:t>
            </a: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BB36720C-B3D2-0A6A-1779-77EBD0987634}"/>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939070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870DE-B20D-69F1-B096-BFB01CC7790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5BDAC5-4C26-2369-36F1-9A6B5665DEF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E44A4DD-B03C-70E8-EC33-789833134C1D}"/>
              </a:ext>
            </a:extLst>
          </p:cNvPr>
          <p:cNvSpPr>
            <a:spLocks noGrp="1"/>
          </p:cNvSpPr>
          <p:nvPr>
            <p:ph type="body" idx="1"/>
          </p:nvPr>
        </p:nvSpPr>
        <p:spPr/>
        <p:txBody>
          <a:bodyPr/>
          <a:lstStyle/>
          <a:p>
            <a:r>
              <a:rPr lang="en-US" altLang="zh-CN" dirty="0">
                <a:latin typeface="Microsoft YaHei UI" panose="020B0503020204020204" pitchFamily="34" charset="-122"/>
                <a:ea typeface="Microsoft YaHei UI" panose="020B0503020204020204" pitchFamily="34" charset="-122"/>
              </a:rPr>
              <a:t>The next combination I chose to investigate is this, which dropped “modulate”. This means I not only care about dopamine as neuromodulators but also as neurotransmitters. </a:t>
            </a:r>
          </a:p>
          <a:p>
            <a:endParaRPr lang="en-US" altLang="zh-CN"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Microsoft YaHei UI" panose="020B0503020204020204" pitchFamily="34" charset="-122"/>
                <a:ea typeface="Microsoft YaHei UI" panose="020B0503020204020204" pitchFamily="34" charset="-122"/>
              </a:rPr>
              <a:t>The sentence I used in the AI search is: “I want to find experimental studies that provide mechanistic insights into dorsal raphe dopaminergic neurons acting as neuromodulators or neurotransmitters linked to the escape response associated with boredom, focusing on physiological data and neural circuitry mapping across different animal models.”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Microsoft YaHei UI" panose="020B0503020204020204" pitchFamily="34" charset="-122"/>
                <a:ea typeface="Microsoft YaHei UI" panose="020B0503020204020204" pitchFamily="34" charset="-122"/>
              </a:rPr>
              <a:t>Again, no highly relevant results were returned.</a:t>
            </a:r>
            <a:endParaRPr lang="zh-CN" altLang="en-US"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I also dropped the module of “modulate” in the query as shown in the picture. But still no highly relevant results were found.</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Similarly, the next two steps are not applicable.</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Based on these results, the literature review was: Likewise, neither are there studies focusing on dorsal raphe dopaminergic neurons’ effects on animals’ escape response to boredom when serving as neurotransmitters. </a:t>
            </a:r>
          </a:p>
        </p:txBody>
      </p:sp>
      <p:sp>
        <p:nvSpPr>
          <p:cNvPr id="4" name="灯片编号占位符 3">
            <a:extLst>
              <a:ext uri="{FF2B5EF4-FFF2-40B4-BE49-F238E27FC236}">
                <a16:creationId xmlns:a16="http://schemas.microsoft.com/office/drawing/2014/main" id="{BCFA60A3-8488-4847-A45C-B63CC163DB0B}"/>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31251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B16B68-68C2-62F1-BCDF-C802F42E6AC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03D9769-CFD8-59BD-BAD7-35204601793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5F7CC51-5AE0-9238-9A9F-E0232E43882C}"/>
              </a:ext>
            </a:extLst>
          </p:cNvPr>
          <p:cNvSpPr>
            <a:spLocks noGrp="1"/>
          </p:cNvSpPr>
          <p:nvPr>
            <p:ph type="body" idx="1"/>
          </p:nvPr>
        </p:nvSpPr>
        <p:spPr/>
        <p:txBody>
          <a:bodyPr/>
          <a:lstStyle/>
          <a:p>
            <a:r>
              <a:rPr lang="en-US" altLang="zh-CN" dirty="0">
                <a:latin typeface="Microsoft YaHei UI" panose="020B0503020204020204" pitchFamily="34" charset="-122"/>
                <a:ea typeface="Microsoft YaHei UI" panose="020B0503020204020204" pitchFamily="34" charset="-122"/>
              </a:rPr>
              <a:t>The next combination I chose is this, which dropped “dorsal raphe”. This means I care about dopaminergic neurons in all kinds of places.</a:t>
            </a:r>
          </a:p>
          <a:p>
            <a:endParaRPr lang="en-US" altLang="zh-CN"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Microsoft YaHei UI" panose="020B0503020204020204" pitchFamily="34" charset="-122"/>
                <a:ea typeface="Microsoft YaHei UI" panose="020B0503020204020204" pitchFamily="34" charset="-122"/>
              </a:rPr>
              <a:t>The sentence I used in AI search is:” I want to find experimental studies that explore how dopaminergic neurons act as neuromodulators in the escape response linked to boredom, focusing on physiological data and neural circuitry mapping across multiple animal models.”</a:t>
            </a:r>
            <a:endParaRPr lang="zh-CN" altLang="en-US"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And this time, </a:t>
            </a:r>
            <a:r>
              <a:rPr lang="en-US" altLang="zh-CN" dirty="0" err="1">
                <a:latin typeface="Microsoft YaHei UI" panose="020B0503020204020204" pitchFamily="34" charset="-122"/>
                <a:ea typeface="Microsoft YaHei UI" panose="020B0503020204020204" pitchFamily="34" charset="-122"/>
              </a:rPr>
              <a:t>Undermind</a:t>
            </a:r>
            <a:r>
              <a:rPr lang="en-US" altLang="zh-CN" dirty="0">
                <a:latin typeface="Microsoft YaHei UI" panose="020B0503020204020204" pitchFamily="34" charset="-122"/>
                <a:ea typeface="Microsoft YaHei UI" panose="020B0503020204020204" pitchFamily="34" charset="-122"/>
              </a:rPr>
              <a:t> and </a:t>
            </a:r>
            <a:r>
              <a:rPr lang="en-US" altLang="zh-CN" dirty="0" err="1">
                <a:latin typeface="Microsoft YaHei UI" panose="020B0503020204020204" pitchFamily="34" charset="-122"/>
                <a:ea typeface="Microsoft YaHei UI" panose="020B0503020204020204" pitchFamily="34" charset="-122"/>
              </a:rPr>
              <a:t>scispace</a:t>
            </a:r>
            <a:r>
              <a:rPr lang="en-US" altLang="zh-CN" dirty="0">
                <a:latin typeface="Microsoft YaHei UI" panose="020B0503020204020204" pitchFamily="34" charset="-122"/>
                <a:ea typeface="Microsoft YaHei UI" panose="020B0503020204020204" pitchFamily="34" charset="-122"/>
              </a:rPr>
              <a:t> found the same highly relevant article.</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But query search still didn’t found anything relevant enough.</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Then, I tried to use this article to find more relevant articles. But because this article is a conference paper and no full-text is available online yet. So the references data were missing and no other studies had cited this article yet. As a result, tools based on citation network were not feasible. And tools based on semantics didn’t find anything very relevant.</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And the citation chasing was also not applicable since the lack of citation.</a:t>
            </a:r>
          </a:p>
          <a:p>
            <a:endParaRPr lang="en-US" altLang="zh-CN"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Microsoft YaHei UI" panose="020B0503020204020204" pitchFamily="34" charset="-122"/>
                <a:ea typeface="Microsoft YaHei UI" panose="020B0503020204020204" pitchFamily="34" charset="-122"/>
              </a:rPr>
              <a:t>Then based on the abstract of this highly relevant study, the literature review I formed was: But there is one study which investigate how dopaminergic neurons in ventrolateral striatum modulated mice’ escape response to boredom. In this study, mice in an empty cage would experience aversive air puff as something rewarding when compared with mice in an enriched cage. Dopamine levels  in ventrolateral striatum  increased before receiving air puffs actively, while decreasing after receiving air puffs</a:t>
            </a:r>
            <a:r>
              <a:rPr lang="en-US" altLang="zh-CN" dirty="0"/>
              <a:t>.</a:t>
            </a:r>
            <a:endParaRPr lang="zh-CN" altLang="en-US" dirty="0"/>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The above is the introduction to the key steps of academic background investigation.</a:t>
            </a:r>
          </a:p>
        </p:txBody>
      </p:sp>
      <p:sp>
        <p:nvSpPr>
          <p:cNvPr id="4" name="灯片编号占位符 3">
            <a:extLst>
              <a:ext uri="{FF2B5EF4-FFF2-40B4-BE49-F238E27FC236}">
                <a16:creationId xmlns:a16="http://schemas.microsoft.com/office/drawing/2014/main" id="{B96EE7D9-95BF-D592-56C7-E27332C4B69F}"/>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285205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44E311-938F-B5A7-95D4-7B0219EF1C5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FC81C00-8C38-F435-A35C-15861E26E660}"/>
              </a:ext>
            </a:extLst>
          </p:cNvPr>
          <p:cNvSpPr>
            <a:spLocks noGrp="1" noRot="1" noChangeAspect="1"/>
          </p:cNvSpPr>
          <p:nvPr>
            <p:ph type="sldImg"/>
          </p:nvPr>
        </p:nvSpPr>
        <p:spPr>
          <a:xfrm>
            <a:off x="685800" y="1143000"/>
            <a:ext cx="5486400" cy="3086100"/>
          </a:xfrm>
        </p:spPr>
      </p:sp>
      <p:sp>
        <p:nvSpPr>
          <p:cNvPr id="3" name="备注占位符 2">
            <a:extLst>
              <a:ext uri="{FF2B5EF4-FFF2-40B4-BE49-F238E27FC236}">
                <a16:creationId xmlns:a16="http://schemas.microsoft.com/office/drawing/2014/main" id="{DEBC8554-F850-9FD9-7E1D-703034EBE882}"/>
              </a:ext>
            </a:extLst>
          </p:cNvPr>
          <p:cNvSpPr>
            <a:spLocks noGrp="1"/>
          </p:cNvSpPr>
          <p:nvPr>
            <p:ph type="body" idx="1"/>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In the end, I would briefly summarize what we’ve covered so far.</a:t>
            </a:r>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8ED77D8F-026A-AFA3-A03F-813E62DC454E}"/>
              </a:ext>
            </a:extLst>
          </p:cNvPr>
          <p:cNvSpPr>
            <a:spLocks noGrp="1"/>
          </p:cNvSpPr>
          <p:nvPr>
            <p:ph type="sldNum" sz="quarter" idx="10"/>
          </p:nvPr>
        </p:nvSpPr>
        <p:spPr/>
        <p:txBody>
          <a:bodyPr rtlCol="0"/>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209995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30C22-97FD-9CC3-EB2B-FF1E3FB4807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F16399F-87B1-198E-775A-C8BD0B5EA9A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4391827-2C50-650D-4D05-B34D48063B7D}"/>
              </a:ext>
            </a:extLst>
          </p:cNvPr>
          <p:cNvSpPr>
            <a:spLocks noGrp="1"/>
          </p:cNvSpPr>
          <p:nvPr>
            <p:ph type="body" idx="1"/>
          </p:nvPr>
        </p:nvSpPr>
        <p:spPr/>
        <p:txBody>
          <a:bodyPr/>
          <a:lstStyle/>
          <a:p>
            <a:r>
              <a:rPr lang="en-US" altLang="zh-CN" dirty="0">
                <a:latin typeface="Microsoft YaHei UI" panose="020B0503020204020204" pitchFamily="34" charset="-122"/>
                <a:ea typeface="Microsoft YaHei UI" panose="020B0503020204020204" pitchFamily="34" charset="-122"/>
              </a:rPr>
              <a:t>The background investigation for scientific questions started with the depiction of background structure. The essence of this step is to provide a visual framework which benefits the task division for the next two steps. </a:t>
            </a: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CE5A7FF7-3EEE-E6FD-914D-8E94DD51CC19}"/>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28920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65C9B-F1F8-80E0-5D82-CBBA65A6106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A5F22EA-C469-13FA-BFDD-6F76EB35466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595CC8C-0E8B-052D-73CA-84513617C2AF}"/>
              </a:ext>
            </a:extLst>
          </p:cNvPr>
          <p:cNvSpPr>
            <a:spLocks noGrp="1"/>
          </p:cNvSpPr>
          <p:nvPr>
            <p:ph type="body" idx="1"/>
          </p:nvPr>
        </p:nvSpPr>
        <p:spPr/>
        <p:txBody>
          <a:bodyPr/>
          <a:lstStyle/>
          <a:p>
            <a:r>
              <a:rPr lang="en-US" altLang="zh-CN" dirty="0">
                <a:latin typeface="Microsoft YaHei UI" panose="020B0503020204020204" pitchFamily="34" charset="-122"/>
                <a:ea typeface="Microsoft YaHei UI" panose="020B0503020204020204" pitchFamily="34" charset="-122"/>
              </a:rPr>
              <a:t>Next, the essence of general background investigation is to rapidly form vivid, concrete understanding of the key concepts of the question in a painless, curiosity-driven way. This on one hand can help cultivate genuine motivation for research; on the other hand, this can also provide the general knowledge necessary for smooth exploration in the more complex academic background investigation stage.</a:t>
            </a: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D78A8310-5855-6DB1-C65A-B362FB808753}"/>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849064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E8881-AA6D-E276-18D2-06544FB1FBE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F7B82E2-A918-B43D-A473-47E4B9FF775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B38B1CC-3512-FE25-01EB-66B380839445}"/>
              </a:ext>
            </a:extLst>
          </p:cNvPr>
          <p:cNvSpPr>
            <a:spLocks noGrp="1"/>
          </p:cNvSpPr>
          <p:nvPr>
            <p:ph type="body" idx="1"/>
          </p:nvPr>
        </p:nvSpPr>
        <p:spPr/>
        <p:txBody>
          <a:bodyPr/>
          <a:lstStyle/>
          <a:p>
            <a:r>
              <a:rPr lang="en-US" altLang="zh-CN" dirty="0">
                <a:latin typeface="Microsoft YaHei UI" panose="020B0503020204020204" pitchFamily="34" charset="-122"/>
                <a:ea typeface="Microsoft YaHei UI" panose="020B0503020204020204" pitchFamily="34" charset="-122"/>
              </a:rPr>
              <a:t>Academic background investigation is the most critical step. Its essence is to explore academic knowledge relevant to the research question systematically and exhaustively so as to define the question as accurately as possible and strive to find the optimal solution to the question.</a:t>
            </a: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2820DBE8-2A94-5123-14AE-2DDCAA671251}"/>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68818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E7F1B-A652-39B8-07BF-937DCF96CAD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FEA5B63-A035-5772-E01C-D83FD8EB19D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DC660A1-B28B-DF52-C816-62E9CD2E0520}"/>
              </a:ext>
            </a:extLst>
          </p:cNvPr>
          <p:cNvSpPr>
            <a:spLocks noGrp="1"/>
          </p:cNvSpPr>
          <p:nvPr>
            <p:ph type="body" idx="1"/>
          </p:nvPr>
        </p:nvSpPr>
        <p:spPr/>
        <p:txBody>
          <a:bodyPr/>
          <a:lstStyle/>
          <a:p>
            <a:r>
              <a:rPr lang="en-US" altLang="zh-CN" dirty="0">
                <a:latin typeface="Microsoft YaHei UI" panose="020B0503020204020204" pitchFamily="34" charset="-122"/>
                <a:ea typeface="Microsoft YaHei UI" panose="020B0503020204020204" pitchFamily="34" charset="-122"/>
              </a:rPr>
              <a:t>During the last two steps, it’s possible to feel the need to adjust the question due to all kinds of factors in any moment. If that should happen, you need to update the background structure according to the new question and then continue to the next two steps.</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In the process of science research, the background investigation guided by concept combinations is suitable for the question-refining stage and the systematic update of literature review at latter stage. In other situations, you can leave the concept combination framework behind and flexibly investigate background based on specific needs.</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Apart from scientific questions, the aforementioned technique may be applied to any questions that </a:t>
            </a:r>
            <a:r>
              <a:rPr lang="en-US" altLang="zh-CN" b="0" dirty="0">
                <a:latin typeface="Microsoft YaHei UI" panose="020B0503020204020204" pitchFamily="34" charset="-122"/>
                <a:ea typeface="Microsoft YaHei UI" panose="020B0503020204020204" pitchFamily="34" charset="-122"/>
              </a:rPr>
              <a:t>are interesting enough and worthy of your serious attention.</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And this is the end of this video. Considering it’s actually quite laborious to type concept combinations manually, I cooperate with </a:t>
            </a:r>
            <a:r>
              <a:rPr lang="en-US" altLang="zh-CN" dirty="0" err="1">
                <a:latin typeface="Microsoft YaHei UI" panose="020B0503020204020204" pitchFamily="34" charset="-122"/>
                <a:ea typeface="Microsoft YaHei UI" panose="020B0503020204020204" pitchFamily="34" charset="-122"/>
              </a:rPr>
              <a:t>llm</a:t>
            </a:r>
            <a:r>
              <a:rPr lang="en-US" altLang="zh-CN" dirty="0">
                <a:latin typeface="Microsoft YaHei UI" panose="020B0503020204020204" pitchFamily="34" charset="-122"/>
                <a:ea typeface="Microsoft YaHei UI" panose="020B0503020204020204" pitchFamily="34" charset="-122"/>
              </a:rPr>
              <a:t> and wrote a python script which can generate concept combinations automatically. I’ve put it in Google </a:t>
            </a:r>
            <a:r>
              <a:rPr lang="en-US" altLang="zh-CN" dirty="0" err="1">
                <a:latin typeface="Microsoft YaHei UI" panose="020B0503020204020204" pitchFamily="34" charset="-122"/>
                <a:ea typeface="Microsoft YaHei UI" panose="020B0503020204020204" pitchFamily="34" charset="-122"/>
              </a:rPr>
              <a:t>colab</a:t>
            </a:r>
            <a:r>
              <a:rPr lang="en-US" altLang="zh-CN" dirty="0">
                <a:latin typeface="Microsoft YaHei UI" panose="020B0503020204020204" pitchFamily="34" charset="-122"/>
                <a:ea typeface="Microsoft YaHei UI" panose="020B0503020204020204" pitchFamily="34" charset="-122"/>
              </a:rPr>
              <a:t> and its link is below the video.</a:t>
            </a: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E28C81FA-77E0-40C0-A928-37976CD640E3}"/>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22570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Microsoft YaHei UI" panose="020B0503020204020204" pitchFamily="34" charset="-122"/>
                <a:ea typeface="Microsoft YaHei UI" panose="020B0503020204020204" pitchFamily="34" charset="-122"/>
              </a:rPr>
              <a:t>First thing first, the definition for this technique is: the technique for systematically searching and integrating information relevant to a scientific question in order to accurately depict its background.</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More specifically, scientific questions refer to something that usually exist in the form of interrogative sentences which points to the falsifiable unknown based on the falsifiable known; Scientific questions are usually solved in a reproducible and open way; whose purpose is to understand the world and, or change the world.</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And the background refers to the unity of the information relevant to a certain entity at a given moment.</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The technique for investigating refers to the combination of systematic algorithms and concrete tools which aim to search and integrate information.</a:t>
            </a: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75401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14A42-732E-EE8F-FD9A-701FCB80574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262BDE6-BA95-3C93-882E-BC54707C5BF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910595D-967D-CC8B-D914-A2E68AAF9460}"/>
              </a:ext>
            </a:extLst>
          </p:cNvPr>
          <p:cNvSpPr>
            <a:spLocks noGrp="1"/>
          </p:cNvSpPr>
          <p:nvPr>
            <p:ph type="body" idx="1"/>
          </p:nvPr>
        </p:nvSpPr>
        <p:spPr/>
        <p:txBody>
          <a:bodyPr/>
          <a:lstStyle/>
          <a:p>
            <a:r>
              <a:rPr lang="en-US" altLang="zh-CN" dirty="0">
                <a:latin typeface="Microsoft YaHei UI" panose="020B0503020204020204" pitchFamily="34" charset="-122"/>
                <a:ea typeface="Microsoft YaHei UI" panose="020B0503020204020204" pitchFamily="34" charset="-122"/>
              </a:rPr>
              <a:t>The significances of this technique are; first this technique can help find the right scientific questions efficiently and give the questions accurate definitions.</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Second, it can help answer the question.</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Overall, the workflow for this technique includes three steps: first, depict the background structure for the question; then comes the general background investigation, then the academic background investigation.</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In the following sections, I would elaborate on each of them. </a:t>
            </a: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EA1DEC6E-E6F2-034B-A2AC-CF753FCDBFBB}"/>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8661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55FE8-75C4-53F4-157E-89D5B8016A2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20CE1DA-1BA6-A170-EB9F-811531076DE1}"/>
              </a:ext>
            </a:extLst>
          </p:cNvPr>
          <p:cNvSpPr>
            <a:spLocks noGrp="1" noRot="1" noChangeAspect="1"/>
          </p:cNvSpPr>
          <p:nvPr>
            <p:ph type="sldImg"/>
          </p:nvPr>
        </p:nvSpPr>
        <p:spPr>
          <a:xfrm>
            <a:off x="685800" y="1143000"/>
            <a:ext cx="5486400" cy="3086100"/>
          </a:xfrm>
        </p:spPr>
      </p:sp>
      <p:sp>
        <p:nvSpPr>
          <p:cNvPr id="3" name="备注占位符 2">
            <a:extLst>
              <a:ext uri="{FF2B5EF4-FFF2-40B4-BE49-F238E27FC236}">
                <a16:creationId xmlns:a16="http://schemas.microsoft.com/office/drawing/2014/main" id="{0B4201D9-BABE-0A72-D346-78C0B38EBD00}"/>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958D66D7-BA87-8262-5D33-558B14F3704C}"/>
              </a:ext>
            </a:extLst>
          </p:cNvPr>
          <p:cNvSpPr>
            <a:spLocks noGrp="1"/>
          </p:cNvSpPr>
          <p:nvPr>
            <p:ph type="sldNum" sz="quarter" idx="10"/>
          </p:nvPr>
        </p:nvSpPr>
        <p:spPr/>
        <p:txBody>
          <a:bodyPr rtlCol="0"/>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548832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6934F-99AC-5591-5ABF-0D98250EEBC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A246718-FD2E-F3DD-33FC-34B40F60F47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DABB5CC-E0FB-008A-3DFD-6FCA290899A4}"/>
              </a:ext>
            </a:extLst>
          </p:cNvPr>
          <p:cNvSpPr>
            <a:spLocks noGrp="1"/>
          </p:cNvSpPr>
          <p:nvPr>
            <p:ph type="body" idx="1"/>
          </p:nvPr>
        </p:nvSpPr>
        <p:spPr/>
        <p:txBody>
          <a:bodyPr/>
          <a:lstStyle/>
          <a:p>
            <a:r>
              <a:rPr lang="en-US" altLang="zh-CN" dirty="0">
                <a:latin typeface="Microsoft YaHei UI" panose="020B0503020204020204" pitchFamily="34" charset="-122"/>
                <a:ea typeface="Microsoft YaHei UI" panose="020B0503020204020204" pitchFamily="34" charset="-122"/>
              </a:rPr>
              <a:t>The definition of depicting the background structure of a question is: Based on the key concepts in the question and their combinations to create the knowledge network behind the question.</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The significance of this step is: Structuring and visualizing the background of the question and providing visual aids for the following investigations.</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This step’s workflow includes: first, use an interrogative sentence to represent the major components of your research, then decide the key concepts and formulate your definitions for them, lastly, combine these concepts exhaustively.</a:t>
            </a: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C07024E3-B705-89D0-3172-F2D56654011B}"/>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79357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7FC76-0537-8388-D634-A6FCFE8CFF4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6DCCC36-8987-6484-542C-985335631BA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6A7B83A-0B13-027D-E35E-C689ED1745AA}"/>
              </a:ext>
            </a:extLst>
          </p:cNvPr>
          <p:cNvSpPr>
            <a:spLocks noGrp="1"/>
          </p:cNvSpPr>
          <p:nvPr>
            <p:ph type="body" idx="1"/>
          </p:nvPr>
        </p:nvSpPr>
        <p:spPr/>
        <p:txBody>
          <a:bodyPr/>
          <a:lstStyle/>
          <a:p>
            <a:r>
              <a:rPr lang="en-US" altLang="zh-CN" dirty="0">
                <a:latin typeface="Microsoft YaHei UI" panose="020B0503020204020204" pitchFamily="34" charset="-122"/>
                <a:ea typeface="Microsoft YaHei UI" panose="020B0503020204020204" pitchFamily="34" charset="-122"/>
              </a:rPr>
              <a:t>Now I will use a question which I recently find interesting as an example to explain this workflow. The question is: How do the dorsal raphe dopaminergic neurons modulate the escape response to boredom?</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I think there are five key concepts in this question. Their definitions are as presented in the table. Dorsal raphe nucleus refers to a nucleus in the brain stem, which mainly consists of serotoninergic neurons. But recently a relatively small number of dopaminergic neurons have also been found here. </a:t>
            </a:r>
          </a:p>
          <a:p>
            <a:r>
              <a:rPr lang="en-US" altLang="zh-CN" dirty="0">
                <a:latin typeface="Microsoft YaHei UI" panose="020B0503020204020204" pitchFamily="34" charset="-122"/>
                <a:ea typeface="Microsoft YaHei UI" panose="020B0503020204020204" pitchFamily="34" charset="-122"/>
              </a:rPr>
              <a:t>Dopaminergic neurons refer to neurons which can synthesize and release dopamine. </a:t>
            </a:r>
          </a:p>
          <a:p>
            <a:r>
              <a:rPr lang="en-US" altLang="zh-CN" dirty="0">
                <a:latin typeface="Microsoft YaHei UI" panose="020B0503020204020204" pitchFamily="34" charset="-122"/>
                <a:ea typeface="Microsoft YaHei UI" panose="020B0503020204020204" pitchFamily="34" charset="-122"/>
              </a:rPr>
              <a:t>Modulate means influencing in a slow, broad way. </a:t>
            </a:r>
          </a:p>
          <a:p>
            <a:r>
              <a:rPr lang="en-US" altLang="zh-CN" dirty="0">
                <a:latin typeface="Microsoft YaHei UI" panose="020B0503020204020204" pitchFamily="34" charset="-122"/>
                <a:ea typeface="Microsoft YaHei UI" panose="020B0503020204020204" pitchFamily="34" charset="-122"/>
              </a:rPr>
              <a:t>Boredom refers to the psychological state of being in need of novel stimuli. </a:t>
            </a:r>
          </a:p>
          <a:p>
            <a:r>
              <a:rPr lang="en-US" altLang="zh-CN" dirty="0">
                <a:latin typeface="Microsoft YaHei UI" panose="020B0503020204020204" pitchFamily="34" charset="-122"/>
                <a:ea typeface="Microsoft YaHei UI" panose="020B0503020204020204" pitchFamily="34" charset="-122"/>
              </a:rPr>
              <a:t>Escape response refers to the behavior which aims to increase the physical and, or psychological distance between the individuals and aversive stimuli. </a:t>
            </a: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The results of the exhaustive combination for these concepts are as shown in the picture. These concept combinations along with the five key concepts constitute the background structure of the current question.</a:t>
            </a: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A2E391C5-56AC-CEFC-80A4-E85C758503F0}"/>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94458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021F1-E331-7581-5561-8C7DB49EA1A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5BB5D8D-DA5C-D5EE-8D25-5575ACBEAA93}"/>
              </a:ext>
            </a:extLst>
          </p:cNvPr>
          <p:cNvSpPr>
            <a:spLocks noGrp="1" noRot="1" noChangeAspect="1"/>
          </p:cNvSpPr>
          <p:nvPr>
            <p:ph type="sldImg"/>
          </p:nvPr>
        </p:nvSpPr>
        <p:spPr>
          <a:xfrm>
            <a:off x="685800" y="1143000"/>
            <a:ext cx="5486400" cy="3086100"/>
          </a:xfrm>
        </p:spPr>
      </p:sp>
      <p:sp>
        <p:nvSpPr>
          <p:cNvPr id="3" name="备注占位符 2">
            <a:extLst>
              <a:ext uri="{FF2B5EF4-FFF2-40B4-BE49-F238E27FC236}">
                <a16:creationId xmlns:a16="http://schemas.microsoft.com/office/drawing/2014/main" id="{7730F578-30E6-864F-7F9F-8B0774841F30}"/>
              </a:ext>
            </a:extLst>
          </p:cNvPr>
          <p:cNvSpPr>
            <a:spLocks noGrp="1"/>
          </p:cNvSpPr>
          <p:nvPr>
            <p:ph type="body" idx="1"/>
          </p:nvPr>
        </p:nvSpPr>
        <p:spPr/>
        <p:txBody>
          <a:bodyPr rtlCol="0"/>
          <a:lstStyle/>
          <a:p>
            <a:pPr rtl="0"/>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And then we move to the second step, general background investigation.</a:t>
            </a:r>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38DB94E2-C464-01BF-AEDD-9545D11B532E}"/>
              </a:ext>
            </a:extLst>
          </p:cNvPr>
          <p:cNvSpPr>
            <a:spLocks noGrp="1"/>
          </p:cNvSpPr>
          <p:nvPr>
            <p:ph type="sldNum" sz="quarter" idx="10"/>
          </p:nvPr>
        </p:nvSpPr>
        <p:spPr/>
        <p:txBody>
          <a:bodyPr rtlCol="0"/>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76617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65B70-FC46-B40A-ECED-71064AB194F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E3F039B-A2F5-1300-F528-272381D2049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8478A41-9A18-23B8-385E-ED7BD3BE32FF}"/>
              </a:ext>
            </a:extLst>
          </p:cNvPr>
          <p:cNvSpPr>
            <a:spLocks noGrp="1"/>
          </p:cNvSpPr>
          <p:nvPr>
            <p:ph type="body" idx="1"/>
          </p:nvPr>
        </p:nvSpPr>
        <p:spPr/>
        <p:txBody>
          <a:bodyPr/>
          <a:lstStyle/>
          <a:p>
            <a:r>
              <a:rPr lang="en-US" altLang="zh-CN" dirty="0">
                <a:latin typeface="Microsoft YaHei UI" panose="020B0503020204020204" pitchFamily="34" charset="-122"/>
                <a:ea typeface="Microsoft YaHei UI" panose="020B0503020204020204" pitchFamily="34" charset="-122"/>
              </a:rPr>
              <a:t>Its definition is: Driven by the need to ask questions about a specific concept combination, explore freely about that concept or concept combination regardless</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of the</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information sources.</a:t>
            </a:r>
          </a:p>
          <a:p>
            <a:endParaRPr lang="en-US" altLang="zh-CN" dirty="0">
              <a:latin typeface="Microsoft YaHei UI" panose="020B0503020204020204" pitchFamily="34" charset="-122"/>
              <a:ea typeface="Microsoft YaHei UI" panose="020B0503020204020204" pitchFamily="34" charset="-122"/>
            </a:endParaRPr>
          </a:p>
          <a:p>
            <a:r>
              <a:rPr lang="en-US" altLang="zh-CN" b="0" i="0" dirty="0">
                <a:solidFill>
                  <a:srgbClr val="0D0D0D"/>
                </a:solidFill>
                <a:effectLst/>
                <a:latin typeface="Segoe UI Variable Text" panose="020F0502020204030204" pitchFamily="2" charset="0"/>
              </a:rPr>
              <a:t>This step is crucial for developing a clear understanding of key concepts and their combinations, refining the question's definition, exploring diverse implications, and solving it flexibly.</a:t>
            </a: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D8BF782C-1C8F-B884-3F78-975D32A24913}"/>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76514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p:txBody>
          <a:bodyPr rtlCol="0"/>
          <a:lstStyle>
            <a:lvl1pPr>
              <a:defRPr>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长方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cxnSp>
        <p:nvCxnSpPr>
          <p:cNvPr id="12" name="直接连接符​​(S)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Microsoft YaHei UI Light" panose="020B0502040204020203" pitchFamily="34" charset="-122"/>
                <a:ea typeface="Microsoft YaHei UI Light" panose="020B0502040204020203" pitchFamily="34" charset="-122"/>
              </a:defRPr>
            </a:lvl1pPr>
          </a:lstStyle>
          <a:p>
            <a:pPr rtl="0"/>
            <a:r>
              <a:rPr lang="zh-CN" altLang="en-US" noProof="0" dirty="0"/>
              <a:t>单击此处编辑母版标题样式</a:t>
            </a:r>
          </a:p>
        </p:txBody>
      </p:sp>
      <p:sp>
        <p:nvSpPr>
          <p:cNvPr id="3" name="内容占位符 2"/>
          <p:cNvSpPr>
            <a:spLocks noGrp="1"/>
          </p:cNvSpPr>
          <p:nvPr>
            <p:ph sz="quarter" idx="10"/>
          </p:nvPr>
        </p:nvSpPr>
        <p:spPr>
          <a:xfrm>
            <a:off x="539495" y="1435608"/>
            <a:ext cx="10983131" cy="3977640"/>
          </a:xfrm>
        </p:spPr>
        <p:txBody>
          <a:bodyPr vert="horz" lIns="91440" tIns="45720" rIns="91440" bIns="45720" rtlCol="0">
            <a:normAutofit/>
          </a:bodyPr>
          <a:lstStyle>
            <a:lvl1pPr>
              <a:lnSpc>
                <a:spcPct val="100000"/>
              </a:lnSpc>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lnSpc>
                <a:spcPct val="100000"/>
              </a:lnSpc>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lnSpc>
                <a:spcPct val="100000"/>
              </a:lnSpc>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lnSpc>
                <a:spcPct val="100000"/>
              </a:lnSpc>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lnSpc>
                <a:spcPct val="100000"/>
              </a:lnSpc>
              <a:defRPr lang="en-US" sz="120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dirty="0"/>
              <a:t>单击此处编辑母版文本样式</a:t>
            </a:r>
          </a:p>
          <a:p>
            <a:pPr marL="0" lvl="1" indent="0" rtl="0">
              <a:lnSpc>
                <a:spcPct val="150000"/>
              </a:lnSpc>
              <a:spcBef>
                <a:spcPts val="1000"/>
              </a:spcBef>
              <a:spcAft>
                <a:spcPts val="1200"/>
              </a:spcAft>
              <a:buNone/>
            </a:pPr>
            <a:r>
              <a:rPr lang="zh-CN" altLang="en-US" noProof="0" dirty="0"/>
              <a:t>二级</a:t>
            </a:r>
          </a:p>
          <a:p>
            <a:pPr marL="0" lvl="2" indent="0" rtl="0">
              <a:lnSpc>
                <a:spcPct val="150000"/>
              </a:lnSpc>
              <a:spcBef>
                <a:spcPts val="1000"/>
              </a:spcBef>
              <a:spcAft>
                <a:spcPts val="1200"/>
              </a:spcAft>
              <a:buNone/>
            </a:pPr>
            <a:r>
              <a:rPr lang="zh-CN" altLang="en-US" noProof="0" dirty="0"/>
              <a:t>三级</a:t>
            </a:r>
          </a:p>
          <a:p>
            <a:pPr marL="0" lvl="3" indent="0" rtl="0">
              <a:lnSpc>
                <a:spcPct val="150000"/>
              </a:lnSpc>
              <a:spcBef>
                <a:spcPts val="1000"/>
              </a:spcBef>
              <a:spcAft>
                <a:spcPts val="1200"/>
              </a:spcAft>
              <a:buNone/>
            </a:pPr>
            <a:r>
              <a:rPr lang="zh-CN" altLang="en-US" noProof="0" dirty="0"/>
              <a:t>四级</a:t>
            </a:r>
          </a:p>
          <a:p>
            <a:pPr marL="0" lvl="4" indent="0" rtl="0">
              <a:lnSpc>
                <a:spcPct val="150000"/>
              </a:lnSpc>
              <a:spcBef>
                <a:spcPts val="1000"/>
              </a:spcBef>
              <a:spcAft>
                <a:spcPts val="1200"/>
              </a:spcAft>
              <a:buNone/>
            </a:pPr>
            <a:r>
              <a:rPr lang="zh-CN" altLang="en-US" noProof="0" dirty="0"/>
              <a:t>五级</a:t>
            </a:r>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FC0AFDC1-AB40-4941-83E0-44D5ED544864}" type="datetime1">
              <a:rPr lang="zh-CN" altLang="en-US" noProof="0" smtClean="0"/>
              <a:t>2024/11/28</a:t>
            </a:fld>
            <a:endParaRPr lang="zh-CN" altLang="en-US" noProof="0"/>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8" name="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noProof="0" smtClean="0"/>
              <a:pPr/>
              <a:t>‹#›</a:t>
            </a:fld>
            <a:endParaRPr lang="zh-CN" altLang="en-US"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10" name="长方形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3600">
                <a:solidFill>
                  <a:schemeClr val="bg1"/>
                </a:solidFill>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dirty="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a:t>单击此处编辑母版文本样式</a:t>
            </a:r>
          </a:p>
          <a:p>
            <a:pPr marL="0" lvl="1" indent="0" rtl="0">
              <a:lnSpc>
                <a:spcPct val="150000"/>
              </a:lnSpc>
              <a:spcBef>
                <a:spcPts val="1000"/>
              </a:spcBef>
              <a:spcAft>
                <a:spcPts val="1200"/>
              </a:spcAft>
              <a:buNone/>
            </a:pPr>
            <a:r>
              <a:rPr lang="zh-CN" altLang="en-US" noProof="0"/>
              <a:t>二级</a:t>
            </a:r>
          </a:p>
          <a:p>
            <a:pPr marL="0" lvl="2" indent="0" rtl="0">
              <a:lnSpc>
                <a:spcPct val="150000"/>
              </a:lnSpc>
              <a:spcBef>
                <a:spcPts val="1000"/>
              </a:spcBef>
              <a:spcAft>
                <a:spcPts val="1200"/>
              </a:spcAft>
              <a:buNone/>
            </a:pPr>
            <a:r>
              <a:rPr lang="zh-CN" altLang="en-US" noProof="0"/>
              <a:t>三级</a:t>
            </a:r>
          </a:p>
          <a:p>
            <a:pPr marL="0" lvl="3" indent="0" rtl="0">
              <a:lnSpc>
                <a:spcPct val="150000"/>
              </a:lnSpc>
              <a:spcBef>
                <a:spcPts val="1000"/>
              </a:spcBef>
              <a:spcAft>
                <a:spcPts val="1200"/>
              </a:spcAft>
              <a:buNone/>
            </a:pPr>
            <a:r>
              <a:rPr lang="zh-CN" altLang="en-US" noProof="0"/>
              <a:t>四级</a:t>
            </a:r>
          </a:p>
          <a:p>
            <a:pPr marL="0" lvl="4" indent="0" rtl="0">
              <a:lnSpc>
                <a:spcPct val="150000"/>
              </a:lnSpc>
              <a:spcBef>
                <a:spcPts val="1000"/>
              </a:spcBef>
              <a:spcAft>
                <a:spcPts val="1200"/>
              </a:spcAft>
              <a:buNone/>
            </a:pPr>
            <a:r>
              <a:rPr lang="zh-CN" altLang="en-US" noProof="0"/>
              <a:t>五级</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a:t>单击此处编辑母版标题样式</a:t>
            </a:r>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1814A537-FBC6-4533-8B31-767E68D33208}" type="datetime1">
              <a:rPr lang="zh-CN" altLang="en-US" noProof="0" smtClean="0"/>
              <a:t>2024/11/28</a:t>
            </a:fld>
            <a:endParaRPr lang="zh-CN" altLang="en-US" noProof="0" dirty="0"/>
          </a:p>
        </p:txBody>
      </p:sp>
      <p:sp>
        <p:nvSpPr>
          <p:cNvPr id="5"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noProof="0" smtClean="0"/>
              <a:pPr/>
              <a:t>‹#›</a:t>
            </a:fld>
            <a:endParaRPr lang="zh-CN" altLang="en-US" noProof="0"/>
          </a:p>
        </p:txBody>
      </p:sp>
      <p:cxnSp>
        <p:nvCxnSpPr>
          <p:cNvPr id="8" name="直接连接符​​(S)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icrosoft YaHei UI Light" panose="020B0502040204020203" pitchFamily="34" charset="-122"/>
          <a:ea typeface="Microsoft YaHei UI Light" panose="020B0502040204020203" pitchFamily="34" charset="-122"/>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6.png"/><Relationship Id="rId7" Type="http://schemas.openxmlformats.org/officeDocument/2006/relationships/diagramColors" Target="../diagrams/colors5.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7.png"/><Relationship Id="rId7" Type="http://schemas.openxmlformats.org/officeDocument/2006/relationships/diagramColors" Target="../diagrams/colors6.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64324"/>
            <a:ext cx="10515600" cy="2387600"/>
          </a:xfrm>
        </p:spPr>
        <p:txBody>
          <a:bodyPr rtlCol="0" anchor="ctr" anchorCtr="0">
            <a:normAutofit/>
          </a:bodyPr>
          <a:lstStyle/>
          <a:p>
            <a:pPr rtl="0"/>
            <a:r>
              <a:rPr lang="en-US" altLang="zh-CN" sz="4800" dirty="0">
                <a:solidFill>
                  <a:schemeClr val="bg1"/>
                </a:solidFill>
              </a:rPr>
              <a:t>The technique for investigating the background of scientific questions</a:t>
            </a:r>
          </a:p>
        </p:txBody>
      </p:sp>
      <p:sp>
        <p:nvSpPr>
          <p:cNvPr id="3" name="副标题 2"/>
          <p:cNvSpPr>
            <a:spLocks noGrp="1"/>
          </p:cNvSpPr>
          <p:nvPr>
            <p:ph type="subTitle" idx="4294967295"/>
          </p:nvPr>
        </p:nvSpPr>
        <p:spPr>
          <a:xfrm>
            <a:off x="722270" y="5124779"/>
            <a:ext cx="9582736" cy="1137793"/>
          </a:xfrm>
        </p:spPr>
        <p:txBody>
          <a:bodyPr rtlCol="0">
            <a:normAutofit/>
          </a:bodyPr>
          <a:lstStyle/>
          <a:p>
            <a:pPr marL="0" indent="0" rtl="0">
              <a:buNone/>
            </a:pPr>
            <a:r>
              <a:rPr lang="en-US" altLang="zh-CN" sz="2400" dirty="0">
                <a:solidFill>
                  <a:schemeClr val="bg1"/>
                </a:solidFill>
                <a:latin typeface="Microsoft YaHei UI Light" panose="020B0502040204020203" pitchFamily="34" charset="-122"/>
                <a:ea typeface="Microsoft YaHei UI Light" panose="020B0502040204020203" pitchFamily="34" charset="-122"/>
              </a:rPr>
              <a:t>Enwei Zhao</a:t>
            </a:r>
            <a:endParaRPr lang="zh-CN" altLang="en-US" sz="2400" dirty="0">
              <a:solidFill>
                <a:schemeClr val="bg1"/>
              </a:solidFill>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40CCE-BA09-6613-4B3D-A293999DA0E1}"/>
            </a:ext>
          </a:extLst>
        </p:cNvPr>
        <p:cNvGrpSpPr/>
        <p:nvPr/>
      </p:nvGrpSpPr>
      <p:grpSpPr>
        <a:xfrm>
          <a:off x="0" y="0"/>
          <a:ext cx="0" cy="0"/>
          <a:chOff x="0" y="0"/>
          <a:chExt cx="0" cy="0"/>
        </a:xfrm>
      </p:grpSpPr>
      <p:sp>
        <p:nvSpPr>
          <p:cNvPr id="18" name="矩形 17">
            <a:extLst>
              <a:ext uri="{FF2B5EF4-FFF2-40B4-BE49-F238E27FC236}">
                <a16:creationId xmlns:a16="http://schemas.microsoft.com/office/drawing/2014/main" id="{039D77C3-7239-8C8C-7FFD-11C6E3A49A2E}"/>
              </a:ext>
            </a:extLst>
          </p:cNvPr>
          <p:cNvSpPr/>
          <p:nvPr/>
        </p:nvSpPr>
        <p:spPr>
          <a:xfrm rot="5400000">
            <a:off x="10142200" y="1617886"/>
            <a:ext cx="742695" cy="15938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2AD5ABB0-5FCF-EEAB-A7F7-48B770FFC537}"/>
              </a:ext>
            </a:extLst>
          </p:cNvPr>
          <p:cNvSpPr>
            <a:spLocks noGrp="1"/>
          </p:cNvSpPr>
          <p:nvPr>
            <p:ph type="title"/>
          </p:nvPr>
        </p:nvSpPr>
        <p:spPr/>
        <p:txBody>
          <a:bodyPr/>
          <a:lstStyle/>
          <a:p>
            <a:r>
              <a:rPr lang="en-US" altLang="zh-CN" dirty="0"/>
              <a:t>Workflow</a:t>
            </a:r>
            <a:endParaRPr lang="zh-CN" altLang="en-US" dirty="0"/>
          </a:p>
        </p:txBody>
      </p:sp>
      <p:sp>
        <p:nvSpPr>
          <p:cNvPr id="4" name="矩形: 圆角 3">
            <a:extLst>
              <a:ext uri="{FF2B5EF4-FFF2-40B4-BE49-F238E27FC236}">
                <a16:creationId xmlns:a16="http://schemas.microsoft.com/office/drawing/2014/main" id="{BE1C7B84-80E8-7EB8-4FDB-CFF53CED3A19}"/>
              </a:ext>
            </a:extLst>
          </p:cNvPr>
          <p:cNvSpPr/>
          <p:nvPr/>
        </p:nvSpPr>
        <p:spPr>
          <a:xfrm>
            <a:off x="64007" y="1966309"/>
            <a:ext cx="2794959" cy="229005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latin typeface="Microsoft YaHei UI" panose="020B0503020204020204" pitchFamily="34" charset="-122"/>
                <a:ea typeface="Microsoft YaHei UI" panose="020B0503020204020204" pitchFamily="34" charset="-122"/>
              </a:rPr>
              <a:t> Try to ask a relatively </a:t>
            </a:r>
            <a:r>
              <a:rPr lang="en-US" altLang="zh-CN" b="1" dirty="0">
                <a:solidFill>
                  <a:srgbClr val="FFFF00"/>
                </a:solidFill>
                <a:latin typeface="Microsoft YaHei UI" panose="020B0503020204020204" pitchFamily="34" charset="-122"/>
                <a:ea typeface="Microsoft YaHei UI" panose="020B0503020204020204" pitchFamily="34" charset="-122"/>
              </a:rPr>
              <a:t>interesting and non-repetitive question </a:t>
            </a:r>
            <a:r>
              <a:rPr lang="en-US" altLang="zh-CN" dirty="0">
                <a:latin typeface="Microsoft YaHei UI" panose="020B0503020204020204" pitchFamily="34" charset="-122"/>
                <a:ea typeface="Microsoft YaHei UI" panose="020B0503020204020204" pitchFamily="34" charset="-122"/>
              </a:rPr>
              <a:t>which includes all the elements in a certain concept combination. </a:t>
            </a:r>
            <a:endParaRPr lang="zh-CN" altLang="en-US" dirty="0"/>
          </a:p>
        </p:txBody>
      </p:sp>
      <p:sp>
        <p:nvSpPr>
          <p:cNvPr id="5" name="流程图: 决策 4">
            <a:extLst>
              <a:ext uri="{FF2B5EF4-FFF2-40B4-BE49-F238E27FC236}">
                <a16:creationId xmlns:a16="http://schemas.microsoft.com/office/drawing/2014/main" id="{332F2668-1A02-3B74-0095-BB7EB9F40AB0}"/>
              </a:ext>
            </a:extLst>
          </p:cNvPr>
          <p:cNvSpPr/>
          <p:nvPr/>
        </p:nvSpPr>
        <p:spPr>
          <a:xfrm>
            <a:off x="3742428" y="1866845"/>
            <a:ext cx="3136884" cy="2639683"/>
          </a:xfrm>
          <a:prstGeom prst="flowChartDecisi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 </a:t>
            </a:r>
            <a:r>
              <a:rPr lang="en-US" altLang="zh-CN" dirty="0">
                <a:latin typeface="Microsoft YaHei UI" panose="020B0503020204020204" pitchFamily="34" charset="-122"/>
                <a:ea typeface="Microsoft YaHei UI" panose="020B0503020204020204" pitchFamily="34" charset="-122"/>
              </a:rPr>
              <a:t>Understanding insufficient to ask a question?</a:t>
            </a:r>
            <a:endParaRPr lang="zh-CN" altLang="en-US" dirty="0">
              <a:latin typeface="Microsoft YaHei UI" panose="020B0503020204020204" pitchFamily="34" charset="-122"/>
              <a:ea typeface="Microsoft YaHei UI" panose="020B0503020204020204" pitchFamily="34" charset="-122"/>
            </a:endParaRPr>
          </a:p>
        </p:txBody>
      </p:sp>
      <p:sp>
        <p:nvSpPr>
          <p:cNvPr id="6" name="矩形: 圆角 5">
            <a:extLst>
              <a:ext uri="{FF2B5EF4-FFF2-40B4-BE49-F238E27FC236}">
                <a16:creationId xmlns:a16="http://schemas.microsoft.com/office/drawing/2014/main" id="{C5B17297-E675-7FDC-60B3-598958B09B99}"/>
              </a:ext>
            </a:extLst>
          </p:cNvPr>
          <p:cNvSpPr/>
          <p:nvPr/>
        </p:nvSpPr>
        <p:spPr>
          <a:xfrm>
            <a:off x="3592648" y="5391300"/>
            <a:ext cx="3286664" cy="1096072"/>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latin typeface="Microsoft YaHei UI" panose="020B0503020204020204" pitchFamily="34" charset="-122"/>
                <a:ea typeface="Microsoft YaHei UI" panose="020B0503020204020204" pitchFamily="34" charset="-122"/>
              </a:rPr>
              <a:t>Explore that concept or concept combination freely.</a:t>
            </a:r>
            <a:endParaRPr lang="zh-CN" altLang="en-US" dirty="0"/>
          </a:p>
        </p:txBody>
      </p:sp>
      <p:sp>
        <p:nvSpPr>
          <p:cNvPr id="7" name="流程图: 决策 6">
            <a:extLst>
              <a:ext uri="{FF2B5EF4-FFF2-40B4-BE49-F238E27FC236}">
                <a16:creationId xmlns:a16="http://schemas.microsoft.com/office/drawing/2014/main" id="{854303C6-717E-3463-8B27-E06E4A7D927B}"/>
              </a:ext>
            </a:extLst>
          </p:cNvPr>
          <p:cNvSpPr/>
          <p:nvPr/>
        </p:nvSpPr>
        <p:spPr>
          <a:xfrm>
            <a:off x="9247006" y="2109442"/>
            <a:ext cx="2563489" cy="2157172"/>
          </a:xfrm>
          <a:prstGeom prst="flowChartDecisi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sz="1400" dirty="0">
                <a:latin typeface="Microsoft YaHei UI" panose="020B0503020204020204" pitchFamily="34" charset="-122"/>
                <a:ea typeface="Microsoft YaHei UI" panose="020B0503020204020204" pitchFamily="34" charset="-122"/>
              </a:rPr>
              <a:t>Sufficient understanding of all key concepts and their combinations?</a:t>
            </a:r>
            <a:endParaRPr lang="zh-CN" altLang="en-US" sz="1400" dirty="0">
              <a:latin typeface="Microsoft YaHei UI" panose="020B0503020204020204" pitchFamily="34" charset="-122"/>
              <a:ea typeface="Microsoft YaHei UI" panose="020B0503020204020204" pitchFamily="34" charset="-122"/>
            </a:endParaRPr>
          </a:p>
        </p:txBody>
      </p:sp>
      <p:sp>
        <p:nvSpPr>
          <p:cNvPr id="8" name="矩形: 圆角 7">
            <a:extLst>
              <a:ext uri="{FF2B5EF4-FFF2-40B4-BE49-F238E27FC236}">
                <a16:creationId xmlns:a16="http://schemas.microsoft.com/office/drawing/2014/main" id="{E3F21736-CA19-89E9-3718-642EC5C136D8}"/>
              </a:ext>
            </a:extLst>
          </p:cNvPr>
          <p:cNvSpPr/>
          <p:nvPr/>
        </p:nvSpPr>
        <p:spPr>
          <a:xfrm>
            <a:off x="8820721" y="5417180"/>
            <a:ext cx="3079630" cy="1008858"/>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latin typeface="Microsoft YaHei UI" panose="020B0503020204020204" pitchFamily="34" charset="-122"/>
                <a:ea typeface="Microsoft YaHei UI" panose="020B0503020204020204" pitchFamily="34" charset="-122"/>
              </a:rPr>
              <a:t>End investigation</a:t>
            </a:r>
            <a:endParaRPr lang="zh-CN" altLang="en-US" dirty="0">
              <a:latin typeface="Microsoft YaHei UI" panose="020B0503020204020204" pitchFamily="34" charset="-122"/>
              <a:ea typeface="Microsoft YaHei UI" panose="020B0503020204020204" pitchFamily="34" charset="-122"/>
            </a:endParaRPr>
          </a:p>
        </p:txBody>
      </p:sp>
      <p:sp>
        <p:nvSpPr>
          <p:cNvPr id="9" name="箭头: 右 8">
            <a:extLst>
              <a:ext uri="{FF2B5EF4-FFF2-40B4-BE49-F238E27FC236}">
                <a16:creationId xmlns:a16="http://schemas.microsoft.com/office/drawing/2014/main" id="{CE5627D8-350C-9E8A-45F3-DBCA0AF850DC}"/>
              </a:ext>
            </a:extLst>
          </p:cNvPr>
          <p:cNvSpPr/>
          <p:nvPr/>
        </p:nvSpPr>
        <p:spPr>
          <a:xfrm>
            <a:off x="3017758" y="2983104"/>
            <a:ext cx="636919" cy="396815"/>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1758266C-BA9A-EA56-8622-72D174F20F15}"/>
              </a:ext>
            </a:extLst>
          </p:cNvPr>
          <p:cNvSpPr/>
          <p:nvPr/>
        </p:nvSpPr>
        <p:spPr>
          <a:xfrm>
            <a:off x="6879312" y="2983103"/>
            <a:ext cx="636919" cy="396815"/>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 name="箭头: 下 10">
            <a:extLst>
              <a:ext uri="{FF2B5EF4-FFF2-40B4-BE49-F238E27FC236}">
                <a16:creationId xmlns:a16="http://schemas.microsoft.com/office/drawing/2014/main" id="{3275D543-BAD8-9829-E0DA-923EB1FB8B77}"/>
              </a:ext>
            </a:extLst>
          </p:cNvPr>
          <p:cNvSpPr/>
          <p:nvPr/>
        </p:nvSpPr>
        <p:spPr>
          <a:xfrm>
            <a:off x="10360534" y="4409747"/>
            <a:ext cx="336431" cy="904820"/>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 name="箭头: 下 11">
            <a:extLst>
              <a:ext uri="{FF2B5EF4-FFF2-40B4-BE49-F238E27FC236}">
                <a16:creationId xmlns:a16="http://schemas.microsoft.com/office/drawing/2014/main" id="{7B52F20C-E111-D35F-DE7B-D81B22B2CEAA}"/>
              </a:ext>
            </a:extLst>
          </p:cNvPr>
          <p:cNvSpPr/>
          <p:nvPr/>
        </p:nvSpPr>
        <p:spPr>
          <a:xfrm>
            <a:off x="5142654" y="4583261"/>
            <a:ext cx="336431" cy="731306"/>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 name="箭头: 直角上 12">
            <a:extLst>
              <a:ext uri="{FF2B5EF4-FFF2-40B4-BE49-F238E27FC236}">
                <a16:creationId xmlns:a16="http://schemas.microsoft.com/office/drawing/2014/main" id="{1BA33A72-66DA-54CA-E1A3-303BFE878801}"/>
              </a:ext>
            </a:extLst>
          </p:cNvPr>
          <p:cNvSpPr/>
          <p:nvPr/>
        </p:nvSpPr>
        <p:spPr>
          <a:xfrm flipH="1">
            <a:off x="1250829" y="4256362"/>
            <a:ext cx="2303713" cy="1868100"/>
          </a:xfrm>
          <a:prstGeom prst="bentUpArrow">
            <a:avLst>
              <a:gd name="adj1" fmla="val 8699"/>
              <a:gd name="adj2" fmla="val 10598"/>
              <a:gd name="adj3" fmla="val 19926"/>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45781386-7A27-BFD6-E7A0-C9D74795DBA7}"/>
              </a:ext>
            </a:extLst>
          </p:cNvPr>
          <p:cNvSpPr txBox="1"/>
          <p:nvPr/>
        </p:nvSpPr>
        <p:spPr>
          <a:xfrm>
            <a:off x="5445489" y="4685874"/>
            <a:ext cx="706055" cy="369332"/>
          </a:xfrm>
          <a:prstGeom prst="rect">
            <a:avLst/>
          </a:prstGeom>
          <a:noFill/>
        </p:spPr>
        <p:txBody>
          <a:bodyPr wrap="square" rtlCol="0">
            <a:spAutoFit/>
          </a:bodyPr>
          <a:lstStyle/>
          <a:p>
            <a:r>
              <a:rPr lang="en-US" altLang="zh-CN" b="1" dirty="0"/>
              <a:t>yes</a:t>
            </a:r>
            <a:endParaRPr lang="zh-CN" altLang="en-US" b="1" dirty="0"/>
          </a:p>
        </p:txBody>
      </p:sp>
      <p:sp>
        <p:nvSpPr>
          <p:cNvPr id="15" name="文本框 14">
            <a:extLst>
              <a:ext uri="{FF2B5EF4-FFF2-40B4-BE49-F238E27FC236}">
                <a16:creationId xmlns:a16="http://schemas.microsoft.com/office/drawing/2014/main" id="{97099641-F0E8-D8DE-E3D3-995B109B9E82}"/>
              </a:ext>
            </a:extLst>
          </p:cNvPr>
          <p:cNvSpPr txBox="1"/>
          <p:nvPr/>
        </p:nvSpPr>
        <p:spPr>
          <a:xfrm>
            <a:off x="6879312" y="2737737"/>
            <a:ext cx="636918" cy="369332"/>
          </a:xfrm>
          <a:prstGeom prst="rect">
            <a:avLst/>
          </a:prstGeom>
          <a:noFill/>
        </p:spPr>
        <p:txBody>
          <a:bodyPr wrap="square" rtlCol="0">
            <a:spAutoFit/>
          </a:bodyPr>
          <a:lstStyle/>
          <a:p>
            <a:r>
              <a:rPr lang="en-US" altLang="zh-CN" b="1" dirty="0"/>
              <a:t>no</a:t>
            </a:r>
            <a:endParaRPr lang="zh-CN" altLang="en-US" b="1" dirty="0"/>
          </a:p>
        </p:txBody>
      </p:sp>
      <p:sp>
        <p:nvSpPr>
          <p:cNvPr id="17" name="箭头: 直角上 16">
            <a:extLst>
              <a:ext uri="{FF2B5EF4-FFF2-40B4-BE49-F238E27FC236}">
                <a16:creationId xmlns:a16="http://schemas.microsoft.com/office/drawing/2014/main" id="{A9A79DFA-47E0-E1CE-1091-400CA622E0CB}"/>
              </a:ext>
            </a:extLst>
          </p:cNvPr>
          <p:cNvSpPr/>
          <p:nvPr/>
        </p:nvSpPr>
        <p:spPr>
          <a:xfrm flipH="1" flipV="1">
            <a:off x="1316539" y="1326229"/>
            <a:ext cx="9276699" cy="640080"/>
          </a:xfrm>
          <a:prstGeom prst="bentUpArrow">
            <a:avLst>
              <a:gd name="adj1" fmla="val 20957"/>
              <a:gd name="adj2" fmla="val 25000"/>
              <a:gd name="adj3" fmla="val 25000"/>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875FF593-EE6E-E47E-D87A-36F8F006CD12}"/>
              </a:ext>
            </a:extLst>
          </p:cNvPr>
          <p:cNvSpPr txBox="1"/>
          <p:nvPr/>
        </p:nvSpPr>
        <p:spPr>
          <a:xfrm>
            <a:off x="10570700" y="4682517"/>
            <a:ext cx="580846" cy="369332"/>
          </a:xfrm>
          <a:prstGeom prst="rect">
            <a:avLst/>
          </a:prstGeom>
          <a:noFill/>
        </p:spPr>
        <p:txBody>
          <a:bodyPr wrap="square" rtlCol="0">
            <a:spAutoFit/>
          </a:bodyPr>
          <a:lstStyle/>
          <a:p>
            <a:r>
              <a:rPr lang="en-US" altLang="zh-CN" b="1" dirty="0"/>
              <a:t>yes</a:t>
            </a:r>
            <a:endParaRPr lang="zh-CN" altLang="en-US" b="1" dirty="0"/>
          </a:p>
        </p:txBody>
      </p:sp>
      <p:sp>
        <p:nvSpPr>
          <p:cNvPr id="20" name="文本框 19">
            <a:extLst>
              <a:ext uri="{FF2B5EF4-FFF2-40B4-BE49-F238E27FC236}">
                <a16:creationId xmlns:a16="http://schemas.microsoft.com/office/drawing/2014/main" id="{E8DED3FD-6321-CCAD-0D8E-918C955D7077}"/>
              </a:ext>
            </a:extLst>
          </p:cNvPr>
          <p:cNvSpPr txBox="1"/>
          <p:nvPr/>
        </p:nvSpPr>
        <p:spPr>
          <a:xfrm>
            <a:off x="10614052" y="1559123"/>
            <a:ext cx="580846" cy="369332"/>
          </a:xfrm>
          <a:prstGeom prst="rect">
            <a:avLst/>
          </a:prstGeom>
          <a:noFill/>
        </p:spPr>
        <p:txBody>
          <a:bodyPr wrap="square" rtlCol="0">
            <a:spAutoFit/>
          </a:bodyPr>
          <a:lstStyle/>
          <a:p>
            <a:r>
              <a:rPr lang="en-US" altLang="zh-CN" b="1" dirty="0"/>
              <a:t>no</a:t>
            </a:r>
            <a:endParaRPr lang="zh-CN" altLang="en-US" b="1" dirty="0"/>
          </a:p>
        </p:txBody>
      </p:sp>
      <p:sp>
        <p:nvSpPr>
          <p:cNvPr id="3" name="矩形: 圆角 2">
            <a:extLst>
              <a:ext uri="{FF2B5EF4-FFF2-40B4-BE49-F238E27FC236}">
                <a16:creationId xmlns:a16="http://schemas.microsoft.com/office/drawing/2014/main" id="{CD2964EE-9882-FCC2-8EBA-EEC75F41E8C0}"/>
              </a:ext>
            </a:extLst>
          </p:cNvPr>
          <p:cNvSpPr/>
          <p:nvPr/>
        </p:nvSpPr>
        <p:spPr>
          <a:xfrm>
            <a:off x="7516231" y="2887089"/>
            <a:ext cx="1179196" cy="64008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Ask the question</a:t>
            </a:r>
            <a:endParaRPr lang="zh-CN" altLang="en-US" dirty="0"/>
          </a:p>
        </p:txBody>
      </p:sp>
      <p:sp>
        <p:nvSpPr>
          <p:cNvPr id="16" name="箭头: 右 15">
            <a:extLst>
              <a:ext uri="{FF2B5EF4-FFF2-40B4-BE49-F238E27FC236}">
                <a16:creationId xmlns:a16="http://schemas.microsoft.com/office/drawing/2014/main" id="{4C5B1C5B-FDED-9EE1-AA0F-7AE3DB47978E}"/>
              </a:ext>
            </a:extLst>
          </p:cNvPr>
          <p:cNvSpPr/>
          <p:nvPr/>
        </p:nvSpPr>
        <p:spPr>
          <a:xfrm>
            <a:off x="8756847" y="2989621"/>
            <a:ext cx="417396" cy="396815"/>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854043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500"/>
                                        <p:tgtEl>
                                          <p:spTgt spid="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fade">
                                      <p:cBhvr>
                                        <p:cTn id="65" dur="500"/>
                                        <p:tgtEl>
                                          <p:spTgt spid="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500"/>
                                        <p:tgtEl>
                                          <p:spTgt spid="1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p:bldP spid="15" grpId="0"/>
      <p:bldP spid="17" grpId="0" animBg="1"/>
      <p:bldP spid="19" grpId="0"/>
      <p:bldP spid="20" grpId="0"/>
      <p:bldP spid="3"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DD7B2-5006-3446-9D23-E415C00C811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E6FB192-2181-2FF2-6F5A-4A2D50318B5D}"/>
              </a:ext>
            </a:extLst>
          </p:cNvPr>
          <p:cNvSpPr>
            <a:spLocks noGrp="1"/>
          </p:cNvSpPr>
          <p:nvPr>
            <p:ph type="title"/>
          </p:nvPr>
        </p:nvSpPr>
        <p:spPr/>
        <p:txBody>
          <a:bodyPr/>
          <a:lstStyle/>
          <a:p>
            <a:r>
              <a:rPr lang="en-US" altLang="zh-CN" dirty="0"/>
              <a:t>Free exploration</a:t>
            </a:r>
            <a:endParaRPr lang="zh-CN" altLang="en-US" dirty="0"/>
          </a:p>
        </p:txBody>
      </p:sp>
      <p:sp>
        <p:nvSpPr>
          <p:cNvPr id="3" name="内容占位符 2">
            <a:extLst>
              <a:ext uri="{FF2B5EF4-FFF2-40B4-BE49-F238E27FC236}">
                <a16:creationId xmlns:a16="http://schemas.microsoft.com/office/drawing/2014/main" id="{CA9A4373-CBA1-1740-77CB-813869F9F8B7}"/>
              </a:ext>
            </a:extLst>
          </p:cNvPr>
          <p:cNvSpPr>
            <a:spLocks noGrp="1"/>
          </p:cNvSpPr>
          <p:nvPr>
            <p:ph sz="quarter" idx="10"/>
          </p:nvPr>
        </p:nvSpPr>
        <p:spPr>
          <a:xfrm>
            <a:off x="539495" y="1435607"/>
            <a:ext cx="10983131" cy="5060083"/>
          </a:xfrm>
        </p:spPr>
        <p:txBody>
          <a:bodyPr>
            <a:normAutofit/>
          </a:bodyPr>
          <a:lstStyle/>
          <a:p>
            <a:pPr>
              <a:lnSpc>
                <a:spcPct val="150000"/>
              </a:lnSpc>
            </a:pPr>
            <a:r>
              <a:rPr lang="en-US" altLang="zh-CN" sz="2000" b="1" dirty="0"/>
              <a:t>Definition</a:t>
            </a:r>
            <a:r>
              <a:rPr lang="zh-CN" altLang="en-US" sz="2000" b="1" dirty="0"/>
              <a:t>：</a:t>
            </a:r>
            <a:r>
              <a:rPr lang="en-US" altLang="zh-CN" sz="2000" dirty="0"/>
              <a:t>Any behavior you find interesting and feasible, which can facilitate your understanding of the target concept or concept combination. </a:t>
            </a:r>
          </a:p>
          <a:p>
            <a:pPr>
              <a:lnSpc>
                <a:spcPct val="150000"/>
              </a:lnSpc>
            </a:pPr>
            <a:endParaRPr lang="zh-CN" altLang="en-US" sz="2000" dirty="0"/>
          </a:p>
        </p:txBody>
      </p:sp>
      <p:graphicFrame>
        <p:nvGraphicFramePr>
          <p:cNvPr id="4" name="表格 3">
            <a:extLst>
              <a:ext uri="{FF2B5EF4-FFF2-40B4-BE49-F238E27FC236}">
                <a16:creationId xmlns:a16="http://schemas.microsoft.com/office/drawing/2014/main" id="{6764574D-5273-FC14-5770-0C20E10A8DF8}"/>
              </a:ext>
            </a:extLst>
          </p:cNvPr>
          <p:cNvGraphicFramePr>
            <a:graphicFrameLocks noGrp="1"/>
          </p:cNvGraphicFramePr>
          <p:nvPr>
            <p:extLst>
              <p:ext uri="{D42A27DB-BD31-4B8C-83A1-F6EECF244321}">
                <p14:modId xmlns:p14="http://schemas.microsoft.com/office/powerpoint/2010/main" val="189930038"/>
              </p:ext>
            </p:extLst>
          </p:nvPr>
        </p:nvGraphicFramePr>
        <p:xfrm>
          <a:off x="2032000" y="2992919"/>
          <a:ext cx="8128000" cy="1376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541852461"/>
                    </a:ext>
                  </a:extLst>
                </a:gridCol>
                <a:gridCol w="4064000">
                  <a:extLst>
                    <a:ext uri="{9D8B030D-6E8A-4147-A177-3AD203B41FA5}">
                      <a16:colId xmlns:a16="http://schemas.microsoft.com/office/drawing/2014/main" val="3329258090"/>
                    </a:ext>
                  </a:extLst>
                </a:gridCol>
              </a:tblGrid>
              <a:tr h="370840">
                <a:tc>
                  <a:txBody>
                    <a:bodyPr/>
                    <a:lstStyle/>
                    <a:p>
                      <a:r>
                        <a:rPr lang="en-US" altLang="zh-CN" dirty="0"/>
                        <a:t>Recommended tools</a:t>
                      </a:r>
                      <a:endParaRPr lang="zh-CN" altLang="en-US" dirty="0"/>
                    </a:p>
                  </a:txBody>
                  <a:tcPr/>
                </a:tc>
                <a:tc>
                  <a:txBody>
                    <a:bodyPr/>
                    <a:lstStyle/>
                    <a:p>
                      <a:r>
                        <a:rPr lang="en-US" altLang="zh-CN" dirty="0"/>
                        <a:t>Features</a:t>
                      </a:r>
                      <a:endParaRPr lang="zh-CN" altLang="en-US" dirty="0"/>
                    </a:p>
                  </a:txBody>
                  <a:tcPr/>
                </a:tc>
                <a:extLst>
                  <a:ext uri="{0D108BD9-81ED-4DB2-BD59-A6C34878D82A}">
                    <a16:rowId xmlns:a16="http://schemas.microsoft.com/office/drawing/2014/main" val="184224837"/>
                  </a:ext>
                </a:extLst>
              </a:tr>
              <a:tr h="370840">
                <a:tc>
                  <a:txBody>
                    <a:bodyPr/>
                    <a:lstStyle/>
                    <a:p>
                      <a:r>
                        <a:rPr lang="en-US" altLang="zh-CN" dirty="0"/>
                        <a:t>Wikipedia</a:t>
                      </a:r>
                      <a:endParaRPr lang="zh-CN" altLang="en-US" dirty="0"/>
                    </a:p>
                  </a:txBody>
                  <a:tcPr/>
                </a:tc>
                <a:tc>
                  <a:txBody>
                    <a:bodyPr/>
                    <a:lstStyle/>
                    <a:p>
                      <a:r>
                        <a:rPr lang="en-US" altLang="zh-CN" sz="1800" kern="1200" dirty="0">
                          <a:solidFill>
                            <a:schemeClr val="dk1"/>
                          </a:solidFill>
                          <a:latin typeface="+mn-lt"/>
                          <a:ea typeface="+mn-ea"/>
                          <a:cs typeface="+mn-cs"/>
                        </a:rPr>
                        <a:t>diverse perspectives </a:t>
                      </a:r>
                      <a:r>
                        <a:rPr lang="zh-CN" altLang="en-US" sz="1800" kern="1200" dirty="0">
                          <a:solidFill>
                            <a:schemeClr val="dk1"/>
                          </a:solidFill>
                          <a:latin typeface="+mn-lt"/>
                          <a:ea typeface="+mn-ea"/>
                          <a:cs typeface="+mn-cs"/>
                        </a:rPr>
                        <a:t>；</a:t>
                      </a:r>
                      <a:r>
                        <a:rPr lang="en-US" altLang="zh-CN" sz="1800" kern="1200" dirty="0">
                          <a:solidFill>
                            <a:schemeClr val="dk1"/>
                          </a:solidFill>
                          <a:latin typeface="+mn-lt"/>
                          <a:ea typeface="+mn-ea"/>
                          <a:cs typeface="+mn-cs"/>
                        </a:rPr>
                        <a:t>abundant hyperlink</a:t>
                      </a:r>
                      <a:endParaRPr lang="zh-CN" altLang="en-US" sz="1800" kern="1200" dirty="0">
                        <a:solidFill>
                          <a:schemeClr val="dk1"/>
                        </a:solidFill>
                        <a:latin typeface="+mn-lt"/>
                        <a:ea typeface="+mn-ea"/>
                        <a:cs typeface="+mn-cs"/>
                      </a:endParaRPr>
                    </a:p>
                  </a:txBody>
                  <a:tcPr/>
                </a:tc>
                <a:extLst>
                  <a:ext uri="{0D108BD9-81ED-4DB2-BD59-A6C34878D82A}">
                    <a16:rowId xmlns:a16="http://schemas.microsoft.com/office/drawing/2014/main" val="2613208963"/>
                  </a:ext>
                </a:extLst>
              </a:tr>
              <a:tr h="254262">
                <a:tc>
                  <a:txBody>
                    <a:bodyPr/>
                    <a:lstStyle/>
                    <a:p>
                      <a:r>
                        <a:rPr lang="en-US" altLang="zh-CN" dirty="0"/>
                        <a:t>perplexity</a:t>
                      </a:r>
                      <a:r>
                        <a:rPr lang="zh-CN" altLang="en-US" dirty="0"/>
                        <a:t>（</a:t>
                      </a:r>
                      <a:r>
                        <a:rPr lang="en-US" altLang="zh-CN" dirty="0"/>
                        <a:t>https://www.perplexity.ai/</a:t>
                      </a:r>
                      <a:r>
                        <a:rPr lang="zh-CN" altLang="en-US" dirty="0"/>
                        <a:t>）</a:t>
                      </a:r>
                    </a:p>
                  </a:txBody>
                  <a:tcPr/>
                </a:tc>
                <a:tc>
                  <a:txBody>
                    <a:bodyPr/>
                    <a:lstStyle/>
                    <a:p>
                      <a:r>
                        <a:rPr lang="en-US" altLang="zh-CN" dirty="0"/>
                        <a:t>accurate</a:t>
                      </a:r>
                      <a:r>
                        <a:rPr lang="zh-CN" altLang="en-US" dirty="0"/>
                        <a:t>；</a:t>
                      </a:r>
                      <a:r>
                        <a:rPr lang="en-US" altLang="zh-CN" dirty="0"/>
                        <a:t>fast</a:t>
                      </a:r>
                      <a:endParaRPr lang="zh-CN" altLang="en-US" dirty="0"/>
                    </a:p>
                  </a:txBody>
                  <a:tcPr/>
                </a:tc>
                <a:extLst>
                  <a:ext uri="{0D108BD9-81ED-4DB2-BD59-A6C34878D82A}">
                    <a16:rowId xmlns:a16="http://schemas.microsoft.com/office/drawing/2014/main" val="733562453"/>
                  </a:ext>
                </a:extLst>
              </a:tr>
            </a:tbl>
          </a:graphicData>
        </a:graphic>
      </p:graphicFrame>
    </p:spTree>
    <p:extLst>
      <p:ext uri="{BB962C8B-B14F-4D97-AF65-F5344CB8AC3E}">
        <p14:creationId xmlns:p14="http://schemas.microsoft.com/office/powerpoint/2010/main" val="2480713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E5A3F-D3FE-A952-4391-25EE604BBA7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48AAE27-A9F9-C829-5F57-369B52B6FF56}"/>
              </a:ext>
            </a:extLst>
          </p:cNvPr>
          <p:cNvSpPr>
            <a:spLocks noGrp="1"/>
          </p:cNvSpPr>
          <p:nvPr>
            <p:ph type="title"/>
          </p:nvPr>
        </p:nvSpPr>
        <p:spPr/>
        <p:txBody>
          <a:bodyPr>
            <a:normAutofit fontScale="90000"/>
          </a:bodyPr>
          <a:lstStyle/>
          <a:p>
            <a:r>
              <a:rPr lang="en-US" altLang="zh-CN" dirty="0"/>
              <a:t>General background investigation: an example</a:t>
            </a:r>
            <a:endParaRPr lang="zh-CN" altLang="en-US" dirty="0"/>
          </a:p>
        </p:txBody>
      </p:sp>
      <p:sp>
        <p:nvSpPr>
          <p:cNvPr id="4" name="矩形: 圆角 3">
            <a:extLst>
              <a:ext uri="{FF2B5EF4-FFF2-40B4-BE49-F238E27FC236}">
                <a16:creationId xmlns:a16="http://schemas.microsoft.com/office/drawing/2014/main" id="{A2C532BF-B143-0BFC-2B60-7B13E850900C}"/>
              </a:ext>
            </a:extLst>
          </p:cNvPr>
          <p:cNvSpPr/>
          <p:nvPr/>
        </p:nvSpPr>
        <p:spPr>
          <a:xfrm>
            <a:off x="87346" y="1067161"/>
            <a:ext cx="4023497" cy="120407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sz="1600" dirty="0">
                <a:latin typeface="Microsoft YaHei UI" panose="020B0503020204020204" pitchFamily="34" charset="-122"/>
                <a:ea typeface="Microsoft YaHei UI" panose="020B0503020204020204" pitchFamily="34" charset="-122"/>
              </a:rPr>
              <a:t> Try to ask a relatively interesting and non-repetitive question which includes all the elements in a certain concept combination. </a:t>
            </a:r>
            <a:endParaRPr lang="zh-CN" altLang="en-US" sz="1600" dirty="0"/>
          </a:p>
        </p:txBody>
      </p:sp>
      <p:sp>
        <p:nvSpPr>
          <p:cNvPr id="5" name="流程图: 决策 4">
            <a:extLst>
              <a:ext uri="{FF2B5EF4-FFF2-40B4-BE49-F238E27FC236}">
                <a16:creationId xmlns:a16="http://schemas.microsoft.com/office/drawing/2014/main" id="{4195D525-8396-A7F0-BF4A-208E815B3EAC}"/>
              </a:ext>
            </a:extLst>
          </p:cNvPr>
          <p:cNvSpPr/>
          <p:nvPr/>
        </p:nvSpPr>
        <p:spPr>
          <a:xfrm>
            <a:off x="456641" y="2398626"/>
            <a:ext cx="2815613" cy="2070849"/>
          </a:xfrm>
          <a:prstGeom prst="flowChartDecisi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sz="1600" dirty="0"/>
              <a:t> </a:t>
            </a:r>
            <a:r>
              <a:rPr lang="en-US" altLang="zh-CN" sz="1600" dirty="0">
                <a:latin typeface="Microsoft YaHei UI" panose="020B0503020204020204" pitchFamily="34" charset="-122"/>
                <a:ea typeface="Microsoft YaHei UI" panose="020B0503020204020204" pitchFamily="34" charset="-122"/>
              </a:rPr>
              <a:t>Understanding insufficient to ask a question?</a:t>
            </a:r>
            <a:endParaRPr lang="zh-CN" altLang="en-US" sz="1600" dirty="0">
              <a:latin typeface="Microsoft YaHei UI" panose="020B0503020204020204" pitchFamily="34" charset="-122"/>
              <a:ea typeface="Microsoft YaHei UI" panose="020B0503020204020204" pitchFamily="34" charset="-122"/>
            </a:endParaRPr>
          </a:p>
        </p:txBody>
      </p:sp>
      <p:sp>
        <p:nvSpPr>
          <p:cNvPr id="6" name="矩形: 圆角 5">
            <a:extLst>
              <a:ext uri="{FF2B5EF4-FFF2-40B4-BE49-F238E27FC236}">
                <a16:creationId xmlns:a16="http://schemas.microsoft.com/office/drawing/2014/main" id="{A20D7C79-DB6A-CFBD-B55D-4205F70FC679}"/>
              </a:ext>
            </a:extLst>
          </p:cNvPr>
          <p:cNvSpPr/>
          <p:nvPr/>
        </p:nvSpPr>
        <p:spPr>
          <a:xfrm>
            <a:off x="221116" y="4694767"/>
            <a:ext cx="3286664" cy="1096072"/>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latin typeface="Microsoft YaHei UI" panose="020B0503020204020204" pitchFamily="34" charset="-122"/>
                <a:ea typeface="Microsoft YaHei UI" panose="020B0503020204020204" pitchFamily="34" charset="-122"/>
              </a:rPr>
              <a:t>Explore that concept or concept combination freely.</a:t>
            </a:r>
            <a:endParaRPr lang="zh-CN" altLang="en-US" dirty="0"/>
          </a:p>
        </p:txBody>
      </p:sp>
      <p:sp>
        <p:nvSpPr>
          <p:cNvPr id="7" name="矩形: 圆角 6">
            <a:extLst>
              <a:ext uri="{FF2B5EF4-FFF2-40B4-BE49-F238E27FC236}">
                <a16:creationId xmlns:a16="http://schemas.microsoft.com/office/drawing/2014/main" id="{9CBC5760-9F9E-3463-C2EE-92A9391B7649}"/>
              </a:ext>
            </a:extLst>
          </p:cNvPr>
          <p:cNvSpPr/>
          <p:nvPr/>
        </p:nvSpPr>
        <p:spPr>
          <a:xfrm>
            <a:off x="1274850" y="6134903"/>
            <a:ext cx="1179196" cy="64008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zh-CN" dirty="0"/>
              <a:t>Ask the question</a:t>
            </a:r>
            <a:endParaRPr lang="zh-CN" altLang="en-US" dirty="0"/>
          </a:p>
        </p:txBody>
      </p:sp>
      <p:sp>
        <p:nvSpPr>
          <p:cNvPr id="8" name="箭头: 下 7">
            <a:extLst>
              <a:ext uri="{FF2B5EF4-FFF2-40B4-BE49-F238E27FC236}">
                <a16:creationId xmlns:a16="http://schemas.microsoft.com/office/drawing/2014/main" id="{2D0BCC29-90A0-5124-84ED-A01B453E5D7B}"/>
              </a:ext>
            </a:extLst>
          </p:cNvPr>
          <p:cNvSpPr/>
          <p:nvPr/>
        </p:nvSpPr>
        <p:spPr>
          <a:xfrm>
            <a:off x="2061713" y="2342990"/>
            <a:ext cx="198408" cy="2390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下 8">
            <a:extLst>
              <a:ext uri="{FF2B5EF4-FFF2-40B4-BE49-F238E27FC236}">
                <a16:creationId xmlns:a16="http://schemas.microsoft.com/office/drawing/2014/main" id="{66F9D971-CAD0-0733-CA75-7A8C17E503C5}"/>
              </a:ext>
            </a:extLst>
          </p:cNvPr>
          <p:cNvSpPr/>
          <p:nvPr/>
        </p:nvSpPr>
        <p:spPr>
          <a:xfrm>
            <a:off x="2160917" y="4295948"/>
            <a:ext cx="198408" cy="32706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下 9">
            <a:extLst>
              <a:ext uri="{FF2B5EF4-FFF2-40B4-BE49-F238E27FC236}">
                <a16:creationId xmlns:a16="http://schemas.microsoft.com/office/drawing/2014/main" id="{800D0232-1CCA-25C2-1583-E1F749DEFE34}"/>
              </a:ext>
            </a:extLst>
          </p:cNvPr>
          <p:cNvSpPr/>
          <p:nvPr/>
        </p:nvSpPr>
        <p:spPr>
          <a:xfrm>
            <a:off x="1765244" y="5862488"/>
            <a:ext cx="198408" cy="2390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6D9A3BE8-20ED-7D5F-28CF-0F6C3CAB7BFA}"/>
              </a:ext>
            </a:extLst>
          </p:cNvPr>
          <p:cNvSpPr txBox="1"/>
          <p:nvPr/>
        </p:nvSpPr>
        <p:spPr>
          <a:xfrm>
            <a:off x="2275048" y="4198046"/>
            <a:ext cx="659221" cy="369332"/>
          </a:xfrm>
          <a:prstGeom prst="rect">
            <a:avLst/>
          </a:prstGeom>
          <a:noFill/>
        </p:spPr>
        <p:txBody>
          <a:bodyPr wrap="square" rtlCol="0">
            <a:spAutoFit/>
          </a:bodyPr>
          <a:lstStyle/>
          <a:p>
            <a:r>
              <a:rPr lang="en-US" altLang="zh-CN" b="1" dirty="0"/>
              <a:t>yes</a:t>
            </a:r>
            <a:endParaRPr lang="zh-CN" altLang="en-US" b="1" dirty="0"/>
          </a:p>
        </p:txBody>
      </p:sp>
      <p:sp>
        <p:nvSpPr>
          <p:cNvPr id="12" name="文本框 11">
            <a:extLst>
              <a:ext uri="{FF2B5EF4-FFF2-40B4-BE49-F238E27FC236}">
                <a16:creationId xmlns:a16="http://schemas.microsoft.com/office/drawing/2014/main" id="{9399DE9B-DAD3-BB2D-65F3-539806903096}"/>
              </a:ext>
            </a:extLst>
          </p:cNvPr>
          <p:cNvSpPr txBox="1"/>
          <p:nvPr/>
        </p:nvSpPr>
        <p:spPr>
          <a:xfrm>
            <a:off x="4612515" y="1327544"/>
            <a:ext cx="7684119" cy="523220"/>
          </a:xfrm>
          <a:prstGeom prst="rect">
            <a:avLst/>
          </a:prstGeom>
          <a:noFill/>
        </p:spPr>
        <p:txBody>
          <a:bodyPr wrap="square" rtlCol="0">
            <a:spAutoFit/>
          </a:bodyPr>
          <a:lstStyle/>
          <a:p>
            <a:r>
              <a:rPr lang="en-US" altLang="zh-CN" sz="2800" dirty="0">
                <a:latin typeface="Microsoft YaHei UI" panose="020B0503020204020204" pitchFamily="34" charset="-122"/>
                <a:ea typeface="Microsoft YaHei UI" panose="020B0503020204020204" pitchFamily="34" charset="-122"/>
              </a:rPr>
              <a:t>modulate + boredom + escape response</a:t>
            </a:r>
            <a:endParaRPr lang="zh-CN" altLang="en-US" sz="2800" dirty="0"/>
          </a:p>
        </p:txBody>
      </p:sp>
      <p:sp>
        <p:nvSpPr>
          <p:cNvPr id="13" name="文本框 12">
            <a:extLst>
              <a:ext uri="{FF2B5EF4-FFF2-40B4-BE49-F238E27FC236}">
                <a16:creationId xmlns:a16="http://schemas.microsoft.com/office/drawing/2014/main" id="{8AEB1DAE-45EF-EF0B-B7D5-0403AEA700C1}"/>
              </a:ext>
            </a:extLst>
          </p:cNvPr>
          <p:cNvSpPr txBox="1"/>
          <p:nvPr/>
        </p:nvSpPr>
        <p:spPr>
          <a:xfrm>
            <a:off x="4661388" y="2967335"/>
            <a:ext cx="6350266" cy="461665"/>
          </a:xfrm>
          <a:prstGeom prst="rect">
            <a:avLst/>
          </a:prstGeom>
          <a:noFill/>
        </p:spPr>
        <p:txBody>
          <a:bodyPr wrap="square" rtlCol="0">
            <a:spAutoFit/>
          </a:bodyPr>
          <a:lstStyle/>
          <a:p>
            <a:r>
              <a:rPr lang="en-US" altLang="zh-CN" sz="2400" dirty="0">
                <a:latin typeface="Microsoft YaHei UI" panose="020B0503020204020204" pitchFamily="34" charset="-122"/>
                <a:ea typeface="Microsoft YaHei UI" panose="020B0503020204020204" pitchFamily="34" charset="-122"/>
              </a:rPr>
              <a:t>insufficient understanding of “modulate”</a:t>
            </a:r>
            <a:endParaRPr lang="zh-CN" altLang="en-US" sz="2400" dirty="0">
              <a:latin typeface="Microsoft YaHei UI" panose="020B0503020204020204" pitchFamily="34" charset="-122"/>
              <a:ea typeface="Microsoft YaHei UI" panose="020B0503020204020204" pitchFamily="34" charset="-122"/>
            </a:endParaRPr>
          </a:p>
        </p:txBody>
      </p:sp>
      <p:sp>
        <p:nvSpPr>
          <p:cNvPr id="14" name="文本框 13">
            <a:extLst>
              <a:ext uri="{FF2B5EF4-FFF2-40B4-BE49-F238E27FC236}">
                <a16:creationId xmlns:a16="http://schemas.microsoft.com/office/drawing/2014/main" id="{9755FAEA-26CA-B739-BE79-A8E89DC5CD08}"/>
              </a:ext>
            </a:extLst>
          </p:cNvPr>
          <p:cNvSpPr txBox="1"/>
          <p:nvPr/>
        </p:nvSpPr>
        <p:spPr>
          <a:xfrm>
            <a:off x="4752676" y="4381567"/>
            <a:ext cx="6350266" cy="1015663"/>
          </a:xfrm>
          <a:prstGeom prst="rect">
            <a:avLst/>
          </a:prstGeom>
          <a:noFill/>
        </p:spPr>
        <p:txBody>
          <a:bodyPr wrap="square" rtlCol="0">
            <a:spAutoFit/>
          </a:bodyPr>
          <a:lstStyle/>
          <a:p>
            <a:r>
              <a:rPr lang="en-US" altLang="zh-CN" sz="2000" dirty="0">
                <a:latin typeface="Microsoft YaHei UI" panose="020B0503020204020204" pitchFamily="34" charset="-122"/>
                <a:ea typeface="Microsoft YaHei UI" panose="020B0503020204020204" pitchFamily="34" charset="-122"/>
              </a:rPr>
              <a:t>explored “modulate” and learned that dopamine can serve as both neuromodulators and neurotransmitters.</a:t>
            </a:r>
          </a:p>
        </p:txBody>
      </p:sp>
      <p:sp>
        <p:nvSpPr>
          <p:cNvPr id="15" name="文本框 14">
            <a:extLst>
              <a:ext uri="{FF2B5EF4-FFF2-40B4-BE49-F238E27FC236}">
                <a16:creationId xmlns:a16="http://schemas.microsoft.com/office/drawing/2014/main" id="{1B5289AE-0180-392D-BCC6-B6D406EADB04}"/>
              </a:ext>
            </a:extLst>
          </p:cNvPr>
          <p:cNvSpPr txBox="1"/>
          <p:nvPr/>
        </p:nvSpPr>
        <p:spPr>
          <a:xfrm>
            <a:off x="4612515" y="5982013"/>
            <a:ext cx="6648679" cy="707886"/>
          </a:xfrm>
          <a:prstGeom prst="rect">
            <a:avLst/>
          </a:prstGeom>
          <a:noFill/>
        </p:spPr>
        <p:txBody>
          <a:bodyPr wrap="square" rtlCol="0">
            <a:spAutoFit/>
          </a:bodyPr>
          <a:lstStyle/>
          <a:p>
            <a:r>
              <a:rPr lang="en-US" altLang="zh-CN" sz="2000" dirty="0">
                <a:latin typeface="Microsoft YaHei UI" panose="020B0503020204020204" pitchFamily="34" charset="-122"/>
                <a:ea typeface="Microsoft YaHei UI" panose="020B0503020204020204" pitchFamily="34" charset="-122"/>
              </a:rPr>
              <a:t>In the escape response to boredom, does dopamine act more as neurotransmitters or neuromodulators?</a:t>
            </a:r>
            <a:endParaRPr lang="zh-CN" altLang="en-US" sz="20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1179571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D7EFEE-E711-2A83-32B4-5E9A0FF892B2}"/>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AACB8C5A-FC08-1119-ABE8-BC6CF51F98F6}"/>
              </a:ext>
            </a:extLst>
          </p:cNvPr>
          <p:cNvSpPr>
            <a:spLocks noGrp="1"/>
          </p:cNvSpPr>
          <p:nvPr>
            <p:ph type="title"/>
          </p:nvPr>
        </p:nvSpPr>
        <p:spPr>
          <a:xfrm>
            <a:off x="521207" y="1536192"/>
            <a:ext cx="7872165" cy="640080"/>
          </a:xfrm>
        </p:spPr>
        <p:txBody>
          <a:bodyPr>
            <a:normAutofit fontScale="90000"/>
          </a:bodyPr>
          <a:lstStyle/>
          <a:p>
            <a:r>
              <a:rPr lang="en-US" altLang="zh-CN" dirty="0"/>
              <a:t>4.Academic background investigation</a:t>
            </a:r>
            <a:endParaRPr lang="zh-CN" altLang="en-US" dirty="0"/>
          </a:p>
        </p:txBody>
      </p:sp>
    </p:spTree>
    <p:extLst>
      <p:ext uri="{BB962C8B-B14F-4D97-AF65-F5344CB8AC3E}">
        <p14:creationId xmlns:p14="http://schemas.microsoft.com/office/powerpoint/2010/main" val="3659329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4601B5-00B0-6927-44BC-8B2EF8A3F74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D018D31-AEC9-EB80-75D1-D082CDD20993}"/>
              </a:ext>
            </a:extLst>
          </p:cNvPr>
          <p:cNvSpPr>
            <a:spLocks noGrp="1"/>
          </p:cNvSpPr>
          <p:nvPr>
            <p:ph type="title"/>
          </p:nvPr>
        </p:nvSpPr>
        <p:spPr/>
        <p:txBody>
          <a:bodyPr/>
          <a:lstStyle/>
          <a:p>
            <a:r>
              <a:rPr lang="en-US" altLang="zh-CN" dirty="0"/>
              <a:t>Definition and significance</a:t>
            </a:r>
            <a:endParaRPr lang="zh-CN" altLang="en-US" dirty="0"/>
          </a:p>
        </p:txBody>
      </p:sp>
      <p:sp>
        <p:nvSpPr>
          <p:cNvPr id="3" name="内容占位符 2">
            <a:extLst>
              <a:ext uri="{FF2B5EF4-FFF2-40B4-BE49-F238E27FC236}">
                <a16:creationId xmlns:a16="http://schemas.microsoft.com/office/drawing/2014/main" id="{126D20FF-79CE-8EF2-0CC6-BC401DCE34A1}"/>
              </a:ext>
            </a:extLst>
          </p:cNvPr>
          <p:cNvSpPr>
            <a:spLocks noGrp="1"/>
          </p:cNvSpPr>
          <p:nvPr>
            <p:ph sz="quarter" idx="10"/>
          </p:nvPr>
        </p:nvSpPr>
        <p:spPr>
          <a:xfrm>
            <a:off x="521207" y="1088136"/>
            <a:ext cx="10983131" cy="5769864"/>
          </a:xfrm>
        </p:spPr>
        <p:txBody>
          <a:bodyPr>
            <a:normAutofit/>
          </a:bodyPr>
          <a:lstStyle/>
          <a:p>
            <a:pPr>
              <a:lnSpc>
                <a:spcPct val="150000"/>
              </a:lnSpc>
            </a:pPr>
            <a:r>
              <a:rPr lang="en-US" altLang="zh-CN" sz="2000" b="1" dirty="0"/>
              <a:t>Academic specific background investigation</a:t>
            </a:r>
            <a:r>
              <a:rPr lang="zh-CN" altLang="en-US" sz="2000" b="1" dirty="0"/>
              <a:t>：</a:t>
            </a:r>
            <a:r>
              <a:rPr lang="en-US" altLang="zh-CN" sz="2000" dirty="0"/>
              <a:t>Guided by a question’s background structure, carrying out systematic investigations within academic literature.</a:t>
            </a:r>
          </a:p>
          <a:p>
            <a:pPr>
              <a:lnSpc>
                <a:spcPct val="150000"/>
              </a:lnSpc>
            </a:pPr>
            <a:r>
              <a:rPr lang="en-US" altLang="zh-CN" sz="2000" dirty="0"/>
              <a:t>       </a:t>
            </a:r>
            <a:r>
              <a:rPr lang="en-US" altLang="zh-CN" sz="1800" b="1" dirty="0"/>
              <a:t>Academic literature</a:t>
            </a:r>
            <a:r>
              <a:rPr lang="zh-CN" altLang="en-US" sz="1800" b="1" dirty="0"/>
              <a:t>：</a:t>
            </a:r>
            <a:r>
              <a:rPr lang="en-US" altLang="zh-CN" sz="1800" dirty="0"/>
              <a:t>Literature that have references, or have both references and citing literature. This includes mainly peer-reviewed journal and conference articles but also includes dissertations, preprints and monographs. </a:t>
            </a:r>
          </a:p>
          <a:p>
            <a:pPr>
              <a:lnSpc>
                <a:spcPct val="130000"/>
              </a:lnSpc>
            </a:pPr>
            <a:r>
              <a:rPr lang="en-US" altLang="zh-CN" sz="2000" b="1" dirty="0"/>
              <a:t>Significances</a:t>
            </a:r>
            <a:r>
              <a:rPr lang="zh-CN" altLang="en-US" sz="2000" b="1" dirty="0">
                <a:sym typeface="Wingdings" panose="05000000000000000000" pitchFamily="2" charset="2"/>
              </a:rPr>
              <a:t>：</a:t>
            </a:r>
            <a:r>
              <a:rPr lang="en-US" altLang="zh-CN" sz="2000" dirty="0">
                <a:sym typeface="Wingdings" panose="05000000000000000000" pitchFamily="2" charset="2"/>
              </a:rPr>
              <a:t>(1) A</a:t>
            </a:r>
            <a:r>
              <a:rPr lang="en-US" altLang="zh-CN" sz="2000" dirty="0"/>
              <a:t>ccurately defining the research question within the scope of existing academic knowledge </a:t>
            </a:r>
          </a:p>
          <a:p>
            <a:pPr>
              <a:lnSpc>
                <a:spcPct val="130000"/>
              </a:lnSpc>
            </a:pPr>
            <a:r>
              <a:rPr lang="en-US" altLang="zh-CN" sz="2000" dirty="0">
                <a:sym typeface="Wingdings" panose="05000000000000000000" pitchFamily="2" charset="2"/>
              </a:rPr>
              <a:t>                         (2) </a:t>
            </a:r>
            <a:r>
              <a:rPr lang="en-US" altLang="zh-CN" sz="2000" dirty="0"/>
              <a:t>Establishing clear theoretical and/or applicational significance for the question</a:t>
            </a:r>
          </a:p>
          <a:p>
            <a:pPr>
              <a:lnSpc>
                <a:spcPct val="130000"/>
              </a:lnSpc>
            </a:pPr>
            <a:r>
              <a:rPr lang="en-US" altLang="zh-CN" sz="2000" dirty="0"/>
              <a:t>                         </a:t>
            </a:r>
            <a:r>
              <a:rPr lang="en-US" altLang="zh-CN" sz="2000" dirty="0">
                <a:sym typeface="Wingdings" panose="05000000000000000000" pitchFamily="2" charset="2"/>
              </a:rPr>
              <a:t>(3) </a:t>
            </a:r>
            <a:r>
              <a:rPr lang="en-US" altLang="zh-CN" sz="2000" dirty="0"/>
              <a:t>Leveraging academic knowledge to identify the best tools for answering the question.</a:t>
            </a:r>
            <a:endParaRPr lang="zh-CN" altLang="en-US" sz="2000" dirty="0"/>
          </a:p>
        </p:txBody>
      </p:sp>
    </p:spTree>
    <p:extLst>
      <p:ext uri="{BB962C8B-B14F-4D97-AF65-F5344CB8AC3E}">
        <p14:creationId xmlns:p14="http://schemas.microsoft.com/office/powerpoint/2010/main" val="2546543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4DA584-1105-05A0-CDAB-A7887FE05B6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2D07483-458C-0515-F853-EE3296183BBD}"/>
              </a:ext>
            </a:extLst>
          </p:cNvPr>
          <p:cNvSpPr>
            <a:spLocks noGrp="1"/>
          </p:cNvSpPr>
          <p:nvPr>
            <p:ph type="title"/>
          </p:nvPr>
        </p:nvSpPr>
        <p:spPr/>
        <p:txBody>
          <a:bodyPr/>
          <a:lstStyle/>
          <a:p>
            <a:r>
              <a:rPr lang="en-US" altLang="zh-CN" dirty="0"/>
              <a:t>Workflow</a:t>
            </a:r>
            <a:endParaRPr lang="zh-CN" altLang="en-US" dirty="0"/>
          </a:p>
        </p:txBody>
      </p:sp>
      <p:graphicFrame>
        <p:nvGraphicFramePr>
          <p:cNvPr id="5" name="内容占位符 4">
            <a:extLst>
              <a:ext uri="{FF2B5EF4-FFF2-40B4-BE49-F238E27FC236}">
                <a16:creationId xmlns:a16="http://schemas.microsoft.com/office/drawing/2014/main" id="{94E9247E-7E6C-84E0-EDE2-240E980D07E9}"/>
              </a:ext>
            </a:extLst>
          </p:cNvPr>
          <p:cNvGraphicFramePr>
            <a:graphicFrameLocks noGrp="1"/>
          </p:cNvGraphicFramePr>
          <p:nvPr>
            <p:ph sz="quarter" idx="10"/>
            <p:extLst>
              <p:ext uri="{D42A27DB-BD31-4B8C-83A1-F6EECF244321}">
                <p14:modId xmlns:p14="http://schemas.microsoft.com/office/powerpoint/2010/main" val="591254523"/>
              </p:ext>
            </p:extLst>
          </p:nvPr>
        </p:nvGraphicFramePr>
        <p:xfrm>
          <a:off x="772663" y="1232828"/>
          <a:ext cx="10441676" cy="3978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流程图: 决策 5">
            <a:extLst>
              <a:ext uri="{FF2B5EF4-FFF2-40B4-BE49-F238E27FC236}">
                <a16:creationId xmlns:a16="http://schemas.microsoft.com/office/drawing/2014/main" id="{69FA68F9-8852-3164-AE55-83E0AE314DA0}"/>
              </a:ext>
            </a:extLst>
          </p:cNvPr>
          <p:cNvSpPr/>
          <p:nvPr/>
        </p:nvSpPr>
        <p:spPr>
          <a:xfrm>
            <a:off x="167524" y="3221965"/>
            <a:ext cx="2808589" cy="1935422"/>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icrosoft YaHei UI" panose="020B0503020204020204" pitchFamily="34" charset="-122"/>
                <a:ea typeface="Microsoft YaHei UI" panose="020B0503020204020204" pitchFamily="34" charset="-122"/>
              </a:rPr>
              <a:t>Appropriate to investigate more?</a:t>
            </a:r>
            <a:endParaRPr lang="zh-CN" altLang="en-US" dirty="0">
              <a:latin typeface="Microsoft YaHei UI" panose="020B0503020204020204" pitchFamily="34" charset="-122"/>
              <a:ea typeface="Microsoft YaHei UI" panose="020B0503020204020204" pitchFamily="34" charset="-122"/>
            </a:endParaRPr>
          </a:p>
        </p:txBody>
      </p:sp>
      <p:sp>
        <p:nvSpPr>
          <p:cNvPr id="7" name="箭头: 右 6">
            <a:extLst>
              <a:ext uri="{FF2B5EF4-FFF2-40B4-BE49-F238E27FC236}">
                <a16:creationId xmlns:a16="http://schemas.microsoft.com/office/drawing/2014/main" id="{9F4ED91B-CB1B-AC5C-E996-AB0A54227320}"/>
              </a:ext>
            </a:extLst>
          </p:cNvPr>
          <p:cNvSpPr/>
          <p:nvPr/>
        </p:nvSpPr>
        <p:spPr>
          <a:xfrm rot="10800000">
            <a:off x="3053751" y="4038714"/>
            <a:ext cx="432610" cy="3019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74DFD3CB-123C-9D8C-575F-BFEDD2085651}"/>
              </a:ext>
            </a:extLst>
          </p:cNvPr>
          <p:cNvSpPr/>
          <p:nvPr/>
        </p:nvSpPr>
        <p:spPr>
          <a:xfrm>
            <a:off x="431274" y="5736566"/>
            <a:ext cx="2281087" cy="10179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icrosoft YaHei UI" panose="020B0503020204020204" pitchFamily="34" charset="-122"/>
                <a:ea typeface="Microsoft YaHei UI" panose="020B0503020204020204" pitchFamily="34" charset="-122"/>
              </a:rPr>
              <a:t>End the investigation</a:t>
            </a:r>
            <a:endParaRPr lang="zh-CN" altLang="en-US" dirty="0">
              <a:latin typeface="Microsoft YaHei UI" panose="020B0503020204020204" pitchFamily="34" charset="-122"/>
              <a:ea typeface="Microsoft YaHei UI" panose="020B0503020204020204" pitchFamily="34" charset="-122"/>
            </a:endParaRPr>
          </a:p>
        </p:txBody>
      </p:sp>
      <p:sp>
        <p:nvSpPr>
          <p:cNvPr id="9" name="箭头: 下 8">
            <a:extLst>
              <a:ext uri="{FF2B5EF4-FFF2-40B4-BE49-F238E27FC236}">
                <a16:creationId xmlns:a16="http://schemas.microsoft.com/office/drawing/2014/main" id="{477C2861-3750-301A-1DD1-CD3357FF9069}"/>
              </a:ext>
            </a:extLst>
          </p:cNvPr>
          <p:cNvSpPr/>
          <p:nvPr/>
        </p:nvSpPr>
        <p:spPr>
          <a:xfrm>
            <a:off x="1429481" y="5239942"/>
            <a:ext cx="284671" cy="4677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下 9">
            <a:extLst>
              <a:ext uri="{FF2B5EF4-FFF2-40B4-BE49-F238E27FC236}">
                <a16:creationId xmlns:a16="http://schemas.microsoft.com/office/drawing/2014/main" id="{01CD6B9F-63E6-7113-A9FB-BAD2513EF520}"/>
              </a:ext>
            </a:extLst>
          </p:cNvPr>
          <p:cNvSpPr/>
          <p:nvPr/>
        </p:nvSpPr>
        <p:spPr>
          <a:xfrm rot="10800000">
            <a:off x="1926938" y="2915727"/>
            <a:ext cx="284671" cy="4677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835D5809-1561-1CF4-45E3-9326026E1F47}"/>
              </a:ext>
            </a:extLst>
          </p:cNvPr>
          <p:cNvSpPr txBox="1"/>
          <p:nvPr/>
        </p:nvSpPr>
        <p:spPr>
          <a:xfrm>
            <a:off x="2211609" y="3008460"/>
            <a:ext cx="605139" cy="369332"/>
          </a:xfrm>
          <a:prstGeom prst="rect">
            <a:avLst/>
          </a:prstGeom>
          <a:noFill/>
        </p:spPr>
        <p:txBody>
          <a:bodyPr wrap="square" rtlCol="0">
            <a:spAutoFit/>
          </a:bodyPr>
          <a:lstStyle/>
          <a:p>
            <a:r>
              <a:rPr lang="en-US" altLang="zh-CN" dirty="0"/>
              <a:t>yes</a:t>
            </a:r>
            <a:endParaRPr lang="zh-CN" altLang="en-US" dirty="0"/>
          </a:p>
        </p:txBody>
      </p:sp>
      <p:sp>
        <p:nvSpPr>
          <p:cNvPr id="12" name="文本框 11">
            <a:extLst>
              <a:ext uri="{FF2B5EF4-FFF2-40B4-BE49-F238E27FC236}">
                <a16:creationId xmlns:a16="http://schemas.microsoft.com/office/drawing/2014/main" id="{BDCD45B6-C30E-B4C6-004E-FBC6F6042E0B}"/>
              </a:ext>
            </a:extLst>
          </p:cNvPr>
          <p:cNvSpPr txBox="1"/>
          <p:nvPr/>
        </p:nvSpPr>
        <p:spPr>
          <a:xfrm>
            <a:off x="1630501" y="5236892"/>
            <a:ext cx="581107" cy="369332"/>
          </a:xfrm>
          <a:prstGeom prst="rect">
            <a:avLst/>
          </a:prstGeom>
          <a:noFill/>
        </p:spPr>
        <p:txBody>
          <a:bodyPr wrap="square" rtlCol="0">
            <a:spAutoFit/>
          </a:bodyPr>
          <a:lstStyle/>
          <a:p>
            <a:r>
              <a:rPr lang="en-US" altLang="zh-CN" dirty="0"/>
              <a:t>no</a:t>
            </a:r>
            <a:endParaRPr lang="zh-CN" altLang="en-US" dirty="0"/>
          </a:p>
        </p:txBody>
      </p:sp>
    </p:spTree>
    <p:extLst>
      <p:ext uri="{BB962C8B-B14F-4D97-AF65-F5344CB8AC3E}">
        <p14:creationId xmlns:p14="http://schemas.microsoft.com/office/powerpoint/2010/main" val="23368376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F8470A6F-3B66-4138-81FD-BEAE73D8167F}"/>
                                            </p:graphicEl>
                                          </p:spTgt>
                                        </p:tgtEl>
                                        <p:attrNameLst>
                                          <p:attrName>style.visibility</p:attrName>
                                        </p:attrNameLst>
                                      </p:cBhvr>
                                      <p:to>
                                        <p:strVal val="visible"/>
                                      </p:to>
                                    </p:set>
                                    <p:animEffect transition="in" filter="fade">
                                      <p:cBhvr>
                                        <p:cTn id="7" dur="500"/>
                                        <p:tgtEl>
                                          <p:spTgt spid="5">
                                            <p:graphicEl>
                                              <a:dgm id="{F8470A6F-3B66-4138-81FD-BEAE73D8167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88611E51-543D-421A-9E3F-477BC38A1A1E}"/>
                                            </p:graphicEl>
                                          </p:spTgt>
                                        </p:tgtEl>
                                        <p:attrNameLst>
                                          <p:attrName>style.visibility</p:attrName>
                                        </p:attrNameLst>
                                      </p:cBhvr>
                                      <p:to>
                                        <p:strVal val="visible"/>
                                      </p:to>
                                    </p:set>
                                    <p:animEffect transition="in" filter="fade">
                                      <p:cBhvr>
                                        <p:cTn id="12" dur="500"/>
                                        <p:tgtEl>
                                          <p:spTgt spid="5">
                                            <p:graphicEl>
                                              <a:dgm id="{88611E51-543D-421A-9E3F-477BC38A1A1E}"/>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15BA7AE5-0333-4CA3-85CD-EDB267162AE3}"/>
                                            </p:graphicEl>
                                          </p:spTgt>
                                        </p:tgtEl>
                                        <p:attrNameLst>
                                          <p:attrName>style.visibility</p:attrName>
                                        </p:attrNameLst>
                                      </p:cBhvr>
                                      <p:to>
                                        <p:strVal val="visible"/>
                                      </p:to>
                                    </p:set>
                                    <p:animEffect transition="in" filter="fade">
                                      <p:cBhvr>
                                        <p:cTn id="15" dur="500"/>
                                        <p:tgtEl>
                                          <p:spTgt spid="5">
                                            <p:graphicEl>
                                              <a:dgm id="{15BA7AE5-0333-4CA3-85CD-EDB267162AE3}"/>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15A9B5C5-C808-440D-A261-FF326884C805}"/>
                                            </p:graphicEl>
                                          </p:spTgt>
                                        </p:tgtEl>
                                        <p:attrNameLst>
                                          <p:attrName>style.visibility</p:attrName>
                                        </p:attrNameLst>
                                      </p:cBhvr>
                                      <p:to>
                                        <p:strVal val="visible"/>
                                      </p:to>
                                    </p:set>
                                    <p:animEffect transition="in" filter="fade">
                                      <p:cBhvr>
                                        <p:cTn id="20" dur="500"/>
                                        <p:tgtEl>
                                          <p:spTgt spid="5">
                                            <p:graphicEl>
                                              <a:dgm id="{15A9B5C5-C808-440D-A261-FF326884C805}"/>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33DBF514-FBFE-4A1A-B42F-113FCA6D95F1}"/>
                                            </p:graphicEl>
                                          </p:spTgt>
                                        </p:tgtEl>
                                        <p:attrNameLst>
                                          <p:attrName>style.visibility</p:attrName>
                                        </p:attrNameLst>
                                      </p:cBhvr>
                                      <p:to>
                                        <p:strVal val="visible"/>
                                      </p:to>
                                    </p:set>
                                    <p:animEffect transition="in" filter="fade">
                                      <p:cBhvr>
                                        <p:cTn id="23" dur="500"/>
                                        <p:tgtEl>
                                          <p:spTgt spid="5">
                                            <p:graphicEl>
                                              <a:dgm id="{33DBF514-FBFE-4A1A-B42F-113FCA6D95F1}"/>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graphicEl>
                                              <a:dgm id="{107045FF-56F2-40D5-84CE-06938EF03FBE}"/>
                                            </p:graphicEl>
                                          </p:spTgt>
                                        </p:tgtEl>
                                        <p:attrNameLst>
                                          <p:attrName>style.visibility</p:attrName>
                                        </p:attrNameLst>
                                      </p:cBhvr>
                                      <p:to>
                                        <p:strVal val="visible"/>
                                      </p:to>
                                    </p:set>
                                    <p:animEffect transition="in" filter="fade">
                                      <p:cBhvr>
                                        <p:cTn id="28" dur="500"/>
                                        <p:tgtEl>
                                          <p:spTgt spid="5">
                                            <p:graphicEl>
                                              <a:dgm id="{107045FF-56F2-40D5-84CE-06938EF03FBE}"/>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graphicEl>
                                              <a:dgm id="{BEDF1A9F-FE6E-4AFA-978D-54F47105D3D4}"/>
                                            </p:graphicEl>
                                          </p:spTgt>
                                        </p:tgtEl>
                                        <p:attrNameLst>
                                          <p:attrName>style.visibility</p:attrName>
                                        </p:attrNameLst>
                                      </p:cBhvr>
                                      <p:to>
                                        <p:strVal val="visible"/>
                                      </p:to>
                                    </p:set>
                                    <p:animEffect transition="in" filter="fade">
                                      <p:cBhvr>
                                        <p:cTn id="31" dur="500"/>
                                        <p:tgtEl>
                                          <p:spTgt spid="5">
                                            <p:graphicEl>
                                              <a:dgm id="{BEDF1A9F-FE6E-4AFA-978D-54F47105D3D4}"/>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graphicEl>
                                              <a:dgm id="{5D8FB017-738E-444A-8EB1-CB4480BA8E57}"/>
                                            </p:graphicEl>
                                          </p:spTgt>
                                        </p:tgtEl>
                                        <p:attrNameLst>
                                          <p:attrName>style.visibility</p:attrName>
                                        </p:attrNameLst>
                                      </p:cBhvr>
                                      <p:to>
                                        <p:strVal val="visible"/>
                                      </p:to>
                                    </p:set>
                                    <p:animEffect transition="in" filter="fade">
                                      <p:cBhvr>
                                        <p:cTn id="36" dur="500"/>
                                        <p:tgtEl>
                                          <p:spTgt spid="5">
                                            <p:graphicEl>
                                              <a:dgm id="{5D8FB017-738E-444A-8EB1-CB4480BA8E57}"/>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graphicEl>
                                              <a:dgm id="{E00B610E-81B2-4F00-8766-37F9AE3A7673}"/>
                                            </p:graphicEl>
                                          </p:spTgt>
                                        </p:tgtEl>
                                        <p:attrNameLst>
                                          <p:attrName>style.visibility</p:attrName>
                                        </p:attrNameLst>
                                      </p:cBhvr>
                                      <p:to>
                                        <p:strVal val="visible"/>
                                      </p:to>
                                    </p:set>
                                    <p:animEffect transition="in" filter="fade">
                                      <p:cBhvr>
                                        <p:cTn id="39" dur="500"/>
                                        <p:tgtEl>
                                          <p:spTgt spid="5">
                                            <p:graphicEl>
                                              <a:dgm id="{E00B610E-81B2-4F00-8766-37F9AE3A7673}"/>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graphicEl>
                                              <a:dgm id="{232C4ED6-9428-411A-8A9B-054F63A22472}"/>
                                            </p:graphicEl>
                                          </p:spTgt>
                                        </p:tgtEl>
                                        <p:attrNameLst>
                                          <p:attrName>style.visibility</p:attrName>
                                        </p:attrNameLst>
                                      </p:cBhvr>
                                      <p:to>
                                        <p:strVal val="visible"/>
                                      </p:to>
                                    </p:set>
                                    <p:animEffect transition="in" filter="fade">
                                      <p:cBhvr>
                                        <p:cTn id="44" dur="500"/>
                                        <p:tgtEl>
                                          <p:spTgt spid="5">
                                            <p:graphicEl>
                                              <a:dgm id="{232C4ED6-9428-411A-8A9B-054F63A22472}"/>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
                                            <p:graphicEl>
                                              <a:dgm id="{4B9F7401-65A2-42A6-A804-761E89FF7153}"/>
                                            </p:graphicEl>
                                          </p:spTgt>
                                        </p:tgtEl>
                                        <p:attrNameLst>
                                          <p:attrName>style.visibility</p:attrName>
                                        </p:attrNameLst>
                                      </p:cBhvr>
                                      <p:to>
                                        <p:strVal val="visible"/>
                                      </p:to>
                                    </p:set>
                                    <p:animEffect transition="in" filter="fade">
                                      <p:cBhvr>
                                        <p:cTn id="47" dur="500"/>
                                        <p:tgtEl>
                                          <p:spTgt spid="5">
                                            <p:graphicEl>
                                              <a:dgm id="{4B9F7401-65A2-42A6-A804-761E89FF7153}"/>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graphicEl>
                                              <a:dgm id="{A90FE2EB-95C3-4D6E-A0AB-9CE00960E08F}"/>
                                            </p:graphicEl>
                                          </p:spTgt>
                                        </p:tgtEl>
                                        <p:attrNameLst>
                                          <p:attrName>style.visibility</p:attrName>
                                        </p:attrNameLst>
                                      </p:cBhvr>
                                      <p:to>
                                        <p:strVal val="visible"/>
                                      </p:to>
                                    </p:set>
                                    <p:animEffect transition="in" filter="fade">
                                      <p:cBhvr>
                                        <p:cTn id="52" dur="500"/>
                                        <p:tgtEl>
                                          <p:spTgt spid="5">
                                            <p:graphicEl>
                                              <a:dgm id="{A90FE2EB-95C3-4D6E-A0AB-9CE00960E08F}"/>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
                                            <p:graphicEl>
                                              <a:dgm id="{7E0331D0-620C-4C7C-944A-9FF67265DD97}"/>
                                            </p:graphicEl>
                                          </p:spTgt>
                                        </p:tgtEl>
                                        <p:attrNameLst>
                                          <p:attrName>style.visibility</p:attrName>
                                        </p:attrNameLst>
                                      </p:cBhvr>
                                      <p:to>
                                        <p:strVal val="visible"/>
                                      </p:to>
                                    </p:set>
                                    <p:animEffect transition="in" filter="fade">
                                      <p:cBhvr>
                                        <p:cTn id="55" dur="500"/>
                                        <p:tgtEl>
                                          <p:spTgt spid="5">
                                            <p:graphicEl>
                                              <a:dgm id="{7E0331D0-620C-4C7C-944A-9FF67265DD97}"/>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500"/>
                                        <p:tgtEl>
                                          <p:spTgt spid="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fade">
                                      <p:cBhvr>
                                        <p:cTn id="68" dur="500"/>
                                        <p:tgtEl>
                                          <p:spTgt spid="1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fade">
                                      <p:cBhvr>
                                        <p:cTn id="71" dur="500"/>
                                        <p:tgtEl>
                                          <p:spTgt spid="1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fade">
                                      <p:cBhvr>
                                        <p:cTn id="76" dur="500"/>
                                        <p:tgtEl>
                                          <p:spTgt spid="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fade">
                                      <p:cBhvr>
                                        <p:cTn id="79" dur="500"/>
                                        <p:tgtEl>
                                          <p:spTgt spid="1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fade">
                                      <p:cBhvr>
                                        <p:cTn id="8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P spid="6" grpId="0" animBg="1"/>
      <p:bldP spid="7" grpId="0" animBg="1"/>
      <p:bldP spid="8" grpId="0" animBg="1"/>
      <p:bldP spid="9" grpId="0" animBg="1"/>
      <p:bldP spid="10" grpId="0" animBg="1"/>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01369-553B-17A0-FEE2-D8EDE81BD45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DB1B990-1A84-4389-B683-A53690584DB4}"/>
              </a:ext>
            </a:extLst>
          </p:cNvPr>
          <p:cNvSpPr>
            <a:spLocks noGrp="1"/>
          </p:cNvSpPr>
          <p:nvPr>
            <p:ph type="title"/>
          </p:nvPr>
        </p:nvSpPr>
        <p:spPr/>
        <p:txBody>
          <a:bodyPr/>
          <a:lstStyle/>
          <a:p>
            <a:r>
              <a:rPr lang="en-US" altLang="zh-CN" dirty="0"/>
              <a:t>AI Search</a:t>
            </a:r>
            <a:endParaRPr lang="zh-CN" altLang="en-US" dirty="0"/>
          </a:p>
        </p:txBody>
      </p:sp>
      <p:sp>
        <p:nvSpPr>
          <p:cNvPr id="3" name="内容占位符 2">
            <a:extLst>
              <a:ext uri="{FF2B5EF4-FFF2-40B4-BE49-F238E27FC236}">
                <a16:creationId xmlns:a16="http://schemas.microsoft.com/office/drawing/2014/main" id="{20EEC20B-98DA-F74F-530D-D20179B28337}"/>
              </a:ext>
            </a:extLst>
          </p:cNvPr>
          <p:cNvSpPr>
            <a:spLocks noGrp="1"/>
          </p:cNvSpPr>
          <p:nvPr>
            <p:ph sz="quarter" idx="10"/>
          </p:nvPr>
        </p:nvSpPr>
        <p:spPr>
          <a:xfrm>
            <a:off x="539495" y="1435607"/>
            <a:ext cx="10983131" cy="5060083"/>
          </a:xfrm>
        </p:spPr>
        <p:txBody>
          <a:bodyPr>
            <a:normAutofit/>
          </a:bodyPr>
          <a:lstStyle/>
          <a:p>
            <a:r>
              <a:rPr lang="en-US" altLang="zh-CN" sz="2000" b="1" dirty="0"/>
              <a:t>Definition</a:t>
            </a:r>
            <a:r>
              <a:rPr lang="zh-CN" altLang="en-US" sz="2000" b="1" dirty="0"/>
              <a:t>：</a:t>
            </a:r>
            <a:r>
              <a:rPr lang="en-US" altLang="zh-CN" sz="2000" dirty="0"/>
              <a:t>: With the help of </a:t>
            </a:r>
            <a:r>
              <a:rPr lang="en-US" altLang="zh-CN" sz="2000" dirty="0" err="1"/>
              <a:t>llm</a:t>
            </a:r>
            <a:r>
              <a:rPr lang="en-US" altLang="zh-CN" sz="2000" dirty="0"/>
              <a:t> (Large language model)technology, using natural language to explore relevant literature in the academic database and get coherent literature review immediately.</a:t>
            </a:r>
          </a:p>
          <a:p>
            <a:pPr>
              <a:lnSpc>
                <a:spcPct val="150000"/>
              </a:lnSpc>
            </a:pPr>
            <a:r>
              <a:rPr lang="en-US" altLang="zh-CN" sz="2000" b="1" dirty="0"/>
              <a:t>Features</a:t>
            </a:r>
            <a:r>
              <a:rPr lang="zh-CN" altLang="en-US" sz="2000" b="1" dirty="0">
                <a:sym typeface="Wingdings" panose="05000000000000000000" pitchFamily="2" charset="2"/>
              </a:rPr>
              <a:t>：</a:t>
            </a:r>
            <a:r>
              <a:rPr lang="en-US" altLang="zh-CN" sz="2000" dirty="0">
                <a:sym typeface="Wingdings" panose="05000000000000000000" pitchFamily="2" charset="2"/>
              </a:rPr>
              <a:t>(1)Fast</a:t>
            </a:r>
            <a:endParaRPr lang="en-US" altLang="zh-CN" sz="2000" dirty="0"/>
          </a:p>
          <a:p>
            <a:pPr>
              <a:lnSpc>
                <a:spcPct val="150000"/>
              </a:lnSpc>
            </a:pPr>
            <a:r>
              <a:rPr lang="zh-CN" altLang="en-US" sz="2000" dirty="0"/>
              <a:t>                  </a:t>
            </a:r>
            <a:r>
              <a:rPr lang="en-US" altLang="zh-CN" sz="2000" dirty="0">
                <a:sym typeface="Wingdings" panose="05000000000000000000" pitchFamily="2" charset="2"/>
              </a:rPr>
              <a:t>(2) </a:t>
            </a:r>
            <a:r>
              <a:rPr lang="en-US" altLang="zh-CN" sz="2000" dirty="0"/>
              <a:t>AI may make mistakes</a:t>
            </a:r>
          </a:p>
          <a:p>
            <a:pPr>
              <a:lnSpc>
                <a:spcPct val="150000"/>
              </a:lnSpc>
            </a:pPr>
            <a:r>
              <a:rPr lang="en-US" altLang="zh-CN" sz="2000" dirty="0"/>
              <a:t>                  </a:t>
            </a:r>
            <a:r>
              <a:rPr lang="en-US" altLang="zh-CN" sz="2000" dirty="0">
                <a:sym typeface="Wingdings" panose="05000000000000000000" pitchFamily="2" charset="2"/>
              </a:rPr>
              <a:t>(3) </a:t>
            </a:r>
            <a:r>
              <a:rPr lang="en-US" altLang="zh-CN" sz="2000" dirty="0"/>
              <a:t>Researchers are relatively passive during the process</a:t>
            </a:r>
          </a:p>
          <a:p>
            <a:pPr>
              <a:lnSpc>
                <a:spcPct val="150000"/>
              </a:lnSpc>
            </a:pPr>
            <a:endParaRPr lang="zh-CN" altLang="en-US" sz="2000" dirty="0"/>
          </a:p>
        </p:txBody>
      </p:sp>
      <p:graphicFrame>
        <p:nvGraphicFramePr>
          <p:cNvPr id="4" name="表格 3">
            <a:extLst>
              <a:ext uri="{FF2B5EF4-FFF2-40B4-BE49-F238E27FC236}">
                <a16:creationId xmlns:a16="http://schemas.microsoft.com/office/drawing/2014/main" id="{CE92F42B-2DE7-C288-4C5B-3B8DE1120A96}"/>
              </a:ext>
            </a:extLst>
          </p:cNvPr>
          <p:cNvGraphicFramePr>
            <a:graphicFrameLocks noGrp="1"/>
          </p:cNvGraphicFramePr>
          <p:nvPr>
            <p:extLst>
              <p:ext uri="{D42A27DB-BD31-4B8C-83A1-F6EECF244321}">
                <p14:modId xmlns:p14="http://schemas.microsoft.com/office/powerpoint/2010/main" val="635973576"/>
              </p:ext>
            </p:extLst>
          </p:nvPr>
        </p:nvGraphicFramePr>
        <p:xfrm>
          <a:off x="1928149" y="2538421"/>
          <a:ext cx="8966680" cy="2445021"/>
        </p:xfrm>
        <a:graphic>
          <a:graphicData uri="http://schemas.openxmlformats.org/drawingml/2006/table">
            <a:tbl>
              <a:tblPr firstRow="1" bandRow="1">
                <a:tableStyleId>{5C22544A-7EE6-4342-B048-85BDC9FD1C3A}</a:tableStyleId>
              </a:tblPr>
              <a:tblGrid>
                <a:gridCol w="4483340">
                  <a:extLst>
                    <a:ext uri="{9D8B030D-6E8A-4147-A177-3AD203B41FA5}">
                      <a16:colId xmlns:a16="http://schemas.microsoft.com/office/drawing/2014/main" val="3602237122"/>
                    </a:ext>
                  </a:extLst>
                </a:gridCol>
                <a:gridCol w="4483340">
                  <a:extLst>
                    <a:ext uri="{9D8B030D-6E8A-4147-A177-3AD203B41FA5}">
                      <a16:colId xmlns:a16="http://schemas.microsoft.com/office/drawing/2014/main" val="3987460785"/>
                    </a:ext>
                  </a:extLst>
                </a:gridCol>
              </a:tblGrid>
              <a:tr h="460854">
                <a:tc>
                  <a:txBody>
                    <a:bodyPr/>
                    <a:lstStyle/>
                    <a:p>
                      <a:r>
                        <a:rPr lang="en-US" altLang="zh-CN" dirty="0"/>
                        <a:t>Recommended tools</a:t>
                      </a:r>
                      <a:endParaRPr lang="zh-CN" altLang="en-US" dirty="0"/>
                    </a:p>
                  </a:txBody>
                  <a:tcPr/>
                </a:tc>
                <a:tc>
                  <a:txBody>
                    <a:bodyPr/>
                    <a:lstStyle/>
                    <a:p>
                      <a:r>
                        <a:rPr lang="en-US" altLang="zh-CN" dirty="0"/>
                        <a:t>Features</a:t>
                      </a:r>
                      <a:endParaRPr lang="zh-CN" altLang="en-US" dirty="0"/>
                    </a:p>
                  </a:txBody>
                  <a:tcPr/>
                </a:tc>
                <a:extLst>
                  <a:ext uri="{0D108BD9-81ED-4DB2-BD59-A6C34878D82A}">
                    <a16:rowId xmlns:a16="http://schemas.microsoft.com/office/drawing/2014/main" val="201925702"/>
                  </a:ext>
                </a:extLst>
              </a:tr>
              <a:tr h="795447">
                <a:tc>
                  <a:txBody>
                    <a:bodyPr/>
                    <a:lstStyle/>
                    <a:p>
                      <a:r>
                        <a:rPr lang="en-US" altLang="zh-CN" dirty="0" err="1"/>
                        <a:t>Undermind</a:t>
                      </a:r>
                      <a:r>
                        <a:rPr lang="en-US" altLang="zh-CN" dirty="0"/>
                        <a:t> (https://undermind.ai/home/)</a:t>
                      </a:r>
                      <a:endParaRPr lang="zh-CN" altLang="en-US" dirty="0"/>
                    </a:p>
                  </a:txBody>
                  <a:tcPr/>
                </a:tc>
                <a:tc>
                  <a:txBody>
                    <a:bodyPr/>
                    <a:lstStyle/>
                    <a:p>
                      <a:r>
                        <a:rPr lang="en-US" altLang="zh-CN" dirty="0"/>
                        <a:t>relatively more accurate</a:t>
                      </a:r>
                      <a:r>
                        <a:rPr lang="zh-CN" altLang="en-US" dirty="0"/>
                        <a:t>；</a:t>
                      </a:r>
                      <a:r>
                        <a:rPr lang="en-US" altLang="zh-CN" dirty="0"/>
                        <a:t>the cost is also relatively high</a:t>
                      </a:r>
                      <a:endParaRPr lang="zh-CN" altLang="en-US" dirty="0"/>
                    </a:p>
                  </a:txBody>
                  <a:tcPr/>
                </a:tc>
                <a:extLst>
                  <a:ext uri="{0D108BD9-81ED-4DB2-BD59-A6C34878D82A}">
                    <a16:rowId xmlns:a16="http://schemas.microsoft.com/office/drawing/2014/main" val="644978947"/>
                  </a:ext>
                </a:extLst>
              </a:tr>
              <a:tr h="1136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Perplexity (https://www.perplexity.ai/)</a:t>
                      </a:r>
                      <a:endParaRPr lang="zh-CN" altLang="en-US" dirty="0"/>
                    </a:p>
                    <a:p>
                      <a:r>
                        <a:rPr lang="en-US" altLang="zh-CN" dirty="0"/>
                        <a:t>Consensus(https://consensus.app/search/), </a:t>
                      </a:r>
                      <a:r>
                        <a:rPr lang="en-US" altLang="zh-CN" dirty="0" err="1"/>
                        <a:t>scispace</a:t>
                      </a:r>
                      <a:r>
                        <a:rPr lang="en-US" altLang="zh-CN" dirty="0"/>
                        <a:t>(https://typeset.io/), elicit(https://elicit.com/)</a:t>
                      </a:r>
                      <a:endParaRPr lang="zh-CN" altLang="en-US" dirty="0"/>
                    </a:p>
                  </a:txBody>
                  <a:tcPr/>
                </a:tc>
                <a:tc>
                  <a:txBody>
                    <a:bodyPr/>
                    <a:lstStyle/>
                    <a:p>
                      <a:r>
                        <a:rPr lang="en-US" altLang="zh-CN" dirty="0"/>
                        <a:t>relatively less accurate and less cost</a:t>
                      </a:r>
                      <a:endParaRPr lang="zh-CN" altLang="en-US" dirty="0"/>
                    </a:p>
                  </a:txBody>
                  <a:tcPr/>
                </a:tc>
                <a:extLst>
                  <a:ext uri="{0D108BD9-81ED-4DB2-BD59-A6C34878D82A}">
                    <a16:rowId xmlns:a16="http://schemas.microsoft.com/office/drawing/2014/main" val="3003497119"/>
                  </a:ext>
                </a:extLst>
              </a:tr>
            </a:tbl>
          </a:graphicData>
        </a:graphic>
      </p:graphicFrame>
    </p:spTree>
    <p:extLst>
      <p:ext uri="{BB962C8B-B14F-4D97-AF65-F5344CB8AC3E}">
        <p14:creationId xmlns:p14="http://schemas.microsoft.com/office/powerpoint/2010/main" val="1320487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FA722-8C2B-CB41-D174-8BD76B9EA6F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2A36149-4485-44F0-69E7-166D248BFCDD}"/>
              </a:ext>
            </a:extLst>
          </p:cNvPr>
          <p:cNvSpPr>
            <a:spLocks noGrp="1"/>
          </p:cNvSpPr>
          <p:nvPr>
            <p:ph type="title"/>
          </p:nvPr>
        </p:nvSpPr>
        <p:spPr/>
        <p:txBody>
          <a:bodyPr>
            <a:normAutofit/>
          </a:bodyPr>
          <a:lstStyle/>
          <a:p>
            <a:r>
              <a:rPr lang="en-US" altLang="zh-CN" dirty="0"/>
              <a:t>Query search</a:t>
            </a:r>
            <a:endParaRPr lang="zh-CN" altLang="en-US" dirty="0"/>
          </a:p>
        </p:txBody>
      </p:sp>
      <p:sp>
        <p:nvSpPr>
          <p:cNvPr id="3" name="内容占位符 2">
            <a:extLst>
              <a:ext uri="{FF2B5EF4-FFF2-40B4-BE49-F238E27FC236}">
                <a16:creationId xmlns:a16="http://schemas.microsoft.com/office/drawing/2014/main" id="{01BC431B-B815-35C1-9AFD-1A6A8B4C83F3}"/>
              </a:ext>
            </a:extLst>
          </p:cNvPr>
          <p:cNvSpPr>
            <a:spLocks noGrp="1"/>
          </p:cNvSpPr>
          <p:nvPr>
            <p:ph sz="quarter" idx="10"/>
          </p:nvPr>
        </p:nvSpPr>
        <p:spPr>
          <a:xfrm>
            <a:off x="539495" y="1435607"/>
            <a:ext cx="10983131" cy="5060083"/>
          </a:xfrm>
        </p:spPr>
        <p:txBody>
          <a:bodyPr>
            <a:normAutofit/>
          </a:bodyPr>
          <a:lstStyle/>
          <a:p>
            <a:pPr>
              <a:lnSpc>
                <a:spcPct val="150000"/>
              </a:lnSpc>
            </a:pPr>
            <a:r>
              <a:rPr lang="en-US" altLang="zh-CN" sz="2000" b="1" dirty="0"/>
              <a:t>Definition</a:t>
            </a:r>
            <a:r>
              <a:rPr lang="zh-CN" altLang="en-US" sz="2000" b="1" dirty="0"/>
              <a:t>：</a:t>
            </a:r>
            <a:r>
              <a:rPr lang="en-US" altLang="zh-CN" sz="2000" dirty="0"/>
              <a:t> searching academic literature database with Boolean query for highly relevant literature.</a:t>
            </a:r>
          </a:p>
          <a:p>
            <a:pPr>
              <a:lnSpc>
                <a:spcPct val="150000"/>
              </a:lnSpc>
            </a:pPr>
            <a:r>
              <a:rPr lang="en-US" altLang="zh-CN" sz="2000" b="1" dirty="0"/>
              <a:t>Features</a:t>
            </a:r>
            <a:r>
              <a:rPr lang="zh-CN" altLang="en-US" sz="2000" b="1" dirty="0">
                <a:sym typeface="Wingdings" panose="05000000000000000000" pitchFamily="2" charset="2"/>
              </a:rPr>
              <a:t>：</a:t>
            </a:r>
            <a:r>
              <a:rPr lang="zh-CN" altLang="en-US" sz="2000" dirty="0">
                <a:sym typeface="Wingdings" panose="05000000000000000000" pitchFamily="2" charset="2"/>
              </a:rPr>
              <a:t>（</a:t>
            </a:r>
            <a:r>
              <a:rPr lang="en-US" altLang="zh-CN" sz="2000" dirty="0">
                <a:sym typeface="Wingdings" panose="05000000000000000000" pitchFamily="2" charset="2"/>
              </a:rPr>
              <a:t>1</a:t>
            </a:r>
            <a:r>
              <a:rPr lang="zh-CN" altLang="en-US" sz="2000" dirty="0">
                <a:sym typeface="Wingdings" panose="05000000000000000000" pitchFamily="2" charset="2"/>
              </a:rPr>
              <a:t>）</a:t>
            </a:r>
            <a:r>
              <a:rPr lang="en-US" altLang="zh-CN" sz="2000" dirty="0">
                <a:sym typeface="Wingdings" panose="05000000000000000000" pitchFamily="2" charset="2"/>
              </a:rPr>
              <a:t>High accuracy</a:t>
            </a:r>
          </a:p>
          <a:p>
            <a:pPr>
              <a:lnSpc>
                <a:spcPct val="150000"/>
              </a:lnSpc>
            </a:pPr>
            <a:r>
              <a:rPr lang="zh-CN" altLang="en-US" sz="2000" dirty="0">
                <a:sym typeface="Wingdings" panose="05000000000000000000" pitchFamily="2" charset="2"/>
              </a:rPr>
              <a:t>                  （</a:t>
            </a:r>
            <a:r>
              <a:rPr lang="en-US" altLang="zh-CN" sz="2000" dirty="0">
                <a:sym typeface="Wingdings" panose="05000000000000000000" pitchFamily="2" charset="2"/>
              </a:rPr>
              <a:t>2</a:t>
            </a:r>
            <a:r>
              <a:rPr lang="zh-CN" altLang="en-US" sz="2000" dirty="0">
                <a:sym typeface="Wingdings" panose="05000000000000000000" pitchFamily="2" charset="2"/>
              </a:rPr>
              <a:t>）</a:t>
            </a:r>
            <a:r>
              <a:rPr lang="en-US" altLang="zh-CN" sz="2000" dirty="0">
                <a:sym typeface="Wingdings" panose="05000000000000000000" pitchFamily="2" charset="2"/>
              </a:rPr>
              <a:t>Continuous refining</a:t>
            </a:r>
            <a:endParaRPr lang="zh-CN" altLang="en-US" sz="2000" dirty="0"/>
          </a:p>
        </p:txBody>
      </p:sp>
      <p:graphicFrame>
        <p:nvGraphicFramePr>
          <p:cNvPr id="4" name="表格 3">
            <a:extLst>
              <a:ext uri="{FF2B5EF4-FFF2-40B4-BE49-F238E27FC236}">
                <a16:creationId xmlns:a16="http://schemas.microsoft.com/office/drawing/2014/main" id="{4B1E142A-3DAD-3FBB-7EBF-D348EA867ADA}"/>
              </a:ext>
            </a:extLst>
          </p:cNvPr>
          <p:cNvGraphicFramePr>
            <a:graphicFrameLocks noGrp="1"/>
          </p:cNvGraphicFramePr>
          <p:nvPr>
            <p:extLst>
              <p:ext uri="{D42A27DB-BD31-4B8C-83A1-F6EECF244321}">
                <p14:modId xmlns:p14="http://schemas.microsoft.com/office/powerpoint/2010/main" val="1221030677"/>
              </p:ext>
            </p:extLst>
          </p:nvPr>
        </p:nvGraphicFramePr>
        <p:xfrm>
          <a:off x="1493351" y="1271965"/>
          <a:ext cx="4932830" cy="1511684"/>
        </p:xfrm>
        <a:graphic>
          <a:graphicData uri="http://schemas.openxmlformats.org/drawingml/2006/table">
            <a:tbl>
              <a:tblPr firstRow="1" bandRow="1">
                <a:tableStyleId>{5C22544A-7EE6-4342-B048-85BDC9FD1C3A}</a:tableStyleId>
              </a:tblPr>
              <a:tblGrid>
                <a:gridCol w="2466415">
                  <a:extLst>
                    <a:ext uri="{9D8B030D-6E8A-4147-A177-3AD203B41FA5}">
                      <a16:colId xmlns:a16="http://schemas.microsoft.com/office/drawing/2014/main" val="4081708248"/>
                    </a:ext>
                  </a:extLst>
                </a:gridCol>
                <a:gridCol w="2466415">
                  <a:extLst>
                    <a:ext uri="{9D8B030D-6E8A-4147-A177-3AD203B41FA5}">
                      <a16:colId xmlns:a16="http://schemas.microsoft.com/office/drawing/2014/main" val="4005877123"/>
                    </a:ext>
                  </a:extLst>
                </a:gridCol>
              </a:tblGrid>
              <a:tr h="597284">
                <a:tc>
                  <a:txBody>
                    <a:bodyPr/>
                    <a:lstStyle/>
                    <a:p>
                      <a:r>
                        <a:rPr lang="en-US" altLang="zh-CN" dirty="0"/>
                        <a:t>Recommended tool</a:t>
                      </a:r>
                      <a:endParaRPr lang="zh-CN" altLang="en-US" dirty="0"/>
                    </a:p>
                  </a:txBody>
                  <a:tcPr/>
                </a:tc>
                <a:tc>
                  <a:txBody>
                    <a:bodyPr/>
                    <a:lstStyle/>
                    <a:p>
                      <a:r>
                        <a:rPr lang="en-US" altLang="zh-CN" dirty="0"/>
                        <a:t>Features</a:t>
                      </a:r>
                      <a:endParaRPr lang="zh-CN" altLang="en-US" dirty="0"/>
                    </a:p>
                  </a:txBody>
                  <a:tcPr/>
                </a:tc>
                <a:extLst>
                  <a:ext uri="{0D108BD9-81ED-4DB2-BD59-A6C34878D82A}">
                    <a16:rowId xmlns:a16="http://schemas.microsoft.com/office/drawing/2014/main" val="2477949500"/>
                  </a:ext>
                </a:extLst>
              </a:tr>
              <a:tr h="597284">
                <a:tc>
                  <a:txBody>
                    <a:bodyPr/>
                    <a:lstStyle/>
                    <a:p>
                      <a:r>
                        <a:rPr lang="en-US" altLang="zh-CN" dirty="0"/>
                        <a:t>2d search</a:t>
                      </a:r>
                      <a:r>
                        <a:rPr lang="zh-CN" altLang="en-US" dirty="0"/>
                        <a:t>（</a:t>
                      </a:r>
                      <a:r>
                        <a:rPr lang="en-US" altLang="zh-CN" dirty="0"/>
                        <a:t>https://app.2dsearch.com/</a:t>
                      </a:r>
                      <a:r>
                        <a:rPr lang="zh-CN" altLang="en-US" dirty="0"/>
                        <a:t>）</a:t>
                      </a:r>
                    </a:p>
                  </a:txBody>
                  <a:tcPr/>
                </a:tc>
                <a:tc>
                  <a:txBody>
                    <a:bodyPr/>
                    <a:lstStyle/>
                    <a:p>
                      <a:r>
                        <a:rPr lang="en-US" altLang="zh-CN" sz="1800" kern="1200" dirty="0">
                          <a:solidFill>
                            <a:schemeClr val="dk1"/>
                          </a:solidFill>
                          <a:effectLst/>
                          <a:latin typeface="+mn-lt"/>
                          <a:ea typeface="+mn-ea"/>
                          <a:cs typeface="+mn-cs"/>
                        </a:rPr>
                        <a:t>Visualized designing of query; query translation</a:t>
                      </a:r>
                      <a:endParaRPr lang="zh-CN" altLang="en-US" dirty="0"/>
                    </a:p>
                  </a:txBody>
                  <a:tcPr/>
                </a:tc>
                <a:extLst>
                  <a:ext uri="{0D108BD9-81ED-4DB2-BD59-A6C34878D82A}">
                    <a16:rowId xmlns:a16="http://schemas.microsoft.com/office/drawing/2014/main" val="3337508051"/>
                  </a:ext>
                </a:extLst>
              </a:tr>
            </a:tbl>
          </a:graphicData>
        </a:graphic>
      </p:graphicFrame>
      <p:graphicFrame>
        <p:nvGraphicFramePr>
          <p:cNvPr id="5" name="表格 4">
            <a:extLst>
              <a:ext uri="{FF2B5EF4-FFF2-40B4-BE49-F238E27FC236}">
                <a16:creationId xmlns:a16="http://schemas.microsoft.com/office/drawing/2014/main" id="{2F56A337-717A-A465-9E35-DDFE94BF5049}"/>
              </a:ext>
            </a:extLst>
          </p:cNvPr>
          <p:cNvGraphicFramePr>
            <a:graphicFrameLocks noGrp="1"/>
          </p:cNvGraphicFramePr>
          <p:nvPr>
            <p:extLst>
              <p:ext uri="{D42A27DB-BD31-4B8C-83A1-F6EECF244321}">
                <p14:modId xmlns:p14="http://schemas.microsoft.com/office/powerpoint/2010/main" val="2456291629"/>
              </p:ext>
            </p:extLst>
          </p:nvPr>
        </p:nvGraphicFramePr>
        <p:xfrm>
          <a:off x="1493351" y="2860252"/>
          <a:ext cx="8277766" cy="3108960"/>
        </p:xfrm>
        <a:graphic>
          <a:graphicData uri="http://schemas.openxmlformats.org/drawingml/2006/table">
            <a:tbl>
              <a:tblPr firstRow="1" bandRow="1">
                <a:tableStyleId>{5C22544A-7EE6-4342-B048-85BDC9FD1C3A}</a:tableStyleId>
              </a:tblPr>
              <a:tblGrid>
                <a:gridCol w="4138883">
                  <a:extLst>
                    <a:ext uri="{9D8B030D-6E8A-4147-A177-3AD203B41FA5}">
                      <a16:colId xmlns:a16="http://schemas.microsoft.com/office/drawing/2014/main" val="1957432308"/>
                    </a:ext>
                  </a:extLst>
                </a:gridCol>
                <a:gridCol w="4138883">
                  <a:extLst>
                    <a:ext uri="{9D8B030D-6E8A-4147-A177-3AD203B41FA5}">
                      <a16:colId xmlns:a16="http://schemas.microsoft.com/office/drawing/2014/main" val="880632129"/>
                    </a:ext>
                  </a:extLst>
                </a:gridCol>
              </a:tblGrid>
              <a:tr h="370840">
                <a:tc>
                  <a:txBody>
                    <a:bodyPr/>
                    <a:lstStyle/>
                    <a:p>
                      <a:r>
                        <a:rPr lang="en-US" altLang="zh-CN" dirty="0"/>
                        <a:t>Recommended databases in biology and psychology</a:t>
                      </a:r>
                      <a:endParaRPr lang="zh-CN" altLang="en-US" dirty="0"/>
                    </a:p>
                  </a:txBody>
                  <a:tcPr/>
                </a:tc>
                <a:tc>
                  <a:txBody>
                    <a:bodyPr/>
                    <a:lstStyle/>
                    <a:p>
                      <a:r>
                        <a:rPr lang="en-US" altLang="zh-CN" dirty="0"/>
                        <a:t>Features</a:t>
                      </a:r>
                      <a:endParaRPr lang="zh-CN" altLang="en-US" dirty="0"/>
                    </a:p>
                  </a:txBody>
                  <a:tcPr/>
                </a:tc>
                <a:extLst>
                  <a:ext uri="{0D108BD9-81ED-4DB2-BD59-A6C34878D82A}">
                    <a16:rowId xmlns:a16="http://schemas.microsoft.com/office/drawing/2014/main" val="287363992"/>
                  </a:ext>
                </a:extLst>
              </a:tr>
              <a:tr h="570786">
                <a:tc>
                  <a:txBody>
                    <a:bodyPr/>
                    <a:lstStyle/>
                    <a:p>
                      <a:r>
                        <a:rPr lang="en-US" altLang="zh-CN" dirty="0"/>
                        <a:t>Web of Science</a:t>
                      </a:r>
                      <a:endParaRPr lang="zh-CN" altLang="en-US" dirty="0"/>
                    </a:p>
                  </a:txBody>
                  <a:tcPr/>
                </a:tc>
                <a:tc>
                  <a:txBody>
                    <a:bodyPr/>
                    <a:lstStyle/>
                    <a:p>
                      <a:r>
                        <a:rPr lang="en-US" altLang="zh-CN" dirty="0"/>
                        <a:t>Selective literature; supporting complex query and sophisticated screening conditions</a:t>
                      </a:r>
                      <a:endParaRPr lang="zh-CN" altLang="en-US" dirty="0"/>
                    </a:p>
                  </a:txBody>
                  <a:tcPr/>
                </a:tc>
                <a:extLst>
                  <a:ext uri="{0D108BD9-81ED-4DB2-BD59-A6C34878D82A}">
                    <a16:rowId xmlns:a16="http://schemas.microsoft.com/office/drawing/2014/main" val="1880879269"/>
                  </a:ext>
                </a:extLst>
              </a:tr>
              <a:tr h="370840">
                <a:tc>
                  <a:txBody>
                    <a:bodyPr/>
                    <a:lstStyle/>
                    <a:p>
                      <a:r>
                        <a:rPr lang="en-US" altLang="zh-CN" dirty="0" err="1"/>
                        <a:t>Pubmed</a:t>
                      </a:r>
                      <a:endParaRPr lang="zh-CN" altLang="en-US" dirty="0"/>
                    </a:p>
                  </a:txBody>
                  <a:tcPr/>
                </a:tc>
                <a:tc>
                  <a:txBody>
                    <a:bodyPr/>
                    <a:lstStyle/>
                    <a:p>
                      <a:r>
                        <a:rPr lang="en-US" altLang="zh-CN" dirty="0"/>
                        <a:t>Including abundant literature in biology and psychology; supporting complex query</a:t>
                      </a:r>
                      <a:endParaRPr lang="zh-CN" altLang="en-US" dirty="0"/>
                    </a:p>
                  </a:txBody>
                  <a:tcPr/>
                </a:tc>
                <a:extLst>
                  <a:ext uri="{0D108BD9-81ED-4DB2-BD59-A6C34878D82A}">
                    <a16:rowId xmlns:a16="http://schemas.microsoft.com/office/drawing/2014/main" val="4086289154"/>
                  </a:ext>
                </a:extLst>
              </a:tr>
              <a:tr h="370840">
                <a:tc>
                  <a:txBody>
                    <a:bodyPr/>
                    <a:lstStyle/>
                    <a:p>
                      <a:r>
                        <a:rPr lang="en-US" altLang="zh-CN" dirty="0"/>
                        <a:t>Google Scholar</a:t>
                      </a:r>
                      <a:endParaRPr lang="zh-CN" altLang="en-US" dirty="0"/>
                    </a:p>
                  </a:txBody>
                  <a:tcPr/>
                </a:tc>
                <a:tc>
                  <a:txBody>
                    <a:bodyPr/>
                    <a:lstStyle/>
                    <a:p>
                      <a:r>
                        <a:rPr lang="en-US" altLang="zh-CN" dirty="0"/>
                        <a:t>Huge size</a:t>
                      </a:r>
                      <a:r>
                        <a:rPr lang="zh-CN" altLang="en-US" dirty="0"/>
                        <a:t>；</a:t>
                      </a:r>
                      <a:r>
                        <a:rPr lang="en-US" altLang="zh-CN" dirty="0"/>
                        <a:t>limited support for complex query</a:t>
                      </a:r>
                      <a:endParaRPr lang="zh-CN" altLang="en-US" dirty="0"/>
                    </a:p>
                  </a:txBody>
                  <a:tcPr/>
                </a:tc>
                <a:extLst>
                  <a:ext uri="{0D108BD9-81ED-4DB2-BD59-A6C34878D82A}">
                    <a16:rowId xmlns:a16="http://schemas.microsoft.com/office/drawing/2014/main" val="1980948301"/>
                  </a:ext>
                </a:extLst>
              </a:tr>
            </a:tbl>
          </a:graphicData>
        </a:graphic>
      </p:graphicFrame>
      <p:pic>
        <p:nvPicPr>
          <p:cNvPr id="9" name="图片 8">
            <a:extLst>
              <a:ext uri="{FF2B5EF4-FFF2-40B4-BE49-F238E27FC236}">
                <a16:creationId xmlns:a16="http://schemas.microsoft.com/office/drawing/2014/main" id="{4A1075B0-48C5-914A-245B-510803981B45}"/>
              </a:ext>
            </a:extLst>
          </p:cNvPr>
          <p:cNvPicPr>
            <a:picLocks noChangeAspect="1"/>
          </p:cNvPicPr>
          <p:nvPr/>
        </p:nvPicPr>
        <p:blipFill>
          <a:blip r:embed="rId3"/>
          <a:stretch>
            <a:fillRect/>
          </a:stretch>
        </p:blipFill>
        <p:spPr>
          <a:xfrm>
            <a:off x="7008500" y="0"/>
            <a:ext cx="4514126" cy="6858000"/>
          </a:xfrm>
          <a:prstGeom prst="rect">
            <a:avLst/>
          </a:prstGeom>
        </p:spPr>
      </p:pic>
    </p:spTree>
    <p:extLst>
      <p:ext uri="{BB962C8B-B14F-4D97-AF65-F5344CB8AC3E}">
        <p14:creationId xmlns:p14="http://schemas.microsoft.com/office/powerpoint/2010/main" val="12714757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23" presetID="10"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B6CDB-255E-0B88-4CBD-D6D0EA18A34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6BBBB96-31CC-BAAC-2A13-96BC02D05252}"/>
              </a:ext>
            </a:extLst>
          </p:cNvPr>
          <p:cNvSpPr>
            <a:spLocks noGrp="1"/>
          </p:cNvSpPr>
          <p:nvPr>
            <p:ph type="title"/>
          </p:nvPr>
        </p:nvSpPr>
        <p:spPr/>
        <p:txBody>
          <a:bodyPr>
            <a:normAutofit/>
          </a:bodyPr>
          <a:lstStyle/>
          <a:p>
            <a:r>
              <a:rPr lang="en-US" altLang="zh-CN" dirty="0"/>
              <a:t>Explore relevant articles</a:t>
            </a:r>
            <a:endParaRPr lang="zh-CN" altLang="en-US" dirty="0"/>
          </a:p>
        </p:txBody>
      </p:sp>
      <p:sp>
        <p:nvSpPr>
          <p:cNvPr id="3" name="内容占位符 2">
            <a:extLst>
              <a:ext uri="{FF2B5EF4-FFF2-40B4-BE49-F238E27FC236}">
                <a16:creationId xmlns:a16="http://schemas.microsoft.com/office/drawing/2014/main" id="{86AFBA6C-2117-DB91-D9B2-314C4D24C707}"/>
              </a:ext>
            </a:extLst>
          </p:cNvPr>
          <p:cNvSpPr>
            <a:spLocks noGrp="1"/>
          </p:cNvSpPr>
          <p:nvPr>
            <p:ph sz="quarter" idx="10"/>
          </p:nvPr>
        </p:nvSpPr>
        <p:spPr>
          <a:xfrm>
            <a:off x="539495" y="1435607"/>
            <a:ext cx="10983131" cy="5060083"/>
          </a:xfrm>
        </p:spPr>
        <p:txBody>
          <a:bodyPr>
            <a:normAutofit/>
          </a:bodyPr>
          <a:lstStyle/>
          <a:p>
            <a:pPr>
              <a:lnSpc>
                <a:spcPct val="150000"/>
              </a:lnSpc>
            </a:pPr>
            <a:r>
              <a:rPr lang="en-US" altLang="zh-CN" sz="2000" b="1" dirty="0"/>
              <a:t>Definition</a:t>
            </a:r>
            <a:r>
              <a:rPr lang="zh-CN" altLang="en-US" sz="2000" b="1" dirty="0"/>
              <a:t>：</a:t>
            </a:r>
            <a:r>
              <a:rPr lang="en-US" altLang="zh-CN" sz="2000" dirty="0"/>
              <a:t> Obtaining more relevant literature using search tools’ “related or similar articles” functionality.</a:t>
            </a:r>
          </a:p>
          <a:p>
            <a:pPr>
              <a:lnSpc>
                <a:spcPct val="150000"/>
              </a:lnSpc>
            </a:pPr>
            <a:r>
              <a:rPr lang="en-US" altLang="zh-CN" sz="2000" b="1" dirty="0"/>
              <a:t>Features</a:t>
            </a:r>
            <a:r>
              <a:rPr lang="zh-CN" altLang="en-US" sz="2000" b="1" dirty="0">
                <a:sym typeface="Wingdings" panose="05000000000000000000" pitchFamily="2" charset="2"/>
              </a:rPr>
              <a:t>：</a:t>
            </a:r>
            <a:r>
              <a:rPr lang="zh-CN" altLang="en-US" sz="2000" dirty="0">
                <a:sym typeface="Wingdings" panose="05000000000000000000" pitchFamily="2" charset="2"/>
              </a:rPr>
              <a:t>（</a:t>
            </a:r>
            <a:r>
              <a:rPr lang="en-US" altLang="zh-CN" sz="2000" dirty="0">
                <a:sym typeface="Wingdings" panose="05000000000000000000" pitchFamily="2" charset="2"/>
              </a:rPr>
              <a:t>1</a:t>
            </a:r>
            <a:r>
              <a:rPr lang="zh-CN" altLang="en-US" sz="2000" dirty="0">
                <a:sym typeface="Wingdings" panose="05000000000000000000" pitchFamily="2" charset="2"/>
              </a:rPr>
              <a:t>）</a:t>
            </a:r>
            <a:r>
              <a:rPr lang="en-US" altLang="zh-CN" sz="2000" dirty="0">
                <a:sym typeface="Wingdings" panose="05000000000000000000" pitchFamily="2" charset="2"/>
              </a:rPr>
              <a:t>Complementary results</a:t>
            </a:r>
          </a:p>
          <a:p>
            <a:pPr>
              <a:lnSpc>
                <a:spcPct val="150000"/>
              </a:lnSpc>
            </a:pPr>
            <a:r>
              <a:rPr lang="en-US" altLang="zh-CN" sz="2000" dirty="0">
                <a:sym typeface="Wingdings" panose="05000000000000000000" pitchFamily="2" charset="2"/>
              </a:rPr>
              <a:t>                  </a:t>
            </a:r>
            <a:r>
              <a:rPr lang="zh-CN" altLang="en-US" sz="2000" dirty="0">
                <a:sym typeface="Wingdings" panose="05000000000000000000" pitchFamily="2" charset="2"/>
              </a:rPr>
              <a:t>（</a:t>
            </a:r>
            <a:r>
              <a:rPr lang="en-US" altLang="zh-CN" sz="2000" dirty="0">
                <a:sym typeface="Wingdings" panose="05000000000000000000" pitchFamily="2" charset="2"/>
              </a:rPr>
              <a:t>2</a:t>
            </a:r>
            <a:r>
              <a:rPr lang="zh-CN" altLang="en-US" sz="2000" dirty="0">
                <a:sym typeface="Wingdings" panose="05000000000000000000" pitchFamily="2" charset="2"/>
              </a:rPr>
              <a:t>）</a:t>
            </a:r>
            <a:r>
              <a:rPr lang="en-US" altLang="zh-CN" sz="2000" dirty="0">
                <a:sym typeface="Wingdings" panose="05000000000000000000" pitchFamily="2" charset="2"/>
              </a:rPr>
              <a:t>Facilitating refining of the query</a:t>
            </a:r>
          </a:p>
          <a:p>
            <a:pPr>
              <a:lnSpc>
                <a:spcPct val="150000"/>
              </a:lnSpc>
            </a:pPr>
            <a:r>
              <a:rPr lang="en-US" altLang="zh-CN" sz="2000" dirty="0">
                <a:sym typeface="Wingdings" panose="05000000000000000000" pitchFamily="2" charset="2"/>
              </a:rPr>
              <a:t>                  </a:t>
            </a:r>
            <a:r>
              <a:rPr lang="zh-CN" altLang="en-US" sz="2000" dirty="0">
                <a:sym typeface="Wingdings" panose="05000000000000000000" pitchFamily="2" charset="2"/>
              </a:rPr>
              <a:t>（</a:t>
            </a:r>
            <a:r>
              <a:rPr lang="en-US" altLang="zh-CN" sz="2000" dirty="0">
                <a:sym typeface="Wingdings" panose="05000000000000000000" pitchFamily="2" charset="2"/>
              </a:rPr>
              <a:t>3</a:t>
            </a:r>
            <a:r>
              <a:rPr lang="zh-CN" altLang="en-US" sz="2000" dirty="0">
                <a:sym typeface="Wingdings" panose="05000000000000000000" pitchFamily="2" charset="2"/>
              </a:rPr>
              <a:t>）</a:t>
            </a:r>
            <a:r>
              <a:rPr lang="en-US" altLang="zh-CN" sz="2000" dirty="0">
                <a:sym typeface="Wingdings" panose="05000000000000000000" pitchFamily="2" charset="2"/>
              </a:rPr>
              <a:t>Helping researchers ask the right question</a:t>
            </a:r>
          </a:p>
          <a:p>
            <a:pPr>
              <a:lnSpc>
                <a:spcPct val="150000"/>
              </a:lnSpc>
            </a:pPr>
            <a:r>
              <a:rPr lang="en-US" altLang="zh-CN" sz="2000" dirty="0">
                <a:sym typeface="Wingdings" panose="05000000000000000000" pitchFamily="2" charset="2"/>
              </a:rPr>
              <a:t>                  </a:t>
            </a:r>
            <a:r>
              <a:rPr lang="zh-CN" altLang="en-US" sz="2000" dirty="0">
                <a:sym typeface="Wingdings" panose="05000000000000000000" pitchFamily="2" charset="2"/>
              </a:rPr>
              <a:t>（</a:t>
            </a:r>
            <a:r>
              <a:rPr lang="en-US" altLang="zh-CN" sz="2000" dirty="0">
                <a:sym typeface="Wingdings" panose="05000000000000000000" pitchFamily="2" charset="2"/>
              </a:rPr>
              <a:t>4</a:t>
            </a:r>
            <a:r>
              <a:rPr lang="zh-CN" altLang="en-US" sz="2000" dirty="0">
                <a:sym typeface="Wingdings" panose="05000000000000000000" pitchFamily="2" charset="2"/>
              </a:rPr>
              <a:t>）</a:t>
            </a:r>
            <a:r>
              <a:rPr lang="en-US" altLang="zh-CN" sz="2000" dirty="0">
                <a:sym typeface="Wingdings" panose="05000000000000000000" pitchFamily="2" charset="2"/>
              </a:rPr>
              <a:t>Relatively more time-consuming</a:t>
            </a:r>
          </a:p>
          <a:p>
            <a:pPr>
              <a:lnSpc>
                <a:spcPct val="150000"/>
              </a:lnSpc>
            </a:pPr>
            <a:endParaRPr lang="zh-CN" altLang="en-US" sz="2000" dirty="0"/>
          </a:p>
        </p:txBody>
      </p:sp>
      <p:graphicFrame>
        <p:nvGraphicFramePr>
          <p:cNvPr id="4" name="表格 3">
            <a:extLst>
              <a:ext uri="{FF2B5EF4-FFF2-40B4-BE49-F238E27FC236}">
                <a16:creationId xmlns:a16="http://schemas.microsoft.com/office/drawing/2014/main" id="{CA676F1A-7CD2-5750-3C63-034CC8835A70}"/>
              </a:ext>
            </a:extLst>
          </p:cNvPr>
          <p:cNvGraphicFramePr>
            <a:graphicFrameLocks noGrp="1"/>
          </p:cNvGraphicFramePr>
          <p:nvPr>
            <p:extLst>
              <p:ext uri="{D42A27DB-BD31-4B8C-83A1-F6EECF244321}">
                <p14:modId xmlns:p14="http://schemas.microsoft.com/office/powerpoint/2010/main" val="2779668942"/>
              </p:ext>
            </p:extLst>
          </p:nvPr>
        </p:nvGraphicFramePr>
        <p:xfrm>
          <a:off x="1967060" y="1435607"/>
          <a:ext cx="8127999" cy="49428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588890214"/>
                    </a:ext>
                  </a:extLst>
                </a:gridCol>
                <a:gridCol w="2709333">
                  <a:extLst>
                    <a:ext uri="{9D8B030D-6E8A-4147-A177-3AD203B41FA5}">
                      <a16:colId xmlns:a16="http://schemas.microsoft.com/office/drawing/2014/main" val="1540354129"/>
                    </a:ext>
                  </a:extLst>
                </a:gridCol>
                <a:gridCol w="2709333">
                  <a:extLst>
                    <a:ext uri="{9D8B030D-6E8A-4147-A177-3AD203B41FA5}">
                      <a16:colId xmlns:a16="http://schemas.microsoft.com/office/drawing/2014/main" val="290471536"/>
                    </a:ext>
                  </a:extLst>
                </a:gridCol>
              </a:tblGrid>
              <a:tr h="370840">
                <a:tc>
                  <a:txBody>
                    <a:bodyPr/>
                    <a:lstStyle/>
                    <a:p>
                      <a:endParaRPr lang="zh-CN" altLang="en-US" dirty="0"/>
                    </a:p>
                  </a:txBody>
                  <a:tcPr/>
                </a:tc>
                <a:tc>
                  <a:txBody>
                    <a:bodyPr/>
                    <a:lstStyle/>
                    <a:p>
                      <a:r>
                        <a:rPr lang="en-US" altLang="zh-CN" dirty="0"/>
                        <a:t>Recommended tools</a:t>
                      </a:r>
                      <a:endParaRPr lang="zh-CN" altLang="en-US" dirty="0"/>
                    </a:p>
                  </a:txBody>
                  <a:tcPr/>
                </a:tc>
                <a:tc>
                  <a:txBody>
                    <a:bodyPr/>
                    <a:lstStyle/>
                    <a:p>
                      <a:r>
                        <a:rPr lang="en-US" altLang="zh-CN" dirty="0"/>
                        <a:t>Features</a:t>
                      </a:r>
                      <a:endParaRPr lang="zh-CN" altLang="en-US" dirty="0"/>
                    </a:p>
                  </a:txBody>
                  <a:tcPr/>
                </a:tc>
                <a:extLst>
                  <a:ext uri="{0D108BD9-81ED-4DB2-BD59-A6C34878D82A}">
                    <a16:rowId xmlns:a16="http://schemas.microsoft.com/office/drawing/2014/main" val="998785997"/>
                  </a:ext>
                </a:extLst>
              </a:tr>
              <a:tr h="370840">
                <a:tc rowSpan="3">
                  <a:txBody>
                    <a:bodyPr/>
                    <a:lstStyle/>
                    <a:p>
                      <a:r>
                        <a:rPr lang="en-US" altLang="zh-CN" dirty="0"/>
                        <a:t>Single-seed based</a:t>
                      </a:r>
                      <a:endParaRPr lang="zh-CN" altLang="en-US" dirty="0"/>
                    </a:p>
                  </a:txBody>
                  <a:tcPr/>
                </a:tc>
                <a:tc>
                  <a:txBody>
                    <a:bodyPr/>
                    <a:lstStyle/>
                    <a:p>
                      <a:r>
                        <a:rPr lang="en-US" altLang="zh-CN" dirty="0"/>
                        <a:t>Google Scholar’s “Related articles” function</a:t>
                      </a:r>
                      <a:endParaRPr lang="zh-CN" altLang="en-US" dirty="0"/>
                    </a:p>
                  </a:txBody>
                  <a:tcPr/>
                </a:tc>
                <a:tc>
                  <a:txBody>
                    <a:bodyPr/>
                    <a:lstStyle/>
                    <a:p>
                      <a:r>
                        <a:rPr lang="en-US" altLang="zh-CN" dirty="0"/>
                        <a:t>Fairly good performance</a:t>
                      </a:r>
                      <a:endParaRPr lang="zh-CN" altLang="en-US" dirty="0"/>
                    </a:p>
                  </a:txBody>
                  <a:tcPr/>
                </a:tc>
                <a:extLst>
                  <a:ext uri="{0D108BD9-81ED-4DB2-BD59-A6C34878D82A}">
                    <a16:rowId xmlns:a16="http://schemas.microsoft.com/office/drawing/2014/main" val="2522880533"/>
                  </a:ext>
                </a:extLst>
              </a:tr>
              <a:tr h="370840">
                <a:tc vMerge="1">
                  <a:txBody>
                    <a:bodyPr/>
                    <a:lstStyle/>
                    <a:p>
                      <a:endParaRPr lang="zh-CN" altLang="en-US" dirty="0"/>
                    </a:p>
                  </a:txBody>
                  <a:tcPr/>
                </a:tc>
                <a:tc>
                  <a:txBody>
                    <a:bodyPr/>
                    <a:lstStyle/>
                    <a:p>
                      <a:r>
                        <a:rPr lang="en-US" altLang="zh-CN" dirty="0"/>
                        <a:t>Web of Science’s </a:t>
                      </a:r>
                      <a:r>
                        <a:rPr lang="zh-CN" altLang="en-US" dirty="0"/>
                        <a:t>“</a:t>
                      </a:r>
                      <a:r>
                        <a:rPr lang="en-US" altLang="zh-CN" dirty="0"/>
                        <a:t>relevant results</a:t>
                      </a:r>
                      <a:r>
                        <a:rPr lang="zh-CN" altLang="en-US" dirty="0"/>
                        <a:t>” </a:t>
                      </a:r>
                      <a:r>
                        <a:rPr lang="en-US" altLang="zh-CN" dirty="0"/>
                        <a:t>function</a:t>
                      </a:r>
                      <a:endParaRPr lang="zh-CN" altLang="en-US" dirty="0"/>
                    </a:p>
                  </a:txBody>
                  <a:tcPr/>
                </a:tc>
                <a:tc>
                  <a:txBody>
                    <a:bodyPr/>
                    <a:lstStyle/>
                    <a:p>
                      <a:r>
                        <a:rPr lang="en-US" altLang="zh-CN" dirty="0"/>
                        <a:t>Relevance measurement is based on sharing references</a:t>
                      </a:r>
                      <a:endParaRPr lang="zh-CN" altLang="en-US" dirty="0"/>
                    </a:p>
                  </a:txBody>
                  <a:tcPr/>
                </a:tc>
                <a:extLst>
                  <a:ext uri="{0D108BD9-81ED-4DB2-BD59-A6C34878D82A}">
                    <a16:rowId xmlns:a16="http://schemas.microsoft.com/office/drawing/2014/main" val="3480699133"/>
                  </a:ext>
                </a:extLst>
              </a:tr>
              <a:tr h="370840">
                <a:tc vMerge="1">
                  <a:txBody>
                    <a:bodyPr/>
                    <a:lstStyle/>
                    <a:p>
                      <a:endParaRPr lang="zh-CN" altLang="en-US" dirty="0"/>
                    </a:p>
                  </a:txBody>
                  <a:tcPr/>
                </a:tc>
                <a:tc>
                  <a:txBody>
                    <a:bodyPr/>
                    <a:lstStyle/>
                    <a:p>
                      <a:r>
                        <a:rPr lang="en-US" altLang="zh-CN" dirty="0" err="1"/>
                        <a:t>Litmap</a:t>
                      </a:r>
                      <a:r>
                        <a:rPr lang="en-US" altLang="zh-CN" dirty="0"/>
                        <a:t>(https://app.litmaps.co/)</a:t>
                      </a:r>
                    </a:p>
                    <a:p>
                      <a:r>
                        <a:rPr lang="en-US" altLang="zh-CN" dirty="0"/>
                        <a:t>Connected Papers</a:t>
                      </a:r>
                      <a:r>
                        <a:rPr lang="zh-CN" altLang="en-US" dirty="0"/>
                        <a:t>（</a:t>
                      </a:r>
                      <a:r>
                        <a:rPr lang="en-US" altLang="zh-CN" dirty="0"/>
                        <a:t>https://www.connectedpapers.com/</a:t>
                      </a:r>
                      <a:r>
                        <a:rPr lang="zh-CN" altLang="en-US" dirty="0"/>
                        <a:t>）</a:t>
                      </a:r>
                    </a:p>
                  </a:txBody>
                  <a:tcPr/>
                </a:tc>
                <a:tc>
                  <a:txBody>
                    <a:bodyPr/>
                    <a:lstStyle/>
                    <a:p>
                      <a:r>
                        <a:rPr lang="en-US" altLang="zh-CN" sz="1800" kern="1200" dirty="0">
                          <a:solidFill>
                            <a:schemeClr val="dk1"/>
                          </a:solidFill>
                          <a:latin typeface="+mn-lt"/>
                          <a:ea typeface="+mn-ea"/>
                          <a:cs typeface="+mn-cs"/>
                        </a:rPr>
                        <a:t>recommend relevant articles based on complex citation network algorithms.</a:t>
                      </a:r>
                      <a:endParaRPr lang="zh-CN" altLang="en-US" sz="1800" kern="1200" dirty="0">
                        <a:solidFill>
                          <a:schemeClr val="dk1"/>
                        </a:solidFill>
                        <a:latin typeface="+mn-lt"/>
                        <a:ea typeface="+mn-ea"/>
                        <a:cs typeface="+mn-cs"/>
                      </a:endParaRPr>
                    </a:p>
                  </a:txBody>
                  <a:tcPr/>
                </a:tc>
                <a:extLst>
                  <a:ext uri="{0D108BD9-81ED-4DB2-BD59-A6C34878D82A}">
                    <a16:rowId xmlns:a16="http://schemas.microsoft.com/office/drawing/2014/main" val="2658969547"/>
                  </a:ext>
                </a:extLst>
              </a:tr>
              <a:tr h="370840">
                <a:tc rowSpan="2">
                  <a:txBody>
                    <a:bodyPr/>
                    <a:lstStyle/>
                    <a:p>
                      <a:r>
                        <a:rPr lang="en-US" altLang="zh-CN" dirty="0"/>
                        <a:t>Multi-seeds based</a:t>
                      </a:r>
                      <a:endParaRPr lang="zh-CN" altLang="en-US" dirty="0"/>
                    </a:p>
                  </a:txBody>
                  <a:tcPr/>
                </a:tc>
                <a:tc>
                  <a:txBody>
                    <a:bodyPr/>
                    <a:lstStyle/>
                    <a:p>
                      <a:r>
                        <a:rPr lang="en-US" altLang="zh-CN" dirty="0" err="1"/>
                        <a:t>Litmap</a:t>
                      </a:r>
                      <a:r>
                        <a:rPr lang="en-US" altLang="zh-CN" dirty="0"/>
                        <a:t>(https://app.litmaps.co/)</a:t>
                      </a:r>
                    </a:p>
                  </a:txBody>
                  <a:tcPr/>
                </a:tc>
                <a:tc>
                  <a:txBody>
                    <a:bodyPr/>
                    <a:lstStyle/>
                    <a:p>
                      <a:r>
                        <a:rPr lang="en-US" altLang="zh-CN" dirty="0"/>
                        <a:t>relatively high accuracy and cost</a:t>
                      </a:r>
                      <a:endParaRPr lang="zh-CN" altLang="en-US" dirty="0"/>
                    </a:p>
                  </a:txBody>
                  <a:tcPr/>
                </a:tc>
                <a:extLst>
                  <a:ext uri="{0D108BD9-81ED-4DB2-BD59-A6C34878D82A}">
                    <a16:rowId xmlns:a16="http://schemas.microsoft.com/office/drawing/2014/main" val="3998293819"/>
                  </a:ext>
                </a:extLst>
              </a:tr>
              <a:tr h="370840">
                <a:tc vMerge="1">
                  <a:txBody>
                    <a:bodyPr/>
                    <a:lstStyle/>
                    <a:p>
                      <a:endParaRPr lang="zh-CN" altLang="en-US" dirty="0"/>
                    </a:p>
                  </a:txBody>
                  <a:tcPr/>
                </a:tc>
                <a:tc>
                  <a:txBody>
                    <a:bodyPr/>
                    <a:lstStyle/>
                    <a:p>
                      <a:r>
                        <a:rPr lang="en-US" altLang="zh-CN" dirty="0"/>
                        <a:t>Research Rabbit(https://researchrabbitapp.com)</a:t>
                      </a:r>
                      <a:endParaRPr lang="zh-CN" altLang="en-US" dirty="0"/>
                    </a:p>
                  </a:txBody>
                  <a:tcPr/>
                </a:tc>
                <a:tc>
                  <a:txBody>
                    <a:bodyPr/>
                    <a:lstStyle/>
                    <a:p>
                      <a:r>
                        <a:rPr lang="en-US" altLang="zh-CN" sz="1800" kern="1200" dirty="0">
                          <a:solidFill>
                            <a:schemeClr val="dk1"/>
                          </a:solidFill>
                          <a:effectLst/>
                          <a:latin typeface="+mn-lt"/>
                          <a:ea typeface="+mn-ea"/>
                          <a:cs typeface="+mn-cs"/>
                        </a:rPr>
                        <a:t>less accurate and free</a:t>
                      </a:r>
                      <a:endParaRPr lang="zh-CN" altLang="en-US" dirty="0"/>
                    </a:p>
                  </a:txBody>
                  <a:tcPr/>
                </a:tc>
                <a:extLst>
                  <a:ext uri="{0D108BD9-81ED-4DB2-BD59-A6C34878D82A}">
                    <a16:rowId xmlns:a16="http://schemas.microsoft.com/office/drawing/2014/main" val="4132547255"/>
                  </a:ext>
                </a:extLst>
              </a:tr>
            </a:tbl>
          </a:graphicData>
        </a:graphic>
      </p:graphicFrame>
    </p:spTree>
    <p:extLst>
      <p:ext uri="{BB962C8B-B14F-4D97-AF65-F5344CB8AC3E}">
        <p14:creationId xmlns:p14="http://schemas.microsoft.com/office/powerpoint/2010/main" val="15294940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231CA1-BC5B-993B-5876-5F9C6AAB64C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854A5F0-17FE-A7EB-297D-3A3D9BC486DD}"/>
              </a:ext>
            </a:extLst>
          </p:cNvPr>
          <p:cNvSpPr>
            <a:spLocks noGrp="1"/>
          </p:cNvSpPr>
          <p:nvPr>
            <p:ph type="title"/>
          </p:nvPr>
        </p:nvSpPr>
        <p:spPr/>
        <p:txBody>
          <a:bodyPr/>
          <a:lstStyle/>
          <a:p>
            <a:r>
              <a:rPr lang="en-US" altLang="zh-CN" dirty="0"/>
              <a:t>Citation chasing</a:t>
            </a:r>
            <a:endParaRPr lang="zh-CN" altLang="en-US" dirty="0"/>
          </a:p>
        </p:txBody>
      </p:sp>
      <p:sp>
        <p:nvSpPr>
          <p:cNvPr id="3" name="内容占位符 2">
            <a:extLst>
              <a:ext uri="{FF2B5EF4-FFF2-40B4-BE49-F238E27FC236}">
                <a16:creationId xmlns:a16="http://schemas.microsoft.com/office/drawing/2014/main" id="{8F46B05E-2FF8-043C-715F-DBB4F7F7B007}"/>
              </a:ext>
            </a:extLst>
          </p:cNvPr>
          <p:cNvSpPr>
            <a:spLocks noGrp="1"/>
          </p:cNvSpPr>
          <p:nvPr>
            <p:ph sz="quarter" idx="10"/>
          </p:nvPr>
        </p:nvSpPr>
        <p:spPr>
          <a:xfrm>
            <a:off x="539495" y="1435607"/>
            <a:ext cx="10983131" cy="5060083"/>
          </a:xfrm>
        </p:spPr>
        <p:txBody>
          <a:bodyPr>
            <a:normAutofit/>
          </a:bodyPr>
          <a:lstStyle/>
          <a:p>
            <a:pPr>
              <a:lnSpc>
                <a:spcPct val="150000"/>
              </a:lnSpc>
            </a:pPr>
            <a:r>
              <a:rPr lang="en-US" altLang="zh-CN" sz="2000" b="1" dirty="0"/>
              <a:t>Two types of literature are suitable as the starting points</a:t>
            </a:r>
            <a:r>
              <a:rPr lang="zh-CN" altLang="en-US" sz="2000" b="1" dirty="0"/>
              <a:t>：</a:t>
            </a:r>
            <a:endParaRPr lang="en-US" altLang="zh-CN" sz="2000" b="1" dirty="0"/>
          </a:p>
          <a:p>
            <a:pPr>
              <a:lnSpc>
                <a:spcPct val="150000"/>
              </a:lnSpc>
            </a:pPr>
            <a:r>
              <a:rPr lang="zh-CN" altLang="en-US" sz="2000" dirty="0"/>
              <a:t>（</a:t>
            </a:r>
            <a:r>
              <a:rPr lang="en-US" altLang="zh-CN" sz="2000" dirty="0"/>
              <a:t>1</a:t>
            </a:r>
            <a:r>
              <a:rPr lang="zh-CN" altLang="en-US" sz="2000" dirty="0"/>
              <a:t>）</a:t>
            </a:r>
            <a:r>
              <a:rPr lang="en-US" altLang="zh-CN" sz="2000" dirty="0"/>
              <a:t> Classic articles with many citations.</a:t>
            </a:r>
          </a:p>
          <a:p>
            <a:pPr>
              <a:lnSpc>
                <a:spcPct val="150000"/>
              </a:lnSpc>
            </a:pPr>
            <a:r>
              <a:rPr lang="zh-CN" altLang="en-US" sz="2000" dirty="0"/>
              <a:t>（</a:t>
            </a:r>
            <a:r>
              <a:rPr lang="en-US" altLang="zh-CN" sz="2000" dirty="0"/>
              <a:t>2</a:t>
            </a:r>
            <a:r>
              <a:rPr lang="zh-CN" altLang="en-US" sz="2000" dirty="0"/>
              <a:t>）</a:t>
            </a:r>
            <a:r>
              <a:rPr lang="en-US" altLang="zh-CN" sz="2000" dirty="0"/>
              <a:t> Articles which haven’t been cited heavily but are interesting. </a:t>
            </a:r>
            <a:endParaRPr lang="zh-CN" altLang="en-US" sz="2000" dirty="0"/>
          </a:p>
        </p:txBody>
      </p:sp>
    </p:spTree>
    <p:extLst>
      <p:ext uri="{BB962C8B-B14F-4D97-AF65-F5344CB8AC3E}">
        <p14:creationId xmlns:p14="http://schemas.microsoft.com/office/powerpoint/2010/main" val="2974134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1DD8EDD-51AF-2418-DD8D-0D12F9E5DC3E}"/>
              </a:ext>
            </a:extLst>
          </p:cNvPr>
          <p:cNvSpPr>
            <a:spLocks noGrp="1"/>
          </p:cNvSpPr>
          <p:nvPr>
            <p:ph type="title"/>
          </p:nvPr>
        </p:nvSpPr>
        <p:spPr/>
        <p:txBody>
          <a:bodyPr/>
          <a:lstStyle/>
          <a:p>
            <a:r>
              <a:rPr lang="en-US" altLang="zh-CN" dirty="0"/>
              <a:t>1. Introduction</a:t>
            </a:r>
            <a:endParaRPr lang="zh-CN" altLang="en-US" dirty="0"/>
          </a:p>
        </p:txBody>
      </p:sp>
    </p:spTree>
    <p:extLst>
      <p:ext uri="{BB962C8B-B14F-4D97-AF65-F5344CB8AC3E}">
        <p14:creationId xmlns:p14="http://schemas.microsoft.com/office/powerpoint/2010/main" val="2903507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382972-908B-782F-92FD-66EE28497DC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68067AA-10A7-ED23-F5A4-C8DC9996D5A1}"/>
              </a:ext>
            </a:extLst>
          </p:cNvPr>
          <p:cNvSpPr>
            <a:spLocks noGrp="1"/>
          </p:cNvSpPr>
          <p:nvPr>
            <p:ph type="title"/>
          </p:nvPr>
        </p:nvSpPr>
        <p:spPr/>
        <p:txBody>
          <a:bodyPr/>
          <a:lstStyle/>
          <a:p>
            <a:r>
              <a:rPr lang="en-US" altLang="zh-CN" dirty="0"/>
              <a:t>Read and summarize</a:t>
            </a:r>
            <a:endParaRPr lang="zh-CN" altLang="en-US" dirty="0"/>
          </a:p>
        </p:txBody>
      </p:sp>
      <p:sp>
        <p:nvSpPr>
          <p:cNvPr id="3" name="内容占位符 2">
            <a:extLst>
              <a:ext uri="{FF2B5EF4-FFF2-40B4-BE49-F238E27FC236}">
                <a16:creationId xmlns:a16="http://schemas.microsoft.com/office/drawing/2014/main" id="{33764993-BEAA-1EE0-9C10-507E7F9E4E1A}"/>
              </a:ext>
            </a:extLst>
          </p:cNvPr>
          <p:cNvSpPr>
            <a:spLocks noGrp="1"/>
          </p:cNvSpPr>
          <p:nvPr>
            <p:ph sz="quarter" idx="10"/>
          </p:nvPr>
        </p:nvSpPr>
        <p:spPr>
          <a:xfrm>
            <a:off x="539495" y="1435607"/>
            <a:ext cx="10983131" cy="5060083"/>
          </a:xfrm>
        </p:spPr>
        <p:txBody>
          <a:bodyPr>
            <a:normAutofit/>
          </a:bodyPr>
          <a:lstStyle/>
          <a:p>
            <a:pPr>
              <a:lnSpc>
                <a:spcPct val="150000"/>
              </a:lnSpc>
            </a:pPr>
            <a:r>
              <a:rPr lang="en-US" altLang="zh-CN" sz="2000" b="1" dirty="0"/>
              <a:t>Definition:</a:t>
            </a:r>
            <a:r>
              <a:rPr lang="en-US" altLang="zh-CN" sz="2000" dirty="0"/>
              <a:t> read what you find interesting in the terminal articles selected by citation chasing and investigate their references when necessary; Document important articles and write a literature review based on them.</a:t>
            </a:r>
          </a:p>
          <a:p>
            <a:pPr>
              <a:lnSpc>
                <a:spcPct val="150000"/>
              </a:lnSpc>
            </a:pPr>
            <a:endParaRPr lang="zh-CN" altLang="en-US" sz="2000" dirty="0"/>
          </a:p>
        </p:txBody>
      </p:sp>
      <p:graphicFrame>
        <p:nvGraphicFramePr>
          <p:cNvPr id="4" name="表格 3">
            <a:extLst>
              <a:ext uri="{FF2B5EF4-FFF2-40B4-BE49-F238E27FC236}">
                <a16:creationId xmlns:a16="http://schemas.microsoft.com/office/drawing/2014/main" id="{9095206B-B885-1D3D-215E-2925A46F53CD}"/>
              </a:ext>
            </a:extLst>
          </p:cNvPr>
          <p:cNvGraphicFramePr>
            <a:graphicFrameLocks noGrp="1"/>
          </p:cNvGraphicFramePr>
          <p:nvPr>
            <p:extLst>
              <p:ext uri="{D42A27DB-BD31-4B8C-83A1-F6EECF244321}">
                <p14:modId xmlns:p14="http://schemas.microsoft.com/office/powerpoint/2010/main" val="3260594382"/>
              </p:ext>
            </p:extLst>
          </p:nvPr>
        </p:nvGraphicFramePr>
        <p:xfrm>
          <a:off x="1698126" y="1435607"/>
          <a:ext cx="8128000" cy="1010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036649223"/>
                    </a:ext>
                  </a:extLst>
                </a:gridCol>
                <a:gridCol w="4064000">
                  <a:extLst>
                    <a:ext uri="{9D8B030D-6E8A-4147-A177-3AD203B41FA5}">
                      <a16:colId xmlns:a16="http://schemas.microsoft.com/office/drawing/2014/main" val="642481446"/>
                    </a:ext>
                  </a:extLst>
                </a:gridCol>
              </a:tblGrid>
              <a:tr h="370840">
                <a:tc>
                  <a:txBody>
                    <a:bodyPr/>
                    <a:lstStyle/>
                    <a:p>
                      <a:r>
                        <a:rPr lang="en-US" altLang="zh-CN" dirty="0"/>
                        <a:t>Recommended tools</a:t>
                      </a:r>
                      <a:endParaRPr lang="zh-CN" altLang="en-US" dirty="0"/>
                    </a:p>
                  </a:txBody>
                  <a:tcPr/>
                </a:tc>
                <a:tc>
                  <a:txBody>
                    <a:bodyPr/>
                    <a:lstStyle/>
                    <a:p>
                      <a:r>
                        <a:rPr lang="en-US" altLang="zh-CN" dirty="0"/>
                        <a:t>Feature</a:t>
                      </a:r>
                      <a:endParaRPr lang="zh-CN" altLang="en-US" dirty="0"/>
                    </a:p>
                  </a:txBody>
                  <a:tcPr/>
                </a:tc>
                <a:extLst>
                  <a:ext uri="{0D108BD9-81ED-4DB2-BD59-A6C34878D82A}">
                    <a16:rowId xmlns:a16="http://schemas.microsoft.com/office/drawing/2014/main" val="2461570581"/>
                  </a:ext>
                </a:extLst>
              </a:tr>
              <a:tr h="0">
                <a:tc>
                  <a:txBody>
                    <a:bodyPr/>
                    <a:lstStyle/>
                    <a:p>
                      <a:r>
                        <a:rPr lang="en-US" altLang="zh-CN" dirty="0" err="1"/>
                        <a:t>Notebooklm</a:t>
                      </a:r>
                      <a:r>
                        <a:rPr lang="en-US" altLang="zh-CN" dirty="0"/>
                        <a:t> (https://notebooklm.google.com/)</a:t>
                      </a:r>
                      <a:endParaRPr lang="zh-CN" altLang="en-US" dirty="0"/>
                    </a:p>
                  </a:txBody>
                  <a:tcPr/>
                </a:tc>
                <a:tc>
                  <a:txBody>
                    <a:bodyPr/>
                    <a:lstStyle/>
                    <a:p>
                      <a:r>
                        <a:rPr lang="en-US" altLang="zh-CN" sz="1800" kern="1200" dirty="0">
                          <a:solidFill>
                            <a:schemeClr val="dk1"/>
                          </a:solidFill>
                          <a:latin typeface="+mn-lt"/>
                          <a:ea typeface="+mn-ea"/>
                          <a:cs typeface="+mn-cs"/>
                        </a:rPr>
                        <a:t>can carry out complex integration tasks across up to 50 custom sources.</a:t>
                      </a:r>
                      <a:endParaRPr lang="zh-CN" altLang="en-US" sz="1800" kern="1200" dirty="0">
                        <a:solidFill>
                          <a:schemeClr val="dk1"/>
                        </a:solidFill>
                        <a:latin typeface="+mn-lt"/>
                        <a:ea typeface="+mn-ea"/>
                        <a:cs typeface="+mn-cs"/>
                      </a:endParaRPr>
                    </a:p>
                  </a:txBody>
                  <a:tcPr/>
                </a:tc>
                <a:extLst>
                  <a:ext uri="{0D108BD9-81ED-4DB2-BD59-A6C34878D82A}">
                    <a16:rowId xmlns:a16="http://schemas.microsoft.com/office/drawing/2014/main" val="3153987311"/>
                  </a:ext>
                </a:extLst>
              </a:tr>
            </a:tbl>
          </a:graphicData>
        </a:graphic>
      </p:graphicFrame>
      <p:pic>
        <p:nvPicPr>
          <p:cNvPr id="8" name="图片 7">
            <a:extLst>
              <a:ext uri="{FF2B5EF4-FFF2-40B4-BE49-F238E27FC236}">
                <a16:creationId xmlns:a16="http://schemas.microsoft.com/office/drawing/2014/main" id="{B8E6C3DA-0874-C10E-D9BF-D9F205448821}"/>
              </a:ext>
            </a:extLst>
          </p:cNvPr>
          <p:cNvPicPr>
            <a:picLocks noChangeAspect="1"/>
          </p:cNvPicPr>
          <p:nvPr/>
        </p:nvPicPr>
        <p:blipFill>
          <a:blip r:embed="rId3"/>
          <a:stretch>
            <a:fillRect/>
          </a:stretch>
        </p:blipFill>
        <p:spPr>
          <a:xfrm>
            <a:off x="808429" y="2446527"/>
            <a:ext cx="10445262" cy="4148518"/>
          </a:xfrm>
          <a:prstGeom prst="rect">
            <a:avLst/>
          </a:prstGeom>
        </p:spPr>
      </p:pic>
    </p:spTree>
    <p:extLst>
      <p:ext uri="{BB962C8B-B14F-4D97-AF65-F5344CB8AC3E}">
        <p14:creationId xmlns:p14="http://schemas.microsoft.com/office/powerpoint/2010/main" val="1036033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518A7-F024-AAFE-6492-900304D04C6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9087385-F338-BC9D-66F5-BC1C8323A89D}"/>
              </a:ext>
            </a:extLst>
          </p:cNvPr>
          <p:cNvSpPr>
            <a:spLocks noGrp="1"/>
          </p:cNvSpPr>
          <p:nvPr>
            <p:ph type="title"/>
          </p:nvPr>
        </p:nvSpPr>
        <p:spPr>
          <a:xfrm>
            <a:off x="521207" y="448056"/>
            <a:ext cx="8677384" cy="640080"/>
          </a:xfrm>
        </p:spPr>
        <p:txBody>
          <a:bodyPr>
            <a:normAutofit fontScale="90000"/>
          </a:bodyPr>
          <a:lstStyle/>
          <a:p>
            <a:r>
              <a:rPr lang="en-US" altLang="zh-CN" dirty="0">
                <a:latin typeface="Microsoft YaHei UI" panose="020B0503020204020204" pitchFamily="34" charset="-122"/>
                <a:ea typeface="Microsoft YaHei UI" panose="020B0503020204020204" pitchFamily="34" charset="-122"/>
              </a:rPr>
              <a:t>Whether or not to start another round of investigation</a:t>
            </a:r>
            <a:endParaRPr lang="zh-CN" altLang="en-US" dirty="0"/>
          </a:p>
        </p:txBody>
      </p:sp>
      <p:sp>
        <p:nvSpPr>
          <p:cNvPr id="3" name="内容占位符 2">
            <a:extLst>
              <a:ext uri="{FF2B5EF4-FFF2-40B4-BE49-F238E27FC236}">
                <a16:creationId xmlns:a16="http://schemas.microsoft.com/office/drawing/2014/main" id="{56E67FB9-DEF0-5B37-7A78-E8908DF46253}"/>
              </a:ext>
            </a:extLst>
          </p:cNvPr>
          <p:cNvSpPr>
            <a:spLocks noGrp="1"/>
          </p:cNvSpPr>
          <p:nvPr>
            <p:ph sz="quarter" idx="10"/>
          </p:nvPr>
        </p:nvSpPr>
        <p:spPr>
          <a:xfrm>
            <a:off x="539495" y="1435607"/>
            <a:ext cx="10983131" cy="5060083"/>
          </a:xfrm>
        </p:spPr>
        <p:txBody>
          <a:bodyPr>
            <a:normAutofit/>
          </a:bodyPr>
          <a:lstStyle/>
          <a:p>
            <a:pPr>
              <a:lnSpc>
                <a:spcPct val="150000"/>
              </a:lnSpc>
            </a:pPr>
            <a:r>
              <a:rPr lang="en-US" altLang="zh-CN" sz="2000" b="1" dirty="0"/>
              <a:t>Basic principles</a:t>
            </a:r>
            <a:r>
              <a:rPr lang="zh-CN" altLang="en-US" sz="2000" b="1" dirty="0"/>
              <a:t>：</a:t>
            </a:r>
            <a:endParaRPr lang="en-US" altLang="zh-CN" sz="2000" b="1" dirty="0"/>
          </a:p>
          <a:p>
            <a:pPr>
              <a:lnSpc>
                <a:spcPct val="150000"/>
              </a:lnSpc>
            </a:pPr>
            <a:r>
              <a:rPr lang="en-US" altLang="zh-CN" sz="2000" dirty="0">
                <a:latin typeface="Microsoft YaHei UI" panose="020B0503020204020204" pitchFamily="34" charset="-122"/>
                <a:ea typeface="Microsoft YaHei UI" panose="020B0503020204020204" pitchFamily="34" charset="-122"/>
              </a:rPr>
              <a:t>(1):The investigation of the largest combination is necessary; </a:t>
            </a:r>
          </a:p>
          <a:p>
            <a:pPr>
              <a:lnSpc>
                <a:spcPct val="150000"/>
              </a:lnSpc>
            </a:pPr>
            <a:r>
              <a:rPr lang="en-US" altLang="zh-CN" sz="2000" dirty="0">
                <a:latin typeface="Microsoft YaHei UI" panose="020B0503020204020204" pitchFamily="34" charset="-122"/>
                <a:ea typeface="Microsoft YaHei UI" panose="020B0503020204020204" pitchFamily="34" charset="-122"/>
              </a:rPr>
              <a:t>(2):</a:t>
            </a:r>
            <a:r>
              <a:rPr lang="en-US" altLang="zh-CN" sz="2000" dirty="0"/>
              <a:t>W</a:t>
            </a:r>
            <a:r>
              <a:rPr lang="en-US" altLang="zh-CN" sz="2000" dirty="0">
                <a:latin typeface="Microsoft YaHei UI" panose="020B0503020204020204" pitchFamily="34" charset="-122"/>
                <a:ea typeface="Microsoft YaHei UI" panose="020B0503020204020204" pitchFamily="34" charset="-122"/>
              </a:rPr>
              <a:t>henever possible, try to investigation as many combinations as possible; </a:t>
            </a:r>
          </a:p>
          <a:p>
            <a:pPr>
              <a:lnSpc>
                <a:spcPct val="150000"/>
              </a:lnSpc>
            </a:pPr>
            <a:r>
              <a:rPr lang="en-US" altLang="zh-CN" sz="2000" dirty="0">
                <a:latin typeface="Microsoft YaHei UI" panose="020B0503020204020204" pitchFamily="34" charset="-122"/>
                <a:ea typeface="Microsoft YaHei UI" panose="020B0503020204020204" pitchFamily="34" charset="-122"/>
              </a:rPr>
              <a:t>(3):Larger combinations should be prioritized.</a:t>
            </a:r>
            <a:endParaRPr lang="zh-CN" altLang="en-US" sz="2000" dirty="0"/>
          </a:p>
        </p:txBody>
      </p:sp>
    </p:spTree>
    <p:extLst>
      <p:ext uri="{BB962C8B-B14F-4D97-AF65-F5344CB8AC3E}">
        <p14:creationId xmlns:p14="http://schemas.microsoft.com/office/powerpoint/2010/main" val="3113620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E4A52-8FA2-C858-DE68-8A20BC0485A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BC56574-E582-418B-4E28-78B17816621B}"/>
              </a:ext>
            </a:extLst>
          </p:cNvPr>
          <p:cNvSpPr>
            <a:spLocks noGrp="1"/>
          </p:cNvSpPr>
          <p:nvPr>
            <p:ph type="title"/>
          </p:nvPr>
        </p:nvSpPr>
        <p:spPr>
          <a:xfrm>
            <a:off x="521207" y="448056"/>
            <a:ext cx="7776632" cy="640080"/>
          </a:xfrm>
        </p:spPr>
        <p:txBody>
          <a:bodyPr>
            <a:normAutofit/>
          </a:bodyPr>
          <a:lstStyle/>
          <a:p>
            <a:r>
              <a:rPr lang="en-US" altLang="zh-CN" dirty="0"/>
              <a:t>Academic background investigation: examples</a:t>
            </a:r>
            <a:endParaRPr lang="zh-CN" altLang="en-US" dirty="0"/>
          </a:p>
        </p:txBody>
      </p:sp>
      <p:graphicFrame>
        <p:nvGraphicFramePr>
          <p:cNvPr id="4" name="内容占位符 4">
            <a:extLst>
              <a:ext uri="{FF2B5EF4-FFF2-40B4-BE49-F238E27FC236}">
                <a16:creationId xmlns:a16="http://schemas.microsoft.com/office/drawing/2014/main" id="{72666A92-DC8D-EF4A-CDBD-54D1EF61F42E}"/>
              </a:ext>
            </a:extLst>
          </p:cNvPr>
          <p:cNvGraphicFramePr>
            <a:graphicFrameLocks noGrp="1"/>
          </p:cNvGraphicFramePr>
          <p:nvPr>
            <p:ph sz="quarter" idx="10"/>
            <p:extLst>
              <p:ext uri="{D42A27DB-BD31-4B8C-83A1-F6EECF244321}">
                <p14:modId xmlns:p14="http://schemas.microsoft.com/office/powerpoint/2010/main" val="1785775783"/>
              </p:ext>
            </p:extLst>
          </p:nvPr>
        </p:nvGraphicFramePr>
        <p:xfrm>
          <a:off x="-3894478" y="1088136"/>
          <a:ext cx="10982325" cy="57698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a:extLst>
              <a:ext uri="{FF2B5EF4-FFF2-40B4-BE49-F238E27FC236}">
                <a16:creationId xmlns:a16="http://schemas.microsoft.com/office/drawing/2014/main" id="{07A35E08-A827-3C90-BF1F-5E5919D0311E}"/>
              </a:ext>
            </a:extLst>
          </p:cNvPr>
          <p:cNvSpPr txBox="1"/>
          <p:nvPr/>
        </p:nvSpPr>
        <p:spPr>
          <a:xfrm>
            <a:off x="3394616" y="1230634"/>
            <a:ext cx="8733937" cy="646331"/>
          </a:xfrm>
          <a:prstGeom prst="rect">
            <a:avLst/>
          </a:prstGeom>
          <a:noFill/>
        </p:spPr>
        <p:txBody>
          <a:bodyPr wrap="square" rtlCol="0">
            <a:spAutoFit/>
          </a:bodyPr>
          <a:lstStyle/>
          <a:p>
            <a:r>
              <a:rPr lang="en-US" altLang="zh-CN" dirty="0">
                <a:latin typeface="Microsoft YaHei UI" panose="020B0503020204020204" pitchFamily="34" charset="-122"/>
                <a:ea typeface="Microsoft YaHei UI" panose="020B0503020204020204" pitchFamily="34" charset="-122"/>
              </a:rPr>
              <a:t>dorsal raphe + dopaminergic neurons + modulate + boredom + escape response</a:t>
            </a:r>
            <a:endParaRPr lang="zh-CN" altLang="en-US" dirty="0">
              <a:latin typeface="Microsoft YaHei UI" panose="020B0503020204020204" pitchFamily="34" charset="-122"/>
              <a:ea typeface="Microsoft YaHei UI" panose="020B0503020204020204" pitchFamily="34" charset="-122"/>
            </a:endParaRPr>
          </a:p>
        </p:txBody>
      </p:sp>
      <p:sp>
        <p:nvSpPr>
          <p:cNvPr id="6" name="文本框 5">
            <a:extLst>
              <a:ext uri="{FF2B5EF4-FFF2-40B4-BE49-F238E27FC236}">
                <a16:creationId xmlns:a16="http://schemas.microsoft.com/office/drawing/2014/main" id="{57B5C162-5E0B-BBA8-B35A-8D090F3C59CD}"/>
              </a:ext>
            </a:extLst>
          </p:cNvPr>
          <p:cNvSpPr txBox="1"/>
          <p:nvPr/>
        </p:nvSpPr>
        <p:spPr>
          <a:xfrm>
            <a:off x="3394616" y="2154344"/>
            <a:ext cx="6951216" cy="1200329"/>
          </a:xfrm>
          <a:prstGeom prst="rect">
            <a:avLst/>
          </a:prstGeom>
          <a:noFill/>
        </p:spPr>
        <p:txBody>
          <a:bodyPr wrap="square" rtlCol="0">
            <a:spAutoFit/>
          </a:bodyPr>
          <a:lstStyle/>
          <a:p>
            <a:r>
              <a:rPr lang="zh-CN" altLang="en-US" dirty="0"/>
              <a:t>“</a:t>
            </a:r>
            <a:r>
              <a:rPr lang="en-US" altLang="zh-CN" dirty="0">
                <a:latin typeface="Microsoft YaHei UI" panose="020B0503020204020204" pitchFamily="34" charset="-122"/>
                <a:ea typeface="Microsoft YaHei UI" panose="020B0503020204020204" pitchFamily="34" charset="-122"/>
              </a:rPr>
              <a:t>I want to find experimental studies that focus on dorsal raphe dopaminergic neurons acting as neuromodulators in modulating the escape response specifically associated with boredom.</a:t>
            </a:r>
            <a:r>
              <a:rPr lang="zh-CN" altLang="en-US" dirty="0"/>
              <a:t>”</a:t>
            </a:r>
          </a:p>
        </p:txBody>
      </p:sp>
      <p:sp>
        <p:nvSpPr>
          <p:cNvPr id="7" name="箭头: 右 6">
            <a:extLst>
              <a:ext uri="{FF2B5EF4-FFF2-40B4-BE49-F238E27FC236}">
                <a16:creationId xmlns:a16="http://schemas.microsoft.com/office/drawing/2014/main" id="{03A1BFBD-3864-70D8-406D-089C91F6410C}"/>
              </a:ext>
            </a:extLst>
          </p:cNvPr>
          <p:cNvSpPr/>
          <p:nvPr/>
        </p:nvSpPr>
        <p:spPr>
          <a:xfrm>
            <a:off x="10524478" y="2274448"/>
            <a:ext cx="381740" cy="23969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DD5A8459-E654-76B6-A766-D3F07229C451}"/>
              </a:ext>
            </a:extLst>
          </p:cNvPr>
          <p:cNvSpPr/>
          <p:nvPr/>
        </p:nvSpPr>
        <p:spPr>
          <a:xfrm>
            <a:off x="10520039" y="3358434"/>
            <a:ext cx="381740" cy="23969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356F3B6B-737E-653A-0E8A-A37AE471FE7E}"/>
              </a:ext>
            </a:extLst>
          </p:cNvPr>
          <p:cNvSpPr txBox="1"/>
          <p:nvPr/>
        </p:nvSpPr>
        <p:spPr>
          <a:xfrm>
            <a:off x="6899430" y="5131294"/>
            <a:ext cx="1828800" cy="369332"/>
          </a:xfrm>
          <a:prstGeom prst="rect">
            <a:avLst/>
          </a:prstGeom>
          <a:noFill/>
        </p:spPr>
        <p:txBody>
          <a:bodyPr wrap="square" rtlCol="0">
            <a:spAutoFit/>
          </a:bodyPr>
          <a:lstStyle/>
          <a:p>
            <a:r>
              <a:rPr lang="en-US" altLang="zh-CN" dirty="0"/>
              <a:t>not applicable</a:t>
            </a:r>
            <a:endParaRPr lang="zh-CN" altLang="en-US" dirty="0"/>
          </a:p>
        </p:txBody>
      </p:sp>
      <p:sp>
        <p:nvSpPr>
          <p:cNvPr id="13" name="文本框 12">
            <a:extLst>
              <a:ext uri="{FF2B5EF4-FFF2-40B4-BE49-F238E27FC236}">
                <a16:creationId xmlns:a16="http://schemas.microsoft.com/office/drawing/2014/main" id="{F2DCE4E1-FD19-4ECC-C98F-42A68FAB9B6A}"/>
              </a:ext>
            </a:extLst>
          </p:cNvPr>
          <p:cNvSpPr txBox="1"/>
          <p:nvPr/>
        </p:nvSpPr>
        <p:spPr>
          <a:xfrm>
            <a:off x="6899430" y="4422560"/>
            <a:ext cx="1828800" cy="369332"/>
          </a:xfrm>
          <a:prstGeom prst="rect">
            <a:avLst/>
          </a:prstGeom>
          <a:noFill/>
        </p:spPr>
        <p:txBody>
          <a:bodyPr wrap="square" rtlCol="0">
            <a:spAutoFit/>
          </a:bodyPr>
          <a:lstStyle/>
          <a:p>
            <a:r>
              <a:rPr lang="en-US" altLang="zh-CN" dirty="0"/>
              <a:t>not appliable</a:t>
            </a:r>
            <a:endParaRPr lang="zh-CN" altLang="en-US" dirty="0"/>
          </a:p>
        </p:txBody>
      </p:sp>
      <p:sp>
        <p:nvSpPr>
          <p:cNvPr id="14" name="文本框 13">
            <a:extLst>
              <a:ext uri="{FF2B5EF4-FFF2-40B4-BE49-F238E27FC236}">
                <a16:creationId xmlns:a16="http://schemas.microsoft.com/office/drawing/2014/main" id="{D4EA188F-E361-C1AA-5C50-D445F688C41F}"/>
              </a:ext>
            </a:extLst>
          </p:cNvPr>
          <p:cNvSpPr txBox="1"/>
          <p:nvPr/>
        </p:nvSpPr>
        <p:spPr>
          <a:xfrm>
            <a:off x="3615763" y="5840028"/>
            <a:ext cx="7479086" cy="923330"/>
          </a:xfrm>
          <a:prstGeom prst="rect">
            <a:avLst/>
          </a:prstGeom>
          <a:noFill/>
        </p:spPr>
        <p:txBody>
          <a:bodyPr wrap="square" rtlCol="0">
            <a:spAutoFit/>
          </a:bodyPr>
          <a:lstStyle/>
          <a:p>
            <a:r>
              <a:rPr lang="en-US" altLang="zh-CN" dirty="0">
                <a:latin typeface="Microsoft YaHei UI" panose="020B0503020204020204" pitchFamily="34" charset="-122"/>
                <a:ea typeface="Microsoft YaHei UI" panose="020B0503020204020204" pitchFamily="34" charset="-122"/>
              </a:rPr>
              <a:t>literature review: So far no experimental studies has specifically focused on the dorsal raphe dopaminergic neurons’ modulating mechanism on animals’ escape responses to boredom.</a:t>
            </a:r>
            <a:endParaRPr lang="zh-CN" altLang="en-US" dirty="0">
              <a:latin typeface="Microsoft YaHei UI" panose="020B0503020204020204" pitchFamily="34" charset="-122"/>
              <a:ea typeface="Microsoft YaHei UI" panose="020B0503020204020204" pitchFamily="34" charset="-122"/>
            </a:endParaRPr>
          </a:p>
        </p:txBody>
      </p:sp>
      <p:sp>
        <p:nvSpPr>
          <p:cNvPr id="15" name="文本框 14">
            <a:extLst>
              <a:ext uri="{FF2B5EF4-FFF2-40B4-BE49-F238E27FC236}">
                <a16:creationId xmlns:a16="http://schemas.microsoft.com/office/drawing/2014/main" id="{77BC6BAF-3E1E-C4FC-80B1-657C58D67A57}"/>
              </a:ext>
            </a:extLst>
          </p:cNvPr>
          <p:cNvSpPr txBox="1"/>
          <p:nvPr/>
        </p:nvSpPr>
        <p:spPr>
          <a:xfrm>
            <a:off x="11248008" y="2209630"/>
            <a:ext cx="381740" cy="369332"/>
          </a:xfrm>
          <a:prstGeom prst="rect">
            <a:avLst/>
          </a:prstGeom>
          <a:noFill/>
        </p:spPr>
        <p:txBody>
          <a:bodyPr wrap="square" rtlCol="0">
            <a:spAutoFit/>
          </a:bodyPr>
          <a:lstStyle/>
          <a:p>
            <a:r>
              <a:rPr lang="en-US" altLang="zh-CN" b="1" dirty="0">
                <a:solidFill>
                  <a:srgbClr val="FF0000"/>
                </a:solidFill>
              </a:rPr>
              <a:t>0</a:t>
            </a:r>
            <a:endParaRPr lang="zh-CN" altLang="en-US" b="1" dirty="0">
              <a:solidFill>
                <a:srgbClr val="FF0000"/>
              </a:solidFill>
            </a:endParaRPr>
          </a:p>
        </p:txBody>
      </p:sp>
      <p:sp>
        <p:nvSpPr>
          <p:cNvPr id="16" name="文本框 15">
            <a:extLst>
              <a:ext uri="{FF2B5EF4-FFF2-40B4-BE49-F238E27FC236}">
                <a16:creationId xmlns:a16="http://schemas.microsoft.com/office/drawing/2014/main" id="{D54BC96A-E00A-111A-DE2F-0C3058C7BF83}"/>
              </a:ext>
            </a:extLst>
          </p:cNvPr>
          <p:cNvSpPr txBox="1"/>
          <p:nvPr/>
        </p:nvSpPr>
        <p:spPr>
          <a:xfrm>
            <a:off x="11248008" y="3293617"/>
            <a:ext cx="381740" cy="369332"/>
          </a:xfrm>
          <a:prstGeom prst="rect">
            <a:avLst/>
          </a:prstGeom>
          <a:noFill/>
        </p:spPr>
        <p:txBody>
          <a:bodyPr wrap="square" rtlCol="0">
            <a:spAutoFit/>
          </a:bodyPr>
          <a:lstStyle/>
          <a:p>
            <a:r>
              <a:rPr lang="en-US" altLang="zh-CN" b="1" dirty="0">
                <a:solidFill>
                  <a:srgbClr val="FF0000"/>
                </a:solidFill>
              </a:rPr>
              <a:t>0</a:t>
            </a:r>
            <a:endParaRPr lang="zh-CN" altLang="en-US" b="1" dirty="0">
              <a:solidFill>
                <a:srgbClr val="FF0000"/>
              </a:solidFill>
            </a:endParaRPr>
          </a:p>
        </p:txBody>
      </p:sp>
      <p:pic>
        <p:nvPicPr>
          <p:cNvPr id="18" name="图片 17">
            <a:extLst>
              <a:ext uri="{FF2B5EF4-FFF2-40B4-BE49-F238E27FC236}">
                <a16:creationId xmlns:a16="http://schemas.microsoft.com/office/drawing/2014/main" id="{A2B048E9-0757-6279-0A68-A20042B1D25D}"/>
              </a:ext>
            </a:extLst>
          </p:cNvPr>
          <p:cNvPicPr>
            <a:picLocks noChangeAspect="1"/>
          </p:cNvPicPr>
          <p:nvPr/>
        </p:nvPicPr>
        <p:blipFill>
          <a:blip r:embed="rId8"/>
          <a:stretch>
            <a:fillRect/>
          </a:stretch>
        </p:blipFill>
        <p:spPr>
          <a:xfrm>
            <a:off x="4874276" y="169131"/>
            <a:ext cx="3761634" cy="6858000"/>
          </a:xfrm>
          <a:prstGeom prst="rect">
            <a:avLst/>
          </a:prstGeom>
        </p:spPr>
      </p:pic>
    </p:spTree>
    <p:extLst>
      <p:ext uri="{BB962C8B-B14F-4D97-AF65-F5344CB8AC3E}">
        <p14:creationId xmlns:p14="http://schemas.microsoft.com/office/powerpoint/2010/main" val="165398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11" grpId="0" animBg="1"/>
      <p:bldP spid="12" grpId="0"/>
      <p:bldP spid="13" grpId="0"/>
      <p:bldP spid="14" grpId="0"/>
      <p:bldP spid="15"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93052-4E6B-B94C-B2A0-8BE15584E46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46D60DD-3EA9-7EFD-462B-88B713664F24}"/>
              </a:ext>
            </a:extLst>
          </p:cNvPr>
          <p:cNvSpPr>
            <a:spLocks noGrp="1"/>
          </p:cNvSpPr>
          <p:nvPr>
            <p:ph type="title"/>
          </p:nvPr>
        </p:nvSpPr>
        <p:spPr>
          <a:xfrm>
            <a:off x="521207" y="448056"/>
            <a:ext cx="9236942" cy="640080"/>
          </a:xfrm>
        </p:spPr>
        <p:txBody>
          <a:bodyPr>
            <a:normAutofit/>
          </a:bodyPr>
          <a:lstStyle/>
          <a:p>
            <a:r>
              <a:rPr lang="en-US" altLang="zh-CN" dirty="0"/>
              <a:t>Academic background investigation: examples</a:t>
            </a:r>
            <a:endParaRPr lang="zh-CN" altLang="en-US" dirty="0"/>
          </a:p>
        </p:txBody>
      </p:sp>
      <p:sp>
        <p:nvSpPr>
          <p:cNvPr id="5" name="文本框 4">
            <a:extLst>
              <a:ext uri="{FF2B5EF4-FFF2-40B4-BE49-F238E27FC236}">
                <a16:creationId xmlns:a16="http://schemas.microsoft.com/office/drawing/2014/main" id="{5C398040-8BFF-CD38-9365-12DE8084E928}"/>
              </a:ext>
            </a:extLst>
          </p:cNvPr>
          <p:cNvSpPr txBox="1"/>
          <p:nvPr/>
        </p:nvSpPr>
        <p:spPr>
          <a:xfrm>
            <a:off x="3856134" y="1273365"/>
            <a:ext cx="7826350" cy="369332"/>
          </a:xfrm>
          <a:prstGeom prst="rect">
            <a:avLst/>
          </a:prstGeom>
          <a:noFill/>
        </p:spPr>
        <p:txBody>
          <a:bodyPr wrap="square" rtlCol="0">
            <a:spAutoFit/>
          </a:bodyPr>
          <a:lstStyle/>
          <a:p>
            <a:r>
              <a:rPr lang="en-US" altLang="zh-CN" dirty="0">
                <a:latin typeface="Microsoft YaHei UI" panose="020B0503020204020204" pitchFamily="34" charset="-122"/>
                <a:ea typeface="Microsoft YaHei UI" panose="020B0503020204020204" pitchFamily="34" charset="-122"/>
              </a:rPr>
              <a:t>dorsal raphe + dopaminergic neurons + boredom + escape response</a:t>
            </a:r>
            <a:endParaRPr lang="zh-CN" altLang="en-US" dirty="0">
              <a:latin typeface="Microsoft YaHei UI" panose="020B0503020204020204" pitchFamily="34" charset="-122"/>
              <a:ea typeface="Microsoft YaHei UI" panose="020B0503020204020204" pitchFamily="34" charset="-122"/>
            </a:endParaRPr>
          </a:p>
        </p:txBody>
      </p:sp>
      <p:sp>
        <p:nvSpPr>
          <p:cNvPr id="6" name="文本框 5">
            <a:extLst>
              <a:ext uri="{FF2B5EF4-FFF2-40B4-BE49-F238E27FC236}">
                <a16:creationId xmlns:a16="http://schemas.microsoft.com/office/drawing/2014/main" id="{AC78A8EE-21AD-8390-0107-C42209CD325E}"/>
              </a:ext>
            </a:extLst>
          </p:cNvPr>
          <p:cNvSpPr txBox="1"/>
          <p:nvPr/>
        </p:nvSpPr>
        <p:spPr>
          <a:xfrm>
            <a:off x="3422039" y="1892841"/>
            <a:ext cx="7302186" cy="1754326"/>
          </a:xfrm>
          <a:prstGeom prst="rect">
            <a:avLst/>
          </a:prstGeom>
          <a:noFill/>
        </p:spPr>
        <p:txBody>
          <a:bodyPr wrap="square" rtlCol="0">
            <a:spAutoFit/>
          </a:bodyPr>
          <a:lstStyle/>
          <a:p>
            <a:r>
              <a:rPr lang="en-US" altLang="zh-CN" dirty="0">
                <a:latin typeface="Microsoft YaHei UI" panose="020B0503020204020204" pitchFamily="34" charset="-122"/>
                <a:ea typeface="Microsoft YaHei UI" panose="020B0503020204020204" pitchFamily="34" charset="-122"/>
              </a:rPr>
              <a:t>“I want to find experimental studies that provide mechanistic insights into dorsal raphe dopaminergic neurons acting as neuromodulators or neurotransmitters linked to the escape response associated with boredom, focusing on physiological data and neural circuitry mapping across different animal models.”</a:t>
            </a:r>
            <a:endParaRPr lang="zh-CN" altLang="en-US" dirty="0">
              <a:latin typeface="Microsoft YaHei UI" panose="020B0503020204020204" pitchFamily="34" charset="-122"/>
              <a:ea typeface="Microsoft YaHei UI" panose="020B0503020204020204" pitchFamily="34" charset="-122"/>
            </a:endParaRPr>
          </a:p>
        </p:txBody>
      </p:sp>
      <p:sp>
        <p:nvSpPr>
          <p:cNvPr id="9" name="文本框 8">
            <a:extLst>
              <a:ext uri="{FF2B5EF4-FFF2-40B4-BE49-F238E27FC236}">
                <a16:creationId xmlns:a16="http://schemas.microsoft.com/office/drawing/2014/main" id="{1E7C872C-1408-D90C-29A7-9B0A83AEFD21}"/>
              </a:ext>
            </a:extLst>
          </p:cNvPr>
          <p:cNvSpPr txBox="1"/>
          <p:nvPr/>
        </p:nvSpPr>
        <p:spPr>
          <a:xfrm>
            <a:off x="6932248" y="4308330"/>
            <a:ext cx="1870558" cy="369332"/>
          </a:xfrm>
          <a:prstGeom prst="rect">
            <a:avLst/>
          </a:prstGeom>
          <a:noFill/>
        </p:spPr>
        <p:txBody>
          <a:bodyPr wrap="square" rtlCol="0">
            <a:spAutoFit/>
          </a:bodyPr>
          <a:lstStyle/>
          <a:p>
            <a:r>
              <a:rPr lang="en-US" altLang="zh-CN" dirty="0"/>
              <a:t>not appliable</a:t>
            </a:r>
            <a:endParaRPr lang="zh-CN" altLang="en-US" dirty="0"/>
          </a:p>
        </p:txBody>
      </p:sp>
      <p:sp>
        <p:nvSpPr>
          <p:cNvPr id="10" name="文本框 9">
            <a:extLst>
              <a:ext uri="{FF2B5EF4-FFF2-40B4-BE49-F238E27FC236}">
                <a16:creationId xmlns:a16="http://schemas.microsoft.com/office/drawing/2014/main" id="{95E28EB9-65B8-51BB-F136-4D1A33CA1245}"/>
              </a:ext>
            </a:extLst>
          </p:cNvPr>
          <p:cNvSpPr txBox="1"/>
          <p:nvPr/>
        </p:nvSpPr>
        <p:spPr>
          <a:xfrm>
            <a:off x="6932248" y="5079080"/>
            <a:ext cx="1606564" cy="369332"/>
          </a:xfrm>
          <a:prstGeom prst="rect">
            <a:avLst/>
          </a:prstGeom>
          <a:noFill/>
        </p:spPr>
        <p:txBody>
          <a:bodyPr wrap="square" rtlCol="0">
            <a:spAutoFit/>
          </a:bodyPr>
          <a:lstStyle/>
          <a:p>
            <a:r>
              <a:rPr lang="en-US" altLang="zh-CN" dirty="0"/>
              <a:t>not applicable</a:t>
            </a:r>
            <a:endParaRPr lang="zh-CN" altLang="en-US" dirty="0"/>
          </a:p>
        </p:txBody>
      </p:sp>
      <p:sp>
        <p:nvSpPr>
          <p:cNvPr id="11" name="文本框 10">
            <a:extLst>
              <a:ext uri="{FF2B5EF4-FFF2-40B4-BE49-F238E27FC236}">
                <a16:creationId xmlns:a16="http://schemas.microsoft.com/office/drawing/2014/main" id="{FFD3391E-2CBE-99AD-1C06-B7FFBA42174B}"/>
              </a:ext>
            </a:extLst>
          </p:cNvPr>
          <p:cNvSpPr txBox="1"/>
          <p:nvPr/>
        </p:nvSpPr>
        <p:spPr>
          <a:xfrm>
            <a:off x="3716224" y="5910436"/>
            <a:ext cx="7493694" cy="923330"/>
          </a:xfrm>
          <a:prstGeom prst="rect">
            <a:avLst/>
          </a:prstGeom>
          <a:noFill/>
        </p:spPr>
        <p:txBody>
          <a:bodyPr wrap="square" rtlCol="0">
            <a:spAutoFit/>
          </a:bodyPr>
          <a:lstStyle/>
          <a:p>
            <a:r>
              <a:rPr lang="en-US" altLang="zh-CN" dirty="0">
                <a:latin typeface="Microsoft YaHei UI" panose="020B0503020204020204" pitchFamily="34" charset="-122"/>
                <a:ea typeface="Microsoft YaHei UI" panose="020B0503020204020204" pitchFamily="34" charset="-122"/>
              </a:rPr>
              <a:t>literature review: Likewise, neither are there studies focusing on dorsal raphe dopaminergic neurons’ effects on animals’ escape response to boredom when serving as neurotransmitters. </a:t>
            </a:r>
            <a:endParaRPr lang="zh-CN" altLang="en-US" dirty="0"/>
          </a:p>
        </p:txBody>
      </p:sp>
      <p:sp>
        <p:nvSpPr>
          <p:cNvPr id="12" name="箭头: 右 11">
            <a:extLst>
              <a:ext uri="{FF2B5EF4-FFF2-40B4-BE49-F238E27FC236}">
                <a16:creationId xmlns:a16="http://schemas.microsoft.com/office/drawing/2014/main" id="{0F0F50D7-1E34-FEC1-F2B8-336D71B6ABC8}"/>
              </a:ext>
            </a:extLst>
          </p:cNvPr>
          <p:cNvSpPr/>
          <p:nvPr/>
        </p:nvSpPr>
        <p:spPr>
          <a:xfrm>
            <a:off x="10724225" y="2278918"/>
            <a:ext cx="485693" cy="2689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5C6A90F-04C2-6C7C-3471-98915F2C37D7}"/>
              </a:ext>
            </a:extLst>
          </p:cNvPr>
          <p:cNvSpPr txBox="1"/>
          <p:nvPr/>
        </p:nvSpPr>
        <p:spPr>
          <a:xfrm>
            <a:off x="11359302" y="2270040"/>
            <a:ext cx="469306" cy="369332"/>
          </a:xfrm>
          <a:prstGeom prst="rect">
            <a:avLst/>
          </a:prstGeom>
          <a:noFill/>
        </p:spPr>
        <p:txBody>
          <a:bodyPr wrap="square" rtlCol="0">
            <a:spAutoFit/>
          </a:bodyPr>
          <a:lstStyle/>
          <a:p>
            <a:r>
              <a:rPr lang="en-US" altLang="zh-CN" b="1" dirty="0">
                <a:solidFill>
                  <a:srgbClr val="FF0000"/>
                </a:solidFill>
              </a:rPr>
              <a:t>0</a:t>
            </a:r>
            <a:endParaRPr lang="zh-CN" altLang="en-US" b="1" dirty="0">
              <a:solidFill>
                <a:srgbClr val="FF0000"/>
              </a:solidFill>
            </a:endParaRPr>
          </a:p>
        </p:txBody>
      </p:sp>
      <p:sp>
        <p:nvSpPr>
          <p:cNvPr id="14" name="箭头: 右 13">
            <a:extLst>
              <a:ext uri="{FF2B5EF4-FFF2-40B4-BE49-F238E27FC236}">
                <a16:creationId xmlns:a16="http://schemas.microsoft.com/office/drawing/2014/main" id="{48F648F6-8825-1700-B80B-ECC2A1B7FA6E}"/>
              </a:ext>
            </a:extLst>
          </p:cNvPr>
          <p:cNvSpPr/>
          <p:nvPr/>
        </p:nvSpPr>
        <p:spPr>
          <a:xfrm>
            <a:off x="10724225" y="3442347"/>
            <a:ext cx="485693" cy="2689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EC48DF9B-C4E1-7D75-C8DA-259A30F42064}"/>
              </a:ext>
            </a:extLst>
          </p:cNvPr>
          <p:cNvSpPr txBox="1"/>
          <p:nvPr/>
        </p:nvSpPr>
        <p:spPr>
          <a:xfrm>
            <a:off x="11359302" y="3433469"/>
            <a:ext cx="469306" cy="369332"/>
          </a:xfrm>
          <a:prstGeom prst="rect">
            <a:avLst/>
          </a:prstGeom>
          <a:noFill/>
        </p:spPr>
        <p:txBody>
          <a:bodyPr wrap="square" rtlCol="0">
            <a:spAutoFit/>
          </a:bodyPr>
          <a:lstStyle/>
          <a:p>
            <a:r>
              <a:rPr lang="en-US" altLang="zh-CN" b="1" dirty="0">
                <a:solidFill>
                  <a:srgbClr val="FF0000"/>
                </a:solidFill>
              </a:rPr>
              <a:t>0</a:t>
            </a:r>
            <a:endParaRPr lang="zh-CN" altLang="en-US" b="1" dirty="0">
              <a:solidFill>
                <a:srgbClr val="FF0000"/>
              </a:solidFill>
            </a:endParaRPr>
          </a:p>
        </p:txBody>
      </p:sp>
      <p:pic>
        <p:nvPicPr>
          <p:cNvPr id="17" name="图片 16">
            <a:extLst>
              <a:ext uri="{FF2B5EF4-FFF2-40B4-BE49-F238E27FC236}">
                <a16:creationId xmlns:a16="http://schemas.microsoft.com/office/drawing/2014/main" id="{BE13C83A-0CB5-121A-73AC-5A04C9BA7ACD}"/>
              </a:ext>
            </a:extLst>
          </p:cNvPr>
          <p:cNvPicPr>
            <a:picLocks noChangeAspect="1"/>
          </p:cNvPicPr>
          <p:nvPr/>
        </p:nvPicPr>
        <p:blipFill>
          <a:blip r:embed="rId3"/>
          <a:stretch>
            <a:fillRect/>
          </a:stretch>
        </p:blipFill>
        <p:spPr>
          <a:xfrm>
            <a:off x="4879569" y="757039"/>
            <a:ext cx="4344006" cy="5639587"/>
          </a:xfrm>
          <a:prstGeom prst="rect">
            <a:avLst/>
          </a:prstGeom>
        </p:spPr>
      </p:pic>
      <p:graphicFrame>
        <p:nvGraphicFramePr>
          <p:cNvPr id="8" name="内容占位符 4">
            <a:extLst>
              <a:ext uri="{FF2B5EF4-FFF2-40B4-BE49-F238E27FC236}">
                <a16:creationId xmlns:a16="http://schemas.microsoft.com/office/drawing/2014/main" id="{901BB9EC-5BE1-6A4E-A4C0-8995AB90A663}"/>
              </a:ext>
            </a:extLst>
          </p:cNvPr>
          <p:cNvGraphicFramePr>
            <a:graphicFrameLocks/>
          </p:cNvGraphicFramePr>
          <p:nvPr>
            <p:extLst>
              <p:ext uri="{D42A27DB-BD31-4B8C-83A1-F6EECF244321}">
                <p14:modId xmlns:p14="http://schemas.microsoft.com/office/powerpoint/2010/main" val="3968889328"/>
              </p:ext>
            </p:extLst>
          </p:nvPr>
        </p:nvGraphicFramePr>
        <p:xfrm>
          <a:off x="-3894478" y="1088136"/>
          <a:ext cx="10982325" cy="57698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959188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P spid="12" grpId="0" animBg="1"/>
      <p:bldP spid="13" grpId="0"/>
      <p:bldP spid="14" grpId="0" animBg="1"/>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874B2-7036-86EE-1860-F083CB5BED3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F9D065C-7BB0-18DB-D3D0-A757B189E0AA}"/>
              </a:ext>
            </a:extLst>
          </p:cNvPr>
          <p:cNvSpPr>
            <a:spLocks noGrp="1"/>
          </p:cNvSpPr>
          <p:nvPr>
            <p:ph type="title"/>
          </p:nvPr>
        </p:nvSpPr>
        <p:spPr>
          <a:xfrm>
            <a:off x="521207" y="448056"/>
            <a:ext cx="7872166" cy="640080"/>
          </a:xfrm>
        </p:spPr>
        <p:txBody>
          <a:bodyPr>
            <a:normAutofit/>
          </a:bodyPr>
          <a:lstStyle/>
          <a:p>
            <a:r>
              <a:rPr lang="en-US" altLang="zh-CN" dirty="0"/>
              <a:t>Academic background investigation: examples</a:t>
            </a:r>
            <a:endParaRPr lang="zh-CN" altLang="en-US" dirty="0"/>
          </a:p>
        </p:txBody>
      </p:sp>
      <p:sp>
        <p:nvSpPr>
          <p:cNvPr id="5" name="文本框 4">
            <a:extLst>
              <a:ext uri="{FF2B5EF4-FFF2-40B4-BE49-F238E27FC236}">
                <a16:creationId xmlns:a16="http://schemas.microsoft.com/office/drawing/2014/main" id="{2182366B-427F-5982-3BD2-EDD57ED51F7E}"/>
              </a:ext>
            </a:extLst>
          </p:cNvPr>
          <p:cNvSpPr txBox="1"/>
          <p:nvPr/>
        </p:nvSpPr>
        <p:spPr>
          <a:xfrm>
            <a:off x="3193785" y="1288975"/>
            <a:ext cx="7678373" cy="369332"/>
          </a:xfrm>
          <a:prstGeom prst="rect">
            <a:avLst/>
          </a:prstGeom>
          <a:noFill/>
        </p:spPr>
        <p:txBody>
          <a:bodyPr wrap="square" rtlCol="0">
            <a:spAutoFit/>
          </a:bodyPr>
          <a:lstStyle/>
          <a:p>
            <a:r>
              <a:rPr lang="en-US" altLang="zh-CN" dirty="0">
                <a:latin typeface="Microsoft YaHei UI" panose="020B0503020204020204" pitchFamily="34" charset="-122"/>
                <a:ea typeface="Microsoft YaHei UI" panose="020B0503020204020204" pitchFamily="34" charset="-122"/>
              </a:rPr>
              <a:t>dopaminergic neurons + modulate + boredom + escape response</a:t>
            </a:r>
            <a:endParaRPr lang="zh-CN" altLang="en-US" dirty="0">
              <a:latin typeface="Microsoft YaHei UI" panose="020B0503020204020204" pitchFamily="34" charset="-122"/>
              <a:ea typeface="Microsoft YaHei UI" panose="020B0503020204020204" pitchFamily="34" charset="-122"/>
            </a:endParaRPr>
          </a:p>
        </p:txBody>
      </p:sp>
      <p:sp>
        <p:nvSpPr>
          <p:cNvPr id="6" name="文本框 5">
            <a:extLst>
              <a:ext uri="{FF2B5EF4-FFF2-40B4-BE49-F238E27FC236}">
                <a16:creationId xmlns:a16="http://schemas.microsoft.com/office/drawing/2014/main" id="{F64E7A05-D643-6DEE-F9A8-D3604E5BBA0A}"/>
              </a:ext>
            </a:extLst>
          </p:cNvPr>
          <p:cNvSpPr txBox="1"/>
          <p:nvPr/>
        </p:nvSpPr>
        <p:spPr>
          <a:xfrm>
            <a:off x="3496057" y="1960463"/>
            <a:ext cx="6766276" cy="1477328"/>
          </a:xfrm>
          <a:prstGeom prst="rect">
            <a:avLst/>
          </a:prstGeom>
          <a:noFill/>
        </p:spPr>
        <p:txBody>
          <a:bodyPr wrap="square" rtlCol="0">
            <a:spAutoFit/>
          </a:bodyPr>
          <a:lstStyle/>
          <a:p>
            <a:r>
              <a:rPr lang="en-US" altLang="zh-CN" dirty="0">
                <a:latin typeface="Microsoft YaHei UI" panose="020B0503020204020204" pitchFamily="34" charset="-122"/>
                <a:ea typeface="Microsoft YaHei UI" panose="020B0503020204020204" pitchFamily="34" charset="-122"/>
              </a:rPr>
              <a:t>” I want to find experimental studies that explore how dopaminergic neurons act as neuromodulators in the escape response linked to boredom, focusing on physiological data and neural circuitry mapping across multiple animal models.”</a:t>
            </a:r>
            <a:endParaRPr lang="zh-CN" altLang="en-US" dirty="0">
              <a:latin typeface="Microsoft YaHei UI" panose="020B0503020204020204" pitchFamily="34" charset="-122"/>
              <a:ea typeface="Microsoft YaHei UI" panose="020B0503020204020204" pitchFamily="34" charset="-122"/>
            </a:endParaRPr>
          </a:p>
        </p:txBody>
      </p:sp>
      <p:pic>
        <p:nvPicPr>
          <p:cNvPr id="10" name="图片 9">
            <a:extLst>
              <a:ext uri="{FF2B5EF4-FFF2-40B4-BE49-F238E27FC236}">
                <a16:creationId xmlns:a16="http://schemas.microsoft.com/office/drawing/2014/main" id="{FF330D5C-DD72-F44A-32A1-595ABAF746E1}"/>
              </a:ext>
            </a:extLst>
          </p:cNvPr>
          <p:cNvPicPr>
            <a:picLocks noChangeAspect="1"/>
          </p:cNvPicPr>
          <p:nvPr/>
        </p:nvPicPr>
        <p:blipFill>
          <a:blip r:embed="rId3"/>
          <a:stretch>
            <a:fillRect/>
          </a:stretch>
        </p:blipFill>
        <p:spPr>
          <a:xfrm>
            <a:off x="4910375" y="902096"/>
            <a:ext cx="4124901" cy="5725324"/>
          </a:xfrm>
          <a:prstGeom prst="rect">
            <a:avLst/>
          </a:prstGeom>
        </p:spPr>
      </p:pic>
      <p:sp>
        <p:nvSpPr>
          <p:cNvPr id="11" name="箭头: 右 10">
            <a:extLst>
              <a:ext uri="{FF2B5EF4-FFF2-40B4-BE49-F238E27FC236}">
                <a16:creationId xmlns:a16="http://schemas.microsoft.com/office/drawing/2014/main" id="{D981D5D3-CDEB-AB70-1694-946A75CAEB67}"/>
              </a:ext>
            </a:extLst>
          </p:cNvPr>
          <p:cNvSpPr/>
          <p:nvPr/>
        </p:nvSpPr>
        <p:spPr>
          <a:xfrm>
            <a:off x="9979738" y="2175029"/>
            <a:ext cx="443884" cy="22194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5D408271-9B5A-7FE4-4F9B-33B73B24F02F}"/>
              </a:ext>
            </a:extLst>
          </p:cNvPr>
          <p:cNvSpPr txBox="1"/>
          <p:nvPr/>
        </p:nvSpPr>
        <p:spPr>
          <a:xfrm>
            <a:off x="10546434" y="1796806"/>
            <a:ext cx="1645566" cy="923330"/>
          </a:xfrm>
          <a:prstGeom prst="rect">
            <a:avLst/>
          </a:prstGeom>
          <a:noFill/>
        </p:spPr>
        <p:txBody>
          <a:bodyPr wrap="square" rtlCol="0">
            <a:spAutoFit/>
          </a:bodyPr>
          <a:lstStyle/>
          <a:p>
            <a:r>
              <a:rPr lang="en-US" altLang="zh-CN" b="1" dirty="0">
                <a:solidFill>
                  <a:srgbClr val="FF0000"/>
                </a:solidFill>
              </a:rPr>
              <a:t>1</a:t>
            </a:r>
            <a:r>
              <a:rPr lang="en-US" altLang="zh-CN" dirty="0"/>
              <a:t>(from</a:t>
            </a:r>
            <a:r>
              <a:rPr lang="zh-CN" altLang="en-US" dirty="0"/>
              <a:t> </a:t>
            </a:r>
            <a:r>
              <a:rPr lang="en-US" altLang="zh-CN" dirty="0" err="1"/>
              <a:t>undermind</a:t>
            </a:r>
            <a:r>
              <a:rPr lang="zh-CN" altLang="en-US" dirty="0"/>
              <a:t> </a:t>
            </a:r>
            <a:r>
              <a:rPr lang="en-US" altLang="zh-CN" dirty="0"/>
              <a:t>and</a:t>
            </a:r>
            <a:r>
              <a:rPr lang="zh-CN" altLang="en-US" dirty="0"/>
              <a:t> </a:t>
            </a:r>
            <a:r>
              <a:rPr lang="en-US" altLang="zh-CN" dirty="0" err="1"/>
              <a:t>scispace</a:t>
            </a:r>
            <a:r>
              <a:rPr lang="en-US" altLang="zh-CN" dirty="0"/>
              <a:t>)</a:t>
            </a:r>
            <a:endParaRPr lang="zh-CN" altLang="en-US" dirty="0"/>
          </a:p>
        </p:txBody>
      </p:sp>
      <p:sp>
        <p:nvSpPr>
          <p:cNvPr id="13" name="箭头: 右 12">
            <a:extLst>
              <a:ext uri="{FF2B5EF4-FFF2-40B4-BE49-F238E27FC236}">
                <a16:creationId xmlns:a16="http://schemas.microsoft.com/office/drawing/2014/main" id="{D3AEBBFE-86B5-754B-00D4-D4F93D2C9618}"/>
              </a:ext>
            </a:extLst>
          </p:cNvPr>
          <p:cNvSpPr/>
          <p:nvPr/>
        </p:nvSpPr>
        <p:spPr>
          <a:xfrm>
            <a:off x="9979738" y="3325340"/>
            <a:ext cx="443884" cy="22194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5A7237EF-8784-7618-C793-29B980ECC92D}"/>
              </a:ext>
            </a:extLst>
          </p:cNvPr>
          <p:cNvSpPr txBox="1"/>
          <p:nvPr/>
        </p:nvSpPr>
        <p:spPr>
          <a:xfrm>
            <a:off x="10546434" y="3251645"/>
            <a:ext cx="700487" cy="369332"/>
          </a:xfrm>
          <a:prstGeom prst="rect">
            <a:avLst/>
          </a:prstGeom>
          <a:noFill/>
        </p:spPr>
        <p:txBody>
          <a:bodyPr wrap="square" rtlCol="0">
            <a:spAutoFit/>
          </a:bodyPr>
          <a:lstStyle/>
          <a:p>
            <a:r>
              <a:rPr lang="en-US" altLang="zh-CN" b="1" dirty="0">
                <a:solidFill>
                  <a:srgbClr val="FF0000"/>
                </a:solidFill>
              </a:rPr>
              <a:t>0</a:t>
            </a:r>
            <a:endParaRPr lang="zh-CN" altLang="en-US" b="1" dirty="0">
              <a:solidFill>
                <a:srgbClr val="FF0000"/>
              </a:solidFill>
            </a:endParaRPr>
          </a:p>
        </p:txBody>
      </p:sp>
      <p:sp>
        <p:nvSpPr>
          <p:cNvPr id="16" name="箭头: 右 15">
            <a:extLst>
              <a:ext uri="{FF2B5EF4-FFF2-40B4-BE49-F238E27FC236}">
                <a16:creationId xmlns:a16="http://schemas.microsoft.com/office/drawing/2014/main" id="{6D2B1C45-178B-4C27-C271-9D33E097C5B2}"/>
              </a:ext>
            </a:extLst>
          </p:cNvPr>
          <p:cNvSpPr/>
          <p:nvPr/>
        </p:nvSpPr>
        <p:spPr>
          <a:xfrm>
            <a:off x="10040391" y="4438375"/>
            <a:ext cx="443884" cy="22194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5D163EB5-9BAE-F05F-6C68-E0E0CEF52407}"/>
              </a:ext>
            </a:extLst>
          </p:cNvPr>
          <p:cNvSpPr txBox="1"/>
          <p:nvPr/>
        </p:nvSpPr>
        <p:spPr>
          <a:xfrm>
            <a:off x="10607087" y="4364680"/>
            <a:ext cx="700487" cy="369332"/>
          </a:xfrm>
          <a:prstGeom prst="rect">
            <a:avLst/>
          </a:prstGeom>
          <a:noFill/>
        </p:spPr>
        <p:txBody>
          <a:bodyPr wrap="square" rtlCol="0">
            <a:spAutoFit/>
          </a:bodyPr>
          <a:lstStyle/>
          <a:p>
            <a:r>
              <a:rPr lang="en-US" altLang="zh-CN" b="1" dirty="0">
                <a:solidFill>
                  <a:srgbClr val="FF0000"/>
                </a:solidFill>
              </a:rPr>
              <a:t>0</a:t>
            </a:r>
            <a:endParaRPr lang="zh-CN" altLang="en-US" b="1" dirty="0">
              <a:solidFill>
                <a:srgbClr val="FF0000"/>
              </a:solidFill>
            </a:endParaRPr>
          </a:p>
        </p:txBody>
      </p:sp>
      <p:sp>
        <p:nvSpPr>
          <p:cNvPr id="18" name="文本框 17">
            <a:extLst>
              <a:ext uri="{FF2B5EF4-FFF2-40B4-BE49-F238E27FC236}">
                <a16:creationId xmlns:a16="http://schemas.microsoft.com/office/drawing/2014/main" id="{0B91C0E9-7503-0A4C-96BB-BB9EAFC9FC73}"/>
              </a:ext>
            </a:extLst>
          </p:cNvPr>
          <p:cNvSpPr txBox="1"/>
          <p:nvPr/>
        </p:nvSpPr>
        <p:spPr>
          <a:xfrm>
            <a:off x="6076923" y="5054436"/>
            <a:ext cx="1791807" cy="369332"/>
          </a:xfrm>
          <a:prstGeom prst="rect">
            <a:avLst/>
          </a:prstGeom>
          <a:noFill/>
        </p:spPr>
        <p:txBody>
          <a:bodyPr wrap="square" rtlCol="0">
            <a:spAutoFit/>
          </a:bodyPr>
          <a:lstStyle/>
          <a:p>
            <a:r>
              <a:rPr lang="en-US" altLang="zh-CN" dirty="0"/>
              <a:t>not applicable</a:t>
            </a:r>
            <a:endParaRPr lang="zh-CN" altLang="en-US" dirty="0"/>
          </a:p>
        </p:txBody>
      </p:sp>
      <p:sp>
        <p:nvSpPr>
          <p:cNvPr id="19" name="文本框 18">
            <a:extLst>
              <a:ext uri="{FF2B5EF4-FFF2-40B4-BE49-F238E27FC236}">
                <a16:creationId xmlns:a16="http://schemas.microsoft.com/office/drawing/2014/main" id="{D22CD8F2-F349-142F-5D9A-C77816218AD3}"/>
              </a:ext>
            </a:extLst>
          </p:cNvPr>
          <p:cNvSpPr txBox="1"/>
          <p:nvPr/>
        </p:nvSpPr>
        <p:spPr>
          <a:xfrm>
            <a:off x="2924444" y="5082335"/>
            <a:ext cx="8904705" cy="1754326"/>
          </a:xfrm>
          <a:prstGeom prst="rect">
            <a:avLst/>
          </a:prstGeom>
          <a:noFill/>
        </p:spPr>
        <p:txBody>
          <a:bodyPr wrap="square" rtlCol="0">
            <a:spAutoFit/>
          </a:bodyPr>
          <a:lstStyle/>
          <a:p>
            <a:r>
              <a:rPr lang="en-US" altLang="zh-CN" dirty="0">
                <a:latin typeface="Microsoft YaHei UI" panose="020B0503020204020204" pitchFamily="34" charset="-122"/>
                <a:ea typeface="Microsoft YaHei UI" panose="020B0503020204020204" pitchFamily="34" charset="-122"/>
              </a:rPr>
              <a:t>But there is one study which investigate how dopaminergic neurons in ventrolateral striatum modulated mice’ escape response to boredom(Yawata et al., 2022). In this study, mice in an empty cage would experience aversive air puff as something rewarding when compared with mice in an enriched cage. Dopamine levels  in ventrolateral striatum  increased before receiving air puffs actively, while decreasing after receiving air puffs</a:t>
            </a:r>
            <a:r>
              <a:rPr lang="en-US" altLang="zh-CN" dirty="0"/>
              <a:t>.</a:t>
            </a:r>
            <a:endParaRPr lang="zh-CN" altLang="en-US" dirty="0"/>
          </a:p>
        </p:txBody>
      </p:sp>
      <p:graphicFrame>
        <p:nvGraphicFramePr>
          <p:cNvPr id="8" name="内容占位符 4">
            <a:extLst>
              <a:ext uri="{FF2B5EF4-FFF2-40B4-BE49-F238E27FC236}">
                <a16:creationId xmlns:a16="http://schemas.microsoft.com/office/drawing/2014/main" id="{2829E8C0-097B-C5F2-3A91-6F6BB468D90F}"/>
              </a:ext>
            </a:extLst>
          </p:cNvPr>
          <p:cNvGraphicFramePr>
            <a:graphicFrameLocks/>
          </p:cNvGraphicFramePr>
          <p:nvPr>
            <p:extLst>
              <p:ext uri="{D42A27DB-BD31-4B8C-83A1-F6EECF244321}">
                <p14:modId xmlns:p14="http://schemas.microsoft.com/office/powerpoint/2010/main" val="3968889328"/>
              </p:ext>
            </p:extLst>
          </p:nvPr>
        </p:nvGraphicFramePr>
        <p:xfrm>
          <a:off x="-3894478" y="1088136"/>
          <a:ext cx="10982325" cy="57698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104868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animBg="1"/>
      <p:bldP spid="12" grpId="0"/>
      <p:bldP spid="13" grpId="0" animBg="1"/>
      <p:bldP spid="14" grpId="0"/>
      <p:bldP spid="16" grpId="0" animBg="1"/>
      <p:bldP spid="17" grpId="0"/>
      <p:bldP spid="18" grpId="0"/>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EA602-F25E-885E-A3D3-D23F7E6B5876}"/>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A239100D-50E8-ED7B-F27C-CD10D138572A}"/>
              </a:ext>
            </a:extLst>
          </p:cNvPr>
          <p:cNvSpPr>
            <a:spLocks noGrp="1"/>
          </p:cNvSpPr>
          <p:nvPr>
            <p:ph type="title"/>
          </p:nvPr>
        </p:nvSpPr>
        <p:spPr/>
        <p:txBody>
          <a:bodyPr/>
          <a:lstStyle/>
          <a:p>
            <a:r>
              <a:rPr lang="en-US" altLang="zh-CN" dirty="0"/>
              <a:t>5.Summary</a:t>
            </a:r>
            <a:endParaRPr lang="zh-CN" altLang="en-US" dirty="0"/>
          </a:p>
        </p:txBody>
      </p:sp>
    </p:spTree>
    <p:extLst>
      <p:ext uri="{BB962C8B-B14F-4D97-AF65-F5344CB8AC3E}">
        <p14:creationId xmlns:p14="http://schemas.microsoft.com/office/powerpoint/2010/main" val="2003179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8C7C9-AFE2-0DCF-ADB1-403C6227170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425600E-C44B-6418-D48F-7DDFE8050111}"/>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527F0006-A941-7D96-3DDB-69E74DC4C474}"/>
              </a:ext>
            </a:extLst>
          </p:cNvPr>
          <p:cNvSpPr>
            <a:spLocks noGrp="1"/>
          </p:cNvSpPr>
          <p:nvPr>
            <p:ph sz="quarter" idx="10"/>
          </p:nvPr>
        </p:nvSpPr>
        <p:spPr>
          <a:xfrm>
            <a:off x="539495" y="1435607"/>
            <a:ext cx="10983131" cy="5060083"/>
          </a:xfrm>
        </p:spPr>
        <p:txBody>
          <a:bodyPr>
            <a:normAutofit/>
          </a:bodyPr>
          <a:lstStyle/>
          <a:p>
            <a:pPr>
              <a:lnSpc>
                <a:spcPct val="150000"/>
              </a:lnSpc>
            </a:pPr>
            <a:endParaRPr lang="zh-CN" altLang="en-US" sz="2000" dirty="0"/>
          </a:p>
        </p:txBody>
      </p:sp>
      <p:graphicFrame>
        <p:nvGraphicFramePr>
          <p:cNvPr id="8" name="图示 7">
            <a:extLst>
              <a:ext uri="{FF2B5EF4-FFF2-40B4-BE49-F238E27FC236}">
                <a16:creationId xmlns:a16="http://schemas.microsoft.com/office/drawing/2014/main" id="{66939F7A-8501-CD4B-50A4-D3B4075873DC}"/>
              </a:ext>
            </a:extLst>
          </p:cNvPr>
          <p:cNvGraphicFramePr/>
          <p:nvPr>
            <p:extLst>
              <p:ext uri="{D42A27DB-BD31-4B8C-83A1-F6EECF244321}">
                <p14:modId xmlns:p14="http://schemas.microsoft.com/office/powerpoint/2010/main" val="415786241"/>
              </p:ext>
            </p:extLst>
          </p:nvPr>
        </p:nvGraphicFramePr>
        <p:xfrm>
          <a:off x="4206240" y="768096"/>
          <a:ext cx="6931200" cy="45384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箭头: 右 8">
            <a:extLst>
              <a:ext uri="{FF2B5EF4-FFF2-40B4-BE49-F238E27FC236}">
                <a16:creationId xmlns:a16="http://schemas.microsoft.com/office/drawing/2014/main" id="{2C1FF02F-E9E8-2DCB-93F3-CFEAC0721EB0}"/>
              </a:ext>
            </a:extLst>
          </p:cNvPr>
          <p:cNvSpPr/>
          <p:nvPr/>
        </p:nvSpPr>
        <p:spPr>
          <a:xfrm>
            <a:off x="8358996" y="2389517"/>
            <a:ext cx="4477110" cy="583016"/>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94CA6410-071C-BA3F-6371-9B38C54C275A}"/>
              </a:ext>
            </a:extLst>
          </p:cNvPr>
          <p:cNvPicPr>
            <a:picLocks noChangeAspect="1"/>
          </p:cNvPicPr>
          <p:nvPr/>
        </p:nvPicPr>
        <p:blipFill>
          <a:blip r:embed="rId8"/>
          <a:stretch>
            <a:fillRect/>
          </a:stretch>
        </p:blipFill>
        <p:spPr>
          <a:xfrm>
            <a:off x="2470245" y="3891083"/>
            <a:ext cx="7524466" cy="2582429"/>
          </a:xfrm>
          <a:prstGeom prst="rect">
            <a:avLst/>
          </a:prstGeom>
        </p:spPr>
      </p:pic>
    </p:spTree>
    <p:extLst>
      <p:ext uri="{BB962C8B-B14F-4D97-AF65-F5344CB8AC3E}">
        <p14:creationId xmlns:p14="http://schemas.microsoft.com/office/powerpoint/2010/main" val="16828307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8E824-0D46-FB89-7300-D27D274542C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E306009-71F9-A615-5C1A-E0546D832745}"/>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C3B5941C-6DD2-3EAF-1D64-B7CDD4198919}"/>
              </a:ext>
            </a:extLst>
          </p:cNvPr>
          <p:cNvSpPr>
            <a:spLocks noGrp="1"/>
          </p:cNvSpPr>
          <p:nvPr>
            <p:ph sz="quarter" idx="10"/>
          </p:nvPr>
        </p:nvSpPr>
        <p:spPr>
          <a:xfrm>
            <a:off x="539495" y="1435607"/>
            <a:ext cx="10983131" cy="5060083"/>
          </a:xfrm>
        </p:spPr>
        <p:txBody>
          <a:bodyPr>
            <a:normAutofit/>
          </a:bodyPr>
          <a:lstStyle/>
          <a:p>
            <a:pPr>
              <a:lnSpc>
                <a:spcPct val="150000"/>
              </a:lnSpc>
            </a:pPr>
            <a:endParaRPr lang="zh-CN" altLang="en-US" sz="2000" dirty="0"/>
          </a:p>
        </p:txBody>
      </p:sp>
      <p:grpSp>
        <p:nvGrpSpPr>
          <p:cNvPr id="6" name="组合 5">
            <a:extLst>
              <a:ext uri="{FF2B5EF4-FFF2-40B4-BE49-F238E27FC236}">
                <a16:creationId xmlns:a16="http://schemas.microsoft.com/office/drawing/2014/main" id="{9E1D63A8-BE42-D351-0CF4-03020455ECCD}"/>
              </a:ext>
            </a:extLst>
          </p:cNvPr>
          <p:cNvGrpSpPr/>
          <p:nvPr/>
        </p:nvGrpSpPr>
        <p:grpSpPr>
          <a:xfrm>
            <a:off x="4098780" y="1473177"/>
            <a:ext cx="3864559" cy="2318735"/>
            <a:chOff x="0" y="776771"/>
            <a:chExt cx="3864559" cy="2318735"/>
          </a:xfrm>
        </p:grpSpPr>
        <p:sp>
          <p:nvSpPr>
            <p:cNvPr id="7" name="矩形: 圆角 6">
              <a:extLst>
                <a:ext uri="{FF2B5EF4-FFF2-40B4-BE49-F238E27FC236}">
                  <a16:creationId xmlns:a16="http://schemas.microsoft.com/office/drawing/2014/main" id="{534F337C-CEC3-EE03-5448-654A0265B03F}"/>
                </a:ext>
              </a:extLst>
            </p:cNvPr>
            <p:cNvSpPr/>
            <p:nvPr/>
          </p:nvSpPr>
          <p:spPr>
            <a:xfrm>
              <a:off x="0" y="776771"/>
              <a:ext cx="3864559" cy="2318735"/>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8" name="矩形: 圆角 4">
              <a:extLst>
                <a:ext uri="{FF2B5EF4-FFF2-40B4-BE49-F238E27FC236}">
                  <a16:creationId xmlns:a16="http://schemas.microsoft.com/office/drawing/2014/main" id="{8AEDB70D-F470-058C-8278-AA292CB1D540}"/>
                </a:ext>
              </a:extLst>
            </p:cNvPr>
            <p:cNvSpPr txBox="1"/>
            <p:nvPr/>
          </p:nvSpPr>
          <p:spPr>
            <a:xfrm>
              <a:off x="67913" y="844684"/>
              <a:ext cx="3728733" cy="21829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altLang="zh-CN" sz="4800" kern="1200" dirty="0"/>
                <a:t>General background investigation</a:t>
              </a:r>
              <a:endParaRPr lang="zh-CN" altLang="en-US" sz="4800" kern="1200" dirty="0"/>
            </a:p>
          </p:txBody>
        </p:sp>
      </p:grpSp>
      <p:sp>
        <p:nvSpPr>
          <p:cNvPr id="9" name="箭头: 右 8">
            <a:extLst>
              <a:ext uri="{FF2B5EF4-FFF2-40B4-BE49-F238E27FC236}">
                <a16:creationId xmlns:a16="http://schemas.microsoft.com/office/drawing/2014/main" id="{55C1EDBE-A0BC-B95C-C91A-951ABCCAAB50}"/>
              </a:ext>
            </a:extLst>
          </p:cNvPr>
          <p:cNvSpPr/>
          <p:nvPr/>
        </p:nvSpPr>
        <p:spPr>
          <a:xfrm>
            <a:off x="0" y="2380918"/>
            <a:ext cx="3968151" cy="583016"/>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B3F4B8BB-8F6B-579C-9F38-7C09761E6F84}"/>
              </a:ext>
            </a:extLst>
          </p:cNvPr>
          <p:cNvSpPr/>
          <p:nvPr/>
        </p:nvSpPr>
        <p:spPr>
          <a:xfrm>
            <a:off x="8031252" y="2341036"/>
            <a:ext cx="4813480" cy="583016"/>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99CEB866-E438-4664-B876-A6A79CD4BA8A}"/>
              </a:ext>
            </a:extLst>
          </p:cNvPr>
          <p:cNvPicPr>
            <a:picLocks noChangeAspect="1"/>
          </p:cNvPicPr>
          <p:nvPr/>
        </p:nvPicPr>
        <p:blipFill>
          <a:blip r:embed="rId3"/>
          <a:stretch>
            <a:fillRect/>
          </a:stretch>
        </p:blipFill>
        <p:spPr>
          <a:xfrm>
            <a:off x="2688609" y="3859825"/>
            <a:ext cx="6514530" cy="2956435"/>
          </a:xfrm>
          <a:prstGeom prst="rect">
            <a:avLst/>
          </a:prstGeom>
        </p:spPr>
      </p:pic>
    </p:spTree>
    <p:extLst>
      <p:ext uri="{BB962C8B-B14F-4D97-AF65-F5344CB8AC3E}">
        <p14:creationId xmlns:p14="http://schemas.microsoft.com/office/powerpoint/2010/main" val="16099041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6B968-993B-6BF5-BB8B-6F2EDD699E5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DAA4D58-E195-B207-D238-84B3D2A69A90}"/>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8A14A05C-70BB-A4DA-8920-13B332C939D0}"/>
              </a:ext>
            </a:extLst>
          </p:cNvPr>
          <p:cNvSpPr>
            <a:spLocks noGrp="1"/>
          </p:cNvSpPr>
          <p:nvPr>
            <p:ph sz="quarter" idx="10"/>
          </p:nvPr>
        </p:nvSpPr>
        <p:spPr>
          <a:xfrm>
            <a:off x="539495" y="1435607"/>
            <a:ext cx="10983131" cy="5060083"/>
          </a:xfrm>
        </p:spPr>
        <p:txBody>
          <a:bodyPr>
            <a:normAutofit/>
          </a:bodyPr>
          <a:lstStyle/>
          <a:p>
            <a:pPr>
              <a:lnSpc>
                <a:spcPct val="150000"/>
              </a:lnSpc>
            </a:pPr>
            <a:endParaRPr lang="zh-CN" altLang="en-US" sz="2000" dirty="0"/>
          </a:p>
        </p:txBody>
      </p:sp>
      <p:grpSp>
        <p:nvGrpSpPr>
          <p:cNvPr id="4" name="组合 3">
            <a:extLst>
              <a:ext uri="{FF2B5EF4-FFF2-40B4-BE49-F238E27FC236}">
                <a16:creationId xmlns:a16="http://schemas.microsoft.com/office/drawing/2014/main" id="{5667C14E-393F-2167-0B03-C83F6C5EF27C}"/>
              </a:ext>
            </a:extLst>
          </p:cNvPr>
          <p:cNvGrpSpPr/>
          <p:nvPr/>
        </p:nvGrpSpPr>
        <p:grpSpPr>
          <a:xfrm>
            <a:off x="4098780" y="1303473"/>
            <a:ext cx="3864559" cy="2318735"/>
            <a:chOff x="0" y="776771"/>
            <a:chExt cx="3864559" cy="2318735"/>
          </a:xfrm>
        </p:grpSpPr>
        <p:sp>
          <p:nvSpPr>
            <p:cNvPr id="5" name="矩形: 圆角 4">
              <a:extLst>
                <a:ext uri="{FF2B5EF4-FFF2-40B4-BE49-F238E27FC236}">
                  <a16:creationId xmlns:a16="http://schemas.microsoft.com/office/drawing/2014/main" id="{9483875C-461F-8AA1-176B-1F5F9580488E}"/>
                </a:ext>
              </a:extLst>
            </p:cNvPr>
            <p:cNvSpPr/>
            <p:nvPr/>
          </p:nvSpPr>
          <p:spPr>
            <a:xfrm>
              <a:off x="0" y="776771"/>
              <a:ext cx="3864559" cy="2318735"/>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矩形: 圆角 4">
              <a:extLst>
                <a:ext uri="{FF2B5EF4-FFF2-40B4-BE49-F238E27FC236}">
                  <a16:creationId xmlns:a16="http://schemas.microsoft.com/office/drawing/2014/main" id="{B17DA499-05CA-8410-2B6D-6680007BB75E}"/>
                </a:ext>
              </a:extLst>
            </p:cNvPr>
            <p:cNvSpPr txBox="1"/>
            <p:nvPr/>
          </p:nvSpPr>
          <p:spPr>
            <a:xfrm>
              <a:off x="67913" y="844684"/>
              <a:ext cx="3728733" cy="21829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altLang="zh-CN" sz="4800" dirty="0"/>
                <a:t>Academic background investigation</a:t>
              </a:r>
              <a:endParaRPr lang="zh-CN" altLang="en-US" sz="4800" kern="1200" dirty="0"/>
            </a:p>
          </p:txBody>
        </p:sp>
      </p:grpSp>
      <p:sp>
        <p:nvSpPr>
          <p:cNvPr id="8" name="箭头: 右 7">
            <a:extLst>
              <a:ext uri="{FF2B5EF4-FFF2-40B4-BE49-F238E27FC236}">
                <a16:creationId xmlns:a16="http://schemas.microsoft.com/office/drawing/2014/main" id="{3D8241DE-F572-5456-1D8C-EBCBD7F81EBE}"/>
              </a:ext>
            </a:extLst>
          </p:cNvPr>
          <p:cNvSpPr/>
          <p:nvPr/>
        </p:nvSpPr>
        <p:spPr>
          <a:xfrm>
            <a:off x="0" y="2345068"/>
            <a:ext cx="4030867" cy="583016"/>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FD1CD1AA-DE46-E912-A196-46575E6295EA}"/>
              </a:ext>
            </a:extLst>
          </p:cNvPr>
          <p:cNvPicPr>
            <a:picLocks noChangeAspect="1"/>
          </p:cNvPicPr>
          <p:nvPr/>
        </p:nvPicPr>
        <p:blipFill>
          <a:blip r:embed="rId3"/>
          <a:stretch>
            <a:fillRect/>
          </a:stretch>
        </p:blipFill>
        <p:spPr>
          <a:xfrm>
            <a:off x="3077570" y="3717655"/>
            <a:ext cx="6036859" cy="2842256"/>
          </a:xfrm>
          <a:prstGeom prst="rect">
            <a:avLst/>
          </a:prstGeom>
        </p:spPr>
      </p:pic>
    </p:spTree>
    <p:extLst>
      <p:ext uri="{BB962C8B-B14F-4D97-AF65-F5344CB8AC3E}">
        <p14:creationId xmlns:p14="http://schemas.microsoft.com/office/powerpoint/2010/main" val="22526765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E0E1C-7B27-99E1-7A38-E660DD93631E}"/>
            </a:ext>
          </a:extLst>
        </p:cNvPr>
        <p:cNvGrpSpPr/>
        <p:nvPr/>
      </p:nvGrpSpPr>
      <p:grpSpPr>
        <a:xfrm>
          <a:off x="0" y="0"/>
          <a:ext cx="0" cy="0"/>
          <a:chOff x="0" y="0"/>
          <a:chExt cx="0" cy="0"/>
        </a:xfrm>
      </p:grpSpPr>
      <p:pic>
        <p:nvPicPr>
          <p:cNvPr id="4" name="图片 3">
            <a:extLst>
              <a:ext uri="{FF2B5EF4-FFF2-40B4-BE49-F238E27FC236}">
                <a16:creationId xmlns:a16="http://schemas.microsoft.com/office/drawing/2014/main" id="{540611B9-B73A-727F-BA5B-2BB0AA7B4121}"/>
              </a:ext>
            </a:extLst>
          </p:cNvPr>
          <p:cNvPicPr>
            <a:picLocks noChangeAspect="1"/>
          </p:cNvPicPr>
          <p:nvPr/>
        </p:nvPicPr>
        <p:blipFill>
          <a:blip r:embed="rId3"/>
          <a:stretch>
            <a:fillRect/>
          </a:stretch>
        </p:blipFill>
        <p:spPr>
          <a:xfrm>
            <a:off x="885326" y="2505901"/>
            <a:ext cx="9926472" cy="2224004"/>
          </a:xfrm>
          <a:prstGeom prst="rect">
            <a:avLst/>
          </a:prstGeom>
        </p:spPr>
      </p:pic>
      <p:sp>
        <p:nvSpPr>
          <p:cNvPr id="9" name="矩形 8">
            <a:extLst>
              <a:ext uri="{FF2B5EF4-FFF2-40B4-BE49-F238E27FC236}">
                <a16:creationId xmlns:a16="http://schemas.microsoft.com/office/drawing/2014/main" id="{4A62D55D-8E92-49E8-0354-E98058427AF6}"/>
              </a:ext>
            </a:extLst>
          </p:cNvPr>
          <p:cNvSpPr/>
          <p:nvPr/>
        </p:nvSpPr>
        <p:spPr>
          <a:xfrm>
            <a:off x="1379927" y="1592698"/>
            <a:ext cx="3252159" cy="2394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B892D86D-F88D-A7C1-9F17-24EC73292484}"/>
              </a:ext>
            </a:extLst>
          </p:cNvPr>
          <p:cNvSpPr>
            <a:spLocks noGrp="1"/>
          </p:cNvSpPr>
          <p:nvPr>
            <p:ph type="title"/>
          </p:nvPr>
        </p:nvSpPr>
        <p:spPr/>
        <p:txBody>
          <a:bodyPr/>
          <a:lstStyle/>
          <a:p>
            <a:endParaRPr lang="zh-CN" altLang="en-US" dirty="0"/>
          </a:p>
        </p:txBody>
      </p:sp>
      <p:sp>
        <p:nvSpPr>
          <p:cNvPr id="5" name="流程图: 决策 4">
            <a:extLst>
              <a:ext uri="{FF2B5EF4-FFF2-40B4-BE49-F238E27FC236}">
                <a16:creationId xmlns:a16="http://schemas.microsoft.com/office/drawing/2014/main" id="{793651BB-D793-666D-00F3-66B651D97451}"/>
              </a:ext>
            </a:extLst>
          </p:cNvPr>
          <p:cNvSpPr/>
          <p:nvPr/>
        </p:nvSpPr>
        <p:spPr>
          <a:xfrm>
            <a:off x="4706593" y="1065058"/>
            <a:ext cx="2430546" cy="1328468"/>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need to adjust the question?</a:t>
            </a:r>
            <a:endParaRPr lang="zh-CN" altLang="en-US" dirty="0"/>
          </a:p>
        </p:txBody>
      </p:sp>
      <p:sp>
        <p:nvSpPr>
          <p:cNvPr id="6" name="流程图: 决策 5">
            <a:extLst>
              <a:ext uri="{FF2B5EF4-FFF2-40B4-BE49-F238E27FC236}">
                <a16:creationId xmlns:a16="http://schemas.microsoft.com/office/drawing/2014/main" id="{C1A8D485-B2E3-D434-9890-5560F4D3BB73}"/>
              </a:ext>
            </a:extLst>
          </p:cNvPr>
          <p:cNvSpPr/>
          <p:nvPr/>
        </p:nvSpPr>
        <p:spPr>
          <a:xfrm>
            <a:off x="8154881" y="1088136"/>
            <a:ext cx="2430546" cy="1328468"/>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need to adjust the question?</a:t>
            </a:r>
            <a:endParaRPr lang="zh-CN" altLang="en-US" dirty="0"/>
          </a:p>
        </p:txBody>
      </p:sp>
      <p:sp>
        <p:nvSpPr>
          <p:cNvPr id="8" name="箭头: 直角上 7">
            <a:extLst>
              <a:ext uri="{FF2B5EF4-FFF2-40B4-BE49-F238E27FC236}">
                <a16:creationId xmlns:a16="http://schemas.microsoft.com/office/drawing/2014/main" id="{13658731-5284-3522-34FD-05E0458DF6A2}"/>
              </a:ext>
            </a:extLst>
          </p:cNvPr>
          <p:cNvSpPr/>
          <p:nvPr/>
        </p:nvSpPr>
        <p:spPr>
          <a:xfrm rot="10800000">
            <a:off x="1225520" y="657857"/>
            <a:ext cx="8073398" cy="1869681"/>
          </a:xfrm>
          <a:prstGeom prst="bentUpArrow">
            <a:avLst>
              <a:gd name="adj1" fmla="val 10466"/>
              <a:gd name="adj2" fmla="val 13696"/>
              <a:gd name="adj3" fmla="val 2130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95774C0E-076B-F0D7-98DB-39DB8F5D0E50}"/>
              </a:ext>
            </a:extLst>
          </p:cNvPr>
          <p:cNvSpPr/>
          <p:nvPr/>
        </p:nvSpPr>
        <p:spPr>
          <a:xfrm rot="16200000">
            <a:off x="5766542" y="2416604"/>
            <a:ext cx="273170" cy="1799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DD60CAE1-7685-3D55-FD64-6AC6A63B56A8}"/>
              </a:ext>
            </a:extLst>
          </p:cNvPr>
          <p:cNvSpPr/>
          <p:nvPr/>
        </p:nvSpPr>
        <p:spPr>
          <a:xfrm rot="16200000">
            <a:off x="9252308" y="2436623"/>
            <a:ext cx="273170" cy="1799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68BFE34-69C6-0043-C93A-5919B44D2579}"/>
              </a:ext>
            </a:extLst>
          </p:cNvPr>
          <p:cNvSpPr/>
          <p:nvPr/>
        </p:nvSpPr>
        <p:spPr>
          <a:xfrm>
            <a:off x="9190205" y="655313"/>
            <a:ext cx="179949" cy="4989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上弧形 12">
            <a:extLst>
              <a:ext uri="{FF2B5EF4-FFF2-40B4-BE49-F238E27FC236}">
                <a16:creationId xmlns:a16="http://schemas.microsoft.com/office/drawing/2014/main" id="{3C8DA896-2178-434D-BCF0-173BF7063827}"/>
              </a:ext>
            </a:extLst>
          </p:cNvPr>
          <p:cNvSpPr/>
          <p:nvPr/>
        </p:nvSpPr>
        <p:spPr>
          <a:xfrm rot="5816409">
            <a:off x="6887980" y="1842491"/>
            <a:ext cx="1063269" cy="943030"/>
          </a:xfrm>
          <a:prstGeom prst="curvedDownArrow">
            <a:avLst>
              <a:gd name="adj1" fmla="val 20528"/>
              <a:gd name="adj2" fmla="val 40932"/>
              <a:gd name="adj3" fmla="val 2888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箭头: 上弧形 13">
            <a:extLst>
              <a:ext uri="{FF2B5EF4-FFF2-40B4-BE49-F238E27FC236}">
                <a16:creationId xmlns:a16="http://schemas.microsoft.com/office/drawing/2014/main" id="{94A21FE0-12DE-6966-D058-479514EEF772}"/>
              </a:ext>
            </a:extLst>
          </p:cNvPr>
          <p:cNvSpPr/>
          <p:nvPr/>
        </p:nvSpPr>
        <p:spPr>
          <a:xfrm rot="5816409">
            <a:off x="10455825" y="1865569"/>
            <a:ext cx="1063269" cy="943030"/>
          </a:xfrm>
          <a:prstGeom prst="curvedDownArrow">
            <a:avLst>
              <a:gd name="adj1" fmla="val 20528"/>
              <a:gd name="adj2" fmla="val 39982"/>
              <a:gd name="adj3" fmla="val 2831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a:extLst>
              <a:ext uri="{FF2B5EF4-FFF2-40B4-BE49-F238E27FC236}">
                <a16:creationId xmlns:a16="http://schemas.microsoft.com/office/drawing/2014/main" id="{771F90F3-64E5-C7A2-AC13-7CFF41637536}"/>
              </a:ext>
            </a:extLst>
          </p:cNvPr>
          <p:cNvSpPr txBox="1"/>
          <p:nvPr/>
        </p:nvSpPr>
        <p:spPr>
          <a:xfrm>
            <a:off x="3096883" y="1297936"/>
            <a:ext cx="591968" cy="369332"/>
          </a:xfrm>
          <a:prstGeom prst="rect">
            <a:avLst/>
          </a:prstGeom>
          <a:noFill/>
        </p:spPr>
        <p:txBody>
          <a:bodyPr wrap="square" rtlCol="0">
            <a:spAutoFit/>
          </a:bodyPr>
          <a:lstStyle/>
          <a:p>
            <a:r>
              <a:rPr lang="en-US" altLang="zh-CN" b="1" dirty="0"/>
              <a:t>yes</a:t>
            </a:r>
            <a:endParaRPr lang="zh-CN" altLang="en-US" b="1" dirty="0"/>
          </a:p>
        </p:txBody>
      </p:sp>
      <p:sp>
        <p:nvSpPr>
          <p:cNvPr id="16" name="文本框 15">
            <a:extLst>
              <a:ext uri="{FF2B5EF4-FFF2-40B4-BE49-F238E27FC236}">
                <a16:creationId xmlns:a16="http://schemas.microsoft.com/office/drawing/2014/main" id="{39A97F3C-45D6-9015-0D24-FB253E067280}"/>
              </a:ext>
            </a:extLst>
          </p:cNvPr>
          <p:cNvSpPr txBox="1"/>
          <p:nvPr/>
        </p:nvSpPr>
        <p:spPr>
          <a:xfrm>
            <a:off x="9354321" y="724731"/>
            <a:ext cx="648910" cy="369332"/>
          </a:xfrm>
          <a:prstGeom prst="rect">
            <a:avLst/>
          </a:prstGeom>
          <a:noFill/>
        </p:spPr>
        <p:txBody>
          <a:bodyPr wrap="square" rtlCol="0">
            <a:spAutoFit/>
          </a:bodyPr>
          <a:lstStyle/>
          <a:p>
            <a:r>
              <a:rPr lang="en-US" altLang="zh-CN" b="1" dirty="0"/>
              <a:t>yes</a:t>
            </a:r>
            <a:endParaRPr lang="zh-CN" altLang="en-US" b="1" dirty="0"/>
          </a:p>
        </p:txBody>
      </p:sp>
      <p:sp>
        <p:nvSpPr>
          <p:cNvPr id="17" name="文本框 16">
            <a:extLst>
              <a:ext uri="{FF2B5EF4-FFF2-40B4-BE49-F238E27FC236}">
                <a16:creationId xmlns:a16="http://schemas.microsoft.com/office/drawing/2014/main" id="{6D9A6026-4D52-E864-BFF8-4FD8AA837846}"/>
              </a:ext>
            </a:extLst>
          </p:cNvPr>
          <p:cNvSpPr txBox="1"/>
          <p:nvPr/>
        </p:nvSpPr>
        <p:spPr>
          <a:xfrm>
            <a:off x="7209977" y="1462862"/>
            <a:ext cx="487360" cy="369332"/>
          </a:xfrm>
          <a:prstGeom prst="rect">
            <a:avLst/>
          </a:prstGeom>
          <a:noFill/>
        </p:spPr>
        <p:txBody>
          <a:bodyPr wrap="square" rtlCol="0">
            <a:spAutoFit/>
          </a:bodyPr>
          <a:lstStyle/>
          <a:p>
            <a:r>
              <a:rPr lang="en-US" altLang="zh-CN" b="1" dirty="0"/>
              <a:t>no</a:t>
            </a:r>
            <a:endParaRPr lang="zh-CN" altLang="en-US" b="1" dirty="0"/>
          </a:p>
        </p:txBody>
      </p:sp>
      <p:sp>
        <p:nvSpPr>
          <p:cNvPr id="18" name="文本框 17">
            <a:extLst>
              <a:ext uri="{FF2B5EF4-FFF2-40B4-BE49-F238E27FC236}">
                <a16:creationId xmlns:a16="http://schemas.microsoft.com/office/drawing/2014/main" id="{9751E2D4-FD6B-FFF6-D146-9ADF198CBF53}"/>
              </a:ext>
            </a:extLst>
          </p:cNvPr>
          <p:cNvSpPr txBox="1"/>
          <p:nvPr/>
        </p:nvSpPr>
        <p:spPr>
          <a:xfrm>
            <a:off x="10659546" y="1386586"/>
            <a:ext cx="510735" cy="369332"/>
          </a:xfrm>
          <a:prstGeom prst="rect">
            <a:avLst/>
          </a:prstGeom>
          <a:noFill/>
        </p:spPr>
        <p:txBody>
          <a:bodyPr wrap="square" rtlCol="0">
            <a:spAutoFit/>
          </a:bodyPr>
          <a:lstStyle/>
          <a:p>
            <a:r>
              <a:rPr lang="en-US" altLang="zh-CN" b="1" dirty="0"/>
              <a:t>no</a:t>
            </a:r>
            <a:endParaRPr lang="zh-CN" altLang="en-US" b="1" dirty="0"/>
          </a:p>
        </p:txBody>
      </p:sp>
      <p:sp>
        <p:nvSpPr>
          <p:cNvPr id="21" name="文本框 20">
            <a:extLst>
              <a:ext uri="{FF2B5EF4-FFF2-40B4-BE49-F238E27FC236}">
                <a16:creationId xmlns:a16="http://schemas.microsoft.com/office/drawing/2014/main" id="{DAA7D88A-8063-DD78-9711-49C903F32EB9}"/>
              </a:ext>
            </a:extLst>
          </p:cNvPr>
          <p:cNvSpPr txBox="1"/>
          <p:nvPr/>
        </p:nvSpPr>
        <p:spPr>
          <a:xfrm>
            <a:off x="913328" y="4636734"/>
            <a:ext cx="9359907" cy="923330"/>
          </a:xfrm>
          <a:prstGeom prst="rect">
            <a:avLst/>
          </a:prstGeom>
          <a:noFill/>
        </p:spPr>
        <p:txBody>
          <a:bodyPr wrap="square" rtlCol="0">
            <a:spAutoFit/>
          </a:bodyPr>
          <a:lstStyle/>
          <a:p>
            <a:r>
              <a:rPr lang="en-US" altLang="zh-CN" dirty="0">
                <a:latin typeface="Microsoft YaHei UI" panose="020B0503020204020204" pitchFamily="34" charset="-122"/>
                <a:ea typeface="Microsoft YaHei UI" panose="020B0503020204020204" pitchFamily="34" charset="-122"/>
              </a:rPr>
              <a:t>In the process of science research, the background investigation guided by concept combinations is suitable for the </a:t>
            </a:r>
            <a:r>
              <a:rPr lang="en-US" altLang="zh-CN" b="1" dirty="0">
                <a:latin typeface="Microsoft YaHei UI" panose="020B0503020204020204" pitchFamily="34" charset="-122"/>
                <a:ea typeface="Microsoft YaHei UI" panose="020B0503020204020204" pitchFamily="34" charset="-122"/>
              </a:rPr>
              <a:t>question-refining stage </a:t>
            </a:r>
            <a:r>
              <a:rPr lang="en-US" altLang="zh-CN" dirty="0">
                <a:latin typeface="Microsoft YaHei UI" panose="020B0503020204020204" pitchFamily="34" charset="-122"/>
                <a:ea typeface="Microsoft YaHei UI" panose="020B0503020204020204" pitchFamily="34" charset="-122"/>
              </a:rPr>
              <a:t>and the </a:t>
            </a:r>
            <a:r>
              <a:rPr lang="en-US" altLang="zh-CN" b="1" dirty="0">
                <a:latin typeface="Microsoft YaHei UI" panose="020B0503020204020204" pitchFamily="34" charset="-122"/>
                <a:ea typeface="Microsoft YaHei UI" panose="020B0503020204020204" pitchFamily="34" charset="-122"/>
              </a:rPr>
              <a:t>systematic update of literature review</a:t>
            </a:r>
            <a:r>
              <a:rPr lang="en-US" altLang="zh-CN" dirty="0">
                <a:latin typeface="Microsoft YaHei UI" panose="020B0503020204020204" pitchFamily="34" charset="-122"/>
                <a:ea typeface="Microsoft YaHei UI" panose="020B0503020204020204" pitchFamily="34" charset="-122"/>
              </a:rPr>
              <a:t> at latter stage.</a:t>
            </a:r>
            <a:endParaRPr lang="zh-CN" altLang="en-US" dirty="0"/>
          </a:p>
        </p:txBody>
      </p:sp>
      <p:sp>
        <p:nvSpPr>
          <p:cNvPr id="22" name="文本框 21">
            <a:extLst>
              <a:ext uri="{FF2B5EF4-FFF2-40B4-BE49-F238E27FC236}">
                <a16:creationId xmlns:a16="http://schemas.microsoft.com/office/drawing/2014/main" id="{BB858EEE-807F-C3DE-3572-D9E13B9381FA}"/>
              </a:ext>
            </a:extLst>
          </p:cNvPr>
          <p:cNvSpPr txBox="1"/>
          <p:nvPr/>
        </p:nvSpPr>
        <p:spPr>
          <a:xfrm>
            <a:off x="913328" y="5824504"/>
            <a:ext cx="10256953" cy="646331"/>
          </a:xfrm>
          <a:prstGeom prst="rect">
            <a:avLst/>
          </a:prstGeom>
          <a:noFill/>
        </p:spPr>
        <p:txBody>
          <a:bodyPr wrap="square" rtlCol="0">
            <a:spAutoFit/>
          </a:bodyPr>
          <a:lstStyle/>
          <a:p>
            <a:r>
              <a:rPr lang="en-US" altLang="zh-CN" dirty="0">
                <a:latin typeface="Microsoft YaHei UI" panose="020B0503020204020204" pitchFamily="34" charset="-122"/>
                <a:ea typeface="Microsoft YaHei UI" panose="020B0503020204020204" pitchFamily="34" charset="-122"/>
              </a:rPr>
              <a:t>Apart from scientific questions, the aforementioned technique may be applied to any questions that </a:t>
            </a:r>
            <a:r>
              <a:rPr lang="en-US" altLang="zh-CN" b="1" dirty="0">
                <a:latin typeface="Microsoft YaHei UI" panose="020B0503020204020204" pitchFamily="34" charset="-122"/>
                <a:ea typeface="Microsoft YaHei UI" panose="020B0503020204020204" pitchFamily="34" charset="-122"/>
              </a:rPr>
              <a:t>are interesting enough and worthy of your serious attention.</a:t>
            </a:r>
          </a:p>
        </p:txBody>
      </p:sp>
    </p:spTree>
    <p:extLst>
      <p:ext uri="{BB962C8B-B14F-4D97-AF65-F5344CB8AC3E}">
        <p14:creationId xmlns:p14="http://schemas.microsoft.com/office/powerpoint/2010/main" val="3924779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6" grpId="0" animBg="1"/>
      <p:bldP spid="8" grpId="0" animBg="1"/>
      <p:bldP spid="10" grpId="0" animBg="1"/>
      <p:bldP spid="11" grpId="0" animBg="1"/>
      <p:bldP spid="12" grpId="0" animBg="1"/>
      <p:bldP spid="13" grpId="0" animBg="1"/>
      <p:bldP spid="14" grpId="0" animBg="1"/>
      <p:bldP spid="15" grpId="0"/>
      <p:bldP spid="16" grpId="0"/>
      <p:bldP spid="17" grpId="0"/>
      <p:bldP spid="18" grpId="0"/>
      <p:bldP spid="21"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A18B7-34F7-A5BB-3588-4DE0385CE434}"/>
              </a:ext>
            </a:extLst>
          </p:cNvPr>
          <p:cNvSpPr>
            <a:spLocks noGrp="1"/>
          </p:cNvSpPr>
          <p:nvPr>
            <p:ph type="title"/>
          </p:nvPr>
        </p:nvSpPr>
        <p:spPr/>
        <p:txBody>
          <a:bodyPr/>
          <a:lstStyle/>
          <a:p>
            <a:r>
              <a:rPr lang="en-US" altLang="zh-CN" dirty="0"/>
              <a:t>Definition</a:t>
            </a:r>
            <a:endParaRPr lang="zh-CN" altLang="en-US" dirty="0"/>
          </a:p>
        </p:txBody>
      </p:sp>
      <p:sp>
        <p:nvSpPr>
          <p:cNvPr id="3" name="内容占位符 2">
            <a:extLst>
              <a:ext uri="{FF2B5EF4-FFF2-40B4-BE49-F238E27FC236}">
                <a16:creationId xmlns:a16="http://schemas.microsoft.com/office/drawing/2014/main" id="{301602CA-2828-CFFA-6473-E61D604E05AE}"/>
              </a:ext>
            </a:extLst>
          </p:cNvPr>
          <p:cNvSpPr>
            <a:spLocks noGrp="1"/>
          </p:cNvSpPr>
          <p:nvPr>
            <p:ph sz="quarter" idx="10"/>
          </p:nvPr>
        </p:nvSpPr>
        <p:spPr>
          <a:xfrm>
            <a:off x="539495" y="1435607"/>
            <a:ext cx="10983131" cy="5060083"/>
          </a:xfrm>
        </p:spPr>
        <p:txBody>
          <a:bodyPr>
            <a:normAutofit lnSpcReduction="10000"/>
          </a:bodyPr>
          <a:lstStyle/>
          <a:p>
            <a:pPr>
              <a:lnSpc>
                <a:spcPct val="150000"/>
              </a:lnSpc>
            </a:pPr>
            <a:r>
              <a:rPr lang="en-US" altLang="zh-CN" sz="2000" b="1" dirty="0">
                <a:solidFill>
                  <a:schemeClr val="tx1"/>
                </a:solidFill>
              </a:rPr>
              <a:t>The technique for investigating the background of scientific questions</a:t>
            </a:r>
            <a:r>
              <a:rPr lang="zh-CN" altLang="en-US" sz="2000" b="1" dirty="0"/>
              <a:t>：</a:t>
            </a:r>
            <a:r>
              <a:rPr lang="en-US" altLang="zh-CN" sz="2000" dirty="0"/>
              <a:t>: the technique for systematically searching and integrating information relevant to a scientific question in order to accurately depict its background.</a:t>
            </a:r>
          </a:p>
          <a:p>
            <a:pPr>
              <a:lnSpc>
                <a:spcPct val="150000"/>
              </a:lnSpc>
            </a:pPr>
            <a:r>
              <a:rPr lang="zh-CN" altLang="en-US" sz="1800" b="1" dirty="0"/>
              <a:t>       </a:t>
            </a:r>
            <a:r>
              <a:rPr lang="en-US" altLang="zh-CN" sz="1800" b="1" dirty="0"/>
              <a:t>Scientific questions</a:t>
            </a:r>
            <a:r>
              <a:rPr lang="zh-CN" altLang="en-US" sz="1800" b="1" dirty="0"/>
              <a:t>：</a:t>
            </a:r>
            <a:r>
              <a:rPr lang="en-US" altLang="zh-CN" sz="1800" dirty="0"/>
              <a:t>something that usually exist in the form of interrogative sentences which points to the falsifiable unknown based on the falsifiable known; Scientific questions are usually solved in a reproducible and open way; whose purpose is to understand the world and/or changing the world.</a:t>
            </a:r>
          </a:p>
          <a:p>
            <a:pPr>
              <a:lnSpc>
                <a:spcPct val="150000"/>
              </a:lnSpc>
            </a:pPr>
            <a:r>
              <a:rPr lang="en-US" altLang="zh-CN" sz="1800" dirty="0"/>
              <a:t> </a:t>
            </a:r>
            <a:r>
              <a:rPr lang="zh-CN" altLang="en-US" sz="1800" b="1" dirty="0"/>
              <a:t>       </a:t>
            </a:r>
            <a:r>
              <a:rPr lang="en-US" altLang="zh-CN" sz="1800" b="1" dirty="0"/>
              <a:t>Background</a:t>
            </a:r>
            <a:r>
              <a:rPr lang="zh-CN" altLang="en-US" sz="1800" b="1" dirty="0"/>
              <a:t>：</a:t>
            </a:r>
            <a:r>
              <a:rPr lang="en-US" altLang="zh-CN" sz="1800" dirty="0"/>
              <a:t>the unity of the information relevant to a certain entity at a given moment.</a:t>
            </a:r>
          </a:p>
          <a:p>
            <a:pPr>
              <a:lnSpc>
                <a:spcPct val="150000"/>
              </a:lnSpc>
            </a:pPr>
            <a:r>
              <a:rPr lang="en-US" altLang="zh-CN" sz="1800" b="1" dirty="0"/>
              <a:t>        The techniques for investigating</a:t>
            </a:r>
            <a:r>
              <a:rPr lang="zh-CN" altLang="en-US" sz="1800" b="1" dirty="0"/>
              <a:t>：</a:t>
            </a:r>
            <a:r>
              <a:rPr lang="en-US" altLang="zh-CN" sz="1800" dirty="0"/>
              <a:t>the combination of systematic algorithms and concrete tools which aim to search and integrate information.</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6D5EFE-F6FF-AFF6-2E9E-2D078859DEF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B786623-C262-6D4F-4FB2-31CBA9351870}"/>
              </a:ext>
            </a:extLst>
          </p:cNvPr>
          <p:cNvSpPr>
            <a:spLocks noGrp="1"/>
          </p:cNvSpPr>
          <p:nvPr>
            <p:ph type="title"/>
          </p:nvPr>
        </p:nvSpPr>
        <p:spPr/>
        <p:txBody>
          <a:bodyPr/>
          <a:lstStyle/>
          <a:p>
            <a:r>
              <a:rPr lang="en-US" altLang="zh-CN" dirty="0"/>
              <a:t>Significances and overall workflow</a:t>
            </a:r>
            <a:endParaRPr lang="zh-CN" altLang="en-US" dirty="0"/>
          </a:p>
        </p:txBody>
      </p:sp>
      <p:sp>
        <p:nvSpPr>
          <p:cNvPr id="3" name="内容占位符 2">
            <a:extLst>
              <a:ext uri="{FF2B5EF4-FFF2-40B4-BE49-F238E27FC236}">
                <a16:creationId xmlns:a16="http://schemas.microsoft.com/office/drawing/2014/main" id="{EEB0939F-D737-77A4-20DC-D830E71694D4}"/>
              </a:ext>
            </a:extLst>
          </p:cNvPr>
          <p:cNvSpPr>
            <a:spLocks noGrp="1"/>
          </p:cNvSpPr>
          <p:nvPr>
            <p:ph sz="quarter" idx="10"/>
          </p:nvPr>
        </p:nvSpPr>
        <p:spPr>
          <a:xfrm>
            <a:off x="539495" y="1435607"/>
            <a:ext cx="10983131" cy="5060083"/>
          </a:xfrm>
        </p:spPr>
        <p:txBody>
          <a:bodyPr>
            <a:normAutofit/>
          </a:bodyPr>
          <a:lstStyle/>
          <a:p>
            <a:pPr>
              <a:lnSpc>
                <a:spcPct val="150000"/>
              </a:lnSpc>
            </a:pPr>
            <a:r>
              <a:rPr lang="en-US" altLang="zh-CN" sz="1800" b="1" dirty="0"/>
              <a:t>Significances</a:t>
            </a:r>
            <a:r>
              <a:rPr lang="en-US" altLang="zh-CN" sz="1800" b="1" dirty="0">
                <a:sym typeface="Wingdings" panose="05000000000000000000" pitchFamily="2" charset="2"/>
              </a:rPr>
              <a:t>: </a:t>
            </a:r>
            <a:r>
              <a:rPr lang="en-US" altLang="zh-CN" sz="1800" dirty="0">
                <a:sym typeface="Wingdings" panose="05000000000000000000" pitchFamily="2" charset="2"/>
              </a:rPr>
              <a:t>(1)</a:t>
            </a:r>
            <a:r>
              <a:rPr lang="en-US" altLang="zh-CN" sz="1800" dirty="0"/>
              <a:t>Helping find the right scientific questions efficiently and giving the questions accurate definitions</a:t>
            </a:r>
            <a:r>
              <a:rPr lang="zh-CN" altLang="en-US" sz="1800" dirty="0"/>
              <a:t>；</a:t>
            </a:r>
            <a:endParaRPr lang="en-US" altLang="zh-CN" sz="1800" dirty="0"/>
          </a:p>
          <a:p>
            <a:pPr>
              <a:lnSpc>
                <a:spcPct val="150000"/>
              </a:lnSpc>
            </a:pPr>
            <a:r>
              <a:rPr lang="en-US" altLang="zh-CN" sz="1800" dirty="0"/>
              <a:t>                        (2)Helping answer the question</a:t>
            </a:r>
          </a:p>
          <a:p>
            <a:pPr>
              <a:lnSpc>
                <a:spcPct val="150000"/>
              </a:lnSpc>
            </a:pPr>
            <a:endParaRPr lang="zh-CN" altLang="en-US" sz="1800" dirty="0"/>
          </a:p>
        </p:txBody>
      </p:sp>
      <p:graphicFrame>
        <p:nvGraphicFramePr>
          <p:cNvPr id="4" name="图示 3">
            <a:extLst>
              <a:ext uri="{FF2B5EF4-FFF2-40B4-BE49-F238E27FC236}">
                <a16:creationId xmlns:a16="http://schemas.microsoft.com/office/drawing/2014/main" id="{BAC1EED7-F4C3-8E1B-1243-572F47819D9D}"/>
              </a:ext>
            </a:extLst>
          </p:cNvPr>
          <p:cNvGraphicFramePr/>
          <p:nvPr>
            <p:extLst>
              <p:ext uri="{D42A27DB-BD31-4B8C-83A1-F6EECF244321}">
                <p14:modId xmlns:p14="http://schemas.microsoft.com/office/powerpoint/2010/main" val="3439212449"/>
              </p:ext>
            </p:extLst>
          </p:nvPr>
        </p:nvGraphicFramePr>
        <p:xfrm>
          <a:off x="2032000" y="195755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94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CB351770-3FB6-4067-B134-F70B95E2DE47}"/>
                                            </p:graphicEl>
                                          </p:spTgt>
                                        </p:tgtEl>
                                        <p:attrNameLst>
                                          <p:attrName>style.visibility</p:attrName>
                                        </p:attrNameLst>
                                      </p:cBhvr>
                                      <p:to>
                                        <p:strVal val="visible"/>
                                      </p:to>
                                    </p:set>
                                    <p:animEffect transition="in" filter="fade">
                                      <p:cBhvr>
                                        <p:cTn id="17" dur="500"/>
                                        <p:tgtEl>
                                          <p:spTgt spid="4">
                                            <p:graphicEl>
                                              <a:dgm id="{CB351770-3FB6-4067-B134-F70B95E2DE47}"/>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graphicEl>
                                              <a:dgm id="{73936043-73B5-4AE8-9676-9E96FE79639C}"/>
                                            </p:graphicEl>
                                          </p:spTgt>
                                        </p:tgtEl>
                                        <p:attrNameLst>
                                          <p:attrName>style.visibility</p:attrName>
                                        </p:attrNameLst>
                                      </p:cBhvr>
                                      <p:to>
                                        <p:strVal val="visible"/>
                                      </p:to>
                                    </p:set>
                                    <p:animEffect transition="in" filter="fade">
                                      <p:cBhvr>
                                        <p:cTn id="20" dur="500"/>
                                        <p:tgtEl>
                                          <p:spTgt spid="4">
                                            <p:graphicEl>
                                              <a:dgm id="{73936043-73B5-4AE8-9676-9E96FE79639C}"/>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graphicEl>
                                              <a:dgm id="{87A30B15-CFF8-4262-AE57-A8CDF7EA5111}"/>
                                            </p:graphicEl>
                                          </p:spTgt>
                                        </p:tgtEl>
                                        <p:attrNameLst>
                                          <p:attrName>style.visibility</p:attrName>
                                        </p:attrNameLst>
                                      </p:cBhvr>
                                      <p:to>
                                        <p:strVal val="visible"/>
                                      </p:to>
                                    </p:set>
                                    <p:animEffect transition="in" filter="fade">
                                      <p:cBhvr>
                                        <p:cTn id="23" dur="500"/>
                                        <p:tgtEl>
                                          <p:spTgt spid="4">
                                            <p:graphicEl>
                                              <a:dgm id="{87A30B15-CFF8-4262-AE57-A8CDF7EA5111}"/>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graphicEl>
                                              <a:dgm id="{92DCEE69-1666-4541-8572-D322BA87CCEA}"/>
                                            </p:graphicEl>
                                          </p:spTgt>
                                        </p:tgtEl>
                                        <p:attrNameLst>
                                          <p:attrName>style.visibility</p:attrName>
                                        </p:attrNameLst>
                                      </p:cBhvr>
                                      <p:to>
                                        <p:strVal val="visible"/>
                                      </p:to>
                                    </p:set>
                                    <p:animEffect transition="in" filter="fade">
                                      <p:cBhvr>
                                        <p:cTn id="26" dur="500"/>
                                        <p:tgtEl>
                                          <p:spTgt spid="4">
                                            <p:graphicEl>
                                              <a:dgm id="{92DCEE69-1666-4541-8572-D322BA87CCEA}"/>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
                                            <p:graphicEl>
                                              <a:dgm id="{0B42A24C-A9BC-4B53-BE49-14FD9AFA985D}"/>
                                            </p:graphicEl>
                                          </p:spTgt>
                                        </p:tgtEl>
                                        <p:attrNameLst>
                                          <p:attrName>style.visibility</p:attrName>
                                        </p:attrNameLst>
                                      </p:cBhvr>
                                      <p:to>
                                        <p:strVal val="visible"/>
                                      </p:to>
                                    </p:set>
                                    <p:animEffect transition="in" filter="fade">
                                      <p:cBhvr>
                                        <p:cTn id="29" dur="500"/>
                                        <p:tgtEl>
                                          <p:spTgt spid="4">
                                            <p:graphicEl>
                                              <a:dgm id="{0B42A24C-A9BC-4B53-BE49-14FD9AFA985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31FFD-50DF-9F8B-3E4B-B76FA1913EEB}"/>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1A0AF08E-CF71-0B3E-B7A5-02EAB97FD0A7}"/>
              </a:ext>
            </a:extLst>
          </p:cNvPr>
          <p:cNvSpPr>
            <a:spLocks noGrp="1"/>
          </p:cNvSpPr>
          <p:nvPr>
            <p:ph type="title"/>
          </p:nvPr>
        </p:nvSpPr>
        <p:spPr/>
        <p:txBody>
          <a:bodyPr>
            <a:normAutofit fontScale="90000"/>
          </a:bodyPr>
          <a:lstStyle/>
          <a:p>
            <a:r>
              <a:rPr lang="en-US" altLang="zh-CN" dirty="0"/>
              <a:t>2. Depict the background structure for the question </a:t>
            </a:r>
            <a:endParaRPr lang="zh-CN" altLang="en-US" dirty="0"/>
          </a:p>
        </p:txBody>
      </p:sp>
    </p:spTree>
    <p:extLst>
      <p:ext uri="{BB962C8B-B14F-4D97-AF65-F5344CB8AC3E}">
        <p14:creationId xmlns:p14="http://schemas.microsoft.com/office/powerpoint/2010/main" val="738637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6FFF9-DA3E-222E-C8CB-5DAA682A099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1407899-B3AA-4FAC-CA69-054AECD01A9F}"/>
              </a:ext>
            </a:extLst>
          </p:cNvPr>
          <p:cNvSpPr>
            <a:spLocks noGrp="1"/>
          </p:cNvSpPr>
          <p:nvPr>
            <p:ph type="title"/>
          </p:nvPr>
        </p:nvSpPr>
        <p:spPr/>
        <p:txBody>
          <a:bodyPr>
            <a:normAutofit/>
          </a:bodyPr>
          <a:lstStyle/>
          <a:p>
            <a:r>
              <a:rPr lang="en-US" altLang="zh-CN" dirty="0"/>
              <a:t>Definition, meaning and workflow</a:t>
            </a:r>
            <a:endParaRPr lang="zh-CN" altLang="en-US" dirty="0"/>
          </a:p>
        </p:txBody>
      </p:sp>
      <p:sp>
        <p:nvSpPr>
          <p:cNvPr id="3" name="内容占位符 2">
            <a:extLst>
              <a:ext uri="{FF2B5EF4-FFF2-40B4-BE49-F238E27FC236}">
                <a16:creationId xmlns:a16="http://schemas.microsoft.com/office/drawing/2014/main" id="{AB3A7169-F57D-DDD2-5597-43059B933262}"/>
              </a:ext>
            </a:extLst>
          </p:cNvPr>
          <p:cNvSpPr>
            <a:spLocks noGrp="1"/>
          </p:cNvSpPr>
          <p:nvPr>
            <p:ph sz="quarter" idx="10"/>
          </p:nvPr>
        </p:nvSpPr>
        <p:spPr>
          <a:xfrm>
            <a:off x="521207" y="1349861"/>
            <a:ext cx="10983131" cy="5060083"/>
          </a:xfrm>
        </p:spPr>
        <p:txBody>
          <a:bodyPr>
            <a:normAutofit/>
          </a:bodyPr>
          <a:lstStyle/>
          <a:p>
            <a:pPr>
              <a:lnSpc>
                <a:spcPct val="150000"/>
              </a:lnSpc>
            </a:pPr>
            <a:r>
              <a:rPr lang="en-US" altLang="zh-CN" sz="2000" b="1" dirty="0"/>
              <a:t>Depict the background structure for the question</a:t>
            </a:r>
            <a:r>
              <a:rPr lang="zh-CN" altLang="en-US" sz="2000" b="1" dirty="0"/>
              <a:t>：</a:t>
            </a:r>
            <a:r>
              <a:rPr lang="en-US" altLang="zh-CN" sz="2000" dirty="0"/>
              <a:t>Based on the key concepts in the question and their combinations to create the knowledge network behind the question.</a:t>
            </a:r>
          </a:p>
          <a:p>
            <a:pPr>
              <a:lnSpc>
                <a:spcPct val="150000"/>
              </a:lnSpc>
            </a:pPr>
            <a:r>
              <a:rPr lang="en-US" altLang="zh-CN" sz="2000" b="1" dirty="0"/>
              <a:t>Significance</a:t>
            </a:r>
            <a:r>
              <a:rPr lang="zh-CN" altLang="en-US" sz="2000" b="1" dirty="0"/>
              <a:t>：</a:t>
            </a:r>
            <a:r>
              <a:rPr lang="en-US" altLang="zh-CN" sz="2000" dirty="0"/>
              <a:t>Structuring and visualizing the background of the question and providing visual aids for the following investigations.</a:t>
            </a:r>
          </a:p>
          <a:p>
            <a:pPr>
              <a:lnSpc>
                <a:spcPct val="150000"/>
              </a:lnSpc>
            </a:pPr>
            <a:endParaRPr lang="en-US" altLang="zh-CN" sz="2000" dirty="0"/>
          </a:p>
          <a:p>
            <a:pPr>
              <a:lnSpc>
                <a:spcPct val="150000"/>
              </a:lnSpc>
            </a:pPr>
            <a:endParaRPr lang="zh-CN" altLang="en-US" sz="1800" dirty="0"/>
          </a:p>
        </p:txBody>
      </p:sp>
      <p:graphicFrame>
        <p:nvGraphicFramePr>
          <p:cNvPr id="5" name="图示 4">
            <a:extLst>
              <a:ext uri="{FF2B5EF4-FFF2-40B4-BE49-F238E27FC236}">
                <a16:creationId xmlns:a16="http://schemas.microsoft.com/office/drawing/2014/main" id="{39FCE6E2-821F-A8F8-4CC7-8A0BE417332E}"/>
              </a:ext>
            </a:extLst>
          </p:cNvPr>
          <p:cNvGraphicFramePr/>
          <p:nvPr>
            <p:extLst>
              <p:ext uri="{D42A27DB-BD31-4B8C-83A1-F6EECF244321}">
                <p14:modId xmlns:p14="http://schemas.microsoft.com/office/powerpoint/2010/main" val="3892797143"/>
              </p:ext>
            </p:extLst>
          </p:nvPr>
        </p:nvGraphicFramePr>
        <p:xfrm>
          <a:off x="1624258" y="2465236"/>
          <a:ext cx="877702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59255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8F2C9-A4D0-7CE6-A87B-15E6408F8DC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FD2F636-9F74-1C1F-9AF7-94676E7DAED0}"/>
              </a:ext>
            </a:extLst>
          </p:cNvPr>
          <p:cNvSpPr>
            <a:spLocks noGrp="1"/>
          </p:cNvSpPr>
          <p:nvPr>
            <p:ph type="title"/>
          </p:nvPr>
        </p:nvSpPr>
        <p:spPr>
          <a:xfrm>
            <a:off x="521207" y="448056"/>
            <a:ext cx="7339903" cy="640080"/>
          </a:xfrm>
        </p:spPr>
        <p:txBody>
          <a:bodyPr>
            <a:normAutofit fontScale="90000"/>
          </a:bodyPr>
          <a:lstStyle/>
          <a:p>
            <a:r>
              <a:rPr lang="en-US" altLang="zh-CN" dirty="0"/>
              <a:t>Depict the background structure for a question</a:t>
            </a:r>
            <a:endParaRPr lang="zh-CN" altLang="en-US" dirty="0"/>
          </a:p>
        </p:txBody>
      </p:sp>
      <p:sp>
        <p:nvSpPr>
          <p:cNvPr id="5" name="文本框 4">
            <a:extLst>
              <a:ext uri="{FF2B5EF4-FFF2-40B4-BE49-F238E27FC236}">
                <a16:creationId xmlns:a16="http://schemas.microsoft.com/office/drawing/2014/main" id="{F5FF3C7F-3854-4234-133D-051E3ED3B9F2}"/>
              </a:ext>
            </a:extLst>
          </p:cNvPr>
          <p:cNvSpPr txBox="1"/>
          <p:nvPr/>
        </p:nvSpPr>
        <p:spPr>
          <a:xfrm>
            <a:off x="3892484" y="1088136"/>
            <a:ext cx="6460233" cy="1569660"/>
          </a:xfrm>
          <a:prstGeom prst="rect">
            <a:avLst/>
          </a:prstGeom>
          <a:noFill/>
        </p:spPr>
        <p:txBody>
          <a:bodyPr wrap="square" rtlCol="0">
            <a:spAutoFit/>
          </a:bodyPr>
          <a:lstStyle/>
          <a:p>
            <a:r>
              <a:rPr lang="en-US" altLang="zh-CN" sz="2400" dirty="0">
                <a:latin typeface="Microsoft YaHei UI" panose="020B0503020204020204" pitchFamily="34" charset="-122"/>
                <a:ea typeface="Microsoft YaHei UI" panose="020B0503020204020204" pitchFamily="34" charset="-122"/>
              </a:rPr>
              <a:t>How do the dorsal raphe dopaminergic neurons modulate the escape response to boredom?</a:t>
            </a:r>
          </a:p>
          <a:p>
            <a:endParaRPr lang="zh-CN" altLang="en-US" sz="2400" dirty="0"/>
          </a:p>
        </p:txBody>
      </p:sp>
      <p:graphicFrame>
        <p:nvGraphicFramePr>
          <p:cNvPr id="7" name="表格 6">
            <a:extLst>
              <a:ext uri="{FF2B5EF4-FFF2-40B4-BE49-F238E27FC236}">
                <a16:creationId xmlns:a16="http://schemas.microsoft.com/office/drawing/2014/main" id="{F0316E75-5FB7-5776-BDBB-4E8D1A37AB58}"/>
              </a:ext>
            </a:extLst>
          </p:cNvPr>
          <p:cNvGraphicFramePr>
            <a:graphicFrameLocks noGrp="1"/>
          </p:cNvGraphicFramePr>
          <p:nvPr>
            <p:extLst>
              <p:ext uri="{D42A27DB-BD31-4B8C-83A1-F6EECF244321}">
                <p14:modId xmlns:p14="http://schemas.microsoft.com/office/powerpoint/2010/main" val="2641285208"/>
              </p:ext>
            </p:extLst>
          </p:nvPr>
        </p:nvGraphicFramePr>
        <p:xfrm>
          <a:off x="3135295" y="2222100"/>
          <a:ext cx="8954451" cy="4571201"/>
        </p:xfrm>
        <a:graphic>
          <a:graphicData uri="http://schemas.openxmlformats.org/drawingml/2006/table">
            <a:tbl>
              <a:tblPr firstRow="1" bandRow="1">
                <a:tableStyleId>{5C22544A-7EE6-4342-B048-85BDC9FD1C3A}</a:tableStyleId>
              </a:tblPr>
              <a:tblGrid>
                <a:gridCol w="4451086">
                  <a:extLst>
                    <a:ext uri="{9D8B030D-6E8A-4147-A177-3AD203B41FA5}">
                      <a16:colId xmlns:a16="http://schemas.microsoft.com/office/drawing/2014/main" val="3164841798"/>
                    </a:ext>
                  </a:extLst>
                </a:gridCol>
                <a:gridCol w="4503365">
                  <a:extLst>
                    <a:ext uri="{9D8B030D-6E8A-4147-A177-3AD203B41FA5}">
                      <a16:colId xmlns:a16="http://schemas.microsoft.com/office/drawing/2014/main" val="2649664030"/>
                    </a:ext>
                  </a:extLst>
                </a:gridCol>
              </a:tblGrid>
              <a:tr h="317747">
                <a:tc>
                  <a:txBody>
                    <a:bodyPr/>
                    <a:lstStyle/>
                    <a:p>
                      <a:r>
                        <a:rPr lang="en-US" altLang="zh-CN" sz="1700" dirty="0"/>
                        <a:t>Key concepts</a:t>
                      </a:r>
                      <a:endParaRPr lang="zh-CN" altLang="en-US" sz="1700" dirty="0"/>
                    </a:p>
                  </a:txBody>
                  <a:tcPr marL="84801" marR="84801" marT="42401" marB="42401"/>
                </a:tc>
                <a:tc>
                  <a:txBody>
                    <a:bodyPr/>
                    <a:lstStyle/>
                    <a:p>
                      <a:r>
                        <a:rPr lang="en-US" altLang="zh-CN" sz="1700" dirty="0"/>
                        <a:t>Definitions</a:t>
                      </a:r>
                      <a:endParaRPr lang="zh-CN" altLang="en-US" sz="1700" dirty="0"/>
                    </a:p>
                  </a:txBody>
                  <a:tcPr marL="84801" marR="84801" marT="42401" marB="42401"/>
                </a:tc>
                <a:extLst>
                  <a:ext uri="{0D108BD9-81ED-4DB2-BD59-A6C34878D82A}">
                    <a16:rowId xmlns:a16="http://schemas.microsoft.com/office/drawing/2014/main" val="2719822611"/>
                  </a:ext>
                </a:extLst>
              </a:tr>
              <a:tr h="1275305">
                <a:tc>
                  <a:txBody>
                    <a:bodyPr/>
                    <a:lstStyle/>
                    <a:p>
                      <a:r>
                        <a:rPr lang="en-US" altLang="zh-CN" sz="1700" dirty="0"/>
                        <a:t>Dorsal raphe nucleus</a:t>
                      </a:r>
                      <a:endParaRPr lang="zh-CN" altLang="en-US" sz="1700" dirty="0"/>
                    </a:p>
                  </a:txBody>
                  <a:tcPr marL="84801" marR="84801" marT="42401" marB="42401"/>
                </a:tc>
                <a:tc>
                  <a:txBody>
                    <a:bodyPr/>
                    <a:lstStyle/>
                    <a:p>
                      <a:pPr marL="0" algn="l" defTabSz="914400" rtl="0" eaLnBrk="1" latinLnBrk="0" hangingPunct="1"/>
                      <a:r>
                        <a:rPr lang="en-US" altLang="zh-CN" sz="1700" kern="1200" dirty="0">
                          <a:solidFill>
                            <a:schemeClr val="dk1"/>
                          </a:solidFill>
                          <a:latin typeface="+mn-lt"/>
                          <a:ea typeface="+mn-ea"/>
                          <a:cs typeface="+mn-cs"/>
                        </a:rPr>
                        <a:t>a nucleus in the brain stem, which mainly consists of serotoninergic neurons. But recently a relatively small number of dopaminergic neurons have also been found here. </a:t>
                      </a:r>
                      <a:endParaRPr lang="zh-CN" altLang="en-US" sz="1700" kern="1200" dirty="0">
                        <a:solidFill>
                          <a:schemeClr val="dk1"/>
                        </a:solidFill>
                        <a:latin typeface="+mn-lt"/>
                        <a:ea typeface="+mn-ea"/>
                        <a:cs typeface="+mn-cs"/>
                      </a:endParaRPr>
                    </a:p>
                  </a:txBody>
                  <a:tcPr marL="84801" marR="84801" marT="42401" marB="42401"/>
                </a:tc>
                <a:extLst>
                  <a:ext uri="{0D108BD9-81ED-4DB2-BD59-A6C34878D82A}">
                    <a16:rowId xmlns:a16="http://schemas.microsoft.com/office/drawing/2014/main" val="876525122"/>
                  </a:ext>
                </a:extLst>
              </a:tr>
              <a:tr h="796526">
                <a:tc>
                  <a:txBody>
                    <a:bodyPr/>
                    <a:lstStyle/>
                    <a:p>
                      <a:r>
                        <a:rPr lang="en-US" altLang="zh-CN" sz="1700" dirty="0"/>
                        <a:t>Dopaminergic neurons</a:t>
                      </a:r>
                      <a:endParaRPr lang="zh-CN" altLang="en-US" sz="1700" dirty="0"/>
                    </a:p>
                  </a:txBody>
                  <a:tcPr marL="84801" marR="84801" marT="42401" marB="42401"/>
                </a:tc>
                <a:tc>
                  <a:txBody>
                    <a:bodyPr/>
                    <a:lstStyle/>
                    <a:p>
                      <a:pPr marL="0" algn="l" defTabSz="914400" rtl="0" eaLnBrk="1" latinLnBrk="0" hangingPunct="1"/>
                      <a:r>
                        <a:rPr lang="en-US" altLang="zh-CN" sz="1700" kern="1200" dirty="0">
                          <a:solidFill>
                            <a:schemeClr val="dk1"/>
                          </a:solidFill>
                          <a:latin typeface="+mn-lt"/>
                          <a:ea typeface="+mn-ea"/>
                          <a:cs typeface="+mn-cs"/>
                        </a:rPr>
                        <a:t>to neurons which can synthesize and release dopamine. Modulate means influencing in a slow, broad way. </a:t>
                      </a:r>
                      <a:endParaRPr lang="zh-CN" altLang="en-US" sz="1700" kern="1200" dirty="0">
                        <a:solidFill>
                          <a:schemeClr val="dk1"/>
                        </a:solidFill>
                        <a:latin typeface="+mn-lt"/>
                        <a:ea typeface="+mn-ea"/>
                        <a:cs typeface="+mn-cs"/>
                      </a:endParaRPr>
                    </a:p>
                  </a:txBody>
                  <a:tcPr marL="84801" marR="84801" marT="42401" marB="42401"/>
                </a:tc>
                <a:extLst>
                  <a:ext uri="{0D108BD9-81ED-4DB2-BD59-A6C34878D82A}">
                    <a16:rowId xmlns:a16="http://schemas.microsoft.com/office/drawing/2014/main" val="3192752473"/>
                  </a:ext>
                </a:extLst>
              </a:tr>
              <a:tr h="496099">
                <a:tc>
                  <a:txBody>
                    <a:bodyPr/>
                    <a:lstStyle/>
                    <a:p>
                      <a:r>
                        <a:rPr lang="en-US" altLang="zh-CN" sz="1700" dirty="0"/>
                        <a:t>Modulate</a:t>
                      </a:r>
                      <a:endParaRPr lang="zh-CN" altLang="en-US" sz="1700" dirty="0"/>
                    </a:p>
                  </a:txBody>
                  <a:tcPr marL="84801" marR="84801" marT="42401" marB="42401"/>
                </a:tc>
                <a:tc>
                  <a:txBody>
                    <a:bodyPr/>
                    <a:lstStyle/>
                    <a:p>
                      <a:pPr marL="0" algn="l" defTabSz="914400" rtl="0" eaLnBrk="1" latinLnBrk="0" hangingPunct="1"/>
                      <a:r>
                        <a:rPr lang="en-US" altLang="zh-CN" sz="1700" kern="1200" dirty="0">
                          <a:solidFill>
                            <a:schemeClr val="dk1"/>
                          </a:solidFill>
                          <a:latin typeface="+mn-lt"/>
                          <a:ea typeface="+mn-ea"/>
                          <a:cs typeface="+mn-cs"/>
                        </a:rPr>
                        <a:t>influencing in a slow, broad way. </a:t>
                      </a:r>
                      <a:endParaRPr lang="zh-CN" altLang="en-US" sz="1700" kern="1200" dirty="0">
                        <a:solidFill>
                          <a:schemeClr val="dk1"/>
                        </a:solidFill>
                        <a:latin typeface="+mn-lt"/>
                        <a:ea typeface="+mn-ea"/>
                        <a:cs typeface="+mn-cs"/>
                      </a:endParaRPr>
                    </a:p>
                  </a:txBody>
                  <a:tcPr marL="84801" marR="84801" marT="42401" marB="42401"/>
                </a:tc>
                <a:extLst>
                  <a:ext uri="{0D108BD9-81ED-4DB2-BD59-A6C34878D82A}">
                    <a16:rowId xmlns:a16="http://schemas.microsoft.com/office/drawing/2014/main" val="4213229661"/>
                  </a:ext>
                </a:extLst>
              </a:tr>
              <a:tr h="557136">
                <a:tc>
                  <a:txBody>
                    <a:bodyPr/>
                    <a:lstStyle/>
                    <a:p>
                      <a:r>
                        <a:rPr lang="en-US" altLang="zh-CN" sz="1700" dirty="0"/>
                        <a:t>Boredom</a:t>
                      </a:r>
                      <a:endParaRPr lang="zh-CN" altLang="en-US" sz="1700" dirty="0"/>
                    </a:p>
                  </a:txBody>
                  <a:tcPr marL="84801" marR="84801" marT="42401" marB="42401"/>
                </a:tc>
                <a:tc>
                  <a:txBody>
                    <a:bodyPr/>
                    <a:lstStyle/>
                    <a:p>
                      <a:pPr marL="0" algn="l" defTabSz="914400" rtl="0" eaLnBrk="1" latinLnBrk="0" hangingPunct="1"/>
                      <a:r>
                        <a:rPr lang="en-US" altLang="zh-CN" sz="1700" kern="1200" dirty="0">
                          <a:solidFill>
                            <a:schemeClr val="dk1"/>
                          </a:solidFill>
                          <a:latin typeface="+mn-lt"/>
                          <a:ea typeface="+mn-ea"/>
                          <a:cs typeface="+mn-cs"/>
                        </a:rPr>
                        <a:t>the psychological state of being in need of novel stimuli</a:t>
                      </a:r>
                      <a:endParaRPr lang="zh-CN" altLang="en-US" sz="1700" kern="1200" dirty="0">
                        <a:solidFill>
                          <a:schemeClr val="dk1"/>
                        </a:solidFill>
                        <a:latin typeface="+mn-lt"/>
                        <a:ea typeface="+mn-ea"/>
                        <a:cs typeface="+mn-cs"/>
                      </a:endParaRPr>
                    </a:p>
                  </a:txBody>
                  <a:tcPr marL="84801" marR="84801" marT="42401" marB="42401"/>
                </a:tc>
                <a:extLst>
                  <a:ext uri="{0D108BD9-81ED-4DB2-BD59-A6C34878D82A}">
                    <a16:rowId xmlns:a16="http://schemas.microsoft.com/office/drawing/2014/main" val="1807030702"/>
                  </a:ext>
                </a:extLst>
              </a:tr>
              <a:tr h="886014">
                <a:tc>
                  <a:txBody>
                    <a:bodyPr/>
                    <a:lstStyle/>
                    <a:p>
                      <a:r>
                        <a:rPr lang="en-US" altLang="zh-CN" sz="1700" dirty="0"/>
                        <a:t>Escape response</a:t>
                      </a:r>
                      <a:endParaRPr lang="zh-CN" altLang="en-US" sz="1700" dirty="0"/>
                    </a:p>
                  </a:txBody>
                  <a:tcPr marL="84801" marR="84801" marT="42401" marB="42401"/>
                </a:tc>
                <a:tc>
                  <a:txBody>
                    <a:bodyPr/>
                    <a:lstStyle/>
                    <a:p>
                      <a:pPr marL="0" algn="l" defTabSz="914400" rtl="0" eaLnBrk="1" latinLnBrk="0" hangingPunct="1"/>
                      <a:r>
                        <a:rPr lang="en-US" altLang="zh-CN" sz="1700" kern="1200" dirty="0">
                          <a:solidFill>
                            <a:schemeClr val="dk1"/>
                          </a:solidFill>
                          <a:latin typeface="+mn-lt"/>
                          <a:ea typeface="+mn-ea"/>
                          <a:cs typeface="+mn-cs"/>
                        </a:rPr>
                        <a:t>to the behavior which aims to increase the physical and/or psychological distance between the individuals and aversive stimuli.</a:t>
                      </a:r>
                      <a:endParaRPr lang="zh-CN" altLang="en-US" sz="1700" kern="1200" dirty="0">
                        <a:solidFill>
                          <a:schemeClr val="dk1"/>
                        </a:solidFill>
                        <a:latin typeface="+mn-lt"/>
                        <a:ea typeface="+mn-ea"/>
                        <a:cs typeface="+mn-cs"/>
                      </a:endParaRPr>
                    </a:p>
                  </a:txBody>
                  <a:tcPr marL="84801" marR="84801" marT="42401" marB="42401"/>
                </a:tc>
                <a:extLst>
                  <a:ext uri="{0D108BD9-81ED-4DB2-BD59-A6C34878D82A}">
                    <a16:rowId xmlns:a16="http://schemas.microsoft.com/office/drawing/2014/main" val="1166792352"/>
                  </a:ext>
                </a:extLst>
              </a:tr>
            </a:tbl>
          </a:graphicData>
        </a:graphic>
      </p:graphicFrame>
      <p:pic>
        <p:nvPicPr>
          <p:cNvPr id="12" name="图片 11">
            <a:extLst>
              <a:ext uri="{FF2B5EF4-FFF2-40B4-BE49-F238E27FC236}">
                <a16:creationId xmlns:a16="http://schemas.microsoft.com/office/drawing/2014/main" id="{A7DB99CF-B03F-73EB-D81F-0412EAB6EAE8}"/>
              </a:ext>
            </a:extLst>
          </p:cNvPr>
          <p:cNvPicPr>
            <a:picLocks noChangeAspect="1"/>
          </p:cNvPicPr>
          <p:nvPr/>
        </p:nvPicPr>
        <p:blipFill>
          <a:blip r:embed="rId3"/>
          <a:stretch>
            <a:fillRect/>
          </a:stretch>
        </p:blipFill>
        <p:spPr>
          <a:xfrm>
            <a:off x="6096000" y="227675"/>
            <a:ext cx="5289033" cy="6630325"/>
          </a:xfrm>
          <a:prstGeom prst="rect">
            <a:avLst/>
          </a:prstGeom>
        </p:spPr>
      </p:pic>
      <p:pic>
        <p:nvPicPr>
          <p:cNvPr id="17" name="图片 16">
            <a:extLst>
              <a:ext uri="{FF2B5EF4-FFF2-40B4-BE49-F238E27FC236}">
                <a16:creationId xmlns:a16="http://schemas.microsoft.com/office/drawing/2014/main" id="{986F5E23-BF3E-D73C-D898-9B4EEA5963A8}"/>
              </a:ext>
            </a:extLst>
          </p:cNvPr>
          <p:cNvPicPr>
            <a:picLocks noChangeAspect="1"/>
          </p:cNvPicPr>
          <p:nvPr/>
        </p:nvPicPr>
        <p:blipFill>
          <a:blip r:embed="rId4"/>
          <a:stretch>
            <a:fillRect/>
          </a:stretch>
        </p:blipFill>
        <p:spPr>
          <a:xfrm>
            <a:off x="102253" y="1088136"/>
            <a:ext cx="2913902" cy="5769864"/>
          </a:xfrm>
          <a:prstGeom prst="rect">
            <a:avLst/>
          </a:prstGeom>
        </p:spPr>
      </p:pic>
    </p:spTree>
    <p:extLst>
      <p:ext uri="{BB962C8B-B14F-4D97-AF65-F5344CB8AC3E}">
        <p14:creationId xmlns:p14="http://schemas.microsoft.com/office/powerpoint/2010/main" val="2006436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673A6-51F5-FC2F-88A4-B75D50559B65}"/>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D4FD14A0-BF00-7FCF-43F2-A50C12B18BD1}"/>
              </a:ext>
            </a:extLst>
          </p:cNvPr>
          <p:cNvSpPr>
            <a:spLocks noGrp="1"/>
          </p:cNvSpPr>
          <p:nvPr>
            <p:ph type="title"/>
          </p:nvPr>
        </p:nvSpPr>
        <p:spPr/>
        <p:txBody>
          <a:bodyPr>
            <a:normAutofit fontScale="90000"/>
          </a:bodyPr>
          <a:lstStyle/>
          <a:p>
            <a:r>
              <a:rPr lang="en-US" altLang="zh-CN" dirty="0"/>
              <a:t>3. General background investigation</a:t>
            </a:r>
            <a:endParaRPr lang="zh-CN" altLang="en-US" dirty="0"/>
          </a:p>
        </p:txBody>
      </p:sp>
    </p:spTree>
    <p:extLst>
      <p:ext uri="{BB962C8B-B14F-4D97-AF65-F5344CB8AC3E}">
        <p14:creationId xmlns:p14="http://schemas.microsoft.com/office/powerpoint/2010/main" val="4182544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97FB0-582B-7D34-C5CF-6961E72CF58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66344A2-D551-6371-C0D9-A7F85E1C6C23}"/>
              </a:ext>
            </a:extLst>
          </p:cNvPr>
          <p:cNvSpPr>
            <a:spLocks noGrp="1"/>
          </p:cNvSpPr>
          <p:nvPr>
            <p:ph type="title"/>
          </p:nvPr>
        </p:nvSpPr>
        <p:spPr/>
        <p:txBody>
          <a:bodyPr/>
          <a:lstStyle/>
          <a:p>
            <a:r>
              <a:rPr lang="en-US" altLang="zh-CN" dirty="0"/>
              <a:t>Definition and significance</a:t>
            </a:r>
            <a:endParaRPr lang="zh-CN" altLang="en-US" dirty="0"/>
          </a:p>
        </p:txBody>
      </p:sp>
      <p:sp>
        <p:nvSpPr>
          <p:cNvPr id="3" name="内容占位符 2">
            <a:extLst>
              <a:ext uri="{FF2B5EF4-FFF2-40B4-BE49-F238E27FC236}">
                <a16:creationId xmlns:a16="http://schemas.microsoft.com/office/drawing/2014/main" id="{9E65C2A8-9864-8FDF-5784-9A79EEDE54B8}"/>
              </a:ext>
            </a:extLst>
          </p:cNvPr>
          <p:cNvSpPr>
            <a:spLocks noGrp="1"/>
          </p:cNvSpPr>
          <p:nvPr>
            <p:ph sz="quarter" idx="10"/>
          </p:nvPr>
        </p:nvSpPr>
        <p:spPr>
          <a:xfrm>
            <a:off x="539495" y="1435607"/>
            <a:ext cx="10983131" cy="5060083"/>
          </a:xfrm>
        </p:spPr>
        <p:txBody>
          <a:bodyPr>
            <a:normAutofit/>
          </a:bodyPr>
          <a:lstStyle/>
          <a:p>
            <a:pPr>
              <a:lnSpc>
                <a:spcPct val="150000"/>
              </a:lnSpc>
            </a:pPr>
            <a:r>
              <a:rPr lang="en-US" altLang="zh-CN" sz="2000" b="1" dirty="0"/>
              <a:t>General background investigation</a:t>
            </a:r>
            <a:r>
              <a:rPr lang="zh-CN" altLang="en-US" sz="2000" b="1" dirty="0"/>
              <a:t>：</a:t>
            </a:r>
            <a:r>
              <a:rPr lang="en-US" altLang="zh-CN" sz="2000" dirty="0"/>
              <a:t>Driven by the need to ask questions about a specific concept combination, explore freely about that concept or concept combination regardless</a:t>
            </a:r>
            <a:r>
              <a:rPr lang="zh-CN" altLang="en-US" sz="2000" dirty="0"/>
              <a:t> </a:t>
            </a:r>
            <a:r>
              <a:rPr lang="en-US" altLang="zh-CN" sz="2000" dirty="0"/>
              <a:t>of the</a:t>
            </a:r>
            <a:r>
              <a:rPr lang="zh-CN" altLang="en-US" sz="2000" dirty="0"/>
              <a:t> </a:t>
            </a:r>
            <a:r>
              <a:rPr lang="en-US" altLang="zh-CN" sz="2000" dirty="0"/>
              <a:t>information sources.</a:t>
            </a:r>
          </a:p>
          <a:p>
            <a:pPr>
              <a:lnSpc>
                <a:spcPct val="150000"/>
              </a:lnSpc>
            </a:pPr>
            <a:r>
              <a:rPr lang="en-US" altLang="zh-CN" sz="2000" b="1" dirty="0"/>
              <a:t>Significance</a:t>
            </a:r>
            <a:r>
              <a:rPr lang="zh-CN" altLang="en-US" sz="2000" b="1" dirty="0"/>
              <a:t>：</a:t>
            </a:r>
            <a:r>
              <a:rPr lang="en-US" altLang="zh-CN" sz="2000" dirty="0"/>
              <a:t>developing a clear understanding of key concepts and their combinations, refining the question's definition, exploring diverse implications, and solving it flexibly.</a:t>
            </a:r>
            <a:endParaRPr lang="zh-CN" altLang="en-US" sz="2000" dirty="0"/>
          </a:p>
        </p:txBody>
      </p:sp>
    </p:spTree>
    <p:extLst>
      <p:ext uri="{BB962C8B-B14F-4D97-AF65-F5344CB8AC3E}">
        <p14:creationId xmlns:p14="http://schemas.microsoft.com/office/powerpoint/2010/main" val="533049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957307_TF10001108_Win32" id="{DDD6289A-B149-4983-BD16-17C7F9BA4746}" vid="{D63F4E8F-BBE1-453F-A9A8-66EB479E39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{3AFC014E-5F28-4E59-890B-A8505418B785}tf10001108_win32</Template>
  <TotalTime>3079</TotalTime>
  <Words>5246</Words>
  <Application>Microsoft Office PowerPoint</Application>
  <PresentationFormat>宽屏</PresentationFormat>
  <Paragraphs>420</Paragraphs>
  <Slides>29</Slides>
  <Notes>29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Microsoft YaHei UI</vt:lpstr>
      <vt:lpstr>Microsoft YaHei UI Light</vt:lpstr>
      <vt:lpstr>等线</vt:lpstr>
      <vt:lpstr>Arial</vt:lpstr>
      <vt:lpstr>Segoe UI Variable Text</vt:lpstr>
      <vt:lpstr>Wingdings</vt:lpstr>
      <vt:lpstr>欢迎文档</vt:lpstr>
      <vt:lpstr>The technique for investigating the background of scientific questions</vt:lpstr>
      <vt:lpstr>1. Introduction</vt:lpstr>
      <vt:lpstr>Definition</vt:lpstr>
      <vt:lpstr>Significances and overall workflow</vt:lpstr>
      <vt:lpstr>2. Depict the background structure for the question </vt:lpstr>
      <vt:lpstr>Definition, meaning and workflow</vt:lpstr>
      <vt:lpstr>Depict the background structure for a question</vt:lpstr>
      <vt:lpstr>3. General background investigation</vt:lpstr>
      <vt:lpstr>Definition and significance</vt:lpstr>
      <vt:lpstr>Workflow</vt:lpstr>
      <vt:lpstr>Free exploration</vt:lpstr>
      <vt:lpstr>General background investigation: an example</vt:lpstr>
      <vt:lpstr>4.Academic background investigation</vt:lpstr>
      <vt:lpstr>Definition and significance</vt:lpstr>
      <vt:lpstr>Workflow</vt:lpstr>
      <vt:lpstr>AI Search</vt:lpstr>
      <vt:lpstr>Query search</vt:lpstr>
      <vt:lpstr>Explore relevant articles</vt:lpstr>
      <vt:lpstr>Citation chasing</vt:lpstr>
      <vt:lpstr>Read and summarize</vt:lpstr>
      <vt:lpstr>Whether or not to start another round of investigation</vt:lpstr>
      <vt:lpstr>Academic background investigation: examples</vt:lpstr>
      <vt:lpstr>Academic background investigation: examples</vt:lpstr>
      <vt:lpstr>Academic background investigation: examples</vt:lpstr>
      <vt:lpstr>5.Summary</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 恩威</dc:creator>
  <cp:keywords/>
  <cp:lastModifiedBy>Enwei Zhao</cp:lastModifiedBy>
  <cp:revision>143</cp:revision>
  <dcterms:created xsi:type="dcterms:W3CDTF">2022-05-05T02:04:18Z</dcterms:created>
  <dcterms:modified xsi:type="dcterms:W3CDTF">2024-11-28T15:01:44Z</dcterms:modified>
  <cp:version/>
</cp:coreProperties>
</file>