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7" r:id="rId1"/>
  </p:sld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D1C14C-A143-42F5-B247-D0E800131009}" type="datetimeFigureOut">
              <a:rPr lang="en-US" smtClean="0"/>
              <a:t>5/17/2020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9419926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07314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06533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851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333678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53660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54554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63140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09991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564944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05760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59067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04689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2947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0610274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68567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0363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D1C14C-A143-42F5-B247-D0E800131009}" type="datetimeFigureOut">
              <a:rPr lang="en-US" smtClean="0"/>
              <a:t>5/17/2020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74654704"/>
      </p:ext>
    </p:extLst>
  </p:cSld>
  <p:clrMap bg1="dk1" tx1="lt1" bg2="dk2" tx2="lt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 id="214748406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E6033ED-7C9A-469B-8D70-2B47316DC5A8}"/>
              </a:ext>
            </a:extLst>
          </p:cNvPr>
          <p:cNvSpPr>
            <a:spLocks noGrp="1"/>
          </p:cNvSpPr>
          <p:nvPr>
            <p:ph type="subTitle" idx="1"/>
          </p:nvPr>
        </p:nvSpPr>
        <p:spPr>
          <a:xfrm>
            <a:off x="2688165" y="1970112"/>
            <a:ext cx="6815669" cy="1320802"/>
          </a:xfrm>
        </p:spPr>
        <p:txBody>
          <a:bodyPr>
            <a:normAutofit fontScale="92500" lnSpcReduction="20000"/>
          </a:bodyPr>
          <a:lstStyle/>
          <a:p>
            <a:pPr algn="ctr"/>
            <a:r>
              <a:rPr lang="en-GB" sz="5200" b="1" u="sng" cap="none" dirty="0">
                <a:latin typeface="Calibri Light" panose="020F0302020204030204" pitchFamily="34" charset="0"/>
                <a:cs typeface="Calibri Light" panose="020F0302020204030204" pitchFamily="34" charset="0"/>
              </a:rPr>
              <a:t>Coffee Café Night</a:t>
            </a:r>
          </a:p>
          <a:p>
            <a:pPr algn="ctr"/>
            <a:r>
              <a:rPr lang="en-US" cap="none" dirty="0">
                <a:latin typeface="Calibri Light" panose="020F0302020204030204" pitchFamily="34" charset="0"/>
                <a:cs typeface="Calibri Light" panose="020F0302020204030204" pitchFamily="34" charset="0"/>
              </a:rPr>
              <a:t>Market And Retail Analytics</a:t>
            </a:r>
          </a:p>
        </p:txBody>
      </p:sp>
      <p:sp>
        <p:nvSpPr>
          <p:cNvPr id="6" name="Subtitle 4">
            <a:extLst>
              <a:ext uri="{FF2B5EF4-FFF2-40B4-BE49-F238E27FC236}">
                <a16:creationId xmlns:a16="http://schemas.microsoft.com/office/drawing/2014/main" id="{C29568F0-8898-4993-99EC-DBF4255A3640}"/>
              </a:ext>
            </a:extLst>
          </p:cNvPr>
          <p:cNvSpPr txBox="1">
            <a:spLocks/>
          </p:cNvSpPr>
          <p:nvPr/>
        </p:nvSpPr>
        <p:spPr>
          <a:xfrm>
            <a:off x="9623378" y="5724982"/>
            <a:ext cx="2568622" cy="113301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GB" sz="1800" cap="none" dirty="0">
                <a:latin typeface="Calibri Light" panose="020F0302020204030204" pitchFamily="34" charset="0"/>
                <a:cs typeface="Calibri Light" panose="020F0302020204030204" pitchFamily="34" charset="0"/>
              </a:rPr>
              <a:t>Submitted By: Ayush Jain</a:t>
            </a:r>
          </a:p>
          <a:p>
            <a:r>
              <a:rPr lang="en-GB" sz="1800" cap="none" dirty="0">
                <a:latin typeface="Calibri Light" panose="020F0302020204030204" pitchFamily="34" charset="0"/>
                <a:cs typeface="Calibri Light" panose="020F0302020204030204" pitchFamily="34" charset="0"/>
              </a:rPr>
              <a:t>Mentor: Deepak Gupta</a:t>
            </a:r>
            <a:endParaRPr lang="en-US" sz="1800" cap="non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Sales Variations during the Day</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Café records No transaction/ least transactions between the 0200- 0900 hours of the day i.e. a sum of 224 units sold.</a:t>
            </a:r>
          </a:p>
          <a:p>
            <a:r>
              <a:rPr lang="en-GB" sz="2000" dirty="0">
                <a:latin typeface="Calibri Light" panose="020F0302020204030204" pitchFamily="34" charset="0"/>
                <a:cs typeface="Calibri Light" panose="020F0302020204030204" pitchFamily="34" charset="0"/>
              </a:rPr>
              <a:t>During 1600-0200, Maximum sales is recorded with total units sold: 129,176 comprising in 26,298,396 as the total Revenue which is almost 80% of the total revenue generated.</a:t>
            </a:r>
          </a:p>
          <a:p>
            <a:endParaRPr lang="en-GB" sz="2000" dirty="0">
              <a:latin typeface="Calibri Light" panose="020F0302020204030204" pitchFamily="34" charset="0"/>
              <a:cs typeface="Calibri Light" panose="020F0302020204030204" pitchFamily="34" charset="0"/>
            </a:endParaRPr>
          </a:p>
        </p:txBody>
      </p:sp>
      <p:pic>
        <p:nvPicPr>
          <p:cNvPr id="6" name="slide4" descr="Hourly Series">
            <a:extLst>
              <a:ext uri="{FF2B5EF4-FFF2-40B4-BE49-F238E27FC236}">
                <a16:creationId xmlns:a16="http://schemas.microsoft.com/office/drawing/2014/main" id="{51315F8E-524F-4340-8131-115E1FA30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26" y="2849217"/>
            <a:ext cx="9695687" cy="3816625"/>
          </a:xfrm>
          <a:prstGeom prst="rect">
            <a:avLst/>
          </a:prstGeom>
        </p:spPr>
      </p:pic>
    </p:spTree>
    <p:extLst>
      <p:ext uri="{BB962C8B-B14F-4D97-AF65-F5344CB8AC3E}">
        <p14:creationId xmlns:p14="http://schemas.microsoft.com/office/powerpoint/2010/main" val="228233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Categorical view on Revenue and Units Sold</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In the Categorical view, Tobacco generates ~45% of the total Revenue followed by Food and Beverages contributing 30.35% and 16.80% respectively.</a:t>
            </a:r>
          </a:p>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While Tobacco appears to be the major contributor in terms of revenue, Food is ranked highest in Items sold with 62,168 Items sold contributing ~40% of the total Items and Tobacco residing at the 3</a:t>
            </a:r>
            <a:r>
              <a:rPr lang="en-GB" sz="2000" baseline="30000" dirty="0">
                <a:latin typeface="Calibri Light" panose="020F0302020204030204" pitchFamily="34" charset="0"/>
                <a:cs typeface="Calibri Light" panose="020F0302020204030204" pitchFamily="34" charset="0"/>
              </a:rPr>
              <a:t>rd</a:t>
            </a:r>
            <a:r>
              <a:rPr lang="en-GB" sz="2000" dirty="0">
                <a:latin typeface="Calibri Light" panose="020F0302020204030204" pitchFamily="34" charset="0"/>
                <a:cs typeface="Calibri Light" panose="020F0302020204030204" pitchFamily="34" charset="0"/>
              </a:rPr>
              <a:t> place.</a:t>
            </a:r>
          </a:p>
        </p:txBody>
      </p:sp>
      <p:pic>
        <p:nvPicPr>
          <p:cNvPr id="7" name="slide9" descr="Revenue/ Category">
            <a:extLst>
              <a:ext uri="{FF2B5EF4-FFF2-40B4-BE49-F238E27FC236}">
                <a16:creationId xmlns:a16="http://schemas.microsoft.com/office/drawing/2014/main" id="{E97ADDF4-D622-4D3A-8D97-84FCD7950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139" y="1885121"/>
            <a:ext cx="4581939" cy="1865244"/>
          </a:xfrm>
          <a:prstGeom prst="rect">
            <a:avLst/>
          </a:prstGeom>
        </p:spPr>
      </p:pic>
      <p:pic>
        <p:nvPicPr>
          <p:cNvPr id="9" name="slide2" descr="Qty/ Category">
            <a:extLst>
              <a:ext uri="{FF2B5EF4-FFF2-40B4-BE49-F238E27FC236}">
                <a16:creationId xmlns:a16="http://schemas.microsoft.com/office/drawing/2014/main" id="{72509DB6-702C-49DB-859A-99BF4BCEC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18" y="4668077"/>
            <a:ext cx="2915478" cy="1865244"/>
          </a:xfrm>
          <a:prstGeom prst="rect">
            <a:avLst/>
          </a:prstGeom>
        </p:spPr>
      </p:pic>
    </p:spTree>
    <p:extLst>
      <p:ext uri="{BB962C8B-B14F-4D97-AF65-F5344CB8AC3E}">
        <p14:creationId xmlns:p14="http://schemas.microsoft.com/office/powerpoint/2010/main" val="19216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Top 10 Selling and Revenue generating Items</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Graph shows the Top 10 selling Items where Nirvana Hookah Single is solely contributing to the highest sales with 8,686 units sold followed by Cappuccino and Mint Flavour Single. </a:t>
            </a:r>
          </a:p>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Graph depicts that the Nirvana Hookah Single is generating the Revenue of 2,953,135 followed by Sambuca while Sambuca holds the 5</a:t>
            </a:r>
            <a:r>
              <a:rPr lang="en-GB" sz="2000" baseline="30000" dirty="0">
                <a:latin typeface="Calibri Light" panose="020F0302020204030204" pitchFamily="34" charset="0"/>
                <a:cs typeface="Calibri Light" panose="020F0302020204030204" pitchFamily="34" charset="0"/>
              </a:rPr>
              <a:t>th</a:t>
            </a:r>
            <a:r>
              <a:rPr lang="en-GB" sz="2000" dirty="0">
                <a:latin typeface="Calibri Light" panose="020F0302020204030204" pitchFamily="34" charset="0"/>
                <a:cs typeface="Calibri Light" panose="020F0302020204030204" pitchFamily="34" charset="0"/>
              </a:rPr>
              <a:t> position in Top selling Items.</a:t>
            </a:r>
          </a:p>
        </p:txBody>
      </p:sp>
      <p:pic>
        <p:nvPicPr>
          <p:cNvPr id="8" name="slide12" descr="Top 10 Items">
            <a:extLst>
              <a:ext uri="{FF2B5EF4-FFF2-40B4-BE49-F238E27FC236}">
                <a16:creationId xmlns:a16="http://schemas.microsoft.com/office/drawing/2014/main" id="{DB5049AB-48ED-4A91-A3A1-F7B6A4068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241" y="1903308"/>
            <a:ext cx="9704872" cy="1865244"/>
          </a:xfrm>
          <a:prstGeom prst="rect">
            <a:avLst/>
          </a:prstGeom>
        </p:spPr>
      </p:pic>
      <p:pic>
        <p:nvPicPr>
          <p:cNvPr id="10" name="slide13" descr="Top 10 Items (2)">
            <a:extLst>
              <a:ext uri="{FF2B5EF4-FFF2-40B4-BE49-F238E27FC236}">
                <a16:creationId xmlns:a16="http://schemas.microsoft.com/office/drawing/2014/main" id="{42DD7A7D-A733-4AEA-9A23-A685D0986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241" y="4668077"/>
            <a:ext cx="9704872" cy="1865244"/>
          </a:xfrm>
          <a:prstGeom prst="rect">
            <a:avLst/>
          </a:prstGeom>
        </p:spPr>
      </p:pic>
    </p:spTree>
    <p:extLst>
      <p:ext uri="{BB962C8B-B14F-4D97-AF65-F5344CB8AC3E}">
        <p14:creationId xmlns:p14="http://schemas.microsoft.com/office/powerpoint/2010/main" val="337216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735-6BF6-441B-87AF-016F9C0BA559}"/>
              </a:ext>
            </a:extLst>
          </p:cNvPr>
          <p:cNvSpPr>
            <a:spLocks noGrp="1"/>
          </p:cNvSpPr>
          <p:nvPr>
            <p:ph type="title"/>
          </p:nvPr>
        </p:nvSpPr>
        <p:spPr>
          <a:xfrm>
            <a:off x="796787" y="2460570"/>
            <a:ext cx="10598425" cy="1660855"/>
          </a:xfrm>
        </p:spPr>
        <p:txBody>
          <a:bodyPr/>
          <a:lstStyle/>
          <a:p>
            <a:pPr algn="ctr"/>
            <a:r>
              <a:rPr lang="en-GB" sz="4400" b="1" cap="none" dirty="0">
                <a:latin typeface="Calibri Light" panose="020F0302020204030204" pitchFamily="34" charset="0"/>
                <a:cs typeface="Calibri Light" panose="020F0302020204030204" pitchFamily="34" charset="0"/>
              </a:rPr>
              <a:t>Price Variation Analysis</a:t>
            </a:r>
            <a:br>
              <a:rPr lang="en-GB" sz="4400" b="1" cap="none" dirty="0">
                <a:latin typeface="Calibri Light" panose="020F0302020204030204" pitchFamily="34" charset="0"/>
                <a:cs typeface="Calibri Light" panose="020F0302020204030204" pitchFamily="34" charset="0"/>
              </a:rPr>
            </a:br>
            <a:br>
              <a:rPr lang="en-GB" b="1" dirty="0">
                <a:latin typeface="Calibri Light" panose="020F0302020204030204" pitchFamily="34" charset="0"/>
                <a:cs typeface="Calibri Light" panose="020F0302020204030204" pitchFamily="34" charset="0"/>
              </a:rPr>
            </a:br>
            <a:r>
              <a:rPr lang="en-GB" sz="2400" cap="none" dirty="0">
                <a:latin typeface="Calibri Light" panose="020F0302020204030204" pitchFamily="34" charset="0"/>
                <a:cs typeface="Calibri Light" panose="020F0302020204030204" pitchFamily="34" charset="0"/>
              </a:rPr>
              <a:t>Coffee Café Night</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4448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Price Change Effect on Sales</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It is noticed that there are changes in price for few of the Menu Items. Below is the detailed analysis on Sale Drop due to the change in Price.</a:t>
            </a:r>
          </a:p>
          <a:p>
            <a:pPr lvl="1"/>
            <a:r>
              <a:rPr lang="en-GB" sz="1600" b="1" dirty="0">
                <a:latin typeface="Calibri Light" panose="020F0302020204030204" pitchFamily="34" charset="0"/>
                <a:cs typeface="Calibri Light" panose="020F0302020204030204" pitchFamily="34" charset="0"/>
              </a:rPr>
              <a:t>Add Fries</a:t>
            </a:r>
            <a:r>
              <a:rPr lang="en-GB" sz="1600" dirty="0">
                <a:latin typeface="Calibri Light" panose="020F0302020204030204" pitchFamily="34" charset="0"/>
                <a:cs typeface="Calibri Light" panose="020F0302020204030204" pitchFamily="34" charset="0"/>
              </a:rPr>
              <a:t> have shown a drastic drop of ~30% in sales as the price increased from INR 30 to INR 55.</a:t>
            </a:r>
          </a:p>
          <a:p>
            <a:pPr lvl="1"/>
            <a:r>
              <a:rPr lang="en-GB" sz="1600" dirty="0">
                <a:latin typeface="Calibri Light" panose="020F0302020204030204" pitchFamily="34" charset="0"/>
                <a:cs typeface="Calibri Light" panose="020F0302020204030204" pitchFamily="34" charset="0"/>
              </a:rPr>
              <a:t>Sales of </a:t>
            </a:r>
            <a:r>
              <a:rPr lang="en-GB" sz="1600" b="1" dirty="0">
                <a:latin typeface="Calibri Light" panose="020F0302020204030204" pitchFamily="34" charset="0"/>
                <a:cs typeface="Calibri Light" panose="020F0302020204030204" pitchFamily="34" charset="0"/>
              </a:rPr>
              <a:t>Cappuccino </a:t>
            </a:r>
            <a:r>
              <a:rPr lang="en-GB" sz="1600" dirty="0">
                <a:latin typeface="Calibri Light" panose="020F0302020204030204" pitchFamily="34" charset="0"/>
                <a:cs typeface="Calibri Light" panose="020F0302020204030204" pitchFamily="34" charset="0"/>
              </a:rPr>
              <a:t>dropped by almost 25%.</a:t>
            </a:r>
          </a:p>
          <a:p>
            <a:pPr lvl="1"/>
            <a:r>
              <a:rPr lang="en-GB" sz="1600" b="1" dirty="0">
                <a:latin typeface="Calibri Light" panose="020F0302020204030204" pitchFamily="34" charset="0"/>
                <a:cs typeface="Calibri Light" panose="020F0302020204030204" pitchFamily="34" charset="0"/>
              </a:rPr>
              <a:t>Warm Pepper &amp; Chickpea Salad </a:t>
            </a:r>
            <a:r>
              <a:rPr lang="en-GB" sz="1600" dirty="0">
                <a:latin typeface="Calibri Light" panose="020F0302020204030204" pitchFamily="34" charset="0"/>
                <a:cs typeface="Calibri Light" panose="020F0302020204030204" pitchFamily="34" charset="0"/>
              </a:rPr>
              <a:t>showed of drop of 5% initially and then became constant with the price variation of   INR 100 to INR 175.</a:t>
            </a:r>
            <a:r>
              <a:rPr lang="en-GB" sz="1600" b="1" dirty="0">
                <a:latin typeface="Calibri Light" panose="020F0302020204030204" pitchFamily="34" charset="0"/>
                <a:cs typeface="Calibri Light" panose="020F0302020204030204" pitchFamily="34" charset="0"/>
              </a:rPr>
              <a:t> </a:t>
            </a:r>
          </a:p>
        </p:txBody>
      </p:sp>
      <p:pic>
        <p:nvPicPr>
          <p:cNvPr id="6" name="slide7" descr="Sale Drop/Price Change">
            <a:extLst>
              <a:ext uri="{FF2B5EF4-FFF2-40B4-BE49-F238E27FC236}">
                <a16:creationId xmlns:a16="http://schemas.microsoft.com/office/drawing/2014/main" id="{87F948E1-FF95-45D2-8B57-3EF2AA3D6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3197807"/>
            <a:ext cx="3067050" cy="3300691"/>
          </a:xfrm>
          <a:prstGeom prst="rect">
            <a:avLst/>
          </a:prstGeom>
        </p:spPr>
      </p:pic>
    </p:spTree>
    <p:extLst>
      <p:ext uri="{BB962C8B-B14F-4D97-AF65-F5344CB8AC3E}">
        <p14:creationId xmlns:p14="http://schemas.microsoft.com/office/powerpoint/2010/main" val="247075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Price Change Effect on Sales</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Below is the detailed analysis on Positive Effect on Sale due to the change in Price.</a:t>
            </a:r>
          </a:p>
          <a:p>
            <a:pPr lvl="1"/>
            <a:r>
              <a:rPr lang="en-GB" sz="1600" b="1" dirty="0">
                <a:latin typeface="Calibri Light" panose="020F0302020204030204" pitchFamily="34" charset="0"/>
                <a:cs typeface="Calibri Light" panose="020F0302020204030204" pitchFamily="34" charset="0"/>
              </a:rPr>
              <a:t>Waist Watching Omelette </a:t>
            </a:r>
            <a:r>
              <a:rPr lang="en-GB" sz="1600" dirty="0">
                <a:latin typeface="Calibri Light" panose="020F0302020204030204" pitchFamily="34" charset="0"/>
                <a:cs typeface="Calibri Light" panose="020F0302020204030204" pitchFamily="34" charset="0"/>
              </a:rPr>
              <a:t>have shown a maximum rise in Sales of almost 70%.</a:t>
            </a:r>
          </a:p>
          <a:p>
            <a:pPr lvl="1"/>
            <a:r>
              <a:rPr lang="en-GB" sz="1600" b="1" dirty="0">
                <a:latin typeface="Calibri Light" panose="020F0302020204030204" pitchFamily="34" charset="0"/>
                <a:cs typeface="Calibri Light" panose="020F0302020204030204" pitchFamily="34" charset="0"/>
              </a:rPr>
              <a:t>Great Lakes Shake </a:t>
            </a:r>
            <a:r>
              <a:rPr lang="en-GB" sz="1600" dirty="0">
                <a:latin typeface="Calibri Light" panose="020F0302020204030204" pitchFamily="34" charset="0"/>
                <a:cs typeface="Calibri Light" panose="020F0302020204030204" pitchFamily="34" charset="0"/>
              </a:rPr>
              <a:t>initially recorded a drop of ~20% and later rise by 65% in the sales after the price change</a:t>
            </a: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Items like Liquor and Tobacco mostly have showed positive or Neutral Response with the change in Price. </a:t>
            </a:r>
          </a:p>
        </p:txBody>
      </p:sp>
      <p:pic>
        <p:nvPicPr>
          <p:cNvPr id="7" name="slide8" descr="Sale Rise/Price Change">
            <a:extLst>
              <a:ext uri="{FF2B5EF4-FFF2-40B4-BE49-F238E27FC236}">
                <a16:creationId xmlns:a16="http://schemas.microsoft.com/office/drawing/2014/main" id="{A4C43AFE-C7EE-432D-A647-DA984824A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975" y="2118205"/>
            <a:ext cx="3448050" cy="3300691"/>
          </a:xfrm>
          <a:prstGeom prst="rect">
            <a:avLst/>
          </a:prstGeom>
        </p:spPr>
      </p:pic>
    </p:spTree>
    <p:extLst>
      <p:ext uri="{BB962C8B-B14F-4D97-AF65-F5344CB8AC3E}">
        <p14:creationId xmlns:p14="http://schemas.microsoft.com/office/powerpoint/2010/main" val="75016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735-6BF6-441B-87AF-016F9C0BA559}"/>
              </a:ext>
            </a:extLst>
          </p:cNvPr>
          <p:cNvSpPr>
            <a:spLocks noGrp="1"/>
          </p:cNvSpPr>
          <p:nvPr>
            <p:ph type="title"/>
          </p:nvPr>
        </p:nvSpPr>
        <p:spPr>
          <a:xfrm>
            <a:off x="796787" y="2460570"/>
            <a:ext cx="10598425" cy="1660855"/>
          </a:xfrm>
        </p:spPr>
        <p:txBody>
          <a:bodyPr/>
          <a:lstStyle/>
          <a:p>
            <a:pPr algn="ctr"/>
            <a:r>
              <a:rPr lang="en-GB" sz="4400" b="1" cap="none" dirty="0">
                <a:latin typeface="Calibri Light" panose="020F0302020204030204" pitchFamily="34" charset="0"/>
                <a:cs typeface="Calibri Light" panose="020F0302020204030204" pitchFamily="34" charset="0"/>
              </a:rPr>
              <a:t>Item Delisting</a:t>
            </a:r>
            <a:br>
              <a:rPr lang="en-GB" sz="4400" b="1" cap="none" dirty="0">
                <a:latin typeface="Calibri Light" panose="020F0302020204030204" pitchFamily="34" charset="0"/>
                <a:cs typeface="Calibri Light" panose="020F0302020204030204" pitchFamily="34" charset="0"/>
              </a:rPr>
            </a:br>
            <a:br>
              <a:rPr lang="en-GB" b="1" dirty="0">
                <a:latin typeface="Calibri Light" panose="020F0302020204030204" pitchFamily="34" charset="0"/>
                <a:cs typeface="Calibri Light" panose="020F0302020204030204" pitchFamily="34" charset="0"/>
              </a:rPr>
            </a:br>
            <a:r>
              <a:rPr lang="en-GB" sz="2400" cap="none" dirty="0">
                <a:latin typeface="Calibri Light" panose="020F0302020204030204" pitchFamily="34" charset="0"/>
                <a:cs typeface="Calibri Light" panose="020F0302020204030204" pitchFamily="34" charset="0"/>
              </a:rPr>
              <a:t>Coffee Café Night</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23922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Item Delisting</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Below are the Items that can be removed from the Menu as they have recorded the least sale during the period of 1 Financial Year.</a:t>
            </a:r>
          </a:p>
          <a:p>
            <a:endParaRPr lang="en-GB" sz="2000" dirty="0">
              <a:latin typeface="Calibri Light" panose="020F0302020204030204" pitchFamily="34" charset="0"/>
              <a:cs typeface="Calibri Light" panose="020F0302020204030204" pitchFamily="34" charset="0"/>
            </a:endParaRPr>
          </a:p>
        </p:txBody>
      </p:sp>
      <p:pic>
        <p:nvPicPr>
          <p:cNvPr id="6" name="slide16" descr="Beverages">
            <a:extLst>
              <a:ext uri="{FF2B5EF4-FFF2-40B4-BE49-F238E27FC236}">
                <a16:creationId xmlns:a16="http://schemas.microsoft.com/office/drawing/2014/main" id="{2F08CBE4-6C00-4DA6-9A9E-CA152EA3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050" y="2057400"/>
            <a:ext cx="3848100" cy="1371600"/>
          </a:xfrm>
          <a:prstGeom prst="rect">
            <a:avLst/>
          </a:prstGeom>
        </p:spPr>
      </p:pic>
      <p:pic>
        <p:nvPicPr>
          <p:cNvPr id="8" name="slide17" descr="Food">
            <a:extLst>
              <a:ext uri="{FF2B5EF4-FFF2-40B4-BE49-F238E27FC236}">
                <a16:creationId xmlns:a16="http://schemas.microsoft.com/office/drawing/2014/main" id="{BDF75E4F-1F27-43B9-B322-A6E943F6F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071" y="2057400"/>
            <a:ext cx="3752850" cy="3086100"/>
          </a:xfrm>
          <a:prstGeom prst="rect">
            <a:avLst/>
          </a:prstGeom>
        </p:spPr>
      </p:pic>
      <p:pic>
        <p:nvPicPr>
          <p:cNvPr id="9" name="slide18" descr="Liquor">
            <a:extLst>
              <a:ext uri="{FF2B5EF4-FFF2-40B4-BE49-F238E27FC236}">
                <a16:creationId xmlns:a16="http://schemas.microsoft.com/office/drawing/2014/main" id="{2B185121-A037-44C6-88EC-753DBC0C4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049" y="3600450"/>
            <a:ext cx="3848099" cy="800100"/>
          </a:xfrm>
          <a:prstGeom prst="rect">
            <a:avLst/>
          </a:prstGeom>
        </p:spPr>
      </p:pic>
      <p:pic>
        <p:nvPicPr>
          <p:cNvPr id="10" name="slide19" descr="Tobacco">
            <a:extLst>
              <a:ext uri="{FF2B5EF4-FFF2-40B4-BE49-F238E27FC236}">
                <a16:creationId xmlns:a16="http://schemas.microsoft.com/office/drawing/2014/main" id="{2C2CC572-0311-4FFA-9D81-C22B584AB7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194" y="4572000"/>
            <a:ext cx="3848099" cy="2133600"/>
          </a:xfrm>
          <a:prstGeom prst="rect">
            <a:avLst/>
          </a:prstGeom>
        </p:spPr>
      </p:pic>
      <p:pic>
        <p:nvPicPr>
          <p:cNvPr id="11" name="slide21" descr="Merchandise">
            <a:extLst>
              <a:ext uri="{FF2B5EF4-FFF2-40B4-BE49-F238E27FC236}">
                <a16:creationId xmlns:a16="http://schemas.microsoft.com/office/drawing/2014/main" id="{489D68A5-7CA6-47D6-BBD0-23E29A54D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2071" y="5334000"/>
            <a:ext cx="3752850" cy="1371600"/>
          </a:xfrm>
          <a:prstGeom prst="rect">
            <a:avLst/>
          </a:prstGeom>
        </p:spPr>
      </p:pic>
    </p:spTree>
    <p:extLst>
      <p:ext uri="{BB962C8B-B14F-4D97-AF65-F5344CB8AC3E}">
        <p14:creationId xmlns:p14="http://schemas.microsoft.com/office/powerpoint/2010/main" val="83234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735-6BF6-441B-87AF-016F9C0BA559}"/>
              </a:ext>
            </a:extLst>
          </p:cNvPr>
          <p:cNvSpPr>
            <a:spLocks noGrp="1"/>
          </p:cNvSpPr>
          <p:nvPr>
            <p:ph type="title"/>
          </p:nvPr>
        </p:nvSpPr>
        <p:spPr>
          <a:xfrm>
            <a:off x="796787" y="2460570"/>
            <a:ext cx="10598425" cy="1660855"/>
          </a:xfrm>
        </p:spPr>
        <p:txBody>
          <a:bodyPr/>
          <a:lstStyle/>
          <a:p>
            <a:pPr algn="ctr"/>
            <a:r>
              <a:rPr lang="en-GB" sz="4400" b="1" cap="none" dirty="0">
                <a:latin typeface="Calibri Light" panose="020F0302020204030204" pitchFamily="34" charset="0"/>
                <a:cs typeface="Calibri Light" panose="020F0302020204030204" pitchFamily="34" charset="0"/>
              </a:rPr>
              <a:t>Item Combination Analysis</a:t>
            </a:r>
            <a:br>
              <a:rPr lang="en-GB" sz="4400" b="1" cap="none" dirty="0">
                <a:latin typeface="Calibri Light" panose="020F0302020204030204" pitchFamily="34" charset="0"/>
                <a:cs typeface="Calibri Light" panose="020F0302020204030204" pitchFamily="34" charset="0"/>
              </a:rPr>
            </a:br>
            <a:br>
              <a:rPr lang="en-GB" b="1" dirty="0">
                <a:latin typeface="Calibri Light" panose="020F0302020204030204" pitchFamily="34" charset="0"/>
                <a:cs typeface="Calibri Light" panose="020F0302020204030204" pitchFamily="34" charset="0"/>
              </a:rPr>
            </a:br>
            <a:r>
              <a:rPr lang="en-GB" sz="2400" cap="none" dirty="0">
                <a:latin typeface="Calibri Light" panose="020F0302020204030204" pitchFamily="34" charset="0"/>
                <a:cs typeface="Calibri Light" panose="020F0302020204030204" pitchFamily="34" charset="0"/>
              </a:rPr>
              <a:t>Coffee Café Night</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4349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Combination of Categories</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7" y="1003782"/>
            <a:ext cx="10228954" cy="5529539"/>
          </a:xfrm>
        </p:spPr>
        <p:txBody>
          <a:bodyPr>
            <a:normAutofit/>
          </a:bodyPr>
          <a:lstStyle/>
          <a:p>
            <a:r>
              <a:rPr lang="en-GB" sz="2000" dirty="0">
                <a:latin typeface="Calibri Light" panose="020F0302020204030204" pitchFamily="34" charset="0"/>
                <a:cs typeface="Calibri Light" panose="020F0302020204030204" pitchFamily="34" charset="0"/>
              </a:rPr>
              <a:t>Combinations in the Menu can add flavours to the Sale of the Café. There are a few combinations that we came across in the data but are not adding much of the value.</a:t>
            </a:r>
          </a:p>
          <a:p>
            <a:r>
              <a:rPr lang="en-GB" sz="2000" dirty="0">
                <a:latin typeface="Calibri Light" panose="020F0302020204030204" pitchFamily="34" charset="0"/>
                <a:cs typeface="Calibri Light" panose="020F0302020204030204" pitchFamily="34" charset="0"/>
              </a:rPr>
              <a:t>As Observed, People who ordered </a:t>
            </a:r>
            <a:r>
              <a:rPr lang="en-GB" sz="2000" b="1" dirty="0">
                <a:latin typeface="Calibri Light" panose="020F0302020204030204" pitchFamily="34" charset="0"/>
                <a:cs typeface="Calibri Light" panose="020F0302020204030204" pitchFamily="34" charset="0"/>
              </a:rPr>
              <a:t>Food</a:t>
            </a:r>
            <a:r>
              <a:rPr lang="en-GB" sz="2000" dirty="0">
                <a:latin typeface="Calibri Light" panose="020F0302020204030204" pitchFamily="34" charset="0"/>
                <a:cs typeface="Calibri Light" panose="020F0302020204030204" pitchFamily="34" charset="0"/>
              </a:rPr>
              <a:t> have also bought </a:t>
            </a:r>
            <a:r>
              <a:rPr lang="en-GB" sz="2000" b="1" dirty="0">
                <a:latin typeface="Calibri Light" panose="020F0302020204030204" pitchFamily="34" charset="0"/>
                <a:cs typeface="Calibri Light" panose="020F0302020204030204" pitchFamily="34" charset="0"/>
              </a:rPr>
              <a:t>Beverages. </a:t>
            </a:r>
            <a:r>
              <a:rPr lang="en-GB" sz="2000" dirty="0">
                <a:latin typeface="Calibri Light" panose="020F0302020204030204" pitchFamily="34" charset="0"/>
                <a:cs typeface="Calibri Light" panose="020F0302020204030204" pitchFamily="34" charset="0"/>
              </a:rPr>
              <a:t> From the below table it can be seen that Number of bills with a combination of </a:t>
            </a:r>
            <a:r>
              <a:rPr lang="en-GB" sz="2000" b="1" dirty="0">
                <a:latin typeface="Calibri Light" panose="020F0302020204030204" pitchFamily="34" charset="0"/>
                <a:cs typeface="Calibri Light" panose="020F0302020204030204" pitchFamily="34" charset="0"/>
              </a:rPr>
              <a:t>Food and Beverage </a:t>
            </a:r>
            <a:r>
              <a:rPr lang="en-GB" sz="2000" dirty="0">
                <a:latin typeface="Calibri Light" panose="020F0302020204030204" pitchFamily="34" charset="0"/>
                <a:cs typeface="Calibri Light" panose="020F0302020204030204" pitchFamily="34" charset="0"/>
              </a:rPr>
              <a:t>is 15,295 which is ~25% of the total number of bills. Hence this combination can be the game changer in terms of the increasing the Sales of the Café.</a:t>
            </a:r>
          </a:p>
          <a:p>
            <a:r>
              <a:rPr lang="en-GB" sz="2000" dirty="0">
                <a:latin typeface="Calibri Light" panose="020F0302020204030204" pitchFamily="34" charset="0"/>
                <a:cs typeface="Calibri Light" panose="020F0302020204030204" pitchFamily="34" charset="0"/>
              </a:rPr>
              <a:t>Also, If Food served with Tobacco as a combination can prove to be a fair deal converting the Bills of </a:t>
            </a:r>
            <a:r>
              <a:rPr lang="en-GB" sz="2000" b="1" dirty="0">
                <a:latin typeface="Calibri Light" panose="020F0302020204030204" pitchFamily="34" charset="0"/>
                <a:cs typeface="Calibri Light" panose="020F0302020204030204" pitchFamily="34" charset="0"/>
              </a:rPr>
              <a:t>Tobacco without Food </a:t>
            </a:r>
            <a:r>
              <a:rPr lang="en-GB" sz="2000" dirty="0">
                <a:latin typeface="Calibri Light" panose="020F0302020204030204" pitchFamily="34" charset="0"/>
                <a:cs typeface="Calibri Light" panose="020F0302020204030204" pitchFamily="34" charset="0"/>
              </a:rPr>
              <a:t>to </a:t>
            </a:r>
            <a:r>
              <a:rPr lang="en-GB" sz="2000" b="1" dirty="0">
                <a:latin typeface="Calibri Light" panose="020F0302020204030204" pitchFamily="34" charset="0"/>
                <a:cs typeface="Calibri Light" panose="020F0302020204030204" pitchFamily="34" charset="0"/>
              </a:rPr>
              <a:t>Tobacco with Food</a:t>
            </a:r>
            <a:r>
              <a:rPr lang="en-GB" sz="2000" dirty="0">
                <a:latin typeface="Calibri Light" panose="020F0302020204030204" pitchFamily="34" charset="0"/>
                <a:cs typeface="Calibri Light" panose="020F0302020204030204" pitchFamily="34" charset="0"/>
              </a:rPr>
              <a:t>.</a:t>
            </a:r>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669393F0-215C-4D09-98BC-11D27FF6052F}"/>
              </a:ext>
            </a:extLst>
          </p:cNvPr>
          <p:cNvPicPr>
            <a:picLocks noChangeAspect="1"/>
          </p:cNvPicPr>
          <p:nvPr/>
        </p:nvPicPr>
        <p:blipFill>
          <a:blip r:embed="rId2"/>
          <a:stretch>
            <a:fillRect/>
          </a:stretch>
        </p:blipFill>
        <p:spPr>
          <a:xfrm>
            <a:off x="4458802" y="4568343"/>
            <a:ext cx="3324225" cy="1285875"/>
          </a:xfrm>
          <a:prstGeom prst="rect">
            <a:avLst/>
          </a:prstGeom>
        </p:spPr>
      </p:pic>
    </p:spTree>
    <p:extLst>
      <p:ext uri="{BB962C8B-B14F-4D97-AF65-F5344CB8AC3E}">
        <p14:creationId xmlns:p14="http://schemas.microsoft.com/office/powerpoint/2010/main" val="379083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C2F1-5EF6-419C-9FC3-F7E2FAD660F5}"/>
              </a:ext>
            </a:extLst>
          </p:cNvPr>
          <p:cNvSpPr>
            <a:spLocks noGrp="1"/>
          </p:cNvSpPr>
          <p:nvPr>
            <p:ph type="title"/>
          </p:nvPr>
        </p:nvSpPr>
        <p:spPr/>
        <p:txBody>
          <a:bodyPr/>
          <a:lstStyle/>
          <a:p>
            <a:r>
              <a:rPr lang="en-GB" dirty="0">
                <a:latin typeface="Calibri Light" panose="020F0302020204030204" pitchFamily="34" charset="0"/>
                <a:cs typeface="Calibri Light" panose="020F0302020204030204" pitchFamily="34" charset="0"/>
              </a:rPr>
              <a:t>Index</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4CE8056B-8EE8-45B4-B3BA-088A793C4B86}"/>
              </a:ext>
            </a:extLst>
          </p:cNvPr>
          <p:cNvSpPr>
            <a:spLocks noGrp="1"/>
          </p:cNvSpPr>
          <p:nvPr>
            <p:ph idx="1"/>
          </p:nvPr>
        </p:nvSpPr>
        <p:spPr/>
        <p:txBody>
          <a:bodyPr>
            <a:normAutofit fontScale="92500" lnSpcReduction="10000"/>
          </a:bodyPr>
          <a:lstStyle/>
          <a:p>
            <a:r>
              <a:rPr lang="en-GB" dirty="0">
                <a:latin typeface="Calibri Light" panose="020F0302020204030204" pitchFamily="34" charset="0"/>
                <a:cs typeface="Calibri Light" panose="020F0302020204030204" pitchFamily="34" charset="0"/>
              </a:rPr>
              <a:t>Project Overview</a:t>
            </a:r>
          </a:p>
          <a:p>
            <a:r>
              <a:rPr lang="en-US" dirty="0">
                <a:latin typeface="Calibri Light" panose="020F0302020204030204" pitchFamily="34" charset="0"/>
                <a:cs typeface="Calibri Light" panose="020F0302020204030204" pitchFamily="34" charset="0"/>
              </a:rPr>
              <a:t>Executive Summary</a:t>
            </a:r>
          </a:p>
          <a:p>
            <a:r>
              <a:rPr lang="en-US" dirty="0">
                <a:latin typeface="Calibri Light" panose="020F0302020204030204" pitchFamily="34" charset="0"/>
                <a:cs typeface="Calibri Light" panose="020F0302020204030204" pitchFamily="34" charset="0"/>
              </a:rPr>
              <a:t>Exploratory Analysis</a:t>
            </a:r>
          </a:p>
          <a:p>
            <a:r>
              <a:rPr lang="en-US" dirty="0">
                <a:latin typeface="Calibri Light" panose="020F0302020204030204" pitchFamily="34" charset="0"/>
                <a:cs typeface="Calibri Light" panose="020F0302020204030204" pitchFamily="34" charset="0"/>
              </a:rPr>
              <a:t>Menu Delisting</a:t>
            </a:r>
          </a:p>
          <a:p>
            <a:r>
              <a:rPr lang="en-US" dirty="0">
                <a:latin typeface="Calibri Light" panose="020F0302020204030204" pitchFamily="34" charset="0"/>
                <a:cs typeface="Calibri Light" panose="020F0302020204030204" pitchFamily="34" charset="0"/>
              </a:rPr>
              <a:t>Mix Menu Analysis</a:t>
            </a:r>
          </a:p>
          <a:p>
            <a:r>
              <a:rPr lang="en-US" dirty="0">
                <a:latin typeface="Calibri Light" panose="020F0302020204030204" pitchFamily="34" charset="0"/>
                <a:cs typeface="Calibri Light" panose="020F0302020204030204" pitchFamily="34" charset="0"/>
              </a:rPr>
              <a:t>Conclusions</a:t>
            </a:r>
          </a:p>
          <a:p>
            <a:r>
              <a:rPr lang="en-US" dirty="0">
                <a:latin typeface="Calibri Light" panose="020F0302020204030204" pitchFamily="34" charset="0"/>
                <a:cs typeface="Calibri Light" panose="020F0302020204030204" pitchFamily="34" charset="0"/>
              </a:rPr>
              <a:t>Recommendations</a:t>
            </a:r>
          </a:p>
          <a:p>
            <a:pPr marL="0" indent="0">
              <a:buNone/>
            </a:pP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22127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Combo of Items that can be added to the Menu.</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30286"/>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Using the approach of Market Basket Analysis, we identified the Items that were brought in a combinations. </a:t>
            </a:r>
          </a:p>
          <a:p>
            <a:r>
              <a:rPr lang="en-GB" sz="2000" dirty="0">
                <a:latin typeface="Calibri Light" panose="020F0302020204030204" pitchFamily="34" charset="0"/>
                <a:cs typeface="Calibri Light" panose="020F0302020204030204" pitchFamily="34" charset="0"/>
              </a:rPr>
              <a:t>Below are a few combos that can be considered to be added in the Menu and can bring the significant hike in the Sales of the Café as they have gained the higher Lift ranging between 5-79 with a very high confidence level. </a:t>
            </a:r>
          </a:p>
          <a:p>
            <a:pPr lvl="1"/>
            <a:r>
              <a:rPr lang="en-US" sz="1600" dirty="0">
                <a:latin typeface="Calibri Light" panose="020F0302020204030204" pitchFamily="34" charset="0"/>
                <a:cs typeface="Calibri Light" panose="020F0302020204030204" pitchFamily="34" charset="0"/>
              </a:rPr>
              <a:t>LEMON INFUSED CHAR GRILLED VEG &amp; HERB ROAST CHICKEN</a:t>
            </a:r>
          </a:p>
          <a:p>
            <a:pPr lvl="1"/>
            <a:r>
              <a:rPr lang="en-US" sz="1600" dirty="0">
                <a:latin typeface="Calibri Light" panose="020F0302020204030204" pitchFamily="34" charset="0"/>
                <a:cs typeface="Calibri Light" panose="020F0302020204030204" pitchFamily="34" charset="0"/>
              </a:rPr>
              <a:t>CAFFE LATTE AND HAZELNUTS FLAVOR</a:t>
            </a:r>
          </a:p>
          <a:p>
            <a:pPr lvl="1"/>
            <a:r>
              <a:rPr lang="en-US" sz="1600" dirty="0">
                <a:latin typeface="Calibri Light" panose="020F0302020204030204" pitchFamily="34" charset="0"/>
                <a:cs typeface="Calibri Light" panose="020F0302020204030204" pitchFamily="34" charset="0"/>
              </a:rPr>
              <a:t>SATAY CHICKEN PANINI &amp; ADD FRIES</a:t>
            </a:r>
          </a:p>
          <a:p>
            <a:pPr lvl="1"/>
            <a:r>
              <a:rPr lang="en-US" sz="1600" dirty="0">
                <a:latin typeface="Calibri Light" panose="020F0302020204030204" pitchFamily="34" charset="0"/>
                <a:cs typeface="Calibri Light" panose="020F0302020204030204" pitchFamily="34" charset="0"/>
              </a:rPr>
              <a:t>B.M.T. PANINI &amp; FRENCH FRIES</a:t>
            </a:r>
          </a:p>
          <a:p>
            <a:pPr lvl="1"/>
            <a:r>
              <a:rPr lang="en-US" sz="1600" dirty="0">
                <a:latin typeface="Calibri Light" panose="020F0302020204030204" pitchFamily="34" charset="0"/>
                <a:cs typeface="Calibri Light" panose="020F0302020204030204" pitchFamily="34" charset="0"/>
              </a:rPr>
              <a:t>RED BULL &amp; SAMBUCA</a:t>
            </a:r>
          </a:p>
          <a:p>
            <a:pPr lvl="1"/>
            <a:r>
              <a:rPr lang="en-US" sz="1600" dirty="0">
                <a:latin typeface="Calibri Light" panose="020F0302020204030204" pitchFamily="34" charset="0"/>
                <a:cs typeface="Calibri Light" panose="020F0302020204030204" pitchFamily="34" charset="0"/>
              </a:rPr>
              <a:t>RED BULL ENERGY DRINK &amp; N R G  HOOKAH</a:t>
            </a:r>
          </a:p>
          <a:p>
            <a:pPr lvl="1"/>
            <a:r>
              <a:rPr lang="en-US" sz="1600" dirty="0">
                <a:latin typeface="Calibri Light" panose="020F0302020204030204" pitchFamily="34" charset="0"/>
                <a:cs typeface="Calibri Light" panose="020F0302020204030204" pitchFamily="34" charset="0"/>
              </a:rPr>
              <a:t>GARDEN FRESH PANINI &amp; COUNTRY LEMONADE</a:t>
            </a:r>
          </a:p>
          <a:p>
            <a:pPr lvl="1"/>
            <a:r>
              <a:rPr lang="en-US" sz="1600" dirty="0">
                <a:latin typeface="Calibri Light" panose="020F0302020204030204" pitchFamily="34" charset="0"/>
                <a:cs typeface="Calibri Light" panose="020F0302020204030204" pitchFamily="34" charset="0"/>
              </a:rPr>
              <a:t>POTATO WEDGES &amp; FRENCH FRIES</a:t>
            </a:r>
          </a:p>
          <a:p>
            <a:pPr lvl="1"/>
            <a:r>
              <a:rPr lang="en-US" sz="1600" dirty="0">
                <a:latin typeface="Calibri Light" panose="020F0302020204030204" pitchFamily="34" charset="0"/>
                <a:cs typeface="Calibri Light" panose="020F0302020204030204" pitchFamily="34" charset="0"/>
              </a:rPr>
              <a:t>BEER HOOKAH &amp; FRENCH FRIES</a:t>
            </a:r>
            <a:endParaRPr lang="en-GB" sz="1600" dirty="0">
              <a:latin typeface="Calibri Light" panose="020F0302020204030204" pitchFamily="34" charset="0"/>
              <a:cs typeface="Calibri Light" panose="020F0302020204030204" pitchFamily="34" charset="0"/>
            </a:endParaRPr>
          </a:p>
          <a:p>
            <a:pPr marL="457200" lvl="1" indent="0">
              <a:buNone/>
            </a:pPr>
            <a:endParaRPr lang="en-US" sz="1600" dirty="0">
              <a:latin typeface="Calibri Light" panose="020F0302020204030204" pitchFamily="34" charset="0"/>
              <a:cs typeface="Calibri Light" panose="020F0302020204030204" pitchFamily="34" charset="0"/>
            </a:endParaRPr>
          </a:p>
          <a:p>
            <a:pPr lvl="1"/>
            <a:endParaRPr lang="en-US"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p:txBody>
      </p:sp>
      <p:pic>
        <p:nvPicPr>
          <p:cNvPr id="2" name="Picture 1">
            <a:extLst>
              <a:ext uri="{FF2B5EF4-FFF2-40B4-BE49-F238E27FC236}">
                <a16:creationId xmlns:a16="http://schemas.microsoft.com/office/drawing/2014/main" id="{6AD368D8-E731-477B-AECA-D8683348B4A9}"/>
              </a:ext>
            </a:extLst>
          </p:cNvPr>
          <p:cNvPicPr>
            <a:picLocks noChangeAspect="1"/>
          </p:cNvPicPr>
          <p:nvPr/>
        </p:nvPicPr>
        <p:blipFill>
          <a:blip r:embed="rId2"/>
          <a:stretch>
            <a:fillRect/>
          </a:stretch>
        </p:blipFill>
        <p:spPr>
          <a:xfrm>
            <a:off x="6096000" y="3561522"/>
            <a:ext cx="5181601" cy="1949934"/>
          </a:xfrm>
          <a:prstGeom prst="rect">
            <a:avLst/>
          </a:prstGeom>
        </p:spPr>
      </p:pic>
    </p:spTree>
    <p:extLst>
      <p:ext uri="{BB962C8B-B14F-4D97-AF65-F5344CB8AC3E}">
        <p14:creationId xmlns:p14="http://schemas.microsoft.com/office/powerpoint/2010/main" val="291704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735-6BF6-441B-87AF-016F9C0BA559}"/>
              </a:ext>
            </a:extLst>
          </p:cNvPr>
          <p:cNvSpPr>
            <a:spLocks noGrp="1"/>
          </p:cNvSpPr>
          <p:nvPr>
            <p:ph type="title"/>
          </p:nvPr>
        </p:nvSpPr>
        <p:spPr>
          <a:xfrm>
            <a:off x="796787" y="2460570"/>
            <a:ext cx="10598425" cy="1660855"/>
          </a:xfrm>
        </p:spPr>
        <p:txBody>
          <a:bodyPr/>
          <a:lstStyle/>
          <a:p>
            <a:pPr algn="ctr"/>
            <a:r>
              <a:rPr lang="en-GB" sz="4400" b="1" cap="none" dirty="0">
                <a:latin typeface="Calibri Light" panose="020F0302020204030204" pitchFamily="34" charset="0"/>
                <a:cs typeface="Calibri Light" panose="020F0302020204030204" pitchFamily="34" charset="0"/>
              </a:rPr>
              <a:t>Conclusion &amp; Recommendation</a:t>
            </a:r>
            <a:br>
              <a:rPr lang="en-GB" sz="4400" b="1" cap="none" dirty="0">
                <a:latin typeface="Calibri Light" panose="020F0302020204030204" pitchFamily="34" charset="0"/>
                <a:cs typeface="Calibri Light" panose="020F0302020204030204" pitchFamily="34" charset="0"/>
              </a:rPr>
            </a:br>
            <a:br>
              <a:rPr lang="en-GB" b="1" dirty="0">
                <a:latin typeface="Calibri Light" panose="020F0302020204030204" pitchFamily="34" charset="0"/>
                <a:cs typeface="Calibri Light" panose="020F0302020204030204" pitchFamily="34" charset="0"/>
              </a:rPr>
            </a:br>
            <a:r>
              <a:rPr lang="en-GB" sz="2400" cap="none" dirty="0">
                <a:latin typeface="Calibri Light" panose="020F0302020204030204" pitchFamily="34" charset="0"/>
                <a:cs typeface="Calibri Light" panose="020F0302020204030204" pitchFamily="34" charset="0"/>
              </a:rPr>
              <a:t>Coffee Café Night</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0414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Conclusion</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30286"/>
            <a:ext cx="10600015" cy="5529539"/>
          </a:xfrm>
        </p:spPr>
        <p:txBody>
          <a:bodyPr>
            <a:normAutofit/>
          </a:bodyPr>
          <a:lstStyle/>
          <a:p>
            <a:r>
              <a:rPr lang="en-US" sz="2000" dirty="0">
                <a:latin typeface="Calibri Light" panose="020F0302020204030204" pitchFamily="34" charset="0"/>
                <a:cs typeface="Calibri Light" panose="020F0302020204030204" pitchFamily="34" charset="0"/>
              </a:rPr>
              <a:t>Single Trip contributes to 39.39% of the total Transactions in which ~54% of the total single Trip is added by Tobacco.</a:t>
            </a:r>
          </a:p>
          <a:p>
            <a:r>
              <a:rPr lang="en-US" sz="2000" dirty="0">
                <a:latin typeface="Calibri Light" panose="020F0302020204030204" pitchFamily="34" charset="0"/>
                <a:cs typeface="Calibri Light" panose="020F0302020204030204" pitchFamily="34" charset="0"/>
              </a:rPr>
              <a:t>Maximum sale is recorded during the Month of December and January, which appears to be  because of the Holiday Season.</a:t>
            </a:r>
          </a:p>
          <a:p>
            <a:r>
              <a:rPr lang="en-US" sz="2000" dirty="0">
                <a:latin typeface="Calibri Light" panose="020F0302020204030204" pitchFamily="34" charset="0"/>
                <a:cs typeface="Calibri Light" panose="020F0302020204030204" pitchFamily="34" charset="0"/>
              </a:rPr>
              <a:t>Tobacco proves to be a leading Category with the contribution of 44.22% in the total Revenue.</a:t>
            </a:r>
          </a:p>
          <a:p>
            <a:r>
              <a:rPr lang="en-US" sz="2000" dirty="0">
                <a:latin typeface="Calibri Light" panose="020F0302020204030204" pitchFamily="34" charset="0"/>
                <a:cs typeface="Calibri Light" panose="020F0302020204030204" pitchFamily="34" charset="0"/>
              </a:rPr>
              <a:t>Late Afternoon to Mid Night till 0200 sees maximum sales comprising of 80+% Sales of the whole Day.</a:t>
            </a:r>
          </a:p>
          <a:p>
            <a:r>
              <a:rPr lang="en-US" sz="2000" dirty="0">
                <a:latin typeface="Calibri Light" panose="020F0302020204030204" pitchFamily="34" charset="0"/>
                <a:cs typeface="Calibri Light" panose="020F0302020204030204" pitchFamily="34" charset="0"/>
              </a:rPr>
              <a:t>Café requires to reconsider the Price change for the Items where the sale have dropped drastically because of the sudden Increase in price.</a:t>
            </a:r>
          </a:p>
          <a:p>
            <a:r>
              <a:rPr lang="en-US" sz="2000" dirty="0">
                <a:latin typeface="Calibri Light" panose="020F0302020204030204" pitchFamily="34" charset="0"/>
                <a:cs typeface="Calibri Light" panose="020F0302020204030204" pitchFamily="34" charset="0"/>
              </a:rPr>
              <a:t>There are various Items hardly called and can be Delisted from the Menu.</a:t>
            </a:r>
          </a:p>
          <a:p>
            <a:endParaRPr lang="en-US" sz="2000" dirty="0">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endParaRPr lang="en-US" sz="1600" dirty="0">
              <a:latin typeface="Calibri Light" panose="020F0302020204030204" pitchFamily="34" charset="0"/>
              <a:cs typeface="Calibri Light" panose="020F0302020204030204" pitchFamily="34" charset="0"/>
            </a:endParaRPr>
          </a:p>
          <a:p>
            <a:pPr lvl="1"/>
            <a:endParaRPr lang="en-US"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35580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Recommendations</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7" y="1030286"/>
            <a:ext cx="10295214" cy="5529539"/>
          </a:xfrm>
        </p:spPr>
        <p:txBody>
          <a:bodyPr>
            <a:normAutofit/>
          </a:bodyPr>
          <a:lstStyle/>
          <a:p>
            <a:r>
              <a:rPr lang="en-GB" sz="2000" dirty="0">
                <a:latin typeface="Calibri Light" panose="020F0302020204030204" pitchFamily="34" charset="0"/>
                <a:cs typeface="Calibri Light" panose="020F0302020204030204" pitchFamily="34" charset="0"/>
              </a:rPr>
              <a:t>C</a:t>
            </a:r>
            <a:r>
              <a:rPr lang="en-US" sz="2000" dirty="0">
                <a:latin typeface="Calibri Light" panose="020F0302020204030204" pitchFamily="34" charset="0"/>
                <a:cs typeface="Calibri Light" panose="020F0302020204030204" pitchFamily="34" charset="0"/>
              </a:rPr>
              <a:t>afé can save Resources/ Salary by optimizing the operational Hours.</a:t>
            </a:r>
          </a:p>
          <a:p>
            <a:pPr lvl="1"/>
            <a:r>
              <a:rPr lang="en-GB" sz="1600" dirty="0">
                <a:latin typeface="Calibri Light" panose="020F0302020204030204" pitchFamily="34" charset="0"/>
                <a:cs typeface="Calibri Light" panose="020F0302020204030204" pitchFamily="34" charset="0"/>
              </a:rPr>
              <a:t>Cafe shows least or No sale from 0200- 0930, hence café can operate from 1000-0200</a:t>
            </a:r>
          </a:p>
          <a:p>
            <a:pPr lvl="1"/>
            <a:r>
              <a:rPr lang="en-GB" sz="1600" dirty="0">
                <a:latin typeface="Calibri Light" panose="020F0302020204030204" pitchFamily="34" charset="0"/>
                <a:cs typeface="Calibri Light" panose="020F0302020204030204" pitchFamily="34" charset="0"/>
              </a:rPr>
              <a:t>It can be operated in 2 shifts with Nine hours shift each.</a:t>
            </a:r>
          </a:p>
          <a:p>
            <a:r>
              <a:rPr lang="en-US" sz="2000" dirty="0">
                <a:latin typeface="Calibri Light" panose="020F0302020204030204" pitchFamily="34" charset="0"/>
                <a:cs typeface="Calibri Light" panose="020F0302020204030204" pitchFamily="34" charset="0"/>
              </a:rPr>
              <a:t>Introduction to new Combos offers should be a game changer to convert larger Audience into Revenue.</a:t>
            </a:r>
          </a:p>
          <a:p>
            <a:r>
              <a:rPr lang="en-US" sz="2000" dirty="0">
                <a:latin typeface="Calibri Light" panose="020F0302020204030204" pitchFamily="34" charset="0"/>
                <a:cs typeface="Calibri Light" panose="020F0302020204030204" pitchFamily="34" charset="0"/>
              </a:rPr>
              <a:t>Discounts should be offered during Happy Hours to attract more Customers that can help generate more Sales.</a:t>
            </a:r>
          </a:p>
          <a:p>
            <a:r>
              <a:rPr lang="en-US" sz="2000" dirty="0">
                <a:latin typeface="Calibri Light" panose="020F0302020204030204" pitchFamily="34" charset="0"/>
                <a:cs typeface="Calibri Light" panose="020F0302020204030204" pitchFamily="34" charset="0"/>
              </a:rPr>
              <a:t>To promote café, Promotional Offers, Corporate/ Group discounts should be executed.</a:t>
            </a:r>
          </a:p>
          <a:p>
            <a:r>
              <a:rPr lang="en-US" sz="2000" dirty="0">
                <a:latin typeface="Calibri Light" panose="020F0302020204030204" pitchFamily="34" charset="0"/>
                <a:cs typeface="Calibri Light" panose="020F0302020204030204" pitchFamily="34" charset="0"/>
              </a:rPr>
              <a:t>Café should start gathering Demographic Details of the Customer, which can be used later for Implementing Loyalty Program.</a:t>
            </a:r>
          </a:p>
          <a:p>
            <a:endParaRPr lang="en-US" sz="2000" dirty="0">
              <a:latin typeface="Calibri Light" panose="020F0302020204030204" pitchFamily="34" charset="0"/>
              <a:cs typeface="Calibri Light" panose="020F0302020204030204" pitchFamily="34" charset="0"/>
            </a:endParaRPr>
          </a:p>
          <a:p>
            <a:endParaRPr lang="en-US" sz="2000" dirty="0">
              <a:latin typeface="Calibri Light" panose="020F0302020204030204" pitchFamily="34" charset="0"/>
              <a:cs typeface="Calibri Light" panose="020F0302020204030204" pitchFamily="34" charset="0"/>
            </a:endParaRPr>
          </a:p>
          <a:p>
            <a:pPr marL="457200" lvl="1" indent="0">
              <a:buNone/>
            </a:pPr>
            <a:endParaRPr lang="en-GB" sz="1600" dirty="0">
              <a:latin typeface="Calibri Light" panose="020F0302020204030204" pitchFamily="34" charset="0"/>
              <a:cs typeface="Calibri Light" panose="020F0302020204030204" pitchFamily="34" charset="0"/>
            </a:endParaRPr>
          </a:p>
          <a:p>
            <a:pPr lvl="1"/>
            <a:endParaRPr lang="en-GB"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79442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E6033ED-7C9A-469B-8D70-2B47316DC5A8}"/>
              </a:ext>
            </a:extLst>
          </p:cNvPr>
          <p:cNvSpPr>
            <a:spLocks noGrp="1"/>
          </p:cNvSpPr>
          <p:nvPr>
            <p:ph type="subTitle" idx="1"/>
          </p:nvPr>
        </p:nvSpPr>
        <p:spPr>
          <a:xfrm>
            <a:off x="2688165" y="2108198"/>
            <a:ext cx="6815669" cy="1320802"/>
          </a:xfrm>
        </p:spPr>
        <p:txBody>
          <a:bodyPr>
            <a:normAutofit/>
          </a:bodyPr>
          <a:lstStyle/>
          <a:p>
            <a:pPr algn="ctr"/>
            <a:r>
              <a:rPr lang="en-GB" sz="5200" b="1" u="sng" cap="none" dirty="0">
                <a:latin typeface="Calibri Light" panose="020F0302020204030204" pitchFamily="34" charset="0"/>
                <a:cs typeface="Calibri Light" panose="020F0302020204030204" pitchFamily="34" charset="0"/>
              </a:rPr>
              <a:t>Thank You</a:t>
            </a:r>
          </a:p>
          <a:p>
            <a:pPr algn="ctr"/>
            <a:endParaRPr lang="en-US" cap="none"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33848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A514-7D4A-4126-95F5-C87BC281DB93}"/>
              </a:ext>
            </a:extLst>
          </p:cNvPr>
          <p:cNvSpPr>
            <a:spLocks noGrp="1"/>
          </p:cNvSpPr>
          <p:nvPr>
            <p:ph type="title"/>
          </p:nvPr>
        </p:nvSpPr>
        <p:spPr/>
        <p:txBody>
          <a:bodyPr/>
          <a:lstStyle/>
          <a:p>
            <a:r>
              <a:rPr lang="en-GB" dirty="0">
                <a:latin typeface="Calibri Light" panose="020F0302020204030204" pitchFamily="34" charset="0"/>
                <a:cs typeface="Calibri Light" panose="020F0302020204030204" pitchFamily="34" charset="0"/>
              </a:rPr>
              <a:t>Project Overview</a:t>
            </a:r>
            <a:endParaRPr lang="en-US"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875D01E1-EF77-4CD4-8135-E0E8EA8DDD43}"/>
              </a:ext>
            </a:extLst>
          </p:cNvPr>
          <p:cNvSpPr>
            <a:spLocks noGrp="1"/>
          </p:cNvSpPr>
          <p:nvPr>
            <p:ph idx="1"/>
          </p:nvPr>
        </p:nvSpPr>
        <p:spPr/>
        <p:txBody>
          <a:bodyPr>
            <a:normAutofit/>
          </a:bodyPr>
          <a:lstStyle/>
          <a:p>
            <a:pPr marL="0" indent="0">
              <a:buNone/>
            </a:pPr>
            <a:r>
              <a:rPr lang="en-US" dirty="0">
                <a:latin typeface="Calibri Light" panose="020F0302020204030204" pitchFamily="34" charset="0"/>
                <a:cs typeface="Calibri Light" panose="020F0302020204030204" pitchFamily="34" charset="0"/>
              </a:rPr>
              <a:t>The owner of the restaurant wants you to use this data to come up with a set of recommendations that can help his Café Chain increase his revenues. He has not been able to launch a loyalty program and is unable to provide you with a data set that has customer level information. But, he is able to provide you with a data set for POS (point of sale data) for one of his chains.</a:t>
            </a:r>
          </a:p>
        </p:txBody>
      </p:sp>
    </p:spTree>
    <p:extLst>
      <p:ext uri="{BB962C8B-B14F-4D97-AF65-F5344CB8AC3E}">
        <p14:creationId xmlns:p14="http://schemas.microsoft.com/office/powerpoint/2010/main" val="34322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9735-6BF6-441B-87AF-016F9C0BA559}"/>
              </a:ext>
            </a:extLst>
          </p:cNvPr>
          <p:cNvSpPr>
            <a:spLocks noGrp="1"/>
          </p:cNvSpPr>
          <p:nvPr>
            <p:ph type="title"/>
          </p:nvPr>
        </p:nvSpPr>
        <p:spPr>
          <a:xfrm>
            <a:off x="796787" y="2460570"/>
            <a:ext cx="10598425" cy="1660855"/>
          </a:xfrm>
        </p:spPr>
        <p:txBody>
          <a:bodyPr/>
          <a:lstStyle/>
          <a:p>
            <a:pPr algn="ctr"/>
            <a:r>
              <a:rPr lang="en-GB" sz="4400" b="1" cap="none" dirty="0">
                <a:latin typeface="Calibri Light" panose="020F0302020204030204" pitchFamily="34" charset="0"/>
                <a:cs typeface="Calibri Light" panose="020F0302020204030204" pitchFamily="34" charset="0"/>
              </a:rPr>
              <a:t>Executive Summary</a:t>
            </a:r>
            <a:br>
              <a:rPr lang="en-GB" b="1" dirty="0">
                <a:latin typeface="Calibri Light" panose="020F0302020204030204" pitchFamily="34" charset="0"/>
                <a:cs typeface="Calibri Light" panose="020F0302020204030204" pitchFamily="34" charset="0"/>
              </a:rPr>
            </a:br>
            <a:br>
              <a:rPr lang="en-GB" b="1" dirty="0">
                <a:latin typeface="Calibri Light" panose="020F0302020204030204" pitchFamily="34" charset="0"/>
                <a:cs typeface="Calibri Light" panose="020F0302020204030204" pitchFamily="34" charset="0"/>
              </a:rPr>
            </a:br>
            <a:r>
              <a:rPr lang="en-GB" sz="2400" cap="none" dirty="0">
                <a:latin typeface="Calibri Light" panose="020F0302020204030204" pitchFamily="34" charset="0"/>
                <a:cs typeface="Calibri Light" panose="020F0302020204030204" pitchFamily="34" charset="0"/>
              </a:rPr>
              <a:t>Coffee Café Night</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9754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1FDB-9BBB-4566-A3C4-94AD6535736B}"/>
              </a:ext>
            </a:extLst>
          </p:cNvPr>
          <p:cNvSpPr>
            <a:spLocks noGrp="1"/>
          </p:cNvSpPr>
          <p:nvPr>
            <p:ph type="title"/>
          </p:nvPr>
        </p:nvSpPr>
        <p:spPr>
          <a:xfrm>
            <a:off x="1181169" y="8918"/>
            <a:ext cx="9905998" cy="1478570"/>
          </a:xfrm>
        </p:spPr>
        <p:txBody>
          <a:bodyPr/>
          <a:lstStyle/>
          <a:p>
            <a:r>
              <a:rPr lang="en-GB" b="1" cap="none" dirty="0">
                <a:latin typeface="Calibri Light" panose="020F0302020204030204" pitchFamily="34" charset="0"/>
                <a:cs typeface="Calibri Light" panose="020F0302020204030204" pitchFamily="34" charset="0"/>
              </a:rPr>
              <a:t>Executive Summary And Key Findings</a:t>
            </a:r>
            <a:endParaRPr lang="en-US" b="1" cap="none"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50A41DF-27A6-409B-B9D5-A2DCB3F5BD9D}"/>
              </a:ext>
            </a:extLst>
          </p:cNvPr>
          <p:cNvSpPr>
            <a:spLocks noGrp="1"/>
          </p:cNvSpPr>
          <p:nvPr>
            <p:ph idx="1"/>
          </p:nvPr>
        </p:nvSpPr>
        <p:spPr>
          <a:xfrm>
            <a:off x="1141412" y="1295330"/>
            <a:ext cx="9905999" cy="4827174"/>
          </a:xfrm>
        </p:spPr>
        <p:txBody>
          <a:bodyPr>
            <a:normAutofit/>
          </a:bodyPr>
          <a:lstStyle/>
          <a:p>
            <a:r>
              <a:rPr lang="en-GB" sz="2000" dirty="0">
                <a:latin typeface="Calibri Light" panose="020F0302020204030204" pitchFamily="34" charset="0"/>
                <a:cs typeface="Calibri Light" panose="020F0302020204030204" pitchFamily="34" charset="0"/>
              </a:rPr>
              <a:t>Provided Data is the Point of Sale data for one of the Retail Chain of one Financial year for the period of April 2010 – March 2011.</a:t>
            </a:r>
          </a:p>
          <a:p>
            <a:r>
              <a:rPr lang="en-GB" sz="2000" dirty="0">
                <a:latin typeface="Calibri Light" panose="020F0302020204030204" pitchFamily="34" charset="0"/>
                <a:cs typeface="Calibri Light" panose="020F0302020204030204" pitchFamily="34" charset="0"/>
              </a:rPr>
              <a:t>Total Revenue generated by the Café during this Period is: 32,805,895 with the total Quantity sold: 163,519.</a:t>
            </a:r>
          </a:p>
          <a:p>
            <a:pPr marL="0" indent="0">
              <a:buNone/>
            </a:pPr>
            <a:endParaRPr lang="en-GB" sz="2000" dirty="0">
              <a:latin typeface="Calibri Light" panose="020F0302020204030204" pitchFamily="34" charset="0"/>
              <a:cs typeface="Calibri Light" panose="020F0302020204030204" pitchFamily="34" charset="0"/>
            </a:endParaRPr>
          </a:p>
          <a:p>
            <a:pPr marL="0" indent="0">
              <a:buNone/>
            </a:pPr>
            <a:endParaRPr lang="en-GB"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 Total Number of Bills Generated during this period is: 69,982</a:t>
            </a:r>
          </a:p>
          <a:p>
            <a:pPr marL="0" indent="0">
              <a:buNone/>
            </a:pPr>
            <a:endParaRPr lang="en-US" sz="2000" dirty="0">
              <a:latin typeface="Calibri Light" panose="020F0302020204030204" pitchFamily="34" charset="0"/>
              <a:cs typeface="Calibri Light" panose="020F0302020204030204" pitchFamily="34" charset="0"/>
            </a:endParaRPr>
          </a:p>
        </p:txBody>
      </p:sp>
      <p:pic>
        <p:nvPicPr>
          <p:cNvPr id="4" name="slide15" descr="Revenue generated">
            <a:extLst>
              <a:ext uri="{FF2B5EF4-FFF2-40B4-BE49-F238E27FC236}">
                <a16:creationId xmlns:a16="http://schemas.microsoft.com/office/drawing/2014/main" id="{E42AD352-B751-41E2-903F-9E280613D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386" y="3028950"/>
            <a:ext cx="2686050" cy="800100"/>
          </a:xfrm>
          <a:prstGeom prst="rect">
            <a:avLst/>
          </a:prstGeom>
        </p:spPr>
      </p:pic>
      <p:pic>
        <p:nvPicPr>
          <p:cNvPr id="5" name="slide13" descr="Total Bills">
            <a:extLst>
              <a:ext uri="{FF2B5EF4-FFF2-40B4-BE49-F238E27FC236}">
                <a16:creationId xmlns:a16="http://schemas.microsoft.com/office/drawing/2014/main" id="{CAABC251-AC42-4A73-AB9D-90AA2379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643" y="4760912"/>
            <a:ext cx="1543050" cy="609600"/>
          </a:xfrm>
          <a:prstGeom prst="rect">
            <a:avLst/>
          </a:prstGeom>
        </p:spPr>
      </p:pic>
    </p:spTree>
    <p:extLst>
      <p:ext uri="{BB962C8B-B14F-4D97-AF65-F5344CB8AC3E}">
        <p14:creationId xmlns:p14="http://schemas.microsoft.com/office/powerpoint/2010/main" val="39766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1FDB-9BBB-4566-A3C4-94AD6535736B}"/>
              </a:ext>
            </a:extLst>
          </p:cNvPr>
          <p:cNvSpPr>
            <a:spLocks noGrp="1"/>
          </p:cNvSpPr>
          <p:nvPr>
            <p:ph type="title"/>
          </p:nvPr>
        </p:nvSpPr>
        <p:spPr>
          <a:xfrm>
            <a:off x="1181169" y="8918"/>
            <a:ext cx="9905998" cy="892230"/>
          </a:xfrm>
        </p:spPr>
        <p:txBody>
          <a:bodyPr/>
          <a:lstStyle/>
          <a:p>
            <a:r>
              <a:rPr lang="en-GB" b="1" cap="none" dirty="0">
                <a:latin typeface="Calibri Light" panose="020F0302020204030204" pitchFamily="34" charset="0"/>
                <a:cs typeface="Calibri Light" panose="020F0302020204030204" pitchFamily="34" charset="0"/>
              </a:rPr>
              <a:t>Executive Summary And Key Findings</a:t>
            </a:r>
            <a:endParaRPr lang="en-US" b="1" cap="none"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50A41DF-27A6-409B-B9D5-A2DCB3F5BD9D}"/>
              </a:ext>
            </a:extLst>
          </p:cNvPr>
          <p:cNvSpPr>
            <a:spLocks noGrp="1"/>
          </p:cNvSpPr>
          <p:nvPr>
            <p:ph idx="1"/>
          </p:nvPr>
        </p:nvSpPr>
        <p:spPr>
          <a:xfrm>
            <a:off x="1141412" y="1295330"/>
            <a:ext cx="9905999" cy="4827174"/>
          </a:xfrm>
        </p:spPr>
        <p:txBody>
          <a:bodyPr>
            <a:normAutofit/>
          </a:bodyPr>
          <a:lstStyle/>
          <a:p>
            <a:r>
              <a:rPr lang="en-GB" sz="2000" b="1" dirty="0">
                <a:latin typeface="Calibri Light" panose="020F0302020204030204" pitchFamily="34" charset="0"/>
                <a:cs typeface="Calibri Light" panose="020F0302020204030204" pitchFamily="34" charset="0"/>
              </a:rPr>
              <a:t>Trip Segmentation: </a:t>
            </a:r>
            <a:r>
              <a:rPr lang="en-GB" sz="2000" dirty="0">
                <a:latin typeface="Calibri Light" panose="020F0302020204030204" pitchFamily="34" charset="0"/>
                <a:cs typeface="Calibri Light" panose="020F0302020204030204" pitchFamily="34" charset="0"/>
              </a:rPr>
              <a:t>Out of total Number of bills there are 27,567 Bills with single transaction per bill, contributing to 39.39% of the total sales. Below is the Solo Trip distribution based on Category.</a:t>
            </a:r>
          </a:p>
          <a:p>
            <a:pPr marL="0" indent="0">
              <a:buNone/>
            </a:pPr>
            <a:endParaRPr lang="en-GB" dirty="0">
              <a:latin typeface="Calibri Light" panose="020F0302020204030204" pitchFamily="34" charset="0"/>
              <a:cs typeface="Calibri Light" panose="020F0302020204030204" pitchFamily="34" charset="0"/>
            </a:endParaRPr>
          </a:p>
          <a:p>
            <a:pPr marL="0" indent="0">
              <a:buNone/>
            </a:pPr>
            <a:endParaRPr lang="en-GB" dirty="0">
              <a:latin typeface="Calibri Light" panose="020F0302020204030204" pitchFamily="34" charset="0"/>
              <a:cs typeface="Calibri Light" panose="020F0302020204030204" pitchFamily="34" charset="0"/>
            </a:endParaRPr>
          </a:p>
          <a:p>
            <a:pPr marL="0" indent="0">
              <a:buNone/>
            </a:pPr>
            <a:endParaRPr lang="en-GB" dirty="0">
              <a:latin typeface="Calibri Light" panose="020F0302020204030204" pitchFamily="34" charset="0"/>
              <a:cs typeface="Calibri Light" panose="020F0302020204030204" pitchFamily="34" charset="0"/>
            </a:endParaRPr>
          </a:p>
          <a:p>
            <a:pPr marL="0" indent="0">
              <a:buNone/>
            </a:pPr>
            <a:endParaRPr lang="en-GB"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The Maximum contribution in the Solo trips are from Tobacco, contributing ~54% followed by Food and Beverages.</a:t>
            </a:r>
          </a:p>
        </p:txBody>
      </p:sp>
      <p:pic>
        <p:nvPicPr>
          <p:cNvPr id="6" name="slide14" descr="Solo Trip">
            <a:extLst>
              <a:ext uri="{FF2B5EF4-FFF2-40B4-BE49-F238E27FC236}">
                <a16:creationId xmlns:a16="http://schemas.microsoft.com/office/drawing/2014/main" id="{A0AEE77A-5F60-49ED-A2E7-409662FAC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66" y="2611868"/>
            <a:ext cx="2895489" cy="2194097"/>
          </a:xfrm>
          <a:prstGeom prst="rect">
            <a:avLst/>
          </a:prstGeom>
        </p:spPr>
      </p:pic>
    </p:spTree>
    <p:extLst>
      <p:ext uri="{BB962C8B-B14F-4D97-AF65-F5344CB8AC3E}">
        <p14:creationId xmlns:p14="http://schemas.microsoft.com/office/powerpoint/2010/main" val="178824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1769D2-F9E3-4503-8F09-33870615826D}"/>
              </a:ext>
            </a:extLst>
          </p:cNvPr>
          <p:cNvSpPr>
            <a:spLocks noGrp="1"/>
          </p:cNvSpPr>
          <p:nvPr>
            <p:ph type="title"/>
          </p:nvPr>
        </p:nvSpPr>
        <p:spPr>
          <a:xfrm>
            <a:off x="796787" y="2460570"/>
            <a:ext cx="10598425" cy="1660855"/>
          </a:xfrm>
        </p:spPr>
        <p:txBody>
          <a:bodyPr/>
          <a:lstStyle/>
          <a:p>
            <a:pPr algn="ctr"/>
            <a:r>
              <a:rPr lang="en-GB" sz="4400" b="1" cap="none" dirty="0">
                <a:latin typeface="Calibri Light" panose="020F0302020204030204" pitchFamily="34" charset="0"/>
                <a:cs typeface="Calibri Light" panose="020F0302020204030204" pitchFamily="34" charset="0"/>
              </a:rPr>
              <a:t>Exploratory Data Analysis</a:t>
            </a:r>
            <a:br>
              <a:rPr lang="en-GB" b="1" dirty="0">
                <a:latin typeface="Calibri Light" panose="020F0302020204030204" pitchFamily="34" charset="0"/>
                <a:cs typeface="Calibri Light" panose="020F0302020204030204" pitchFamily="34" charset="0"/>
              </a:rPr>
            </a:br>
            <a:br>
              <a:rPr lang="en-GB" b="1" dirty="0">
                <a:latin typeface="Calibri Light" panose="020F0302020204030204" pitchFamily="34" charset="0"/>
                <a:cs typeface="Calibri Light" panose="020F0302020204030204" pitchFamily="34" charset="0"/>
              </a:rPr>
            </a:br>
            <a:r>
              <a:rPr lang="en-GB" sz="2400" cap="none" dirty="0">
                <a:latin typeface="Calibri Light" panose="020F0302020204030204" pitchFamily="34" charset="0"/>
                <a:cs typeface="Calibri Light" panose="020F0302020204030204" pitchFamily="34" charset="0"/>
              </a:rPr>
              <a:t>Coffee Café Night</a:t>
            </a: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214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E252-44A1-489F-BC62-7A4336FFAFA5}"/>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Sale Distribution based on Category</a:t>
            </a:r>
            <a:endParaRPr lang="en-US" b="1" cap="none"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C66D8306-554B-45E8-BFE1-6B0CC09809D6}"/>
              </a:ext>
            </a:extLst>
          </p:cNvPr>
          <p:cNvSpPr>
            <a:spLocks noGrp="1"/>
          </p:cNvSpPr>
          <p:nvPr>
            <p:ph idx="1"/>
          </p:nvPr>
        </p:nvSpPr>
        <p:spPr>
          <a:xfrm>
            <a:off x="1167916" y="1003783"/>
            <a:ext cx="10600015" cy="3541714"/>
          </a:xfrm>
        </p:spPr>
        <p:txBody>
          <a:bodyPr>
            <a:normAutofit/>
          </a:bodyPr>
          <a:lstStyle/>
          <a:p>
            <a:r>
              <a:rPr lang="en-GB" sz="2000" dirty="0">
                <a:latin typeface="Calibri Light" panose="020F0302020204030204" pitchFamily="34" charset="0"/>
                <a:cs typeface="Calibri Light" panose="020F0302020204030204" pitchFamily="34" charset="0"/>
              </a:rPr>
              <a:t>There is no sign of Trend or Seasonality in the Annual Sale Distribution.</a:t>
            </a:r>
          </a:p>
          <a:p>
            <a:r>
              <a:rPr lang="en-GB" sz="2000" dirty="0">
                <a:latin typeface="Calibri Light" panose="020F0302020204030204" pitchFamily="34" charset="0"/>
                <a:cs typeface="Calibri Light" panose="020F0302020204030204" pitchFamily="34" charset="0"/>
              </a:rPr>
              <a:t>Annual Sale Distribution based on the Category depicts that Tobacco appears to be the highest selling product generating the maximum sales in the Café.</a:t>
            </a:r>
          </a:p>
          <a:p>
            <a:r>
              <a:rPr lang="en-US" sz="2000" dirty="0">
                <a:latin typeface="Calibri Light" panose="020F0302020204030204" pitchFamily="34" charset="0"/>
                <a:cs typeface="Calibri Light" panose="020F0302020204030204" pitchFamily="34" charset="0"/>
              </a:rPr>
              <a:t>We also notice, in all the Categories the Maximum Sale is recorded during the Month of December and January as 6,584,432 which is ~20% of the total Revenue generated.</a:t>
            </a:r>
          </a:p>
          <a:p>
            <a:endParaRPr lang="en-GB" sz="2000" dirty="0"/>
          </a:p>
        </p:txBody>
      </p:sp>
      <p:pic>
        <p:nvPicPr>
          <p:cNvPr id="4" name="slide12" descr="Annual Sale">
            <a:extLst>
              <a:ext uri="{FF2B5EF4-FFF2-40B4-BE49-F238E27FC236}">
                <a16:creationId xmlns:a16="http://schemas.microsoft.com/office/drawing/2014/main" id="{E97D1C70-F348-44C7-B821-58BDBE9D1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68" y="3157260"/>
            <a:ext cx="9257686" cy="3541714"/>
          </a:xfrm>
          <a:prstGeom prst="rect">
            <a:avLst/>
          </a:prstGeom>
        </p:spPr>
      </p:pic>
    </p:spTree>
    <p:extLst>
      <p:ext uri="{BB962C8B-B14F-4D97-AF65-F5344CB8AC3E}">
        <p14:creationId xmlns:p14="http://schemas.microsoft.com/office/powerpoint/2010/main" val="53591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346E54-C6A4-4D49-B3C6-C93C37CD3731}"/>
              </a:ext>
            </a:extLst>
          </p:cNvPr>
          <p:cNvSpPr>
            <a:spLocks noGrp="1"/>
          </p:cNvSpPr>
          <p:nvPr>
            <p:ph type="title"/>
          </p:nvPr>
        </p:nvSpPr>
        <p:spPr>
          <a:xfrm>
            <a:off x="1167916" y="0"/>
            <a:ext cx="9905998" cy="1189313"/>
          </a:xfrm>
        </p:spPr>
        <p:txBody>
          <a:bodyPr/>
          <a:lstStyle/>
          <a:p>
            <a:r>
              <a:rPr lang="en-GB" b="1" cap="none" dirty="0">
                <a:latin typeface="Calibri Light" panose="020F0302020204030204" pitchFamily="34" charset="0"/>
                <a:cs typeface="Calibri Light" panose="020F0302020204030204" pitchFamily="34" charset="0"/>
              </a:rPr>
              <a:t>Weekly Distribution of Sales</a:t>
            </a:r>
            <a:endParaRPr lang="en-US" b="1" cap="none" dirty="0">
              <a:latin typeface="Calibri Light" panose="020F0302020204030204" pitchFamily="34" charset="0"/>
              <a:cs typeface="Calibri Light" panose="020F0302020204030204" pitchFamily="34" charset="0"/>
            </a:endParaRPr>
          </a:p>
        </p:txBody>
      </p:sp>
      <p:sp>
        <p:nvSpPr>
          <p:cNvPr id="5" name="Content Placeholder 2">
            <a:extLst>
              <a:ext uri="{FF2B5EF4-FFF2-40B4-BE49-F238E27FC236}">
                <a16:creationId xmlns:a16="http://schemas.microsoft.com/office/drawing/2014/main" id="{9E39D621-750D-4E81-894C-4A5491ED6F02}"/>
              </a:ext>
            </a:extLst>
          </p:cNvPr>
          <p:cNvSpPr>
            <a:spLocks noGrp="1"/>
          </p:cNvSpPr>
          <p:nvPr>
            <p:ph idx="1"/>
          </p:nvPr>
        </p:nvSpPr>
        <p:spPr>
          <a:xfrm>
            <a:off x="1167916" y="1003782"/>
            <a:ext cx="10600015" cy="5529539"/>
          </a:xfrm>
        </p:spPr>
        <p:txBody>
          <a:bodyPr>
            <a:normAutofit/>
          </a:bodyPr>
          <a:lstStyle/>
          <a:p>
            <a:r>
              <a:rPr lang="en-GB" sz="2000" dirty="0">
                <a:latin typeface="Calibri Light" panose="020F0302020204030204" pitchFamily="34" charset="0"/>
                <a:cs typeface="Calibri Light" panose="020F0302020204030204" pitchFamily="34" charset="0"/>
              </a:rPr>
              <a:t>In the Weekly distribution, we encountered a spike in Sales on Saturday. Total Number of Items sold during the period on Saturday are 28,476 with the total Revenue of 5,642,039</a:t>
            </a:r>
          </a:p>
          <a:p>
            <a:r>
              <a:rPr lang="en-GB" sz="2000" dirty="0">
                <a:latin typeface="Calibri Light" panose="020F0302020204030204" pitchFamily="34" charset="0"/>
                <a:cs typeface="Calibri Light" panose="020F0302020204030204" pitchFamily="34" charset="0"/>
              </a:rPr>
              <a:t>Tuesday appears to be a low sales day where the total number of Items sold are ~21k</a:t>
            </a:r>
          </a:p>
        </p:txBody>
      </p:sp>
      <p:pic>
        <p:nvPicPr>
          <p:cNvPr id="8" name="slide2" descr="DayofWeek">
            <a:extLst>
              <a:ext uri="{FF2B5EF4-FFF2-40B4-BE49-F238E27FC236}">
                <a16:creationId xmlns:a16="http://schemas.microsoft.com/office/drawing/2014/main" id="{7E6AABFA-CBD0-4639-9027-75574BFA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524" y="2806148"/>
            <a:ext cx="9342782" cy="3317806"/>
          </a:xfrm>
          <a:prstGeom prst="rect">
            <a:avLst/>
          </a:prstGeom>
        </p:spPr>
      </p:pic>
    </p:spTree>
    <p:extLst>
      <p:ext uri="{BB962C8B-B14F-4D97-AF65-F5344CB8AC3E}">
        <p14:creationId xmlns:p14="http://schemas.microsoft.com/office/powerpoint/2010/main" val="356580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1420</TotalTime>
  <Words>1324</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 Light</vt:lpstr>
      <vt:lpstr>Tw Cen MT</vt:lpstr>
      <vt:lpstr>Circuit</vt:lpstr>
      <vt:lpstr>PowerPoint Presentation</vt:lpstr>
      <vt:lpstr>Index</vt:lpstr>
      <vt:lpstr>Project Overview</vt:lpstr>
      <vt:lpstr>Executive Summary  Coffee Café Night</vt:lpstr>
      <vt:lpstr>Executive Summary And Key Findings</vt:lpstr>
      <vt:lpstr>Executive Summary And Key Findings</vt:lpstr>
      <vt:lpstr>Exploratory Data Analysis  Coffee Café Night</vt:lpstr>
      <vt:lpstr>Sale Distribution based on Category</vt:lpstr>
      <vt:lpstr>Weekly Distribution of Sales</vt:lpstr>
      <vt:lpstr>Sales Variations during the Day</vt:lpstr>
      <vt:lpstr>Categorical view on Revenue and Units Sold</vt:lpstr>
      <vt:lpstr>Top 10 Selling and Revenue generating Items</vt:lpstr>
      <vt:lpstr>Price Variation Analysis  Coffee Café Night</vt:lpstr>
      <vt:lpstr>Price Change Effect on Sales</vt:lpstr>
      <vt:lpstr>Price Change Effect on Sales</vt:lpstr>
      <vt:lpstr>Item Delisting  Coffee Café Night</vt:lpstr>
      <vt:lpstr>Item Delisting</vt:lpstr>
      <vt:lpstr>Item Combination Analysis  Coffee Café Night</vt:lpstr>
      <vt:lpstr>Combination of Categories</vt:lpstr>
      <vt:lpstr>Combo of Items that can be added to the Menu.</vt:lpstr>
      <vt:lpstr>Conclusion &amp; Recommendation  Coffee Café Night</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Ayush Jain</cp:lastModifiedBy>
  <cp:revision>54</cp:revision>
  <dcterms:created xsi:type="dcterms:W3CDTF">2020-05-16T11:22:27Z</dcterms:created>
  <dcterms:modified xsi:type="dcterms:W3CDTF">2020-05-17T18:05:56Z</dcterms:modified>
</cp:coreProperties>
</file>