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6"/>
    <p:restoredTop sz="86652"/>
  </p:normalViewPr>
  <p:slideViewPr>
    <p:cSldViewPr snapToGrid="0">
      <p:cViewPr varScale="1">
        <p:scale>
          <a:sx n="101" d="100"/>
          <a:sy n="101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0E7E1-2562-0D45-8A78-01149054DAFD}" type="datetimeFigureOut">
              <a:rPr kumimoji="1" lang="zh-CN" altLang="en-US" smtClean="0"/>
              <a:t>2024/8/27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2F3E-9A82-5149-81D8-C85BC14A2E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97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F2F3E-9A82-5149-81D8-C85BC14A2E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67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F2F3E-9A82-5149-81D8-C85BC14A2E1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05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F2F3E-9A82-5149-81D8-C85BC14A2E1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56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20861C3F-716C-0F47-B232-645C9F8A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09" y="746300"/>
            <a:ext cx="10550181" cy="53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253312-4411-9B22-23C0-0D581C49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02" y="1881149"/>
            <a:ext cx="9969795" cy="37576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6B8B4F-80DD-E76A-1D08-154D747910D8}"/>
              </a:ext>
            </a:extLst>
          </p:cNvPr>
          <p:cNvSpPr txBox="1"/>
          <p:nvPr/>
        </p:nvSpPr>
        <p:spPr>
          <a:xfrm>
            <a:off x="831272" y="572869"/>
            <a:ext cx="526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训练数据的时效性</a:t>
            </a:r>
          </a:p>
        </p:txBody>
      </p:sp>
    </p:spTree>
    <p:extLst>
      <p:ext uri="{BB962C8B-B14F-4D97-AF65-F5344CB8AC3E}">
        <p14:creationId xmlns:p14="http://schemas.microsoft.com/office/powerpoint/2010/main" val="26705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6B8B4F-80DD-E76A-1D08-154D747910D8}"/>
              </a:ext>
            </a:extLst>
          </p:cNvPr>
          <p:cNvSpPr txBox="1"/>
          <p:nvPr/>
        </p:nvSpPr>
        <p:spPr>
          <a:xfrm>
            <a:off x="831272" y="572869"/>
            <a:ext cx="526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幻觉问题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58488C-058E-02C1-A7F5-5510A09F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82" y="2142836"/>
            <a:ext cx="9921833" cy="25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3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A2BCF2-A1A6-5C6C-899F-ECE4A9E95309}"/>
              </a:ext>
            </a:extLst>
          </p:cNvPr>
          <p:cNvSpPr txBox="1"/>
          <p:nvPr/>
        </p:nvSpPr>
        <p:spPr>
          <a:xfrm>
            <a:off x="831272" y="572869"/>
            <a:ext cx="526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知识的局限性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6F0EBB-8923-7CD9-4AE6-5B506630BEBB}"/>
              </a:ext>
            </a:extLst>
          </p:cNvPr>
          <p:cNvSpPr txBox="1"/>
          <p:nvPr/>
        </p:nvSpPr>
        <p:spPr>
          <a:xfrm>
            <a:off x="831272" y="2341417"/>
            <a:ext cx="10189654" cy="2243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训练集来源于网络公开数据集，对于一些内部数据、特定领域或高度专业化的知识，模型是不知晓的。比如企业的内部知识库，产品开发文档等。再如，员工想询问上海的出差住宿标准是多少，肯定也是基于现有的公司的制度文件，而不是大模型的公开数据。</a:t>
            </a:r>
          </a:p>
        </p:txBody>
      </p:sp>
    </p:spTree>
    <p:extLst>
      <p:ext uri="{BB962C8B-B14F-4D97-AF65-F5344CB8AC3E}">
        <p14:creationId xmlns:p14="http://schemas.microsoft.com/office/powerpoint/2010/main" val="425793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C1F0311-5D23-FF7C-FB83-68530EEAB91E}"/>
              </a:ext>
            </a:extLst>
          </p:cNvPr>
          <p:cNvSpPr txBox="1"/>
          <p:nvPr/>
        </p:nvSpPr>
        <p:spPr>
          <a:xfrm>
            <a:off x="831272" y="572869"/>
            <a:ext cx="526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effectLst/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数据安全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C668-BBB6-EDA0-784B-979CDE12B286}"/>
              </a:ext>
            </a:extLst>
          </p:cNvPr>
          <p:cNvSpPr txBox="1"/>
          <p:nvPr/>
        </p:nvSpPr>
        <p:spPr>
          <a:xfrm>
            <a:off x="831272" y="2437672"/>
            <a:ext cx="10189654" cy="168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对于企业来说，数据安全至关重要，没有企业愿意承担数据泄露的风险，将自身的私域数据上传第三方平台进行模型训练。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accent3"/>
              </a:solidFill>
              <a:latin typeface="Source Han Sans SC Medium" panose="020B0500000000000000" pitchFamily="34" charset="-128"/>
              <a:ea typeface="Source Han Sans S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646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E6F478-A82C-4AC4-75C8-487E6CEEA89D}"/>
              </a:ext>
            </a:extLst>
          </p:cNvPr>
          <p:cNvSpPr txBox="1"/>
          <p:nvPr/>
        </p:nvSpPr>
        <p:spPr>
          <a:xfrm>
            <a:off x="1082841" y="2022991"/>
            <a:ext cx="9553074" cy="165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dirty="0">
                <a:solidFill>
                  <a:srgbClr val="191B1F"/>
                </a:solidFill>
                <a:effectLst/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RAG</a:t>
            </a:r>
            <a:r>
              <a:rPr lang="zh-CN" altLang="en-US" sz="3600" dirty="0">
                <a:solidFill>
                  <a:srgbClr val="191B1F"/>
                </a:solidFill>
                <a:effectLst/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（</a:t>
            </a:r>
            <a:r>
              <a:rPr lang="en-US" altLang="zh-CN" sz="3600" dirty="0">
                <a:solidFill>
                  <a:srgbClr val="191B1F"/>
                </a:solidFill>
                <a:effectLst/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Retrieval-Augmented Generation</a:t>
            </a:r>
            <a:r>
              <a:rPr lang="zh-CN" altLang="en-US" sz="3600" dirty="0">
                <a:solidFill>
                  <a:srgbClr val="191B1F"/>
                </a:solidFill>
                <a:effectLst/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）</a:t>
            </a:r>
            <a:endParaRPr lang="en-US" altLang="zh-CN" sz="3600" dirty="0">
              <a:solidFill>
                <a:srgbClr val="191B1F"/>
              </a:solidFill>
              <a:effectLst/>
              <a:latin typeface="Source Han Sans SC Medium" panose="020B0500000000000000" pitchFamily="34" charset="-128"/>
              <a:ea typeface="Source Han Sans SC Medium" panose="020B05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dirty="0">
                <a:solidFill>
                  <a:srgbClr val="191B1F"/>
                </a:solidFill>
                <a:effectLst/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---</a:t>
            </a:r>
            <a:r>
              <a:rPr lang="zh-CN" altLang="en-US" sz="3600" dirty="0">
                <a:solidFill>
                  <a:srgbClr val="191B1F"/>
                </a:solidFill>
                <a:effectLst/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中文翻译为</a:t>
            </a:r>
            <a:r>
              <a:rPr lang="zh-CN" altLang="en-US" sz="3600" dirty="0">
                <a:solidFill>
                  <a:srgbClr val="191B1F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：“</a:t>
            </a:r>
            <a:r>
              <a:rPr lang="zh-CN" altLang="en-US" sz="3600" dirty="0">
                <a:solidFill>
                  <a:srgbClr val="191B1F"/>
                </a:solidFill>
                <a:effectLst/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检索增强生成”。</a:t>
            </a:r>
            <a:endParaRPr lang="zh-CN" altLang="en-US" sz="3600" dirty="0">
              <a:effectLst/>
              <a:latin typeface="Source Han Sans SC Medium" panose="020B0500000000000000" pitchFamily="34" charset="-128"/>
              <a:ea typeface="Source Han Sans S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0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709F888C-2653-64A0-8B99-9A220341E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4869" y="1673390"/>
            <a:ext cx="567489" cy="567489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315669EB-DAF0-A932-AE39-60427A00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7670" y="2302042"/>
            <a:ext cx="403059" cy="40305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DC3FA76-D8CA-14BC-82B3-8815795B1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262" y="949494"/>
            <a:ext cx="653715" cy="65371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F5D06185-9A32-2D51-3E11-3C9BD52FE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758" y="2141621"/>
            <a:ext cx="567489" cy="56748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E25E24E-0155-7986-761D-CA518CD006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154" y="1035720"/>
            <a:ext cx="567489" cy="567489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2085863-E4B9-2D29-4F50-5B0B3A5814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4451" y="1473868"/>
            <a:ext cx="403058" cy="403058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3FCEFFD-6C09-043A-FADB-316DFBFD6A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470" y="1574132"/>
            <a:ext cx="567489" cy="567489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0BD762E8-DD62-DB8F-EE53-38A19320F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21085" y="1052946"/>
            <a:ext cx="403058" cy="403058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B9124E64-166E-0478-685D-DDD4276964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5248" y="1052947"/>
            <a:ext cx="403058" cy="403058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2C7894C9-E0B9-3CD8-F083-FDA86991F1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21085" y="1616423"/>
            <a:ext cx="403058" cy="403058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0824B0F4-8666-983F-8BE2-F1344C2494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5248" y="1616424"/>
            <a:ext cx="403058" cy="403058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CACEAF3D-11F0-0D0F-212C-3ACBDA2DA3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21085" y="2193937"/>
            <a:ext cx="403058" cy="403058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4E9F2A3B-087B-707E-D9BE-F6D1323550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5248" y="2193938"/>
            <a:ext cx="403058" cy="40305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B3A3373-F46A-0C1E-12CD-FFC9770E7A92}"/>
              </a:ext>
            </a:extLst>
          </p:cNvPr>
          <p:cNvSpPr txBox="1"/>
          <p:nvPr/>
        </p:nvSpPr>
        <p:spPr>
          <a:xfrm>
            <a:off x="5513730" y="992721"/>
            <a:ext cx="1749197" cy="1993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1" dirty="0">
                <a:solidFill>
                  <a:schemeClr val="accent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[0.2,0.3,0.5,1.4…]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b="1" dirty="0">
                <a:solidFill>
                  <a:schemeClr val="accent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[0.6,0.8,0.1,0.8…]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b="1" dirty="0">
                <a:solidFill>
                  <a:schemeClr val="accent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[1.1,0.4,0.6,1.8…]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b="1" dirty="0">
                <a:solidFill>
                  <a:schemeClr val="accent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[0.4,1.9,0.5,0.3…]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b="1" dirty="0">
                <a:solidFill>
                  <a:schemeClr val="accent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[0.3,0.5,0.2,1.6…]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b="1" dirty="0">
                <a:solidFill>
                  <a:schemeClr val="accent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…</a:t>
            </a:r>
            <a:endParaRPr kumimoji="1" lang="zh-CN" altLang="en-US" sz="1400" b="1" dirty="0">
              <a:solidFill>
                <a:schemeClr val="accent3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63F1D376-31E2-6C9A-8709-8472C3A1B23C}"/>
              </a:ext>
            </a:extLst>
          </p:cNvPr>
          <p:cNvSpPr/>
          <p:nvPr/>
        </p:nvSpPr>
        <p:spPr>
          <a:xfrm>
            <a:off x="2239543" y="1673390"/>
            <a:ext cx="733926" cy="283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CCF0160F-79F1-1D83-553C-12A8169E3A8B}"/>
              </a:ext>
            </a:extLst>
          </p:cNvPr>
          <p:cNvSpPr/>
          <p:nvPr/>
        </p:nvSpPr>
        <p:spPr>
          <a:xfrm>
            <a:off x="4559855" y="1676080"/>
            <a:ext cx="733926" cy="283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B84CF4-364C-C0E5-AA92-A554FC3FD3A8}"/>
              </a:ext>
            </a:extLst>
          </p:cNvPr>
          <p:cNvSpPr txBox="1"/>
          <p:nvPr/>
        </p:nvSpPr>
        <p:spPr>
          <a:xfrm>
            <a:off x="478758" y="5417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用户私有文档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6E6169-6FD5-CEF4-8DC1-D56965D26016}"/>
              </a:ext>
            </a:extLst>
          </p:cNvPr>
          <p:cNvSpPr txBox="1"/>
          <p:nvPr/>
        </p:nvSpPr>
        <p:spPr>
          <a:xfrm>
            <a:off x="3221085" y="5417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切分文档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FE61C6-7EA6-EAA7-40C4-978796EDE711}"/>
              </a:ext>
            </a:extLst>
          </p:cNvPr>
          <p:cNvSpPr txBox="1"/>
          <p:nvPr/>
        </p:nvSpPr>
        <p:spPr>
          <a:xfrm>
            <a:off x="5564592" y="5417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向量化及存储</a:t>
            </a:r>
          </a:p>
        </p:txBody>
      </p:sp>
      <p:pic>
        <p:nvPicPr>
          <p:cNvPr id="31" name="图形 30">
            <a:extLst>
              <a:ext uri="{FF2B5EF4-FFF2-40B4-BE49-F238E27FC236}">
                <a16:creationId xmlns:a16="http://schemas.microsoft.com/office/drawing/2014/main" id="{00FC14D1-6E36-2401-E12C-24D2BF1E14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0943" y="4282631"/>
            <a:ext cx="733926" cy="733926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04BC160D-8375-130A-0DC0-CF58E467B8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74959" y="4325782"/>
            <a:ext cx="733926" cy="733926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742B1A10-8E42-BBF2-932D-DE40A63580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06653" y="4133486"/>
            <a:ext cx="952500" cy="9525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84230460-E176-58F7-ED71-BA7BE01B82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256921" y="4216495"/>
            <a:ext cx="952500" cy="9525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00F2E6F-F3DD-4527-F86A-86440A88ACF3}"/>
              </a:ext>
            </a:extLst>
          </p:cNvPr>
          <p:cNvSpPr txBox="1"/>
          <p:nvPr/>
        </p:nvSpPr>
        <p:spPr>
          <a:xfrm>
            <a:off x="2573771" y="4390549"/>
            <a:ext cx="2364206" cy="41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b="1" dirty="0">
                <a:solidFill>
                  <a:schemeClr val="accent3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[0.3,0.4,0.1,1.3…]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30CE72-0E2F-DD4F-77B8-24DCFF1C0C30}"/>
              </a:ext>
            </a:extLst>
          </p:cNvPr>
          <p:cNvSpPr txBox="1"/>
          <p:nvPr/>
        </p:nvSpPr>
        <p:spPr>
          <a:xfrm>
            <a:off x="623908" y="5055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用户问题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909B65A-6CEF-38E5-C82A-F0218E239F83}"/>
              </a:ext>
            </a:extLst>
          </p:cNvPr>
          <p:cNvSpPr txBox="1"/>
          <p:nvPr/>
        </p:nvSpPr>
        <p:spPr>
          <a:xfrm>
            <a:off x="5861581" y="5016585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Prompt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</a:t>
            </a:r>
            <a:r>
              <a:rPr kumimoji="1" lang="zh-CN" altLang="en-US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提示语</a:t>
            </a:r>
            <a:r>
              <a:rPr kumimoji="1" lang="en-US" altLang="zh-CN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)</a:t>
            </a:r>
            <a:endParaRPr kumimoji="1" lang="zh-CN" altLang="en-US" b="1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DEF9457-9003-BE2D-6C79-A2B8CA79788A}"/>
              </a:ext>
            </a:extLst>
          </p:cNvPr>
          <p:cNvSpPr txBox="1"/>
          <p:nvPr/>
        </p:nvSpPr>
        <p:spPr>
          <a:xfrm>
            <a:off x="3200259" y="47833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向量化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EE3FADD-B8F5-B13E-0292-3311C6A276A9}"/>
              </a:ext>
            </a:extLst>
          </p:cNvPr>
          <p:cNvSpPr txBox="1"/>
          <p:nvPr/>
        </p:nvSpPr>
        <p:spPr>
          <a:xfrm>
            <a:off x="8081990" y="510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大模型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110B74B-0382-8E4F-4D5E-67E7D560BA36}"/>
              </a:ext>
            </a:extLst>
          </p:cNvPr>
          <p:cNvSpPr txBox="1"/>
          <p:nvPr/>
        </p:nvSpPr>
        <p:spPr>
          <a:xfrm>
            <a:off x="10410005" y="5085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答案</a:t>
            </a:r>
          </a:p>
        </p:txBody>
      </p:sp>
      <p:sp>
        <p:nvSpPr>
          <p:cNvPr id="46" name="矩形标注 45">
            <a:extLst>
              <a:ext uri="{FF2B5EF4-FFF2-40B4-BE49-F238E27FC236}">
                <a16:creationId xmlns:a16="http://schemas.microsoft.com/office/drawing/2014/main" id="{B0884579-2DAA-46DD-4E58-9E4948E6DE86}"/>
              </a:ext>
            </a:extLst>
          </p:cNvPr>
          <p:cNvSpPr/>
          <p:nvPr/>
        </p:nvSpPr>
        <p:spPr>
          <a:xfrm>
            <a:off x="652089" y="5482731"/>
            <a:ext cx="1396329" cy="685800"/>
          </a:xfrm>
          <a:prstGeom prst="wedgeRectCallout">
            <a:avLst>
              <a:gd name="adj1" fmla="val -20833"/>
              <a:gd name="adj2" fmla="val -7083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上海的住宿标准是多少</a:t>
            </a:r>
          </a:p>
        </p:txBody>
      </p:sp>
      <p:sp>
        <p:nvSpPr>
          <p:cNvPr id="47" name="矩形标注 46">
            <a:extLst>
              <a:ext uri="{FF2B5EF4-FFF2-40B4-BE49-F238E27FC236}">
                <a16:creationId xmlns:a16="http://schemas.microsoft.com/office/drawing/2014/main" id="{04574B58-BFCA-7BF6-795D-5E031E8844DA}"/>
              </a:ext>
            </a:extLst>
          </p:cNvPr>
          <p:cNvSpPr/>
          <p:nvPr/>
        </p:nvSpPr>
        <p:spPr>
          <a:xfrm>
            <a:off x="7701788" y="977330"/>
            <a:ext cx="3930742" cy="1418136"/>
          </a:xfrm>
          <a:prstGeom prst="wedgeRectCallout">
            <a:avLst>
              <a:gd name="adj1" fmla="val -63054"/>
              <a:gd name="adj2" fmla="val -2346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一线的城市标准是 </a:t>
            </a:r>
            <a:r>
              <a:rPr kumimoji="1" lang="en-US" altLang="zh-CN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500</a:t>
            </a:r>
            <a:r>
              <a:rPr kumimoji="1" lang="zh-CN" altLang="en-US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，二线城市的标准是 </a:t>
            </a:r>
            <a:r>
              <a:rPr kumimoji="1" lang="en-US" altLang="zh-CN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400</a:t>
            </a:r>
            <a:r>
              <a:rPr kumimoji="1" lang="zh-CN" altLang="en-US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，三线城市的标准是</a:t>
            </a:r>
            <a:r>
              <a:rPr kumimoji="1" lang="en-US" altLang="zh-CN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300</a:t>
            </a:r>
            <a:r>
              <a:rPr kumimoji="1" lang="zh-CN" altLang="en-US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，</a:t>
            </a:r>
            <a:r>
              <a:rPr kumimoji="1" lang="en-US" altLang="zh-CN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一线城市包括：北京、上海、广州、深圳</a:t>
            </a:r>
            <a:r>
              <a:rPr kumimoji="1" lang="en-US" altLang="zh-CN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…</a:t>
            </a:r>
            <a:endParaRPr kumimoji="1" lang="zh-CN" altLang="en-US" sz="1400" dirty="0">
              <a:latin typeface="Source Han Sans SC Medium" panose="020B0500000000000000" pitchFamily="34" charset="-128"/>
              <a:ea typeface="Source Han Sans SC Medium" panose="020B0500000000000000" pitchFamily="34" charset="-128"/>
            </a:endParaRPr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14E92648-CC1C-C7CE-03A6-240796789450}"/>
              </a:ext>
            </a:extLst>
          </p:cNvPr>
          <p:cNvSpPr/>
          <p:nvPr/>
        </p:nvSpPr>
        <p:spPr>
          <a:xfrm>
            <a:off x="1653384" y="4438360"/>
            <a:ext cx="733926" cy="283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CEB4E5D1-4A3E-6188-3504-C1C4863EB1AE}"/>
              </a:ext>
            </a:extLst>
          </p:cNvPr>
          <p:cNvSpPr/>
          <p:nvPr/>
        </p:nvSpPr>
        <p:spPr>
          <a:xfrm rot="19021606">
            <a:off x="3902678" y="3483433"/>
            <a:ext cx="2048279" cy="283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774199-D50F-1AF7-489A-60A541587081}"/>
              </a:ext>
            </a:extLst>
          </p:cNvPr>
          <p:cNvSpPr txBox="1"/>
          <p:nvPr/>
        </p:nvSpPr>
        <p:spPr>
          <a:xfrm>
            <a:off x="4559855" y="3564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相似度检测</a:t>
            </a: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B3E43452-027D-E350-40B7-AA73C05A0389}"/>
              </a:ext>
            </a:extLst>
          </p:cNvPr>
          <p:cNvSpPr/>
          <p:nvPr/>
        </p:nvSpPr>
        <p:spPr>
          <a:xfrm rot="5400000">
            <a:off x="5702560" y="3352256"/>
            <a:ext cx="1278721" cy="283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F6A4B60-4D97-6FBF-1F51-0C300E908683}"/>
              </a:ext>
            </a:extLst>
          </p:cNvPr>
          <p:cNvSpPr txBox="1"/>
          <p:nvPr/>
        </p:nvSpPr>
        <p:spPr>
          <a:xfrm>
            <a:off x="6407175" y="3308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整合后</a:t>
            </a:r>
          </a:p>
        </p:txBody>
      </p:sp>
      <p:sp>
        <p:nvSpPr>
          <p:cNvPr id="53" name="矩形标注 52">
            <a:extLst>
              <a:ext uri="{FF2B5EF4-FFF2-40B4-BE49-F238E27FC236}">
                <a16:creationId xmlns:a16="http://schemas.microsoft.com/office/drawing/2014/main" id="{C9113724-6031-D7DC-38F7-DD334EECE6D7}"/>
              </a:ext>
            </a:extLst>
          </p:cNvPr>
          <p:cNvSpPr/>
          <p:nvPr/>
        </p:nvSpPr>
        <p:spPr>
          <a:xfrm>
            <a:off x="10410005" y="5537770"/>
            <a:ext cx="1396329" cy="685800"/>
          </a:xfrm>
          <a:prstGeom prst="wedgeRectCallout">
            <a:avLst>
              <a:gd name="adj1" fmla="val -20833"/>
              <a:gd name="adj2" fmla="val -7083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上海的住宿标准是</a:t>
            </a:r>
            <a:r>
              <a:rPr kumimoji="1" lang="en-US" altLang="zh-CN" sz="1400" dirty="0"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500</a:t>
            </a:r>
            <a:endParaRPr kumimoji="1" lang="zh-CN" altLang="en-US" sz="1400" dirty="0">
              <a:latin typeface="Source Han Sans SC Medium" panose="020B0500000000000000" pitchFamily="34" charset="-128"/>
              <a:ea typeface="Source Han Sans SC Medium" panose="020B0500000000000000" pitchFamily="34" charset="-128"/>
            </a:endParaRPr>
          </a:p>
        </p:txBody>
      </p:sp>
      <p:sp>
        <p:nvSpPr>
          <p:cNvPr id="54" name="右箭头 53">
            <a:extLst>
              <a:ext uri="{FF2B5EF4-FFF2-40B4-BE49-F238E27FC236}">
                <a16:creationId xmlns:a16="http://schemas.microsoft.com/office/drawing/2014/main" id="{04BF33D2-FE9C-6908-3485-CE2E8EB78EC5}"/>
              </a:ext>
            </a:extLst>
          </p:cNvPr>
          <p:cNvSpPr/>
          <p:nvPr/>
        </p:nvSpPr>
        <p:spPr>
          <a:xfrm>
            <a:off x="7011941" y="4553246"/>
            <a:ext cx="733926" cy="283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DE81410C-97FF-77E8-E439-92BC66D4A7B2}"/>
              </a:ext>
            </a:extLst>
          </p:cNvPr>
          <p:cNvSpPr/>
          <p:nvPr/>
        </p:nvSpPr>
        <p:spPr>
          <a:xfrm>
            <a:off x="9251742" y="4470002"/>
            <a:ext cx="733926" cy="283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9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7A789A-2B57-7EFD-C3C5-9BC09BDC9BC9}"/>
              </a:ext>
            </a:extLst>
          </p:cNvPr>
          <p:cNvSpPr txBox="1"/>
          <p:nvPr/>
        </p:nvSpPr>
        <p:spPr>
          <a:xfrm>
            <a:off x="660400" y="1036886"/>
            <a:ext cx="10871200" cy="494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提高准确性和上下文相关性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传统的生成模型虽然能够生成流畅的文本，但有时会因为缺乏上下文或准确性而给出错误或不相关的回答。</a:t>
            </a:r>
            <a:r>
              <a:rPr lang="en-US" altLang="zh-CN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RAG</a:t>
            </a: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通过从知识库中检索相关信息，确保生成的内容更加准确和相关。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应对知识局限性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生成模型依赖于训练数据，可能在一些领域或新知识上表现不佳。通过结合实时的检索系统，</a:t>
            </a:r>
            <a:r>
              <a:rPr lang="en-US" altLang="zh-CN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RAG</a:t>
            </a: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能够利用最新和领域特定的信息，从而生成更准确和及时的回答。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处理复杂或多步查询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对于复杂的问题或需要多步推理的任务，单纯的生成模型可能无法给出完整的回答。</a:t>
            </a:r>
            <a:r>
              <a:rPr lang="en-US" altLang="zh-CN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RAG</a:t>
            </a: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可以通过检索多种信息源，生成更全面的回答。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应对领域的问答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在开放域问答任务中，问题可能涉及广泛的主题和领域，生成模型可能无法覆盖所有领域的知识。</a:t>
            </a:r>
            <a:r>
              <a:rPr lang="en-US" altLang="zh-CN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RAG</a:t>
            </a: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通过从外部知识库中检索相关信息，增强了生成模型的能力，使其能够更好地应对各种问题。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灵活性和扩展性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RAG</a:t>
            </a:r>
            <a:r>
              <a:rPr lang="zh-CN" altLang="en-US" sz="1400" dirty="0">
                <a:solidFill>
                  <a:schemeClr val="accent3"/>
                </a:solidFill>
                <a:latin typeface="Source Han Sans SC Medium" panose="020B0500000000000000" pitchFamily="34" charset="-128"/>
                <a:ea typeface="Source Han Sans SC Medium" panose="020B0500000000000000" pitchFamily="34" charset="-128"/>
              </a:rPr>
              <a:t>的结构使得它能够灵活地适应不同的知识库和领域需求，这种模块化的设计使得它比单一的生成模型更加灵活和可扩展。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5D8B02-C485-522B-6502-1A0D368BC9E1}"/>
              </a:ext>
            </a:extLst>
          </p:cNvPr>
          <p:cNvSpPr txBox="1"/>
          <p:nvPr/>
        </p:nvSpPr>
        <p:spPr>
          <a:xfrm>
            <a:off x="4353560" y="288318"/>
            <a:ext cx="348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RAG </a:t>
            </a:r>
            <a:r>
              <a:rPr kumimoji="1" lang="zh-CN" altLang="en-US" sz="3200" b="1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的优势</a:t>
            </a:r>
          </a:p>
        </p:txBody>
      </p:sp>
    </p:spTree>
    <p:extLst>
      <p:ext uri="{BB962C8B-B14F-4D97-AF65-F5344CB8AC3E}">
        <p14:creationId xmlns:p14="http://schemas.microsoft.com/office/powerpoint/2010/main" val="175895184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1037</TotalTime>
  <Words>466</Words>
  <Application>Microsoft Macintosh PowerPoint</Application>
  <PresentationFormat>宽屏</PresentationFormat>
  <Paragraphs>45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Source Han Sans SC</vt:lpstr>
      <vt:lpstr>Source Han Sans SC Medium</vt:lpstr>
      <vt:lpstr>Arial</vt:lpstr>
      <vt:lpstr>Gill Sans MT</vt:lpstr>
      <vt:lpstr>包裹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b5808</dc:creator>
  <cp:lastModifiedBy>b5808</cp:lastModifiedBy>
  <cp:revision>9</cp:revision>
  <dcterms:created xsi:type="dcterms:W3CDTF">2024-08-26T13:06:44Z</dcterms:created>
  <dcterms:modified xsi:type="dcterms:W3CDTF">2024-08-27T08:17:33Z</dcterms:modified>
</cp:coreProperties>
</file>