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>
        <p:scale>
          <a:sx n="100" d="100"/>
          <a:sy n="100" d="100"/>
        </p:scale>
        <p:origin x="61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png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9037-1434-461D-9201-B3B1A68ABF93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6ECF-739C-4F5C-A0BD-66EFE0C2C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7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9037-1434-461D-9201-B3B1A68ABF93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6ECF-739C-4F5C-A0BD-66EFE0C2C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76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9037-1434-461D-9201-B3B1A68ABF93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6ECF-739C-4F5C-A0BD-66EFE0C2C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30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9037-1434-461D-9201-B3B1A68ABF93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6ECF-739C-4F5C-A0BD-66EFE0C2C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25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9037-1434-461D-9201-B3B1A68ABF93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6ECF-739C-4F5C-A0BD-66EFE0C2C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77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9037-1434-461D-9201-B3B1A68ABF93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6ECF-739C-4F5C-A0BD-66EFE0C2C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71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9037-1434-461D-9201-B3B1A68ABF93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6ECF-739C-4F5C-A0BD-66EFE0C2C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7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9037-1434-461D-9201-B3B1A68ABF93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6ECF-739C-4F5C-A0BD-66EFE0C2C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21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9037-1434-461D-9201-B3B1A68ABF93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6ECF-739C-4F5C-A0BD-66EFE0C2C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19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9037-1434-461D-9201-B3B1A68ABF93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6ECF-739C-4F5C-A0BD-66EFE0C2C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52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9037-1434-461D-9201-B3B1A68ABF93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6ECF-739C-4F5C-A0BD-66EFE0C2C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7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9037-1434-461D-9201-B3B1A68ABF93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26ECF-739C-4F5C-A0BD-66EFE0C2C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49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266" y="1287978"/>
            <a:ext cx="76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</a:t>
            </a:r>
            <a:r>
              <a:rPr lang="en-US" b="1" dirty="0" smtClean="0"/>
              <a:t>Irkutsk Edition. </a:t>
            </a:r>
            <a:r>
              <a:rPr lang="ru-RU" dirty="0" smtClean="0"/>
              <a:t>Если  контроллер в шкафу </a:t>
            </a:r>
            <a:r>
              <a:rPr lang="en-US" dirty="0" smtClean="0"/>
              <a:t>DP-CTRL – </a:t>
            </a:r>
            <a:r>
              <a:rPr lang="en-US" dirty="0" err="1" smtClean="0"/>
              <a:t>cpCOmini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256400"/>
              </p:ext>
            </p:extLst>
          </p:nvPr>
        </p:nvGraphicFramePr>
        <p:xfrm>
          <a:off x="10348879" y="810656"/>
          <a:ext cx="8191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Точечный рисунок" r:id="rId3" imgW="2343477" imgH="3753374" progId="Paint.Picture">
                  <p:embed/>
                </p:oleObj>
              </mc:Choice>
              <mc:Fallback>
                <p:oleObj name="Точечный рисунок" r:id="rId3" imgW="2343477" imgH="375337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8879" y="810656"/>
                        <a:ext cx="81915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47358" y="188813"/>
            <a:ext cx="8363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Памятка по определению типа схемы в </a:t>
            </a:r>
            <a:r>
              <a:rPr lang="ru-RU" sz="2400" dirty="0" err="1" smtClean="0"/>
              <a:t>бассейных</a:t>
            </a:r>
            <a:r>
              <a:rPr lang="ru-RU" sz="2400" dirty="0" smtClean="0"/>
              <a:t> установках.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94266" y="2848246"/>
            <a:ext cx="766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ru-RU" dirty="0" smtClean="0"/>
              <a:t>. </a:t>
            </a:r>
            <a:r>
              <a:rPr lang="en-US" b="1" dirty="0" smtClean="0"/>
              <a:t>M</a:t>
            </a:r>
            <a:r>
              <a:rPr lang="ru-RU" b="1" dirty="0" smtClean="0"/>
              <a:t>3</a:t>
            </a:r>
            <a:r>
              <a:rPr lang="en-US" b="1" dirty="0" smtClean="0"/>
              <a:t>. </a:t>
            </a:r>
            <a:r>
              <a:rPr lang="en-US" dirty="0" smtClean="0"/>
              <a:t>DP</a:t>
            </a:r>
            <a:r>
              <a:rPr lang="ru-RU" dirty="0" smtClean="0"/>
              <a:t>-</a:t>
            </a:r>
            <a:r>
              <a:rPr lang="en-US" dirty="0" smtClean="0"/>
              <a:t>CTRL – Large. </a:t>
            </a:r>
            <a:r>
              <a:rPr lang="ru-RU" dirty="0"/>
              <a:t>В</a:t>
            </a:r>
            <a:r>
              <a:rPr lang="ru-RU" dirty="0" smtClean="0"/>
              <a:t>ыход </a:t>
            </a:r>
            <a:r>
              <a:rPr lang="en-US" dirty="0" smtClean="0"/>
              <a:t>NO1</a:t>
            </a:r>
            <a:r>
              <a:rPr lang="ru-RU" dirty="0" smtClean="0"/>
              <a:t> – свободен.</a:t>
            </a:r>
            <a:endParaRPr lang="en-US" dirty="0" smtClean="0"/>
          </a:p>
          <a:p>
            <a:r>
              <a:rPr lang="ru-RU" dirty="0" smtClean="0"/>
              <a:t>(на </a:t>
            </a:r>
            <a:r>
              <a:rPr lang="ru-RU" dirty="0" err="1" smtClean="0"/>
              <a:t>эл</a:t>
            </a:r>
            <a:r>
              <a:rPr lang="ru-RU" dirty="0" err="1" smtClean="0"/>
              <a:t>ектр</a:t>
            </a:r>
            <a:r>
              <a:rPr lang="ru-RU" dirty="0" smtClean="0"/>
              <a:t>. </a:t>
            </a:r>
            <a:r>
              <a:rPr lang="ru-RU" dirty="0" smtClean="0"/>
              <a:t>принципиальных схемах: </a:t>
            </a:r>
            <a:r>
              <a:rPr lang="en-US" dirty="0" smtClean="0"/>
              <a:t>PL.C11.0</a:t>
            </a:r>
            <a:r>
              <a:rPr lang="ru-RU" dirty="0" smtClean="0"/>
              <a:t>2 и выше</a:t>
            </a:r>
            <a:r>
              <a:rPr lang="en-US" dirty="0" smtClean="0"/>
              <a:t>)</a:t>
            </a:r>
            <a:endParaRPr lang="ru-RU" dirty="0" smtClean="0"/>
          </a:p>
        </p:txBody>
      </p:sp>
      <p:grpSp>
        <p:nvGrpSpPr>
          <p:cNvPr id="21" name="Группа 20"/>
          <p:cNvGrpSpPr/>
          <p:nvPr/>
        </p:nvGrpSpPr>
        <p:grpSpPr>
          <a:xfrm>
            <a:off x="7742204" y="2476389"/>
            <a:ext cx="3425825" cy="947181"/>
            <a:chOff x="6541343" y="2314464"/>
            <a:chExt cx="3425825" cy="947181"/>
          </a:xfrm>
        </p:grpSpPr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2990964"/>
                </p:ext>
              </p:extLst>
            </p:nvPr>
          </p:nvGraphicFramePr>
          <p:xfrm>
            <a:off x="6541343" y="2463133"/>
            <a:ext cx="3425825" cy="798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Точечный рисунок" r:id="rId5" imgW="5334120" imgH="1228680" progId="Paint.Picture">
                    <p:embed/>
                  </p:oleObj>
                </mc:Choice>
                <mc:Fallback>
                  <p:oleObj name="Точечный рисунок" r:id="rId5" imgW="5334120" imgH="1228680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1343" y="2463133"/>
                          <a:ext cx="3425825" cy="7985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Овал 10"/>
            <p:cNvSpPr/>
            <p:nvPr/>
          </p:nvSpPr>
          <p:spPr>
            <a:xfrm>
              <a:off x="8688596" y="2314464"/>
              <a:ext cx="190500" cy="5894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ru-RU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94266" y="4301811"/>
            <a:ext cx="766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3. </a:t>
            </a:r>
            <a:r>
              <a:rPr lang="en-US" b="1" dirty="0" smtClean="0"/>
              <a:t>M</a:t>
            </a:r>
            <a:r>
              <a:rPr lang="ru-RU" b="1" dirty="0"/>
              <a:t>2</a:t>
            </a:r>
            <a:r>
              <a:rPr lang="en-US" b="1" dirty="0" smtClean="0"/>
              <a:t>. </a:t>
            </a:r>
            <a:r>
              <a:rPr lang="en-US" dirty="0" smtClean="0"/>
              <a:t>DP</a:t>
            </a:r>
            <a:r>
              <a:rPr lang="ru-RU" dirty="0" smtClean="0"/>
              <a:t>-</a:t>
            </a:r>
            <a:r>
              <a:rPr lang="en-US" dirty="0" smtClean="0"/>
              <a:t>CTRL – Large. </a:t>
            </a:r>
            <a:r>
              <a:rPr lang="ru-RU" dirty="0" smtClean="0"/>
              <a:t>Выход </a:t>
            </a:r>
            <a:r>
              <a:rPr lang="en-US" dirty="0" smtClean="0"/>
              <a:t>NO1</a:t>
            </a:r>
            <a:r>
              <a:rPr lang="ru-RU" dirty="0" smtClean="0"/>
              <a:t> – занят, выход </a:t>
            </a:r>
            <a:r>
              <a:rPr lang="en-US" dirty="0" smtClean="0"/>
              <a:t>NO12 </a:t>
            </a:r>
            <a:r>
              <a:rPr lang="ru-RU" dirty="0" smtClean="0"/>
              <a:t>–</a:t>
            </a:r>
            <a:r>
              <a:rPr lang="ru-RU" dirty="0" smtClean="0"/>
              <a:t> свободен.</a:t>
            </a:r>
          </a:p>
          <a:p>
            <a:r>
              <a:rPr lang="ru-RU" dirty="0" smtClean="0"/>
              <a:t>(</a:t>
            </a:r>
            <a:r>
              <a:rPr lang="ru-RU" dirty="0" smtClean="0"/>
              <a:t>на </a:t>
            </a:r>
            <a:r>
              <a:rPr lang="ru-RU" dirty="0" err="1" smtClean="0"/>
              <a:t>электр</a:t>
            </a:r>
            <a:r>
              <a:rPr lang="ru-RU" dirty="0" smtClean="0"/>
              <a:t>. принципиальных схемах: </a:t>
            </a:r>
            <a:r>
              <a:rPr lang="en-US" dirty="0" smtClean="0"/>
              <a:t>PL.C11.01)</a:t>
            </a:r>
            <a:endParaRPr lang="ru-RU" dirty="0" smtClean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647172" y="45894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2" name="Группа 21"/>
          <p:cNvGrpSpPr/>
          <p:nvPr/>
        </p:nvGrpSpPr>
        <p:grpSpPr>
          <a:xfrm>
            <a:off x="7568029" y="3854497"/>
            <a:ext cx="3600000" cy="1087178"/>
            <a:chOff x="6539329" y="3692572"/>
            <a:chExt cx="3600000" cy="1087178"/>
          </a:xfrm>
        </p:grpSpPr>
        <p:graphicFrame>
          <p:nvGraphicFramePr>
            <p:cNvPr id="16" name="Объект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5842746"/>
                </p:ext>
              </p:extLst>
            </p:nvPr>
          </p:nvGraphicFramePr>
          <p:xfrm>
            <a:off x="6539329" y="3713428"/>
            <a:ext cx="3600000" cy="1066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Точечный рисунок" r:id="rId7" imgW="4867200" imgH="1419120" progId="Paint.Picture">
                    <p:embed/>
                  </p:oleObj>
                </mc:Choice>
                <mc:Fallback>
                  <p:oleObj name="Точечный рисунок" r:id="rId7" imgW="4867200" imgH="141912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9329" y="3713428"/>
                          <a:ext cx="3600000" cy="106632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Овал 16"/>
            <p:cNvSpPr/>
            <p:nvPr/>
          </p:nvSpPr>
          <p:spPr>
            <a:xfrm>
              <a:off x="6737876" y="3692572"/>
              <a:ext cx="190500" cy="5894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9676326" y="3712105"/>
              <a:ext cx="190500" cy="5894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ru-RU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568029" y="5328214"/>
            <a:ext cx="3600000" cy="1091649"/>
            <a:chOff x="6539329" y="5166289"/>
            <a:chExt cx="3600000" cy="1091649"/>
          </a:xfrm>
        </p:grpSpPr>
        <p:graphicFrame>
          <p:nvGraphicFramePr>
            <p:cNvPr id="15" name="Объект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9173410"/>
                </p:ext>
              </p:extLst>
            </p:nvPr>
          </p:nvGraphicFramePr>
          <p:xfrm>
            <a:off x="6539329" y="5191616"/>
            <a:ext cx="3600000" cy="1066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Точечный рисунок" r:id="rId9" imgW="4867200" imgH="1419120" progId="Paint.Picture">
                    <p:embed/>
                  </p:oleObj>
                </mc:Choice>
                <mc:Fallback>
                  <p:oleObj name="Точечный рисунок" r:id="rId9" imgW="4867200" imgH="1419120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9329" y="5191616"/>
                          <a:ext cx="3600000" cy="106632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Овал 18"/>
            <p:cNvSpPr/>
            <p:nvPr/>
          </p:nvSpPr>
          <p:spPr>
            <a:xfrm>
              <a:off x="6737876" y="5170760"/>
              <a:ext cx="190500" cy="5894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9639730" y="5166289"/>
              <a:ext cx="190500" cy="5894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ru-RU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94266" y="5801667"/>
            <a:ext cx="76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4. </a:t>
            </a:r>
            <a:r>
              <a:rPr lang="en-US" b="1" dirty="0" smtClean="0"/>
              <a:t>M</a:t>
            </a:r>
            <a:r>
              <a:rPr lang="ru-RU" b="1" dirty="0" smtClean="0"/>
              <a:t>1</a:t>
            </a:r>
            <a:r>
              <a:rPr lang="en-US" b="1" dirty="0" smtClean="0"/>
              <a:t>. </a:t>
            </a:r>
            <a:r>
              <a:rPr lang="en-US" dirty="0" smtClean="0"/>
              <a:t>DP</a:t>
            </a:r>
            <a:r>
              <a:rPr lang="ru-RU" dirty="0" smtClean="0"/>
              <a:t>-</a:t>
            </a:r>
            <a:r>
              <a:rPr lang="en-US" dirty="0" smtClean="0"/>
              <a:t>CTRL – Large. </a:t>
            </a:r>
            <a:r>
              <a:rPr lang="ru-RU" dirty="0" smtClean="0"/>
              <a:t>Выход </a:t>
            </a:r>
            <a:r>
              <a:rPr lang="en-US" dirty="0" smtClean="0"/>
              <a:t>NO1</a:t>
            </a:r>
            <a:r>
              <a:rPr lang="ru-RU" dirty="0" smtClean="0"/>
              <a:t> – занят, выход </a:t>
            </a:r>
            <a:r>
              <a:rPr lang="en-US" dirty="0" smtClean="0"/>
              <a:t>NO12 </a:t>
            </a:r>
            <a:r>
              <a:rPr lang="ru-RU" dirty="0" smtClean="0"/>
              <a:t>–</a:t>
            </a:r>
            <a:r>
              <a:rPr lang="ru-RU" dirty="0" smtClean="0"/>
              <a:t> занят.</a:t>
            </a:r>
          </a:p>
        </p:txBody>
      </p:sp>
    </p:spTree>
    <p:extLst>
      <p:ext uri="{BB962C8B-B14F-4D97-AF65-F5344CB8AC3E}">
        <p14:creationId xmlns:p14="http://schemas.microsoft.com/office/powerpoint/2010/main" val="27086134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101</Words>
  <Application>Microsoft Office PowerPoint</Application>
  <PresentationFormat>Широкоэкранный</PresentationFormat>
  <Paragraphs>7</Paragraphs>
  <Slides>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Изображение Paintbrush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Дорофеев</dc:creator>
  <cp:lastModifiedBy>Сергей Дорофеев</cp:lastModifiedBy>
  <cp:revision>6</cp:revision>
  <dcterms:created xsi:type="dcterms:W3CDTF">2020-11-11T09:01:15Z</dcterms:created>
  <dcterms:modified xsi:type="dcterms:W3CDTF">2020-11-11T09:36:40Z</dcterms:modified>
</cp:coreProperties>
</file>