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charts/chart1.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24"/>
  </p:notesMasterIdLst>
  <p:handoutMasterIdLst>
    <p:handoutMasterId r:id="rId25"/>
  </p:handoutMasterIdLst>
  <p:sldIdLst>
    <p:sldId id="305" r:id="rId2"/>
    <p:sldId id="316" r:id="rId3"/>
    <p:sldId id="549" r:id="rId4"/>
    <p:sldId id="578" r:id="rId5"/>
    <p:sldId id="579" r:id="rId6"/>
    <p:sldId id="580" r:id="rId7"/>
    <p:sldId id="581" r:id="rId8"/>
    <p:sldId id="582" r:id="rId9"/>
    <p:sldId id="583" r:id="rId10"/>
    <p:sldId id="584" r:id="rId11"/>
    <p:sldId id="585" r:id="rId12"/>
    <p:sldId id="589" r:id="rId13"/>
    <p:sldId id="586" r:id="rId14"/>
    <p:sldId id="588" r:id="rId15"/>
    <p:sldId id="590" r:id="rId16"/>
    <p:sldId id="591" r:id="rId17"/>
    <p:sldId id="592" r:id="rId18"/>
    <p:sldId id="593" r:id="rId19"/>
    <p:sldId id="594" r:id="rId20"/>
    <p:sldId id="547" r:id="rId21"/>
    <p:sldId id="548" r:id="rId22"/>
    <p:sldId id="314" r:id="rId23"/>
  </p:sldIdLst>
  <p:sldSz cx="12192000" cy="6858000"/>
  <p:notesSz cx="7104063" cy="10234613"/>
  <p:defaultTextStyle>
    <a:defPPr>
      <a:defRPr lang="zh-CN"/>
    </a:defPPr>
    <a:lvl1pPr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28">
          <p15:clr>
            <a:srgbClr val="A4A3A4"/>
          </p15:clr>
        </p15:guide>
        <p15:guide id="2" pos="2883">
          <p15:clr>
            <a:srgbClr val="A4A3A4"/>
          </p15:clr>
        </p15:guide>
      </p15:sldGuideLst>
    </p:ext>
    <p:ext uri="{2D200454-40CA-4A62-9FC3-DE9A4176ACB9}">
      <p15:notesGuideLst xmlns:p15="http://schemas.microsoft.com/office/powerpoint/2012/main">
        <p15:guide id="1" orient="horz" pos="3223">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A7E1"/>
    <a:srgbClr val="1D1D1D"/>
    <a:srgbClr val="FFC000"/>
    <a:srgbClr val="8E55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96" autoAdjust="0"/>
    <p:restoredTop sz="93911" autoAdjust="0"/>
  </p:normalViewPr>
  <p:slideViewPr>
    <p:cSldViewPr snapToGrid="0">
      <p:cViewPr varScale="1">
        <p:scale>
          <a:sx n="108" d="100"/>
          <a:sy n="108" d="100"/>
        </p:scale>
        <p:origin x="870" y="204"/>
      </p:cViewPr>
      <p:guideLst>
        <p:guide orient="horz" pos="2128"/>
        <p:guide pos="2883"/>
      </p:guideLst>
    </p:cSldViewPr>
  </p:slideViewPr>
  <p:notesTextViewPr>
    <p:cViewPr>
      <p:scale>
        <a:sx n="1" d="1"/>
        <a:sy n="1" d="1"/>
      </p:scale>
      <p:origin x="0" y="0"/>
    </p:cViewPr>
  </p:notesTextViewPr>
  <p:notesViewPr>
    <p:cSldViewPr snapToGrid="0">
      <p:cViewPr varScale="1">
        <p:scale>
          <a:sx n="60" d="100"/>
          <a:sy n="60" d="100"/>
        </p:scale>
        <p:origin x="-3402" y="-84"/>
      </p:cViewPr>
      <p:guideLst>
        <p:guide orient="horz" pos="3223"/>
        <p:guide pos="2237"/>
      </p:guideLst>
    </p:cSldViewPr>
  </p:notes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6.2163016043300698E-2"/>
          <c:w val="1"/>
          <c:h val="0.95692390766954405"/>
        </c:manualLayout>
      </c:layout>
      <c:doughnutChart>
        <c:varyColors val="1"/>
        <c:ser>
          <c:idx val="0"/>
          <c:order val="0"/>
          <c:tx>
            <c:strRef>
              <c:f>Sheet1!$B$1</c:f>
              <c:strCache>
                <c:ptCount val="1"/>
                <c:pt idx="0">
                  <c:v>Q1</c:v>
                </c:pt>
              </c:strCache>
            </c:strRef>
          </c:tx>
          <c:spPr>
            <a:ln w="19050">
              <a:noFill/>
            </a:ln>
          </c:spPr>
          <c:dPt>
            <c:idx val="0"/>
            <c:bubble3D val="0"/>
            <c:spPr>
              <a:solidFill>
                <a:srgbClr val="28A7E1"/>
              </a:solidFill>
              <a:ln w="19050">
                <a:noFill/>
              </a:ln>
              <a:effectLst/>
            </c:spPr>
            <c:extLst>
              <c:ext xmlns:c16="http://schemas.microsoft.com/office/drawing/2014/chart" uri="{C3380CC4-5D6E-409C-BE32-E72D297353CC}">
                <c16:uniqueId val="{00000001-5EB2-4090-B579-49631CC0A367}"/>
              </c:ext>
            </c:extLst>
          </c:dPt>
          <c:dPt>
            <c:idx val="1"/>
            <c:bubble3D val="0"/>
            <c:spPr>
              <a:noFill/>
              <a:ln w="19050">
                <a:noFill/>
              </a:ln>
              <a:effectLst/>
            </c:spPr>
            <c:extLst>
              <c:ext xmlns:c16="http://schemas.microsoft.com/office/drawing/2014/chart" uri="{C3380CC4-5D6E-409C-BE32-E72D297353CC}">
                <c16:uniqueId val="{00000003-5EB2-4090-B579-49631CC0A367}"/>
              </c:ext>
            </c:extLst>
          </c:dPt>
          <c:cat>
            <c:strRef>
              <c:f>Sheet1!$A$2:$A$3</c:f>
              <c:strCache>
                <c:ptCount val="2"/>
                <c:pt idx="0">
                  <c:v>A</c:v>
                </c:pt>
                <c:pt idx="1">
                  <c:v>非A</c:v>
                </c:pt>
              </c:strCache>
            </c:strRef>
          </c:cat>
          <c:val>
            <c:numRef>
              <c:f>Sheet1!$B$2:$B$3</c:f>
              <c:numCache>
                <c:formatCode>General</c:formatCode>
                <c:ptCount val="2"/>
                <c:pt idx="0">
                  <c:v>8</c:v>
                </c:pt>
                <c:pt idx="1">
                  <c:v>2</c:v>
                </c:pt>
              </c:numCache>
            </c:numRef>
          </c:val>
          <c:extLst>
            <c:ext xmlns:c16="http://schemas.microsoft.com/office/drawing/2014/chart" uri="{C3380CC4-5D6E-409C-BE32-E72D297353CC}">
              <c16:uniqueId val="{00000004-5EB2-4090-B579-49631CC0A367}"/>
            </c:ext>
          </c:extLst>
        </c:ser>
        <c:ser>
          <c:idx val="1"/>
          <c:order val="1"/>
          <c:tx>
            <c:strRef>
              <c:f>Sheet1!$C$1</c:f>
              <c:strCache>
                <c:ptCount val="1"/>
                <c:pt idx="0">
                  <c:v>Q2</c:v>
                </c:pt>
              </c:strCache>
            </c:strRef>
          </c:tx>
          <c:dPt>
            <c:idx val="0"/>
            <c:bubble3D val="0"/>
            <c:spPr>
              <a:noFill/>
              <a:ln w="19050">
                <a:solidFill>
                  <a:schemeClr val="lt1"/>
                </a:solidFill>
              </a:ln>
              <a:effectLst/>
            </c:spPr>
            <c:extLst>
              <c:ext xmlns:c16="http://schemas.microsoft.com/office/drawing/2014/chart" uri="{C3380CC4-5D6E-409C-BE32-E72D297353CC}">
                <c16:uniqueId val="{00000006-5EB2-4090-B579-49631CC0A367}"/>
              </c:ext>
            </c:extLst>
          </c:dPt>
          <c:dPt>
            <c:idx val="1"/>
            <c:bubble3D val="0"/>
            <c:spPr>
              <a:noFill/>
              <a:ln w="19050">
                <a:solidFill>
                  <a:schemeClr val="lt1"/>
                </a:solidFill>
              </a:ln>
              <a:effectLst/>
            </c:spPr>
            <c:extLst>
              <c:ext xmlns:c16="http://schemas.microsoft.com/office/drawing/2014/chart" uri="{C3380CC4-5D6E-409C-BE32-E72D297353CC}">
                <c16:uniqueId val="{00000008-5EB2-4090-B579-49631CC0A367}"/>
              </c:ext>
            </c:extLst>
          </c:dPt>
          <c:cat>
            <c:strRef>
              <c:f>Sheet1!$A$2:$A$3</c:f>
              <c:strCache>
                <c:ptCount val="2"/>
                <c:pt idx="0">
                  <c:v>A</c:v>
                </c:pt>
                <c:pt idx="1">
                  <c:v>非A</c:v>
                </c:pt>
              </c:strCache>
            </c:strRef>
          </c:cat>
          <c:val>
            <c:numRef>
              <c:f>Sheet1!$C$2:$C$3</c:f>
              <c:numCache>
                <c:formatCode>General</c:formatCode>
                <c:ptCount val="2"/>
                <c:pt idx="0">
                  <c:v>5</c:v>
                </c:pt>
                <c:pt idx="1">
                  <c:v>5</c:v>
                </c:pt>
              </c:numCache>
            </c:numRef>
          </c:val>
          <c:extLst>
            <c:ext xmlns:c16="http://schemas.microsoft.com/office/drawing/2014/chart" uri="{C3380CC4-5D6E-409C-BE32-E72D297353CC}">
              <c16:uniqueId val="{00000009-5EB2-4090-B579-49631CC0A367}"/>
            </c:ext>
          </c:extLst>
        </c:ser>
        <c:ser>
          <c:idx val="2"/>
          <c:order val="2"/>
          <c:tx>
            <c:strRef>
              <c:f>Sheet1!$D$1</c:f>
              <c:strCache>
                <c:ptCount val="1"/>
                <c:pt idx="0">
                  <c:v>Q3</c:v>
                </c:pt>
              </c:strCache>
            </c:strRef>
          </c:tx>
          <c:spPr>
            <a:ln w="19050">
              <a:noFill/>
            </a:ln>
          </c:spPr>
          <c:dPt>
            <c:idx val="0"/>
            <c:bubble3D val="0"/>
            <c:spPr>
              <a:solidFill>
                <a:srgbClr val="1D1D1D"/>
              </a:solidFill>
              <a:ln w="19050">
                <a:noFill/>
              </a:ln>
              <a:effectLst/>
            </c:spPr>
            <c:extLst>
              <c:ext xmlns:c16="http://schemas.microsoft.com/office/drawing/2014/chart" uri="{C3380CC4-5D6E-409C-BE32-E72D297353CC}">
                <c16:uniqueId val="{0000000B-5EB2-4090-B579-49631CC0A367}"/>
              </c:ext>
            </c:extLst>
          </c:dPt>
          <c:dPt>
            <c:idx val="1"/>
            <c:bubble3D val="0"/>
            <c:spPr>
              <a:noFill/>
              <a:ln w="19050">
                <a:noFill/>
              </a:ln>
              <a:effectLst/>
            </c:spPr>
            <c:extLst>
              <c:ext xmlns:c16="http://schemas.microsoft.com/office/drawing/2014/chart" uri="{C3380CC4-5D6E-409C-BE32-E72D297353CC}">
                <c16:uniqueId val="{0000000D-5EB2-4090-B579-49631CC0A367}"/>
              </c:ext>
            </c:extLst>
          </c:dPt>
          <c:cat>
            <c:strRef>
              <c:f>Sheet1!$A$2:$A$3</c:f>
              <c:strCache>
                <c:ptCount val="2"/>
                <c:pt idx="0">
                  <c:v>A</c:v>
                </c:pt>
                <c:pt idx="1">
                  <c:v>非A</c:v>
                </c:pt>
              </c:strCache>
            </c:strRef>
          </c:cat>
          <c:val>
            <c:numRef>
              <c:f>Sheet1!$D$2:$D$3</c:f>
              <c:numCache>
                <c:formatCode>General</c:formatCode>
                <c:ptCount val="2"/>
                <c:pt idx="0">
                  <c:v>6</c:v>
                </c:pt>
                <c:pt idx="1">
                  <c:v>4</c:v>
                </c:pt>
              </c:numCache>
            </c:numRef>
          </c:val>
          <c:extLst>
            <c:ext xmlns:c16="http://schemas.microsoft.com/office/drawing/2014/chart" uri="{C3380CC4-5D6E-409C-BE32-E72D297353CC}">
              <c16:uniqueId val="{0000000E-5EB2-4090-B579-49631CC0A367}"/>
            </c:ext>
          </c:extLst>
        </c:ser>
        <c:dLbls>
          <c:showLegendKey val="0"/>
          <c:showVal val="0"/>
          <c:showCatName val="0"/>
          <c:showSerName val="0"/>
          <c:showPercent val="0"/>
          <c:showBubbleSize val="0"/>
          <c:showLeaderLines val="0"/>
        </c:dLbls>
        <c:firstSliceAng val="0"/>
        <c:holeSize val="79"/>
      </c:doughnutChart>
      <c:spPr>
        <a:noFill/>
        <a:ln>
          <a:noFill/>
        </a:ln>
        <a:effectLst/>
      </c:spPr>
    </c:plotArea>
    <c:plotVisOnly val="1"/>
    <c:dispBlanksAs val="zero"/>
    <c:showDLblsOverMax val="0"/>
  </c:chart>
  <c:spPr>
    <a:noFill/>
    <a:ln>
      <a:noFill/>
    </a:ln>
    <a:effectLst/>
  </c:spPr>
  <c:txPr>
    <a:bodyPr/>
    <a:lstStyle/>
    <a:p>
      <a:pPr>
        <a:defRPr lang="zh-CN"/>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4024313" y="0"/>
            <a:ext cx="3078162" cy="511175"/>
          </a:xfrm>
          <a:prstGeom prst="rect">
            <a:avLst/>
          </a:prstGeom>
        </p:spPr>
        <p:txBody>
          <a:bodyPr vert="horz" lIns="91440" tIns="45720" rIns="91440" bIns="45720" rtlCol="0"/>
          <a:lstStyle>
            <a:lvl1pPr algn="r">
              <a:defRPr sz="1200"/>
            </a:lvl1pPr>
          </a:lstStyle>
          <a:p>
            <a:fld id="{4D2C7CC7-EA73-4A76-879D-6BD4A239FD28}" type="datetimeFigureOut">
              <a:rPr lang="zh-CN" altLang="en-US" smtClean="0"/>
              <a:pPr/>
              <a:t>2020/5/30</a:t>
            </a:fld>
            <a:endParaRPr lang="zh-CN" altLang="en-US"/>
          </a:p>
        </p:txBody>
      </p:sp>
      <p:sp>
        <p:nvSpPr>
          <p:cNvPr id="4" name="页脚占位符 3"/>
          <p:cNvSpPr>
            <a:spLocks noGrp="1"/>
          </p:cNvSpPr>
          <p:nvPr>
            <p:ph type="ftr" sz="quarter" idx="2"/>
          </p:nvPr>
        </p:nvSpPr>
        <p:spPr>
          <a:xfrm>
            <a:off x="0" y="9721850"/>
            <a:ext cx="3078163" cy="511175"/>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4024313" y="9721850"/>
            <a:ext cx="3078162" cy="511175"/>
          </a:xfrm>
          <a:prstGeom prst="rect">
            <a:avLst/>
          </a:prstGeom>
        </p:spPr>
        <p:txBody>
          <a:bodyPr vert="horz" lIns="91440" tIns="45720" rIns="91440" bIns="45720" rtlCol="0" anchor="b"/>
          <a:lstStyle>
            <a:lvl1pPr algn="r">
              <a:defRPr sz="1200"/>
            </a:lvl1pPr>
          </a:lstStyle>
          <a:p>
            <a:fld id="{BF947808-DA46-4307-8F6B-0B6CACB271AC}" type="slidenum">
              <a:rPr lang="zh-CN" altLang="en-US" smtClean="0"/>
              <a:pPr/>
              <a:t>‹#›</a:t>
            </a:fld>
            <a:endParaRPr lang="zh-CN" altLang="en-US"/>
          </a:p>
        </p:txBody>
      </p:sp>
    </p:spTree>
    <p:extLst>
      <p:ext uri="{BB962C8B-B14F-4D97-AF65-F5344CB8AC3E}">
        <p14:creationId xmlns:p14="http://schemas.microsoft.com/office/powerpoint/2010/main" val="28622276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1175"/>
          </a:xfrm>
          <a:prstGeom prst="rect">
            <a:avLst/>
          </a:prstGeom>
        </p:spPr>
        <p:txBody>
          <a:bodyPr vert="horz" lIns="91440" tIns="45720" rIns="91440" bIns="45720" rtlCol="0"/>
          <a:lstStyle>
            <a:lvl1pPr algn="r">
              <a:defRPr sz="1200"/>
            </a:lvl1pPr>
          </a:lstStyle>
          <a:p>
            <a:fld id="{0BA62AD4-1182-4AB8-87B8-9386B7E1FBBA}" type="datetimeFigureOut">
              <a:rPr lang="zh-CN" altLang="en-US" smtClean="0"/>
              <a:pPr/>
              <a:t>2020/5/30</a:t>
            </a:fld>
            <a:endParaRPr lang="zh-CN" altLang="en-US"/>
          </a:p>
        </p:txBody>
      </p:sp>
      <p:sp>
        <p:nvSpPr>
          <p:cNvPr id="4" name="幻灯片图像占位符 3"/>
          <p:cNvSpPr>
            <a:spLocks noGrp="1" noRot="1" noChangeAspect="1"/>
          </p:cNvSpPr>
          <p:nvPr>
            <p:ph type="sldImg" idx="2"/>
          </p:nvPr>
        </p:nvSpPr>
        <p:spPr>
          <a:xfrm>
            <a:off x="142875" y="768350"/>
            <a:ext cx="6818313" cy="38369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860925"/>
            <a:ext cx="5683250" cy="4605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1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1175"/>
          </a:xfrm>
          <a:prstGeom prst="rect">
            <a:avLst/>
          </a:prstGeom>
        </p:spPr>
        <p:txBody>
          <a:bodyPr vert="horz" lIns="91440" tIns="45720" rIns="91440" bIns="45720" rtlCol="0" anchor="b"/>
          <a:lstStyle>
            <a:lvl1pPr algn="r">
              <a:defRPr sz="1200"/>
            </a:lvl1pPr>
          </a:lstStyle>
          <a:p>
            <a:fld id="{0644F054-70ED-4B36-9274-6DAC6BB423FE}" type="slidenum">
              <a:rPr lang="zh-CN" altLang="en-US" smtClean="0"/>
              <a:pPr/>
              <a:t>‹#›</a:t>
            </a:fld>
            <a:endParaRPr lang="zh-CN" altLang="en-US"/>
          </a:p>
        </p:txBody>
      </p:sp>
    </p:spTree>
    <p:extLst>
      <p:ext uri="{BB962C8B-B14F-4D97-AF65-F5344CB8AC3E}">
        <p14:creationId xmlns:p14="http://schemas.microsoft.com/office/powerpoint/2010/main" val="3821117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44F054-70ED-4B36-9274-6DAC6BB423FE}" type="slidenum">
              <a:rPr lang="zh-CN" altLang="en-US" smtClean="0"/>
              <a:pPr/>
              <a:t>20</a:t>
            </a:fld>
            <a:endParaRPr lang="zh-CN" altLang="en-US"/>
          </a:p>
        </p:txBody>
      </p:sp>
    </p:spTree>
    <p:extLst>
      <p:ext uri="{BB962C8B-B14F-4D97-AF65-F5344CB8AC3E}">
        <p14:creationId xmlns:p14="http://schemas.microsoft.com/office/powerpoint/2010/main" val="1781218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44F054-70ED-4B36-9274-6DAC6BB423FE}" type="slidenum">
              <a:rPr lang="zh-CN" altLang="en-US" smtClean="0"/>
              <a:pPr/>
              <a:t>21</a:t>
            </a:fld>
            <a:endParaRPr lang="zh-CN" altLang="en-US"/>
          </a:p>
        </p:txBody>
      </p:sp>
    </p:spTree>
    <p:extLst>
      <p:ext uri="{BB962C8B-B14F-4D97-AF65-F5344CB8AC3E}">
        <p14:creationId xmlns:p14="http://schemas.microsoft.com/office/powerpoint/2010/main" val="27025296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bg bwMode="auto">
      <p:bgPr>
        <a:pattFill prst="pct5">
          <a:fgClr>
            <a:srgbClr val="28A7E1"/>
          </a:fgClr>
          <a:bgClr>
            <a:schemeClr val="bg1"/>
          </a:bgClr>
        </a:pattFill>
        <a:effectLst/>
      </p:bgPr>
    </p:bg>
    <p:spTree>
      <p:nvGrpSpPr>
        <p:cNvPr id="1" name=""/>
        <p:cNvGrpSpPr/>
        <p:nvPr/>
      </p:nvGrpSpPr>
      <p:grpSpPr>
        <a:xfrm>
          <a:off x="0" y="0"/>
          <a:ext cx="0" cy="0"/>
          <a:chOff x="0" y="0"/>
          <a:chExt cx="0" cy="0"/>
        </a:xfrm>
      </p:grpSpPr>
      <p:graphicFrame>
        <p:nvGraphicFramePr>
          <p:cNvPr id="3" name="图表 2"/>
          <p:cNvGraphicFramePr/>
          <p:nvPr/>
        </p:nvGraphicFramePr>
        <p:xfrm>
          <a:off x="4150360" y="1461769"/>
          <a:ext cx="3345815" cy="3642360"/>
        </p:xfrm>
        <a:graphic>
          <a:graphicData uri="http://schemas.openxmlformats.org/drawingml/2006/chart">
            <c:chart xmlns:c="http://schemas.openxmlformats.org/drawingml/2006/chart" xmlns:r="http://schemas.openxmlformats.org/officeDocument/2006/relationships" r:id="rId2"/>
          </a:graphicData>
        </a:graphic>
      </p:graphicFrame>
      <p:sp>
        <p:nvSpPr>
          <p:cNvPr id="4" name="矩形 3"/>
          <p:cNvSpPr/>
          <p:nvPr userDrawn="1"/>
        </p:nvSpPr>
        <p:spPr>
          <a:xfrm>
            <a:off x="0" y="6648450"/>
            <a:ext cx="12192000" cy="209550"/>
          </a:xfrm>
          <a:prstGeom prst="rect">
            <a:avLst/>
          </a:pr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6" name="图片 1" descr="圆角-蓝色"/>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61550" y="5321300"/>
            <a:ext cx="2798763"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文本占位符 26"/>
          <p:cNvSpPr>
            <a:spLocks noGrp="1"/>
          </p:cNvSpPr>
          <p:nvPr>
            <p:ph type="body" idx="18" hasCustomPrompt="1"/>
          </p:nvPr>
        </p:nvSpPr>
        <p:spPr>
          <a:xfrm>
            <a:off x="4840605" y="2920365"/>
            <a:ext cx="2122805" cy="548640"/>
          </a:xfrm>
        </p:spPr>
        <p:txBody>
          <a:bodyPr>
            <a:noAutofit/>
          </a:bodyPr>
          <a:lstStyle>
            <a:lvl1pPr marL="0" indent="0">
              <a:buNone/>
              <a:defRPr sz="3600" b="1">
                <a:solidFill>
                  <a:srgbClr val="1D1D1D"/>
                </a:solidFill>
                <a:latin typeface="微软雅黑" panose="020B0503020204020204" charset="-122"/>
                <a:ea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单击编辑</a:t>
            </a:r>
          </a:p>
        </p:txBody>
      </p:sp>
      <p:sp>
        <p:nvSpPr>
          <p:cNvPr id="7" name="日期占位符 2"/>
          <p:cNvSpPr>
            <a:spLocks noGrp="1"/>
          </p:cNvSpPr>
          <p:nvPr>
            <p:ph type="dt" sz="half" idx="19"/>
          </p:nvPr>
        </p:nvSpPr>
        <p:spPr/>
        <p:txBody>
          <a:bodyPr/>
          <a:lstStyle>
            <a:lvl1pPr>
              <a:defRPr/>
            </a:lvl1pPr>
          </a:lstStyle>
          <a:p>
            <a:endParaRPr lang="zh-CN" altLang="en-US"/>
          </a:p>
        </p:txBody>
      </p:sp>
      <p:sp>
        <p:nvSpPr>
          <p:cNvPr id="8" name="页脚占位符 3"/>
          <p:cNvSpPr>
            <a:spLocks noGrp="1"/>
          </p:cNvSpPr>
          <p:nvPr>
            <p:ph type="ftr" sz="quarter" idx="20"/>
          </p:nvPr>
        </p:nvSpPr>
        <p:spPr/>
        <p:txBody>
          <a:bodyPr/>
          <a:lstStyle>
            <a:lvl1pPr>
              <a:defRPr/>
            </a:lvl1pPr>
          </a:lstStyle>
          <a:p>
            <a:endParaRPr lang="zh-CN" altLang="en-US"/>
          </a:p>
        </p:txBody>
      </p:sp>
      <p:sp>
        <p:nvSpPr>
          <p:cNvPr id="9" name="灯片编号占位符 4"/>
          <p:cNvSpPr>
            <a:spLocks noGrp="1"/>
          </p:cNvSpPr>
          <p:nvPr>
            <p:ph type="sldNum" sz="quarter" idx="21"/>
          </p:nvPr>
        </p:nvSpPr>
        <p:spPr/>
        <p:txBody>
          <a:bodyPr/>
          <a:lstStyle>
            <a:lvl1pPr>
              <a:defRPr/>
            </a:lvl1pPr>
          </a:lstStyle>
          <a:p>
            <a:fld id="{E0308083-9F7E-4138-A187-268429A0513A}" type="slidenum">
              <a:rPr lang="zh-CN" altLang="en-US"/>
              <a:pPr/>
              <a:t>‹#›</a:t>
            </a:fld>
            <a:endParaRPr lang="zh-CN" altLang="en-US"/>
          </a:p>
        </p:txBody>
      </p:sp>
    </p:spTree>
    <p:extLst>
      <p:ext uri="{BB962C8B-B14F-4D97-AF65-F5344CB8AC3E}">
        <p14:creationId xmlns:p14="http://schemas.microsoft.com/office/powerpoint/2010/main" val="4155130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标题和内容">
    <p:bg bwMode="auto">
      <p:bgPr>
        <a:pattFill prst="pct5">
          <a:fgClr>
            <a:srgbClr val="BFBFBF"/>
          </a:fgClr>
          <a:bgClr>
            <a:srgbClr val="F2F2F2"/>
          </a:bgClr>
        </a:pattFill>
        <a:effectLst/>
      </p:bgPr>
    </p:bg>
    <p:spTree>
      <p:nvGrpSpPr>
        <p:cNvPr id="1" name=""/>
        <p:cNvGrpSpPr/>
        <p:nvPr/>
      </p:nvGrpSpPr>
      <p:grpSpPr>
        <a:xfrm>
          <a:off x="0" y="0"/>
          <a:ext cx="0" cy="0"/>
          <a:chOff x="0" y="0"/>
          <a:chExt cx="0" cy="0"/>
        </a:xfrm>
      </p:grpSpPr>
      <p:sp>
        <p:nvSpPr>
          <p:cNvPr id="4" name="矩形 3"/>
          <p:cNvSpPr/>
          <p:nvPr userDrawn="1"/>
        </p:nvSpPr>
        <p:spPr>
          <a:xfrm>
            <a:off x="0" y="2372178"/>
            <a:ext cx="12192000" cy="1844675"/>
          </a:xfrm>
          <a:prstGeom prst="rect">
            <a:avLst/>
          </a:prstGeom>
          <a:solidFill>
            <a:srgbClr val="28A7E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 name="矩形 4"/>
          <p:cNvSpPr/>
          <p:nvPr userDrawn="1"/>
        </p:nvSpPr>
        <p:spPr>
          <a:xfrm>
            <a:off x="0" y="6648450"/>
            <a:ext cx="12192000" cy="209550"/>
          </a:xfrm>
          <a:prstGeom prst="rect">
            <a:avLst/>
          </a:pr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 name="标题 1"/>
          <p:cNvSpPr>
            <a:spLocks noGrp="1"/>
          </p:cNvSpPr>
          <p:nvPr>
            <p:ph type="title"/>
          </p:nvPr>
        </p:nvSpPr>
        <p:spPr>
          <a:xfrm>
            <a:off x="1152525" y="2653665"/>
            <a:ext cx="10515600" cy="1325563"/>
          </a:xfrm>
        </p:spPr>
        <p:txBody>
          <a:bodyPr/>
          <a:lstStyle>
            <a:lvl1pPr>
              <a:defRPr sz="5400" b="1">
                <a:solidFill>
                  <a:srgbClr val="1D1D1D"/>
                </a:solidFill>
                <a:latin typeface="微软雅黑" panose="020B0503020204020204" charset="-122"/>
                <a:ea typeface="微软雅黑" panose="020B0503020204020204" charset="-122"/>
              </a:defRPr>
            </a:lvl1pPr>
          </a:lstStyle>
          <a:p>
            <a:r>
              <a:rPr lang="zh-CN" altLang="en-US" noProof="1"/>
              <a:t>单击此处编辑母版标题样式</a:t>
            </a:r>
          </a:p>
        </p:txBody>
      </p:sp>
      <p:sp>
        <p:nvSpPr>
          <p:cNvPr id="8" name="副标题 7"/>
          <p:cNvSpPr>
            <a:spLocks noGrp="1"/>
          </p:cNvSpPr>
          <p:nvPr>
            <p:ph type="subTitle" idx="1" hasCustomPrompt="1"/>
          </p:nvPr>
        </p:nvSpPr>
        <p:spPr>
          <a:xfrm>
            <a:off x="1219200" y="4425315"/>
            <a:ext cx="7807960" cy="1655445"/>
          </a:xfrm>
        </p:spPr>
        <p:txBody>
          <a:bodyPr/>
          <a:lstStyle>
            <a:lvl1pPr marL="0" indent="0" algn="l">
              <a:buNone/>
              <a:defRPr sz="3600" b="1">
                <a:solidFill>
                  <a:srgbClr val="1D1D1D"/>
                </a:solidFill>
                <a:latin typeface="微软雅黑" panose="020B0503020204020204" charset="-122"/>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讲师：xxx点击添加</a:t>
            </a:r>
          </a:p>
        </p:txBody>
      </p:sp>
      <p:sp>
        <p:nvSpPr>
          <p:cNvPr id="7" name="日期占位符 3"/>
          <p:cNvSpPr>
            <a:spLocks noGrp="1"/>
          </p:cNvSpPr>
          <p:nvPr>
            <p:ph type="dt" sz="half" idx="10"/>
          </p:nvPr>
        </p:nvSpPr>
        <p:spPr/>
        <p:txBody>
          <a:bodyPr/>
          <a:lstStyle>
            <a:lvl1pPr>
              <a:defRPr/>
            </a:lvl1pPr>
          </a:lstStyle>
          <a:p>
            <a:fld id="{82F288E0-7875-42C4-84C8-98DBBD3BF4D2}" type="datetimeFigureOut">
              <a:rPr lang="zh-CN" altLang="en-US"/>
              <a:pPr/>
              <a:t>2020/5/30</a:t>
            </a:fld>
            <a:endParaRPr lang="zh-CN" altLang="en-US"/>
          </a:p>
        </p:txBody>
      </p:sp>
      <p:sp>
        <p:nvSpPr>
          <p:cNvPr id="9" name="页脚占位符 4"/>
          <p:cNvSpPr>
            <a:spLocks noGrp="1"/>
          </p:cNvSpPr>
          <p:nvPr>
            <p:ph type="ftr" sz="quarter" idx="11"/>
          </p:nvPr>
        </p:nvSpPr>
        <p:spPr/>
        <p:txBody>
          <a:bodyPr/>
          <a:lstStyle>
            <a:lvl1pPr>
              <a:defRPr/>
            </a:lvl1pPr>
          </a:lstStyle>
          <a:p>
            <a:endParaRPr lang="zh-CN" altLang="en-US"/>
          </a:p>
        </p:txBody>
      </p:sp>
      <p:sp>
        <p:nvSpPr>
          <p:cNvPr id="10" name="灯片编号占位符 5"/>
          <p:cNvSpPr>
            <a:spLocks noGrp="1"/>
          </p:cNvSpPr>
          <p:nvPr>
            <p:ph type="sldNum" sz="quarter" idx="12"/>
          </p:nvPr>
        </p:nvSpPr>
        <p:spPr/>
        <p:txBody>
          <a:bodyPr/>
          <a:lstStyle>
            <a:lvl1pPr>
              <a:defRPr/>
            </a:lvl1pPr>
          </a:lstStyle>
          <a:p>
            <a:fld id="{04732E0F-F916-4EA9-A451-EC0C3959A4EB}" type="slidenum">
              <a:rPr lang="zh-CN" altLang="en-US"/>
              <a:pPr/>
              <a:t>‹#›</a:t>
            </a:fld>
            <a:endParaRPr lang="zh-CN" altLang="en-US"/>
          </a:p>
        </p:txBody>
      </p:sp>
    </p:spTree>
    <p:extLst>
      <p:ext uri="{BB962C8B-B14F-4D97-AF65-F5344CB8AC3E}">
        <p14:creationId xmlns:p14="http://schemas.microsoft.com/office/powerpoint/2010/main" val="2705025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两栏内容">
    <p:bg bwMode="auto">
      <p:bgPr>
        <a:pattFill prst="pct5">
          <a:fgClr>
            <a:srgbClr val="D9D9D9"/>
          </a:fgClr>
          <a:bgClr>
            <a:schemeClr val="bg1"/>
          </a:bgClr>
        </a:pattFill>
        <a:effectLst/>
      </p:bgPr>
    </p:bg>
    <p:spTree>
      <p:nvGrpSpPr>
        <p:cNvPr id="1" name=""/>
        <p:cNvGrpSpPr/>
        <p:nvPr/>
      </p:nvGrpSpPr>
      <p:grpSpPr>
        <a:xfrm>
          <a:off x="0" y="0"/>
          <a:ext cx="0" cy="0"/>
          <a:chOff x="0" y="0"/>
          <a:chExt cx="0" cy="0"/>
        </a:xfrm>
      </p:grpSpPr>
      <p:sp>
        <p:nvSpPr>
          <p:cNvPr id="6" name="矩形 5"/>
          <p:cNvSpPr/>
          <p:nvPr userDrawn="1"/>
        </p:nvSpPr>
        <p:spPr>
          <a:xfrm>
            <a:off x="0" y="6648450"/>
            <a:ext cx="12192000" cy="209550"/>
          </a:xfrm>
          <a:prstGeom prst="rect">
            <a:avLst/>
          </a:pr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3" name="组合 6"/>
          <p:cNvGrpSpPr/>
          <p:nvPr/>
        </p:nvGrpSpPr>
        <p:grpSpPr>
          <a:xfrm>
            <a:off x="5949950" y="805524"/>
            <a:ext cx="6238875" cy="182880"/>
            <a:chOff x="3709178" y="2070100"/>
            <a:chExt cx="3810002" cy="279400"/>
          </a:xfrm>
          <a:solidFill>
            <a:schemeClr val="tx1">
              <a:lumMod val="75000"/>
              <a:lumOff val="25000"/>
            </a:schemeClr>
          </a:solidFill>
        </p:grpSpPr>
        <p:sp>
          <p:nvSpPr>
            <p:cNvPr id="8" name="矩形 7"/>
            <p:cNvSpPr/>
            <p:nvPr/>
          </p:nvSpPr>
          <p:spPr>
            <a:xfrm>
              <a:off x="3709178" y="2070100"/>
              <a:ext cx="1270000" cy="279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sp>
          <p:nvSpPr>
            <p:cNvPr id="9" name="矩形 8"/>
            <p:cNvSpPr/>
            <p:nvPr/>
          </p:nvSpPr>
          <p:spPr>
            <a:xfrm>
              <a:off x="4979179" y="2070100"/>
              <a:ext cx="1270000" cy="279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sp>
          <p:nvSpPr>
            <p:cNvPr id="10" name="矩形 9"/>
            <p:cNvSpPr/>
            <p:nvPr/>
          </p:nvSpPr>
          <p:spPr>
            <a:xfrm>
              <a:off x="6249180" y="2070100"/>
              <a:ext cx="1270000" cy="279400"/>
            </a:xfrm>
            <a:prstGeom prst="rect">
              <a:avLst/>
            </a:prstGeom>
            <a:solidFill>
              <a:srgbClr val="28A7E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grpSp>
      <p:pic>
        <p:nvPicPr>
          <p:cNvPr id="11" name="图片 2" descr="圆角-蓝色"/>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190667" y="-185058"/>
            <a:ext cx="2880385" cy="1441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24880" y="0"/>
            <a:ext cx="10515600" cy="805543"/>
          </a:xfrm>
        </p:spPr>
        <p:txBody>
          <a:bodyPr/>
          <a:lstStyle>
            <a:lvl1pPr>
              <a:defRPr sz="3600" b="1">
                <a:solidFill>
                  <a:srgbClr val="1D1D1D"/>
                </a:solidFill>
                <a:latin typeface="微软雅黑" panose="020B0503020204020204" charset="-122"/>
                <a:ea typeface="微软雅黑" panose="020B0503020204020204" charset="-122"/>
              </a:defRPr>
            </a:lvl1pPr>
          </a:lstStyle>
          <a:p>
            <a:r>
              <a:rPr lang="zh-CN" altLang="en-US" noProof="1"/>
              <a:t>单击此处编辑母版标题样式</a:t>
            </a:r>
          </a:p>
        </p:txBody>
      </p:sp>
      <p:sp>
        <p:nvSpPr>
          <p:cNvPr id="37" name="内容占位符 36"/>
          <p:cNvSpPr>
            <a:spLocks noGrp="1"/>
          </p:cNvSpPr>
          <p:nvPr>
            <p:ph sz="half" idx="14"/>
          </p:nvPr>
        </p:nvSpPr>
        <p:spPr>
          <a:xfrm>
            <a:off x="520581" y="1077686"/>
            <a:ext cx="10930683" cy="5214257"/>
          </a:xfrm>
        </p:spPr>
        <p:txBody>
          <a:bodyPr/>
          <a:lstStyle>
            <a:lvl1pPr>
              <a:buClr>
                <a:schemeClr val="accent1"/>
              </a:buClr>
              <a:buFont typeface="Wingdings" pitchFamily="2" charset="2"/>
              <a:buChar char="u"/>
              <a:defRPr sz="2400" baseline="0">
                <a:solidFill>
                  <a:srgbClr val="1D1D1D"/>
                </a:solidFill>
                <a:latin typeface="微软雅黑" panose="020B0503020204020204" charset="-122"/>
                <a:ea typeface="微软雅黑" panose="020B0503020204020204" charset="-122"/>
              </a:defRPr>
            </a:lvl1pPr>
            <a:lvl2pPr>
              <a:buClr>
                <a:schemeClr val="accent1"/>
              </a:buClr>
              <a:buFont typeface="Wingdings" pitchFamily="2" charset="2"/>
              <a:buChar char="Ø"/>
              <a:defRPr sz="2200" baseline="0">
                <a:solidFill>
                  <a:srgbClr val="1D1D1D"/>
                </a:solidFill>
                <a:latin typeface="微软雅黑" panose="020B0503020204020204" charset="-122"/>
                <a:ea typeface="微软雅黑" panose="020B0503020204020204" charset="-122"/>
              </a:defRPr>
            </a:lvl2pPr>
            <a:lvl3pPr>
              <a:buClr>
                <a:schemeClr val="accent1"/>
              </a:buClr>
              <a:defRPr sz="2000" baseline="0">
                <a:solidFill>
                  <a:srgbClr val="1D1D1D"/>
                </a:solidFill>
                <a:latin typeface="微软雅黑" panose="020B0503020204020204" charset="-122"/>
                <a:ea typeface="微软雅黑" panose="020B0503020204020204" charset="-122"/>
              </a:defRPr>
            </a:lvl3pPr>
            <a:lvl4pPr>
              <a:buClr>
                <a:schemeClr val="accent1"/>
              </a:buClr>
              <a:defRPr sz="1800">
                <a:solidFill>
                  <a:srgbClr val="1D1D1D"/>
                </a:solidFill>
                <a:latin typeface="微软雅黑" panose="020B0503020204020204" charset="-122"/>
                <a:ea typeface="微软雅黑" panose="020B0503020204020204" charset="-122"/>
              </a:defRPr>
            </a:lvl4pPr>
            <a:lvl5pPr>
              <a:buClr>
                <a:schemeClr val="accent1"/>
              </a:buClr>
              <a:defRPr sz="1800">
                <a:solidFill>
                  <a:srgbClr val="1D1D1D"/>
                </a:solidFill>
                <a:latin typeface="微软雅黑" panose="020B0503020204020204" charset="-122"/>
                <a:ea typeface="微软雅黑" panose="020B0503020204020204" charset="-122"/>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4" name="灯片编号占位符 6"/>
          <p:cNvSpPr>
            <a:spLocks noGrp="1"/>
          </p:cNvSpPr>
          <p:nvPr>
            <p:ph type="sldNum" sz="quarter" idx="17"/>
          </p:nvPr>
        </p:nvSpPr>
        <p:spPr>
          <a:xfrm>
            <a:off x="9285532" y="6356350"/>
            <a:ext cx="2743200" cy="365125"/>
          </a:xfrm>
        </p:spPr>
        <p:txBody>
          <a:bodyPr/>
          <a:lstStyle>
            <a:lvl1pPr>
              <a:defRPr/>
            </a:lvl1pPr>
          </a:lstStyle>
          <a:p>
            <a:fld id="{0C94582B-9D00-4C0D-B166-02A236ABA593}" type="slidenum">
              <a:rPr lang="zh-CN" altLang="en-US"/>
              <a:pPr/>
              <a:t>‹#›</a:t>
            </a:fld>
            <a:endParaRPr lang="zh-CN" altLang="en-US" dirty="0"/>
          </a:p>
        </p:txBody>
      </p:sp>
    </p:spTree>
    <p:extLst>
      <p:ext uri="{BB962C8B-B14F-4D97-AF65-F5344CB8AC3E}">
        <p14:creationId xmlns:p14="http://schemas.microsoft.com/office/powerpoint/2010/main" val="2596075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165778"/>
            <a:ext cx="7152167" cy="586599"/>
          </a:xfrm>
          <a:prstGeom prst="rect">
            <a:avLst/>
          </a:prstGeom>
        </p:spPr>
        <p:txBody>
          <a:bodyPr vert="horz" lIns="91440" tIns="45720" rIns="91440" bIns="45720" rtlCol="0" anchor="ctr">
            <a:noAutofit/>
          </a:bodyPr>
          <a:lstStyle/>
          <a:p>
            <a:r>
              <a:rPr lang="zh-CN" altLang="en-US" noProof="1"/>
              <a:t>单击此处编辑母版标题样式</a:t>
            </a:r>
            <a:endParaRPr lang="zh-CN" altLang="en-US" dirty="0"/>
          </a:p>
        </p:txBody>
      </p:sp>
      <p:sp>
        <p:nvSpPr>
          <p:cNvPr id="3" name="文本占位符 2"/>
          <p:cNvSpPr>
            <a:spLocks noGrp="1"/>
          </p:cNvSpPr>
          <p:nvPr>
            <p:ph type="body" idx="1"/>
          </p:nvPr>
        </p:nvSpPr>
        <p:spPr>
          <a:xfrm>
            <a:off x="609599" y="1055914"/>
            <a:ext cx="11157857" cy="524691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22747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002B56-E833-4A12-A267-B8796472F1F0}" type="slidenum">
              <a:rPr lang="zh-CN" altLang="en-US" smtClean="0"/>
              <a:pPr/>
              <a:t>‹#›</a:t>
            </a:fld>
            <a:endParaRPr lang="zh-CN" altLang="en-US" dirty="0"/>
          </a:p>
        </p:txBody>
      </p:sp>
      <p:pic>
        <p:nvPicPr>
          <p:cNvPr id="7" name="图片 2" descr="圆角-蓝色"/>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190667" y="-185058"/>
            <a:ext cx="2880385" cy="1441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组合 6"/>
          <p:cNvGrpSpPr/>
          <p:nvPr userDrawn="1"/>
        </p:nvGrpSpPr>
        <p:grpSpPr>
          <a:xfrm>
            <a:off x="5949950" y="805524"/>
            <a:ext cx="6238875" cy="182880"/>
            <a:chOff x="3709178" y="2070100"/>
            <a:chExt cx="3810002" cy="279400"/>
          </a:xfrm>
          <a:solidFill>
            <a:schemeClr val="tx1">
              <a:lumMod val="75000"/>
              <a:lumOff val="25000"/>
            </a:schemeClr>
          </a:solidFill>
        </p:grpSpPr>
        <p:sp>
          <p:nvSpPr>
            <p:cNvPr id="9" name="矩形 8"/>
            <p:cNvSpPr/>
            <p:nvPr/>
          </p:nvSpPr>
          <p:spPr>
            <a:xfrm>
              <a:off x="3709178" y="2070100"/>
              <a:ext cx="1270000" cy="279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sp>
          <p:nvSpPr>
            <p:cNvPr id="10" name="矩形 9"/>
            <p:cNvSpPr/>
            <p:nvPr/>
          </p:nvSpPr>
          <p:spPr>
            <a:xfrm>
              <a:off x="4979179" y="2070100"/>
              <a:ext cx="1270000" cy="279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sp>
          <p:nvSpPr>
            <p:cNvPr id="11" name="矩形 10"/>
            <p:cNvSpPr/>
            <p:nvPr/>
          </p:nvSpPr>
          <p:spPr>
            <a:xfrm>
              <a:off x="6249180" y="2070100"/>
              <a:ext cx="1270000" cy="279400"/>
            </a:xfrm>
            <a:prstGeom prst="rect">
              <a:avLst/>
            </a:prstGeom>
            <a:solidFill>
              <a:srgbClr val="28A7E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grpSp>
    </p:spTree>
  </p:cSld>
  <p:clrMap bg1="lt1" tx1="dk1" bg2="lt2" tx2="dk2" accent1="accent1" accent2="accent2" accent3="accent3" accent4="accent4" accent5="accent5" accent6="accent6" hlink="hlink" folHlink="folHlink"/>
  <p:sldLayoutIdLst>
    <p:sldLayoutId id="2147483686" r:id="rId1"/>
    <p:sldLayoutId id="2147483689" r:id="rId2"/>
    <p:sldLayoutId id="2147483682" r:id="rId3"/>
    <p:sldLayoutId id="2147483688" r:id="rId4"/>
  </p:sldLayoutIdLst>
  <p:hf hdr="0" ftr="0" dt="0"/>
  <p:txStyles>
    <p:titleStyle>
      <a:lvl1pPr algn="l" defTabSz="914400" rtl="0" eaLnBrk="1" latinLnBrk="0" hangingPunct="1">
        <a:spcBef>
          <a:spcPct val="0"/>
        </a:spcBef>
        <a:buNone/>
        <a:defRPr sz="3600" b="1" kern="1200">
          <a:solidFill>
            <a:schemeClr val="tx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手撕</a:t>
            </a:r>
            <a:r>
              <a:rPr lang="en-US" altLang="zh-CN" dirty="0"/>
              <a:t>GO</a:t>
            </a:r>
            <a:r>
              <a:rPr lang="zh-CN" altLang="en-US" dirty="0"/>
              <a:t>语言</a:t>
            </a:r>
          </a:p>
        </p:txBody>
      </p:sp>
      <p:sp>
        <p:nvSpPr>
          <p:cNvPr id="3" name="副标题 2"/>
          <p:cNvSpPr>
            <a:spLocks noGrp="1"/>
          </p:cNvSpPr>
          <p:nvPr>
            <p:ph type="subTitle" idx="1"/>
          </p:nvPr>
        </p:nvSpPr>
        <p:spPr/>
        <p:txBody>
          <a:bodyPr/>
          <a:lstStyle/>
          <a:p>
            <a:r>
              <a:rPr lang="zh-CN" altLang="en-US" dirty="0"/>
              <a:t>讲师：</a:t>
            </a:r>
            <a:r>
              <a:rPr lang="en-US" altLang="zh-CN" dirty="0"/>
              <a:t>KK</a:t>
            </a:r>
            <a:endParaRPr lang="zh-CN" altLang="en-US" dirty="0"/>
          </a:p>
        </p:txBody>
      </p:sp>
      <p:sp>
        <p:nvSpPr>
          <p:cNvPr id="4" name="灯片编号占位符 3"/>
          <p:cNvSpPr>
            <a:spLocks noGrp="1"/>
          </p:cNvSpPr>
          <p:nvPr>
            <p:ph type="sldNum" sz="quarter" idx="12"/>
          </p:nvPr>
        </p:nvSpPr>
        <p:spPr/>
        <p:txBody>
          <a:bodyPr/>
          <a:lstStyle/>
          <a:p>
            <a:fld id="{04732E0F-F916-4EA9-A451-EC0C3959A4EB}" type="slidenum">
              <a:rPr lang="zh-CN" altLang="en-US" smtClean="0"/>
              <a:pPr/>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zh-CN" dirty="0"/>
              <a:t>共享数据</a:t>
            </a:r>
            <a:endParaRPr lang="zh-CN" altLang="en-US" dirty="0"/>
          </a:p>
        </p:txBody>
      </p:sp>
      <p:sp>
        <p:nvSpPr>
          <p:cNvPr id="5" name="矩形 4"/>
          <p:cNvSpPr>
            <a:spLocks noChangeArrowheads="1"/>
          </p:cNvSpPr>
          <p:nvPr/>
        </p:nvSpPr>
        <p:spPr bwMode="auto">
          <a:xfrm>
            <a:off x="609600" y="1007027"/>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原子操作</a:t>
            </a:r>
          </a:p>
        </p:txBody>
      </p:sp>
      <p:pic>
        <p:nvPicPr>
          <p:cNvPr id="6" name="图片 5"/>
          <p:cNvPicPr/>
          <p:nvPr/>
        </p:nvPicPr>
        <p:blipFill rotWithShape="1">
          <a:blip r:embed="rId2"/>
          <a:srcRect b="41577"/>
          <a:stretch/>
        </p:blipFill>
        <p:spPr>
          <a:xfrm>
            <a:off x="1081087" y="1980242"/>
            <a:ext cx="4543425" cy="3850821"/>
          </a:xfrm>
          <a:prstGeom prst="rect">
            <a:avLst/>
          </a:prstGeom>
        </p:spPr>
      </p:pic>
      <p:pic>
        <p:nvPicPr>
          <p:cNvPr id="7" name="图片 6"/>
          <p:cNvPicPr/>
          <p:nvPr/>
        </p:nvPicPr>
        <p:blipFill rotWithShape="1">
          <a:blip r:embed="rId2"/>
          <a:srcRect t="58546"/>
          <a:stretch/>
        </p:blipFill>
        <p:spPr>
          <a:xfrm>
            <a:off x="6366353" y="1980242"/>
            <a:ext cx="4543425" cy="2732315"/>
          </a:xfrm>
          <a:prstGeom prst="rect">
            <a:avLst/>
          </a:prstGeom>
        </p:spPr>
      </p:pic>
    </p:spTree>
    <p:extLst>
      <p:ext uri="{BB962C8B-B14F-4D97-AF65-F5344CB8AC3E}">
        <p14:creationId xmlns:p14="http://schemas.microsoft.com/office/powerpoint/2010/main" val="2041577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管道</a:t>
            </a:r>
          </a:p>
        </p:txBody>
      </p:sp>
      <p:sp>
        <p:nvSpPr>
          <p:cNvPr id="8" name="内容占位符 1"/>
          <p:cNvSpPr txBox="1">
            <a:spLocks/>
          </p:cNvSpPr>
          <p:nvPr/>
        </p:nvSpPr>
        <p:spPr>
          <a:xfrm>
            <a:off x="609600" y="1189545"/>
            <a:ext cx="10776858" cy="1357708"/>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r>
              <a:rPr lang="zh-CN" altLang="en-US" sz="2000" dirty="0"/>
              <a:t>在</a:t>
            </a:r>
            <a:r>
              <a:rPr lang="en-US" altLang="zh-CN" sz="2000" dirty="0"/>
              <a:t>go</a:t>
            </a:r>
            <a:r>
              <a:rPr lang="zh-CN" altLang="en-US" sz="2000" dirty="0"/>
              <a:t>语言中可以通过</a:t>
            </a:r>
            <a:r>
              <a:rPr lang="en-US" altLang="zh-CN" sz="2000" dirty="0" err="1"/>
              <a:t>chan</a:t>
            </a:r>
            <a:r>
              <a:rPr lang="zh-CN" altLang="en-US" sz="2000" dirty="0"/>
              <a:t>来定义管道，可以通过操作符</a:t>
            </a:r>
            <a:r>
              <a:rPr lang="en-US" altLang="zh-CN" sz="2000" dirty="0"/>
              <a:t>&lt;-</a:t>
            </a:r>
            <a:r>
              <a:rPr lang="zh-CN" altLang="en-US" sz="2000" dirty="0"/>
              <a:t>和</a:t>
            </a:r>
            <a:r>
              <a:rPr lang="en-US" altLang="zh-CN" sz="2000" dirty="0"/>
              <a:t>-&gt;</a:t>
            </a:r>
            <a:r>
              <a:rPr lang="zh-CN" altLang="en-US" sz="2000" dirty="0"/>
              <a:t>对管道进行读取和写入操作</a:t>
            </a:r>
          </a:p>
          <a:p>
            <a:pPr marL="0" indent="0">
              <a:buNone/>
            </a:pPr>
            <a:r>
              <a:rPr lang="zh-CN" altLang="en-US" sz="2000" b="1" dirty="0"/>
              <a:t>通过管道维护例程状态：</a:t>
            </a:r>
          </a:p>
        </p:txBody>
      </p:sp>
      <p:pic>
        <p:nvPicPr>
          <p:cNvPr id="6" name="图片 5"/>
          <p:cNvPicPr/>
          <p:nvPr/>
        </p:nvPicPr>
        <p:blipFill rotWithShape="1">
          <a:blip r:embed="rId2"/>
          <a:srcRect b="53004"/>
          <a:stretch/>
        </p:blipFill>
        <p:spPr>
          <a:xfrm>
            <a:off x="609600" y="2832024"/>
            <a:ext cx="5274310" cy="2554198"/>
          </a:xfrm>
          <a:prstGeom prst="rect">
            <a:avLst/>
          </a:prstGeom>
        </p:spPr>
      </p:pic>
      <p:pic>
        <p:nvPicPr>
          <p:cNvPr id="7" name="图片 6"/>
          <p:cNvPicPr/>
          <p:nvPr/>
        </p:nvPicPr>
        <p:blipFill rotWithShape="1">
          <a:blip r:embed="rId2"/>
          <a:srcRect t="47846"/>
          <a:stretch/>
        </p:blipFill>
        <p:spPr>
          <a:xfrm>
            <a:off x="6572160" y="2832024"/>
            <a:ext cx="5274310" cy="2834542"/>
          </a:xfrm>
          <a:prstGeom prst="rect">
            <a:avLst/>
          </a:prstGeom>
        </p:spPr>
      </p:pic>
    </p:spTree>
    <p:extLst>
      <p:ext uri="{BB962C8B-B14F-4D97-AF65-F5344CB8AC3E}">
        <p14:creationId xmlns:p14="http://schemas.microsoft.com/office/powerpoint/2010/main" val="3951929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管道</a:t>
            </a:r>
          </a:p>
        </p:txBody>
      </p:sp>
      <p:sp>
        <p:nvSpPr>
          <p:cNvPr id="9" name="矩形 8"/>
          <p:cNvSpPr>
            <a:spLocks noChangeArrowheads="1"/>
          </p:cNvSpPr>
          <p:nvPr/>
        </p:nvSpPr>
        <p:spPr bwMode="auto">
          <a:xfrm>
            <a:off x="564996" y="3662598"/>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操作</a:t>
            </a:r>
          </a:p>
        </p:txBody>
      </p:sp>
      <p:sp>
        <p:nvSpPr>
          <p:cNvPr id="7" name="内容占位符 1"/>
          <p:cNvSpPr txBox="1">
            <a:spLocks/>
          </p:cNvSpPr>
          <p:nvPr/>
        </p:nvSpPr>
        <p:spPr>
          <a:xfrm>
            <a:off x="609600" y="1426904"/>
            <a:ext cx="10776858" cy="1357708"/>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r>
              <a:rPr lang="zh-CN" altLang="en-US" sz="2000" dirty="0"/>
              <a:t>使用</a:t>
            </a:r>
            <a:r>
              <a:rPr lang="en-US" altLang="zh-CN" sz="2000" dirty="0"/>
              <a:t>make</a:t>
            </a:r>
            <a:r>
              <a:rPr lang="zh-CN" altLang="en-US" sz="2000" dirty="0"/>
              <a:t>函数初始化，</a:t>
            </a:r>
            <a:r>
              <a:rPr lang="en-US" altLang="zh-CN" sz="2000" dirty="0"/>
              <a:t>make(</a:t>
            </a:r>
            <a:r>
              <a:rPr lang="en-US" altLang="zh-CN" sz="2000" dirty="0" err="1"/>
              <a:t>chan</a:t>
            </a:r>
            <a:r>
              <a:rPr lang="en-US" altLang="zh-CN" sz="2000" dirty="0"/>
              <a:t> type)/make(</a:t>
            </a:r>
            <a:r>
              <a:rPr lang="en-US" altLang="zh-CN" sz="2000" dirty="0" err="1"/>
              <a:t>chan</a:t>
            </a:r>
            <a:r>
              <a:rPr lang="en-US" altLang="zh-CN" sz="2000" dirty="0"/>
              <a:t> type, </a:t>
            </a:r>
            <a:r>
              <a:rPr lang="en-US" altLang="zh-CN" sz="2000" dirty="0" err="1"/>
              <a:t>len</a:t>
            </a:r>
            <a:r>
              <a:rPr lang="en-US" altLang="zh-CN" sz="2000" dirty="0"/>
              <a:t>),</a:t>
            </a:r>
            <a:r>
              <a:rPr lang="zh-CN" altLang="en-US" sz="2000" dirty="0"/>
              <a:t>不带</a:t>
            </a:r>
            <a:r>
              <a:rPr lang="en-US" altLang="zh-CN" sz="2000" dirty="0" err="1"/>
              <a:t>len</a:t>
            </a:r>
            <a:r>
              <a:rPr lang="zh-CN" altLang="en-US" sz="2000" dirty="0"/>
              <a:t>参数的用于创建无缓存区的管道，使用</a:t>
            </a:r>
            <a:r>
              <a:rPr lang="en-US" altLang="zh-CN" sz="2000" dirty="0" err="1"/>
              <a:t>len</a:t>
            </a:r>
            <a:r>
              <a:rPr lang="zh-CN" altLang="en-US" sz="2000" dirty="0"/>
              <a:t>创建指定缓冲区长度的管道</a:t>
            </a:r>
            <a:endParaRPr lang="zh-CN" altLang="en-US" sz="2000" b="1" dirty="0"/>
          </a:p>
        </p:txBody>
      </p:sp>
      <p:pic>
        <p:nvPicPr>
          <p:cNvPr id="8" name="图片 7"/>
          <p:cNvPicPr/>
          <p:nvPr/>
        </p:nvPicPr>
        <p:blipFill>
          <a:blip r:embed="rId2"/>
          <a:stretch>
            <a:fillRect/>
          </a:stretch>
        </p:blipFill>
        <p:spPr>
          <a:xfrm>
            <a:off x="1092043" y="2485798"/>
            <a:ext cx="5274310" cy="1029970"/>
          </a:xfrm>
          <a:prstGeom prst="rect">
            <a:avLst/>
          </a:prstGeom>
        </p:spPr>
      </p:pic>
      <p:sp>
        <p:nvSpPr>
          <p:cNvPr id="10" name="内容占位符 1"/>
          <p:cNvSpPr txBox="1">
            <a:spLocks/>
          </p:cNvSpPr>
          <p:nvPr/>
        </p:nvSpPr>
        <p:spPr>
          <a:xfrm>
            <a:off x="350352" y="4230422"/>
            <a:ext cx="10580914" cy="57887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fontAlgn="auto">
              <a:lnSpc>
                <a:spcPct val="150000"/>
              </a:lnSpc>
              <a:spcAft>
                <a:spcPts val="0"/>
              </a:spcAft>
              <a:buFont typeface="Arial" panose="020B0604020202020204" pitchFamily="34" charset="0"/>
              <a:buChar char="•"/>
            </a:pPr>
            <a:r>
              <a:rPr lang="zh-CN" altLang="en-US" sz="1800" dirty="0"/>
              <a:t>读写管道</a:t>
            </a:r>
            <a:endParaRPr lang="en-US" altLang="zh-CN" sz="1800" dirty="0"/>
          </a:p>
          <a:p>
            <a:pPr marL="857250" lvl="2" indent="0" fontAlgn="auto">
              <a:lnSpc>
                <a:spcPct val="150000"/>
              </a:lnSpc>
              <a:spcAft>
                <a:spcPts val="0"/>
              </a:spcAft>
              <a:buNone/>
            </a:pPr>
            <a:r>
              <a:rPr lang="zh-CN" altLang="en-US" sz="1800" dirty="0"/>
              <a:t>可通过操作符</a:t>
            </a:r>
            <a:r>
              <a:rPr lang="en-US" altLang="zh-CN" sz="1800" dirty="0"/>
              <a:t>&lt;-</a:t>
            </a:r>
            <a:r>
              <a:rPr lang="zh-CN" altLang="en-US" sz="1800" dirty="0"/>
              <a:t>和</a:t>
            </a:r>
            <a:r>
              <a:rPr lang="en-US" altLang="zh-CN" sz="1800" dirty="0"/>
              <a:t>-&gt;</a:t>
            </a:r>
            <a:r>
              <a:rPr lang="zh-CN" altLang="en-US" sz="1800" dirty="0"/>
              <a:t>对管道进行读取和写入操作，当写入无缓冲区管道或由缓冲区管道已满时写入则会阻塞直到管道中元素被其他例程读取。同理，当管道中无元素时读取时也会阻塞到管道被其他例程写入元素</a:t>
            </a:r>
          </a:p>
        </p:txBody>
      </p:sp>
      <p:pic>
        <p:nvPicPr>
          <p:cNvPr id="11" name="图片 10"/>
          <p:cNvPicPr/>
          <p:nvPr/>
        </p:nvPicPr>
        <p:blipFill>
          <a:blip r:embed="rId3"/>
          <a:stretch>
            <a:fillRect/>
          </a:stretch>
        </p:blipFill>
        <p:spPr>
          <a:xfrm>
            <a:off x="3729198" y="5618556"/>
            <a:ext cx="5274310" cy="1114425"/>
          </a:xfrm>
          <a:prstGeom prst="rect">
            <a:avLst/>
          </a:prstGeom>
        </p:spPr>
      </p:pic>
      <p:sp>
        <p:nvSpPr>
          <p:cNvPr id="13" name="矩形 12"/>
          <p:cNvSpPr>
            <a:spLocks noChangeArrowheads="1"/>
          </p:cNvSpPr>
          <p:nvPr/>
        </p:nvSpPr>
        <p:spPr bwMode="auto">
          <a:xfrm>
            <a:off x="609600" y="980295"/>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声明</a:t>
            </a:r>
            <a:r>
              <a:rPr lang="en-US" altLang="zh-CN" sz="2800" b="1" dirty="0">
                <a:latin typeface="微软雅黑" panose="020B0503020204020204" pitchFamily="34" charset="-122"/>
                <a:ea typeface="微软雅黑" panose="020B0503020204020204" pitchFamily="34" charset="-122"/>
              </a:rPr>
              <a:t>&amp;</a:t>
            </a:r>
            <a:r>
              <a:rPr lang="zh-CN" altLang="en-US" sz="2800" b="1" dirty="0">
                <a:latin typeface="微软雅黑" panose="020B0503020204020204" pitchFamily="34" charset="-122"/>
                <a:ea typeface="微软雅黑" panose="020B0503020204020204" pitchFamily="34" charset="-122"/>
              </a:rPr>
              <a:t>赋值</a:t>
            </a:r>
          </a:p>
        </p:txBody>
      </p:sp>
    </p:spTree>
    <p:extLst>
      <p:ext uri="{BB962C8B-B14F-4D97-AF65-F5344CB8AC3E}">
        <p14:creationId xmlns:p14="http://schemas.microsoft.com/office/powerpoint/2010/main" val="1184270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管道</a:t>
            </a:r>
          </a:p>
        </p:txBody>
      </p:sp>
      <p:sp>
        <p:nvSpPr>
          <p:cNvPr id="8" name="内容占位符 1"/>
          <p:cNvSpPr txBox="1">
            <a:spLocks/>
          </p:cNvSpPr>
          <p:nvPr/>
        </p:nvSpPr>
        <p:spPr>
          <a:xfrm>
            <a:off x="609600" y="1516112"/>
            <a:ext cx="10776858" cy="1357708"/>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r>
              <a:rPr lang="zh-CN" altLang="en-US" sz="2000" dirty="0"/>
              <a:t>管道是声明需要指定管道存放数据的类型，管道原则可以存放任何类型，但只建议用于存放值类型或者只包含值类型的结构体。在管道声明后，会被初始化为</a:t>
            </a:r>
            <a:r>
              <a:rPr lang="en-US" altLang="zh-CN" sz="2000" dirty="0"/>
              <a:t>nil </a:t>
            </a:r>
            <a:endParaRPr lang="zh-CN" altLang="en-US" sz="2000" b="1" dirty="0"/>
          </a:p>
        </p:txBody>
      </p:sp>
      <p:sp>
        <p:nvSpPr>
          <p:cNvPr id="9" name="矩形 8"/>
          <p:cNvSpPr>
            <a:spLocks noChangeArrowheads="1"/>
          </p:cNvSpPr>
          <p:nvPr/>
        </p:nvSpPr>
        <p:spPr bwMode="auto">
          <a:xfrm>
            <a:off x="609600" y="1007027"/>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声明</a:t>
            </a:r>
            <a:r>
              <a:rPr lang="en-US" altLang="zh-CN" sz="2800" b="1" dirty="0">
                <a:latin typeface="微软雅黑" panose="020B0503020204020204" pitchFamily="34" charset="-122"/>
                <a:ea typeface="微软雅黑" panose="020B0503020204020204" pitchFamily="34" charset="-122"/>
              </a:rPr>
              <a:t>&amp;</a:t>
            </a:r>
            <a:r>
              <a:rPr lang="zh-CN" altLang="en-US" sz="2800" b="1" dirty="0">
                <a:latin typeface="微软雅黑" panose="020B0503020204020204" pitchFamily="34" charset="-122"/>
                <a:ea typeface="微软雅黑" panose="020B0503020204020204" pitchFamily="34" charset="-122"/>
              </a:rPr>
              <a:t>赋值</a:t>
            </a:r>
          </a:p>
        </p:txBody>
      </p:sp>
      <p:pic>
        <p:nvPicPr>
          <p:cNvPr id="10" name="图片 9"/>
          <p:cNvPicPr/>
          <p:nvPr/>
        </p:nvPicPr>
        <p:blipFill>
          <a:blip r:embed="rId2"/>
          <a:stretch>
            <a:fillRect/>
          </a:stretch>
        </p:blipFill>
        <p:spPr>
          <a:xfrm>
            <a:off x="1049791" y="2649982"/>
            <a:ext cx="3952875" cy="447675"/>
          </a:xfrm>
          <a:prstGeom prst="rect">
            <a:avLst/>
          </a:prstGeom>
        </p:spPr>
      </p:pic>
      <p:sp>
        <p:nvSpPr>
          <p:cNvPr id="14" name="内容占位符 1"/>
          <p:cNvSpPr txBox="1">
            <a:spLocks/>
          </p:cNvSpPr>
          <p:nvPr/>
        </p:nvSpPr>
        <p:spPr>
          <a:xfrm>
            <a:off x="609600" y="3382905"/>
            <a:ext cx="6794810" cy="57887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fontAlgn="auto">
              <a:lnSpc>
                <a:spcPct val="150000"/>
              </a:lnSpc>
              <a:spcAft>
                <a:spcPts val="0"/>
              </a:spcAft>
              <a:buFont typeface="Arial" panose="020B0604020202020204" pitchFamily="34" charset="0"/>
              <a:buChar char="•"/>
            </a:pPr>
            <a:r>
              <a:rPr lang="zh-CN" altLang="en-US" sz="1800" dirty="0"/>
              <a:t>只读</a:t>
            </a:r>
            <a:r>
              <a:rPr lang="en-US" altLang="zh-CN" sz="1800" dirty="0"/>
              <a:t>/</a:t>
            </a:r>
            <a:r>
              <a:rPr lang="zh-CN" altLang="en-US" sz="1800" dirty="0"/>
              <a:t>只写管道</a:t>
            </a:r>
            <a:endParaRPr lang="en-US" altLang="zh-CN" sz="1800" dirty="0"/>
          </a:p>
          <a:p>
            <a:pPr marL="857250" lvl="2" indent="0" fontAlgn="auto">
              <a:lnSpc>
                <a:spcPct val="150000"/>
              </a:lnSpc>
              <a:spcAft>
                <a:spcPts val="0"/>
              </a:spcAft>
              <a:buNone/>
            </a:pPr>
            <a:r>
              <a:rPr lang="zh-CN" altLang="en-US" sz="1800" dirty="0"/>
              <a:t>可以在函数参数时声明管道为</a:t>
            </a:r>
            <a:r>
              <a:rPr lang="en-US" altLang="zh-CN" sz="1800" dirty="0" err="1"/>
              <a:t>chan</a:t>
            </a:r>
            <a:r>
              <a:rPr lang="en-US" altLang="zh-CN" sz="1800" dirty="0"/>
              <a:t>&lt;-</a:t>
            </a:r>
            <a:r>
              <a:rPr lang="zh-CN" altLang="en-US" sz="1800" dirty="0"/>
              <a:t>或</a:t>
            </a:r>
            <a:r>
              <a:rPr lang="en-US" altLang="zh-CN" sz="1800" dirty="0" err="1"/>
              <a:t>chan</a:t>
            </a:r>
            <a:r>
              <a:rPr lang="en-US" altLang="zh-CN" sz="1800" dirty="0"/>
              <a:t>-&gt;</a:t>
            </a:r>
            <a:r>
              <a:rPr lang="zh-CN" altLang="en-US" sz="1800" dirty="0"/>
              <a:t>，表示管道只写或只读</a:t>
            </a:r>
          </a:p>
        </p:txBody>
      </p:sp>
      <p:pic>
        <p:nvPicPr>
          <p:cNvPr id="15" name="图片 14"/>
          <p:cNvPicPr/>
          <p:nvPr/>
        </p:nvPicPr>
        <p:blipFill>
          <a:blip r:embed="rId3"/>
          <a:stretch>
            <a:fillRect/>
          </a:stretch>
        </p:blipFill>
        <p:spPr>
          <a:xfrm>
            <a:off x="7761767" y="2873819"/>
            <a:ext cx="3857625" cy="3733800"/>
          </a:xfrm>
          <a:prstGeom prst="rect">
            <a:avLst/>
          </a:prstGeom>
        </p:spPr>
      </p:pic>
    </p:spTree>
    <p:extLst>
      <p:ext uri="{BB962C8B-B14F-4D97-AF65-F5344CB8AC3E}">
        <p14:creationId xmlns:p14="http://schemas.microsoft.com/office/powerpoint/2010/main" val="2144627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管道</a:t>
            </a:r>
          </a:p>
        </p:txBody>
      </p:sp>
      <p:sp>
        <p:nvSpPr>
          <p:cNvPr id="9" name="矩形 8"/>
          <p:cNvSpPr>
            <a:spLocks noChangeArrowheads="1"/>
          </p:cNvSpPr>
          <p:nvPr/>
        </p:nvSpPr>
        <p:spPr bwMode="auto">
          <a:xfrm>
            <a:off x="609600" y="1007027"/>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声明</a:t>
            </a:r>
            <a:r>
              <a:rPr lang="en-US" altLang="zh-CN" sz="2800" b="1" dirty="0">
                <a:latin typeface="微软雅黑" panose="020B0503020204020204" pitchFamily="34" charset="-122"/>
                <a:ea typeface="微软雅黑" panose="020B0503020204020204" pitchFamily="34" charset="-122"/>
              </a:rPr>
              <a:t>&amp;</a:t>
            </a:r>
            <a:r>
              <a:rPr lang="zh-CN" altLang="en-US" sz="2800" b="1" dirty="0">
                <a:latin typeface="微软雅黑" panose="020B0503020204020204" pitchFamily="34" charset="-122"/>
                <a:ea typeface="微软雅黑" panose="020B0503020204020204" pitchFamily="34" charset="-122"/>
              </a:rPr>
              <a:t>赋值</a:t>
            </a:r>
          </a:p>
        </p:txBody>
      </p:sp>
      <p:sp>
        <p:nvSpPr>
          <p:cNvPr id="12" name="内容占位符 1"/>
          <p:cNvSpPr txBox="1">
            <a:spLocks/>
          </p:cNvSpPr>
          <p:nvPr/>
        </p:nvSpPr>
        <p:spPr>
          <a:xfrm>
            <a:off x="609600" y="1641192"/>
            <a:ext cx="6817112" cy="57887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fontAlgn="auto">
              <a:lnSpc>
                <a:spcPct val="150000"/>
              </a:lnSpc>
              <a:spcAft>
                <a:spcPts val="0"/>
              </a:spcAft>
              <a:buFont typeface="Arial" panose="020B0604020202020204" pitchFamily="34" charset="0"/>
              <a:buChar char="•"/>
            </a:pPr>
            <a:r>
              <a:rPr lang="zh-CN" altLang="en-US" sz="1800" dirty="0"/>
              <a:t>带缓冲管道</a:t>
            </a:r>
            <a:endParaRPr lang="en-US" altLang="zh-CN" sz="1800" dirty="0"/>
          </a:p>
        </p:txBody>
      </p:sp>
    </p:spTree>
    <p:extLst>
      <p:ext uri="{BB962C8B-B14F-4D97-AF65-F5344CB8AC3E}">
        <p14:creationId xmlns:p14="http://schemas.microsoft.com/office/powerpoint/2010/main" val="81959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管道</a:t>
            </a:r>
          </a:p>
        </p:txBody>
      </p:sp>
      <p:sp>
        <p:nvSpPr>
          <p:cNvPr id="9" name="矩形 8"/>
          <p:cNvSpPr>
            <a:spLocks noChangeArrowheads="1"/>
          </p:cNvSpPr>
          <p:nvPr/>
        </p:nvSpPr>
        <p:spPr bwMode="auto">
          <a:xfrm>
            <a:off x="564996" y="1120125"/>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操作</a:t>
            </a:r>
          </a:p>
        </p:txBody>
      </p:sp>
      <p:sp>
        <p:nvSpPr>
          <p:cNvPr id="10" name="内容占位符 1"/>
          <p:cNvSpPr txBox="1">
            <a:spLocks/>
          </p:cNvSpPr>
          <p:nvPr/>
        </p:nvSpPr>
        <p:spPr>
          <a:xfrm>
            <a:off x="350352" y="1621043"/>
            <a:ext cx="7210175" cy="57887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fontAlgn="auto">
              <a:lnSpc>
                <a:spcPct val="150000"/>
              </a:lnSpc>
              <a:spcAft>
                <a:spcPts val="0"/>
              </a:spcAft>
              <a:buFont typeface="Arial" panose="020B0604020202020204" pitchFamily="34" charset="0"/>
              <a:buChar char="•"/>
            </a:pPr>
            <a:r>
              <a:rPr lang="zh-CN" altLang="en-US" sz="1800" dirty="0"/>
              <a:t>关闭管道</a:t>
            </a:r>
            <a:endParaRPr lang="en-US" altLang="zh-CN" sz="1800" dirty="0"/>
          </a:p>
          <a:p>
            <a:pPr marL="857250" lvl="2" indent="0" fontAlgn="auto">
              <a:lnSpc>
                <a:spcPct val="150000"/>
              </a:lnSpc>
              <a:spcAft>
                <a:spcPts val="0"/>
              </a:spcAft>
              <a:buNone/>
            </a:pPr>
            <a:r>
              <a:rPr lang="zh-CN" altLang="en-US" sz="1800" dirty="0"/>
              <a:t>可通过</a:t>
            </a:r>
            <a:r>
              <a:rPr lang="en-US" altLang="zh-CN" sz="1800" dirty="0"/>
              <a:t>close</a:t>
            </a:r>
            <a:r>
              <a:rPr lang="zh-CN" altLang="en-US" sz="1800" dirty="0"/>
              <a:t>函数关闭管道，关闭后的管道不能被写入，当读取到最后一个元素后可通过读取的第二个参数用于判断是否结束</a:t>
            </a:r>
            <a:endParaRPr lang="en-US" altLang="zh-CN" sz="1800" dirty="0"/>
          </a:p>
          <a:p>
            <a:pPr lvl="1" fontAlgn="auto">
              <a:lnSpc>
                <a:spcPct val="150000"/>
              </a:lnSpc>
              <a:spcAft>
                <a:spcPts val="0"/>
              </a:spcAft>
              <a:buFont typeface="Arial" panose="020B0604020202020204" pitchFamily="34" charset="0"/>
              <a:buChar char="•"/>
            </a:pPr>
            <a:r>
              <a:rPr lang="zh-CN" altLang="en-US" sz="1800" dirty="0"/>
              <a:t>遍历管道</a:t>
            </a:r>
            <a:endParaRPr lang="en-US" altLang="zh-CN" sz="1800" dirty="0"/>
          </a:p>
          <a:p>
            <a:pPr marL="857250" lvl="2" indent="0" fontAlgn="auto">
              <a:lnSpc>
                <a:spcPct val="150000"/>
              </a:lnSpc>
              <a:spcAft>
                <a:spcPts val="0"/>
              </a:spcAft>
              <a:buNone/>
            </a:pPr>
            <a:r>
              <a:rPr lang="zh-CN" altLang="zh-CN" dirty="0"/>
              <a:t>可以通过</a:t>
            </a:r>
            <a:r>
              <a:rPr lang="en-US" altLang="zh-CN" dirty="0"/>
              <a:t>for-range</a:t>
            </a:r>
            <a:r>
              <a:rPr lang="zh-CN" altLang="zh-CN" dirty="0"/>
              <a:t>进行遍历</a:t>
            </a:r>
            <a:endParaRPr lang="zh-CN" altLang="en-US" sz="1800" dirty="0"/>
          </a:p>
        </p:txBody>
      </p:sp>
      <p:pic>
        <p:nvPicPr>
          <p:cNvPr id="12" name="图片 11"/>
          <p:cNvPicPr/>
          <p:nvPr/>
        </p:nvPicPr>
        <p:blipFill>
          <a:blip r:embed="rId2"/>
          <a:stretch>
            <a:fillRect/>
          </a:stretch>
        </p:blipFill>
        <p:spPr>
          <a:xfrm>
            <a:off x="7784069" y="1294007"/>
            <a:ext cx="3429000" cy="1905000"/>
          </a:xfrm>
          <a:prstGeom prst="rect">
            <a:avLst/>
          </a:prstGeom>
        </p:spPr>
      </p:pic>
      <p:pic>
        <p:nvPicPr>
          <p:cNvPr id="14" name="图片 13"/>
          <p:cNvPicPr/>
          <p:nvPr/>
        </p:nvPicPr>
        <p:blipFill>
          <a:blip r:embed="rId3"/>
          <a:stretch>
            <a:fillRect/>
          </a:stretch>
        </p:blipFill>
        <p:spPr>
          <a:xfrm>
            <a:off x="7761767" y="3497876"/>
            <a:ext cx="3648075" cy="3162300"/>
          </a:xfrm>
          <a:prstGeom prst="rect">
            <a:avLst/>
          </a:prstGeom>
        </p:spPr>
      </p:pic>
    </p:spTree>
    <p:extLst>
      <p:ext uri="{BB962C8B-B14F-4D97-AF65-F5344CB8AC3E}">
        <p14:creationId xmlns:p14="http://schemas.microsoft.com/office/powerpoint/2010/main" val="3770403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管道</a:t>
            </a:r>
          </a:p>
        </p:txBody>
      </p:sp>
      <p:sp>
        <p:nvSpPr>
          <p:cNvPr id="10" name="内容占位符 1"/>
          <p:cNvSpPr txBox="1">
            <a:spLocks/>
          </p:cNvSpPr>
          <p:nvPr/>
        </p:nvSpPr>
        <p:spPr>
          <a:xfrm>
            <a:off x="350352" y="1375712"/>
            <a:ext cx="6808731" cy="57887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fontAlgn="auto">
              <a:lnSpc>
                <a:spcPct val="150000"/>
              </a:lnSpc>
              <a:spcAft>
                <a:spcPts val="0"/>
              </a:spcAft>
              <a:buFont typeface="Arial" panose="020B0604020202020204" pitchFamily="34" charset="0"/>
              <a:buChar char="•"/>
            </a:pPr>
            <a:r>
              <a:rPr lang="en-US" altLang="zh-CN" dirty="0"/>
              <a:t>select-case</a:t>
            </a:r>
            <a:endParaRPr lang="en-US" altLang="zh-CN" sz="1800" dirty="0"/>
          </a:p>
          <a:p>
            <a:pPr marL="857250" lvl="2" indent="0" fontAlgn="auto">
              <a:lnSpc>
                <a:spcPct val="150000"/>
              </a:lnSpc>
              <a:spcAft>
                <a:spcPts val="0"/>
              </a:spcAft>
              <a:buNone/>
            </a:pPr>
            <a:r>
              <a:rPr lang="zh-CN" altLang="en-US" sz="1800" dirty="0"/>
              <a:t>当写入无缓冲区管道或由缓冲区管道已满时写入则会阻塞直到管道中元素被其他例程读取。同理，当管道中无元素时读取时也会阻塞到管道被其他例程写入元素，若需要同时对多个管道进行监听（写入或读取），则可以使用</a:t>
            </a:r>
            <a:r>
              <a:rPr lang="en-US" altLang="zh-CN" sz="1800" dirty="0"/>
              <a:t>select-case</a:t>
            </a:r>
            <a:r>
              <a:rPr lang="zh-CN" altLang="en-US" sz="1800" dirty="0"/>
              <a:t>语句</a:t>
            </a:r>
          </a:p>
        </p:txBody>
      </p:sp>
      <p:sp>
        <p:nvSpPr>
          <p:cNvPr id="13" name="矩形 12"/>
          <p:cNvSpPr>
            <a:spLocks noChangeArrowheads="1"/>
          </p:cNvSpPr>
          <p:nvPr/>
        </p:nvSpPr>
        <p:spPr bwMode="auto">
          <a:xfrm>
            <a:off x="609600" y="980295"/>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多路复用</a:t>
            </a:r>
          </a:p>
        </p:txBody>
      </p:sp>
      <p:pic>
        <p:nvPicPr>
          <p:cNvPr id="12" name="图片 11"/>
          <p:cNvPicPr/>
          <p:nvPr/>
        </p:nvPicPr>
        <p:blipFill>
          <a:blip r:embed="rId2"/>
          <a:stretch>
            <a:fillRect/>
          </a:stretch>
        </p:blipFill>
        <p:spPr>
          <a:xfrm>
            <a:off x="7446925" y="2074559"/>
            <a:ext cx="3676650" cy="4391025"/>
          </a:xfrm>
          <a:prstGeom prst="rect">
            <a:avLst/>
          </a:prstGeom>
        </p:spPr>
      </p:pic>
    </p:spTree>
    <p:extLst>
      <p:ext uri="{BB962C8B-B14F-4D97-AF65-F5344CB8AC3E}">
        <p14:creationId xmlns:p14="http://schemas.microsoft.com/office/powerpoint/2010/main" val="927507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管道</a:t>
            </a:r>
          </a:p>
        </p:txBody>
      </p:sp>
      <p:sp>
        <p:nvSpPr>
          <p:cNvPr id="10" name="内容占位符 1"/>
          <p:cNvSpPr txBox="1">
            <a:spLocks/>
          </p:cNvSpPr>
          <p:nvPr/>
        </p:nvSpPr>
        <p:spPr>
          <a:xfrm>
            <a:off x="171934" y="1174994"/>
            <a:ext cx="9306604" cy="57887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fontAlgn="auto">
              <a:lnSpc>
                <a:spcPct val="150000"/>
              </a:lnSpc>
              <a:spcAft>
                <a:spcPts val="0"/>
              </a:spcAft>
              <a:buFont typeface="Arial" panose="020B0604020202020204" pitchFamily="34" charset="0"/>
              <a:buChar char="•"/>
            </a:pPr>
            <a:r>
              <a:rPr lang="zh-CN" altLang="en-US" dirty="0"/>
              <a:t>超时机制</a:t>
            </a:r>
            <a:r>
              <a:rPr lang="en-US" altLang="zh-CN" sz="1800" dirty="0"/>
              <a:t>-</a:t>
            </a:r>
            <a:r>
              <a:rPr lang="zh-CN" altLang="en-US" sz="1800" dirty="0"/>
              <a:t>可以通过</a:t>
            </a:r>
            <a:r>
              <a:rPr lang="en-US" altLang="zh-CN" sz="1800" dirty="0"/>
              <a:t>select-case</a:t>
            </a:r>
            <a:r>
              <a:rPr lang="zh-CN" altLang="en-US" sz="1800" dirty="0"/>
              <a:t>实现对执行操作超时的控制</a:t>
            </a:r>
          </a:p>
        </p:txBody>
      </p:sp>
      <p:sp>
        <p:nvSpPr>
          <p:cNvPr id="13" name="矩形 12"/>
          <p:cNvSpPr>
            <a:spLocks noChangeArrowheads="1"/>
          </p:cNvSpPr>
          <p:nvPr/>
        </p:nvSpPr>
        <p:spPr bwMode="auto">
          <a:xfrm>
            <a:off x="609600" y="779577"/>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多路复用</a:t>
            </a:r>
          </a:p>
        </p:txBody>
      </p:sp>
      <p:pic>
        <p:nvPicPr>
          <p:cNvPr id="6" name="图片 5"/>
          <p:cNvPicPr/>
          <p:nvPr/>
        </p:nvPicPr>
        <p:blipFill>
          <a:blip r:embed="rId2"/>
          <a:stretch>
            <a:fillRect/>
          </a:stretch>
        </p:blipFill>
        <p:spPr>
          <a:xfrm>
            <a:off x="877229" y="1958744"/>
            <a:ext cx="5274310" cy="4832350"/>
          </a:xfrm>
          <a:prstGeom prst="rect">
            <a:avLst/>
          </a:prstGeom>
        </p:spPr>
      </p:pic>
      <p:pic>
        <p:nvPicPr>
          <p:cNvPr id="7" name="图片 6"/>
          <p:cNvPicPr/>
          <p:nvPr/>
        </p:nvPicPr>
        <p:blipFill>
          <a:blip r:embed="rId3"/>
          <a:stretch>
            <a:fillRect/>
          </a:stretch>
        </p:blipFill>
        <p:spPr>
          <a:xfrm>
            <a:off x="6678416" y="3392574"/>
            <a:ext cx="5274310" cy="3398520"/>
          </a:xfrm>
          <a:prstGeom prst="rect">
            <a:avLst/>
          </a:prstGeom>
        </p:spPr>
      </p:pic>
      <p:sp>
        <p:nvSpPr>
          <p:cNvPr id="8" name="内容占位符 1"/>
          <p:cNvSpPr txBox="1">
            <a:spLocks/>
          </p:cNvSpPr>
          <p:nvPr/>
        </p:nvSpPr>
        <p:spPr>
          <a:xfrm>
            <a:off x="5911205" y="1597621"/>
            <a:ext cx="6808731" cy="57887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fontAlgn="auto">
              <a:lnSpc>
                <a:spcPct val="150000"/>
              </a:lnSpc>
              <a:spcAft>
                <a:spcPts val="0"/>
              </a:spcAft>
              <a:buFont typeface="Arial" panose="020B0604020202020204" pitchFamily="34" charset="0"/>
              <a:buChar char="•"/>
            </a:pPr>
            <a:r>
              <a:rPr lang="en-US" altLang="zh-CN" sz="1800" dirty="0"/>
              <a:t>Select-case</a:t>
            </a:r>
            <a:r>
              <a:rPr lang="zh-CN" altLang="en-US" sz="1800" dirty="0"/>
              <a:t>语句监听每个</a:t>
            </a:r>
            <a:r>
              <a:rPr lang="en-US" altLang="zh-CN" sz="1800" dirty="0"/>
              <a:t>case</a:t>
            </a:r>
            <a:r>
              <a:rPr lang="zh-CN" altLang="en-US" sz="1800" dirty="0"/>
              <a:t>语句中管道的读取，当某个</a:t>
            </a:r>
            <a:r>
              <a:rPr lang="en-US" altLang="zh-CN" sz="1800" dirty="0"/>
              <a:t>case</a:t>
            </a:r>
            <a:r>
              <a:rPr lang="zh-CN" altLang="en-US" sz="1800" dirty="0"/>
              <a:t>语句中管道读取成功则执行对应子语句</a:t>
            </a:r>
          </a:p>
          <a:p>
            <a:pPr lvl="1" fontAlgn="auto">
              <a:lnSpc>
                <a:spcPct val="150000"/>
              </a:lnSpc>
              <a:spcAft>
                <a:spcPts val="0"/>
              </a:spcAft>
              <a:buFont typeface="Arial" panose="020B0604020202020204" pitchFamily="34" charset="0"/>
              <a:buChar char="•"/>
            </a:pPr>
            <a:r>
              <a:rPr lang="en-US" altLang="zh-CN" sz="1800" dirty="0"/>
              <a:t>Go</a:t>
            </a:r>
            <a:r>
              <a:rPr lang="zh-CN" altLang="en-US" sz="1800" dirty="0"/>
              <a:t>语言</a:t>
            </a:r>
            <a:r>
              <a:rPr lang="en-US" altLang="zh-CN" sz="1800" dirty="0"/>
              <a:t>time</a:t>
            </a:r>
            <a:r>
              <a:rPr lang="zh-CN" altLang="en-US" sz="1800" dirty="0"/>
              <a:t>包实现了</a:t>
            </a:r>
            <a:r>
              <a:rPr lang="en-US" altLang="zh-CN" sz="1800" dirty="0"/>
              <a:t>After</a:t>
            </a:r>
            <a:r>
              <a:rPr lang="zh-CN" altLang="en-US" sz="1800" dirty="0"/>
              <a:t>函数，可以用于实现超时机制，</a:t>
            </a:r>
            <a:r>
              <a:rPr lang="en-US" altLang="zh-CN" sz="1800" dirty="0"/>
              <a:t>After</a:t>
            </a:r>
            <a:r>
              <a:rPr lang="zh-CN" altLang="en-US" sz="1800" dirty="0"/>
              <a:t>函数返回一个只读管道</a:t>
            </a:r>
          </a:p>
          <a:p>
            <a:pPr marL="857250" lvl="2" indent="0" fontAlgn="auto">
              <a:lnSpc>
                <a:spcPct val="150000"/>
              </a:lnSpc>
              <a:spcAft>
                <a:spcPts val="0"/>
              </a:spcAft>
              <a:buNone/>
            </a:pPr>
            <a:r>
              <a:rPr lang="en-US" altLang="zh-CN" sz="1800" dirty="0"/>
              <a:t>select-case</a:t>
            </a:r>
            <a:r>
              <a:rPr lang="zh-CN" altLang="en-US" sz="1800" dirty="0"/>
              <a:t>语句</a:t>
            </a:r>
          </a:p>
        </p:txBody>
      </p:sp>
    </p:spTree>
    <p:extLst>
      <p:ext uri="{BB962C8B-B14F-4D97-AF65-F5344CB8AC3E}">
        <p14:creationId xmlns:p14="http://schemas.microsoft.com/office/powerpoint/2010/main" val="940691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常用包</a:t>
            </a:r>
          </a:p>
        </p:txBody>
      </p:sp>
      <p:sp>
        <p:nvSpPr>
          <p:cNvPr id="8" name="内容占位符 1"/>
          <p:cNvSpPr txBox="1">
            <a:spLocks/>
          </p:cNvSpPr>
          <p:nvPr/>
        </p:nvSpPr>
        <p:spPr>
          <a:xfrm>
            <a:off x="609600" y="1760083"/>
            <a:ext cx="10776858" cy="3694689"/>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r>
              <a:rPr lang="en-US" altLang="zh-CN" sz="2000" dirty="0"/>
              <a:t>sync</a:t>
            </a:r>
            <a:r>
              <a:rPr lang="zh-CN" altLang="en-US" sz="2000" dirty="0"/>
              <a:t>包提供了同步原语，常用结构体有：</a:t>
            </a:r>
          </a:p>
          <a:p>
            <a:pPr lvl="1" indent="-342900">
              <a:buFont typeface="Arial" panose="020B0604020202020204" pitchFamily="34" charset="0"/>
              <a:buChar char="•"/>
            </a:pPr>
            <a:r>
              <a:rPr lang="en-US" altLang="zh-CN" sz="2000" dirty="0" err="1">
                <a:latin typeface="微软雅黑" panose="020B0503020204020204" pitchFamily="34" charset="-122"/>
              </a:rPr>
              <a:t>sync.Mutex</a:t>
            </a:r>
            <a:r>
              <a:rPr lang="zh-CN" altLang="en-US" sz="2000" dirty="0">
                <a:latin typeface="微软雅黑" panose="020B0503020204020204" pitchFamily="34" charset="-122"/>
              </a:rPr>
              <a:t>：互斥锁</a:t>
            </a:r>
          </a:p>
          <a:p>
            <a:pPr lvl="1" indent="-342900">
              <a:buFont typeface="Arial" panose="020B0604020202020204" pitchFamily="34" charset="0"/>
              <a:buChar char="•"/>
            </a:pPr>
            <a:r>
              <a:rPr lang="en-US" altLang="zh-CN" sz="2000" dirty="0" err="1">
                <a:latin typeface="微软雅黑" panose="020B0503020204020204" pitchFamily="34" charset="-122"/>
              </a:rPr>
              <a:t>sync.RWMutex</a:t>
            </a:r>
            <a:r>
              <a:rPr lang="zh-CN" altLang="en-US" sz="2000" dirty="0">
                <a:latin typeface="微软雅黑" panose="020B0503020204020204" pitchFamily="34" charset="-122"/>
              </a:rPr>
              <a:t>：读写锁</a:t>
            </a:r>
          </a:p>
          <a:p>
            <a:pPr lvl="1" indent="-342900">
              <a:buFont typeface="Arial" panose="020B0604020202020204" pitchFamily="34" charset="0"/>
              <a:buChar char="•"/>
            </a:pPr>
            <a:r>
              <a:rPr lang="en-US" altLang="zh-CN" sz="2000" dirty="0" err="1">
                <a:latin typeface="微软雅黑" panose="020B0503020204020204" pitchFamily="34" charset="-122"/>
              </a:rPr>
              <a:t>sync.Cond</a:t>
            </a:r>
            <a:r>
              <a:rPr lang="zh-CN" altLang="en-US" sz="2000" dirty="0">
                <a:latin typeface="微软雅黑" panose="020B0503020204020204" pitchFamily="34" charset="-122"/>
              </a:rPr>
              <a:t>：条件等待</a:t>
            </a:r>
          </a:p>
          <a:p>
            <a:pPr lvl="1" indent="-342900">
              <a:buFont typeface="Arial" panose="020B0604020202020204" pitchFamily="34" charset="0"/>
              <a:buChar char="•"/>
            </a:pPr>
            <a:r>
              <a:rPr lang="en-US" altLang="zh-CN" sz="2000" dirty="0" err="1">
                <a:latin typeface="微软雅黑" panose="020B0503020204020204" pitchFamily="34" charset="-122"/>
              </a:rPr>
              <a:t>sync.Once</a:t>
            </a:r>
            <a:r>
              <a:rPr lang="zh-CN" altLang="en-US" sz="2000" dirty="0">
                <a:latin typeface="微软雅黑" panose="020B0503020204020204" pitchFamily="34" charset="-122"/>
              </a:rPr>
              <a:t>：单次执行</a:t>
            </a:r>
            <a:endParaRPr lang="en-US" altLang="zh-CN" sz="2000" dirty="0">
              <a:latin typeface="微软雅黑" panose="020B0503020204020204" pitchFamily="34" charset="-122"/>
            </a:endParaRPr>
          </a:p>
          <a:p>
            <a:pPr lvl="1" indent="-342900">
              <a:buFont typeface="Arial" panose="020B0604020202020204" pitchFamily="34" charset="0"/>
              <a:buChar char="•"/>
            </a:pPr>
            <a:r>
              <a:rPr lang="en-US" altLang="zh-CN" sz="2000" dirty="0" err="1">
                <a:latin typeface="微软雅黑" panose="020B0503020204020204" pitchFamily="34" charset="-122"/>
              </a:rPr>
              <a:t>sync.Map</a:t>
            </a:r>
            <a:r>
              <a:rPr lang="zh-CN" altLang="en-US" sz="2000" dirty="0">
                <a:latin typeface="微软雅黑" panose="020B0503020204020204" pitchFamily="34" charset="-122"/>
              </a:rPr>
              <a:t>：例程安全映射</a:t>
            </a:r>
          </a:p>
          <a:p>
            <a:pPr lvl="1" indent="-342900">
              <a:buFont typeface="Arial" panose="020B0604020202020204" pitchFamily="34" charset="0"/>
              <a:buChar char="•"/>
            </a:pPr>
            <a:r>
              <a:rPr lang="en-US" altLang="zh-CN" sz="2000" dirty="0" err="1">
                <a:latin typeface="微软雅黑" panose="020B0503020204020204" pitchFamily="34" charset="-122"/>
              </a:rPr>
              <a:t>sync.Pool</a:t>
            </a:r>
            <a:r>
              <a:rPr lang="zh-CN" altLang="en-US" sz="2000" dirty="0">
                <a:latin typeface="微软雅黑" panose="020B0503020204020204" pitchFamily="34" charset="-122"/>
              </a:rPr>
              <a:t>：对象池</a:t>
            </a:r>
          </a:p>
          <a:p>
            <a:pPr lvl="1" indent="-342900">
              <a:buFont typeface="Arial" panose="020B0604020202020204" pitchFamily="34" charset="0"/>
              <a:buChar char="•"/>
            </a:pPr>
            <a:r>
              <a:rPr lang="en-US" altLang="zh-CN" sz="2000" dirty="0" err="1">
                <a:latin typeface="微软雅黑" panose="020B0503020204020204" pitchFamily="34" charset="-122"/>
              </a:rPr>
              <a:t>sync.WaitGroup</a:t>
            </a:r>
            <a:r>
              <a:rPr lang="zh-CN" altLang="en-US" sz="2000" dirty="0">
                <a:latin typeface="微软雅黑" panose="020B0503020204020204" pitchFamily="34" charset="-122"/>
              </a:rPr>
              <a:t>：组等待</a:t>
            </a:r>
          </a:p>
        </p:txBody>
      </p:sp>
      <p:pic>
        <p:nvPicPr>
          <p:cNvPr id="9" name="图片 8"/>
          <p:cNvPicPr/>
          <p:nvPr/>
        </p:nvPicPr>
        <p:blipFill>
          <a:blip r:embed="rId2"/>
          <a:stretch>
            <a:fillRect/>
          </a:stretch>
        </p:blipFill>
        <p:spPr>
          <a:xfrm>
            <a:off x="5998029" y="1938499"/>
            <a:ext cx="3962400" cy="2800350"/>
          </a:xfrm>
          <a:prstGeom prst="rect">
            <a:avLst/>
          </a:prstGeom>
        </p:spPr>
      </p:pic>
      <p:sp>
        <p:nvSpPr>
          <p:cNvPr id="12" name="矩形 11"/>
          <p:cNvSpPr>
            <a:spLocks noChangeArrowheads="1"/>
          </p:cNvSpPr>
          <p:nvPr/>
        </p:nvSpPr>
        <p:spPr bwMode="auto">
          <a:xfrm>
            <a:off x="609600" y="1044160"/>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sync</a:t>
            </a:r>
            <a:r>
              <a:rPr lang="zh-CN" altLang="en-US" sz="2800" b="1" dirty="0">
                <a:latin typeface="微软雅黑" panose="020B0503020204020204" pitchFamily="34" charset="-122"/>
                <a:ea typeface="微软雅黑" panose="020B0503020204020204" pitchFamily="34" charset="-122"/>
              </a:rPr>
              <a:t>包</a:t>
            </a:r>
          </a:p>
        </p:txBody>
      </p:sp>
    </p:spTree>
    <p:extLst>
      <p:ext uri="{BB962C8B-B14F-4D97-AF65-F5344CB8AC3E}">
        <p14:creationId xmlns:p14="http://schemas.microsoft.com/office/powerpoint/2010/main" val="1512656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常用包</a:t>
            </a:r>
          </a:p>
        </p:txBody>
      </p:sp>
      <p:sp>
        <p:nvSpPr>
          <p:cNvPr id="10" name="内容占位符 1"/>
          <p:cNvSpPr txBox="1">
            <a:spLocks/>
          </p:cNvSpPr>
          <p:nvPr/>
        </p:nvSpPr>
        <p:spPr>
          <a:xfrm>
            <a:off x="408882" y="1599956"/>
            <a:ext cx="6058825" cy="5291503"/>
          </a:xfrm>
          <a:prstGeom prst="rect">
            <a:avLst/>
          </a:prstGeom>
        </p:spPr>
        <p:txBody>
          <a:bodyPr vert="horz" lIns="91440" tIns="45720" rIns="91440" bIns="45720" rtlCol="0">
            <a:normAutofit fontScale="92500"/>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a:lnSpc>
                <a:spcPct val="160000"/>
              </a:lnSpc>
            </a:pPr>
            <a:r>
              <a:rPr lang="en-US" altLang="zh-CN" sz="2000" dirty="0"/>
              <a:t>runtime</a:t>
            </a:r>
            <a:r>
              <a:rPr lang="zh-CN" altLang="en-US" sz="2000" dirty="0"/>
              <a:t>包提供了与</a:t>
            </a:r>
            <a:r>
              <a:rPr lang="en-US" altLang="zh-CN" sz="2000" dirty="0"/>
              <a:t>Go</a:t>
            </a:r>
            <a:r>
              <a:rPr lang="zh-CN" altLang="en-US" sz="2000" dirty="0"/>
              <a:t>运行时系统交互的操作，常用函数</a:t>
            </a:r>
            <a:r>
              <a:rPr lang="en-US" altLang="zh-CN" sz="2000" dirty="0"/>
              <a:t>:</a:t>
            </a:r>
          </a:p>
          <a:p>
            <a:pPr lvl="1" indent="-342900">
              <a:lnSpc>
                <a:spcPct val="160000"/>
              </a:lnSpc>
              <a:buFont typeface="Arial" panose="020B0604020202020204" pitchFamily="34" charset="0"/>
              <a:buChar char="•"/>
            </a:pPr>
            <a:r>
              <a:rPr lang="en-US" altLang="zh-CN" sz="2000" dirty="0" err="1">
                <a:latin typeface="微软雅黑" panose="020B0503020204020204" pitchFamily="34" charset="-122"/>
              </a:rPr>
              <a:t>runtime.Gosched</a:t>
            </a:r>
            <a:r>
              <a:rPr lang="en-US" altLang="zh-CN" sz="2000" dirty="0">
                <a:latin typeface="微软雅黑" panose="020B0503020204020204" pitchFamily="34" charset="-122"/>
              </a:rPr>
              <a:t>(): </a:t>
            </a:r>
            <a:r>
              <a:rPr lang="zh-CN" altLang="en-US" sz="2000" dirty="0">
                <a:latin typeface="微软雅黑" panose="020B0503020204020204" pitchFamily="34" charset="-122"/>
              </a:rPr>
              <a:t>当前</a:t>
            </a:r>
            <a:r>
              <a:rPr lang="en-US" altLang="zh-CN" sz="2000" dirty="0" err="1">
                <a:latin typeface="微软雅黑" panose="020B0503020204020204" pitchFamily="34" charset="-122"/>
              </a:rPr>
              <a:t>goroutine</a:t>
            </a:r>
            <a:r>
              <a:rPr lang="zh-CN" altLang="en-US" sz="2000" dirty="0">
                <a:latin typeface="微软雅黑" panose="020B0503020204020204" pitchFamily="34" charset="-122"/>
              </a:rPr>
              <a:t>让出时间片</a:t>
            </a:r>
          </a:p>
          <a:p>
            <a:pPr lvl="1" indent="-342900">
              <a:lnSpc>
                <a:spcPct val="160000"/>
              </a:lnSpc>
              <a:buFont typeface="Arial" panose="020B0604020202020204" pitchFamily="34" charset="0"/>
              <a:buChar char="•"/>
            </a:pPr>
            <a:r>
              <a:rPr lang="en-US" altLang="zh-CN" sz="2000" dirty="0" err="1">
                <a:latin typeface="微软雅黑" panose="020B0503020204020204" pitchFamily="34" charset="-122"/>
              </a:rPr>
              <a:t>runtime.GOROOT</a:t>
            </a:r>
            <a:r>
              <a:rPr lang="en-US" altLang="zh-CN" sz="2000" dirty="0">
                <a:latin typeface="微软雅黑" panose="020B0503020204020204" pitchFamily="34" charset="-122"/>
              </a:rPr>
              <a:t>(): </a:t>
            </a:r>
            <a:r>
              <a:rPr lang="zh-CN" altLang="en-US" sz="2000" dirty="0">
                <a:latin typeface="微软雅黑" panose="020B0503020204020204" pitchFamily="34" charset="-122"/>
              </a:rPr>
              <a:t>获取</a:t>
            </a:r>
            <a:r>
              <a:rPr lang="en-US" altLang="zh-CN" sz="2000" dirty="0">
                <a:latin typeface="微软雅黑" panose="020B0503020204020204" pitchFamily="34" charset="-122"/>
              </a:rPr>
              <a:t>Go</a:t>
            </a:r>
            <a:r>
              <a:rPr lang="zh-CN" altLang="en-US" sz="2000" dirty="0">
                <a:latin typeface="微软雅黑" panose="020B0503020204020204" pitchFamily="34" charset="-122"/>
              </a:rPr>
              <a:t>安装路径</a:t>
            </a:r>
          </a:p>
          <a:p>
            <a:pPr lvl="1" indent="-342900">
              <a:lnSpc>
                <a:spcPct val="160000"/>
              </a:lnSpc>
              <a:buFont typeface="Arial" panose="020B0604020202020204" pitchFamily="34" charset="0"/>
              <a:buChar char="•"/>
            </a:pPr>
            <a:r>
              <a:rPr lang="en-US" altLang="zh-CN" sz="2000" dirty="0" err="1">
                <a:latin typeface="微软雅黑" panose="020B0503020204020204" pitchFamily="34" charset="-122"/>
              </a:rPr>
              <a:t>runtime.NumCPU</a:t>
            </a:r>
            <a:r>
              <a:rPr lang="en-US" altLang="zh-CN" sz="2000" dirty="0">
                <a:latin typeface="微软雅黑" panose="020B0503020204020204" pitchFamily="34" charset="-122"/>
              </a:rPr>
              <a:t>(): </a:t>
            </a:r>
            <a:r>
              <a:rPr lang="zh-CN" altLang="en-US" sz="2000" dirty="0">
                <a:latin typeface="微软雅黑" panose="020B0503020204020204" pitchFamily="34" charset="-122"/>
              </a:rPr>
              <a:t>获取可使用的逻辑</a:t>
            </a:r>
            <a:r>
              <a:rPr lang="en-US" altLang="zh-CN" sz="2000" dirty="0">
                <a:latin typeface="微软雅黑" panose="020B0503020204020204" pitchFamily="34" charset="-122"/>
              </a:rPr>
              <a:t>CPU</a:t>
            </a:r>
            <a:r>
              <a:rPr lang="zh-CN" altLang="en-US" sz="2000" dirty="0">
                <a:latin typeface="微软雅黑" panose="020B0503020204020204" pitchFamily="34" charset="-122"/>
              </a:rPr>
              <a:t>数量</a:t>
            </a:r>
          </a:p>
          <a:p>
            <a:pPr lvl="1" indent="-342900">
              <a:lnSpc>
                <a:spcPct val="160000"/>
              </a:lnSpc>
              <a:buFont typeface="Arial" panose="020B0604020202020204" pitchFamily="34" charset="0"/>
              <a:buChar char="•"/>
            </a:pPr>
            <a:r>
              <a:rPr lang="en-US" altLang="zh-CN" sz="2000" dirty="0" err="1">
                <a:latin typeface="微软雅黑" panose="020B0503020204020204" pitchFamily="34" charset="-122"/>
              </a:rPr>
              <a:t>runtime.GOMAXPROCS</a:t>
            </a:r>
            <a:r>
              <a:rPr lang="en-US" altLang="zh-CN" sz="2000" dirty="0">
                <a:latin typeface="微软雅黑" panose="020B0503020204020204" pitchFamily="34" charset="-122"/>
              </a:rPr>
              <a:t>(1)</a:t>
            </a:r>
            <a:r>
              <a:rPr lang="zh-CN" altLang="en-US" sz="2000" dirty="0">
                <a:latin typeface="微软雅黑" panose="020B0503020204020204" pitchFamily="34" charset="-122"/>
              </a:rPr>
              <a:t>：设置当前进程可使用的逻辑</a:t>
            </a:r>
            <a:r>
              <a:rPr lang="en-US" altLang="zh-CN" sz="2000" dirty="0">
                <a:latin typeface="微软雅黑" panose="020B0503020204020204" pitchFamily="34" charset="-122"/>
              </a:rPr>
              <a:t>CPU</a:t>
            </a:r>
            <a:r>
              <a:rPr lang="zh-CN" altLang="en-US" sz="2000" dirty="0">
                <a:latin typeface="微软雅黑" panose="020B0503020204020204" pitchFamily="34" charset="-122"/>
              </a:rPr>
              <a:t>数量</a:t>
            </a:r>
          </a:p>
          <a:p>
            <a:pPr lvl="1" indent="-342900">
              <a:lnSpc>
                <a:spcPct val="160000"/>
              </a:lnSpc>
              <a:buFont typeface="Arial" panose="020B0604020202020204" pitchFamily="34" charset="0"/>
              <a:buChar char="•"/>
            </a:pPr>
            <a:r>
              <a:rPr lang="en-US" altLang="zh-CN" sz="2000" dirty="0" err="1">
                <a:latin typeface="微软雅黑" panose="020B0503020204020204" pitchFamily="34" charset="-122"/>
              </a:rPr>
              <a:t>runtime.NumGoroutine</a:t>
            </a:r>
            <a:r>
              <a:rPr lang="en-US" altLang="zh-CN" sz="2000" dirty="0">
                <a:latin typeface="微软雅黑" panose="020B0503020204020204" pitchFamily="34" charset="-122"/>
              </a:rPr>
              <a:t>(): </a:t>
            </a:r>
            <a:r>
              <a:rPr lang="zh-CN" altLang="en-US" sz="2000" dirty="0">
                <a:latin typeface="微软雅黑" panose="020B0503020204020204" pitchFamily="34" charset="-122"/>
              </a:rPr>
              <a:t>获取当前进程中</a:t>
            </a:r>
            <a:r>
              <a:rPr lang="en-US" altLang="zh-CN" sz="2000" dirty="0" err="1">
                <a:latin typeface="微软雅黑" panose="020B0503020204020204" pitchFamily="34" charset="-122"/>
              </a:rPr>
              <a:t>goroutine</a:t>
            </a:r>
            <a:r>
              <a:rPr lang="zh-CN" altLang="en-US" sz="2000" dirty="0">
                <a:latin typeface="微软雅黑" panose="020B0503020204020204" pitchFamily="34" charset="-122"/>
              </a:rPr>
              <a:t>的数量</a:t>
            </a:r>
          </a:p>
        </p:txBody>
      </p:sp>
      <p:pic>
        <p:nvPicPr>
          <p:cNvPr id="11" name="图片 10"/>
          <p:cNvPicPr/>
          <p:nvPr/>
        </p:nvPicPr>
        <p:blipFill>
          <a:blip r:embed="rId2"/>
          <a:stretch>
            <a:fillRect/>
          </a:stretch>
        </p:blipFill>
        <p:spPr>
          <a:xfrm>
            <a:off x="6648076" y="1769958"/>
            <a:ext cx="5274310" cy="3001645"/>
          </a:xfrm>
          <a:prstGeom prst="rect">
            <a:avLst/>
          </a:prstGeom>
        </p:spPr>
      </p:pic>
      <p:sp>
        <p:nvSpPr>
          <p:cNvPr id="7" name="矩形 6"/>
          <p:cNvSpPr>
            <a:spLocks noChangeArrowheads="1"/>
          </p:cNvSpPr>
          <p:nvPr/>
        </p:nvSpPr>
        <p:spPr bwMode="auto">
          <a:xfrm>
            <a:off x="609600" y="954952"/>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runtime</a:t>
            </a:r>
            <a:r>
              <a:rPr lang="zh-CN" altLang="en-US" sz="2800" b="1" dirty="0">
                <a:latin typeface="微软雅黑" panose="020B0503020204020204" pitchFamily="34" charset="-122"/>
                <a:ea typeface="微软雅黑" panose="020B0503020204020204" pitchFamily="34" charset="-122"/>
              </a:rPr>
              <a:t>包</a:t>
            </a:r>
          </a:p>
        </p:txBody>
      </p:sp>
    </p:spTree>
    <p:extLst>
      <p:ext uri="{BB962C8B-B14F-4D97-AF65-F5344CB8AC3E}">
        <p14:creationId xmlns:p14="http://schemas.microsoft.com/office/powerpoint/2010/main" val="507558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dirty="0"/>
              <a:t>课程内容</a:t>
            </a:r>
          </a:p>
        </p:txBody>
      </p:sp>
      <p:sp>
        <p:nvSpPr>
          <p:cNvPr id="5123" name="内容占位符 2"/>
          <p:cNvSpPr>
            <a:spLocks noGrp="1"/>
          </p:cNvSpPr>
          <p:nvPr>
            <p:ph idx="1"/>
          </p:nvPr>
        </p:nvSpPr>
        <p:spPr>
          <a:xfrm>
            <a:off x="609599" y="1156498"/>
            <a:ext cx="10418619" cy="5075490"/>
          </a:xfrm>
        </p:spPr>
        <p:txBody>
          <a:bodyPr>
            <a:normAutofit/>
          </a:bodyPr>
          <a:lstStyle/>
          <a:p>
            <a:r>
              <a:rPr lang="zh-CN" altLang="en-US" sz="2800" dirty="0"/>
              <a:t>并发编程基本概念</a:t>
            </a:r>
            <a:endParaRPr lang="en-US" altLang="zh-CN" sz="2800" dirty="0"/>
          </a:p>
          <a:p>
            <a:r>
              <a:rPr lang="zh-CN" altLang="en-US" sz="2800" dirty="0"/>
              <a:t>例程</a:t>
            </a:r>
            <a:endParaRPr lang="en-US" altLang="zh-CN" sz="2800" dirty="0"/>
          </a:p>
          <a:p>
            <a:r>
              <a:rPr lang="zh-CN" altLang="en-US" sz="2800" dirty="0"/>
              <a:t>闭包陷阱</a:t>
            </a:r>
            <a:endParaRPr lang="en-US" altLang="zh-CN" sz="2800" dirty="0"/>
          </a:p>
          <a:p>
            <a:r>
              <a:rPr lang="zh-CN" altLang="en-US" sz="2800" dirty="0"/>
              <a:t>共享数据</a:t>
            </a:r>
            <a:endParaRPr lang="en-US" altLang="zh-CN" sz="2800" dirty="0"/>
          </a:p>
          <a:p>
            <a:r>
              <a:rPr lang="zh-CN" altLang="en-US" sz="2800" dirty="0"/>
              <a:t>管道</a:t>
            </a:r>
            <a:endParaRPr lang="en-US" altLang="zh-CN" sz="2800" dirty="0"/>
          </a:p>
          <a:p>
            <a:r>
              <a:rPr lang="zh-CN" altLang="en-US" sz="2800" dirty="0"/>
              <a:t>常用包</a:t>
            </a:r>
            <a:endParaRPr lang="en-US" altLang="zh-CN" sz="2800" dirty="0"/>
          </a:p>
          <a:p>
            <a:r>
              <a:rPr lang="zh-CN" altLang="en-US" sz="2800" dirty="0"/>
              <a:t>练习</a:t>
            </a:r>
            <a:endParaRPr lang="en-US" altLang="zh-CN" sz="2800" dirty="0"/>
          </a:p>
          <a:p>
            <a:r>
              <a:rPr lang="zh-CN" altLang="en-US" sz="2800" dirty="0"/>
              <a:t>作业</a:t>
            </a:r>
          </a:p>
        </p:txBody>
      </p:sp>
    </p:spTree>
    <p:extLst>
      <p:ext uri="{BB962C8B-B14F-4D97-AF65-F5344CB8AC3E}">
        <p14:creationId xmlns:p14="http://schemas.microsoft.com/office/powerpoint/2010/main" val="4109884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95300" y="760138"/>
            <a:ext cx="7152167" cy="586599"/>
          </a:xfrm>
        </p:spPr>
        <p:txBody>
          <a:bodyPr/>
          <a:lstStyle/>
          <a:p>
            <a:r>
              <a:rPr lang="zh-CN" altLang="en-US" dirty="0"/>
              <a:t>练习</a:t>
            </a:r>
          </a:p>
        </p:txBody>
      </p:sp>
      <p:sp>
        <p:nvSpPr>
          <p:cNvPr id="3" name="内容占位符 2"/>
          <p:cNvSpPr>
            <a:spLocks noGrp="1"/>
          </p:cNvSpPr>
          <p:nvPr>
            <p:ph idx="1"/>
          </p:nvPr>
        </p:nvSpPr>
        <p:spPr>
          <a:xfrm>
            <a:off x="609599" y="1545771"/>
            <a:ext cx="11157857" cy="4757058"/>
          </a:xfrm>
        </p:spPr>
        <p:txBody>
          <a:bodyPr/>
          <a:lstStyle/>
          <a:p>
            <a:endParaRPr lang="zh-CN" altLang="en-US" dirty="0"/>
          </a:p>
        </p:txBody>
      </p:sp>
    </p:spTree>
    <p:extLst>
      <p:ext uri="{BB962C8B-B14F-4D97-AF65-F5344CB8AC3E}">
        <p14:creationId xmlns:p14="http://schemas.microsoft.com/office/powerpoint/2010/main" val="2934119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95300" y="760138"/>
            <a:ext cx="7152167" cy="586599"/>
          </a:xfrm>
        </p:spPr>
        <p:txBody>
          <a:bodyPr/>
          <a:lstStyle/>
          <a:p>
            <a:r>
              <a:rPr lang="zh-CN" altLang="en-US" dirty="0"/>
              <a:t>作业</a:t>
            </a:r>
          </a:p>
        </p:txBody>
      </p:sp>
      <p:sp>
        <p:nvSpPr>
          <p:cNvPr id="4" name="矩形 3"/>
          <p:cNvSpPr>
            <a:spLocks noChangeArrowheads="1"/>
          </p:cNvSpPr>
          <p:nvPr/>
        </p:nvSpPr>
        <p:spPr bwMode="auto">
          <a:xfrm>
            <a:off x="609599" y="1521747"/>
            <a:ext cx="11513507"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800" b="1" dirty="0">
                <a:latin typeface="微软雅黑" panose="020B0503020204020204" pitchFamily="34" charset="-122"/>
                <a:ea typeface="微软雅黑" panose="020B0503020204020204" pitchFamily="34" charset="-122"/>
              </a:rPr>
              <a:t>银行转账模拟</a:t>
            </a:r>
          </a:p>
        </p:txBody>
      </p:sp>
    </p:spTree>
    <p:extLst>
      <p:ext uri="{BB962C8B-B14F-4D97-AF65-F5344CB8AC3E}">
        <p14:creationId xmlns:p14="http://schemas.microsoft.com/office/powerpoint/2010/main" val="1792117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3"/>
          <p:cNvSpPr>
            <a:spLocks noGrp="1" noChangeArrowheads="1"/>
          </p:cNvSpPr>
          <p:nvPr>
            <p:ph type="title"/>
          </p:nvPr>
        </p:nvSpPr>
        <p:spPr>
          <a:xfrm>
            <a:off x="379413" y="2654300"/>
            <a:ext cx="11288712" cy="1325563"/>
          </a:xfrm>
        </p:spPr>
        <p:txBody>
          <a:bodyPr/>
          <a:lstStyle/>
          <a:p>
            <a:pPr algn="ctr"/>
            <a:r>
              <a:rPr lang="zh-CN" altLang="en-US" sz="4800" dirty="0">
                <a:latin typeface="微软雅黑" pitchFamily="34" charset="-122"/>
                <a:ea typeface="微软雅黑" pitchFamily="34" charset="-122"/>
              </a:rPr>
              <a:t>谢   谢</a:t>
            </a:r>
          </a:p>
        </p:txBody>
      </p:sp>
      <p:sp>
        <p:nvSpPr>
          <p:cNvPr id="21507" name="副标题 4"/>
          <p:cNvSpPr>
            <a:spLocks noGrp="1" noChangeArrowheads="1"/>
          </p:cNvSpPr>
          <p:nvPr>
            <p:ph type="subTitle" idx="1"/>
          </p:nvPr>
        </p:nvSpPr>
        <p:spPr>
          <a:xfrm>
            <a:off x="1219200" y="4425950"/>
            <a:ext cx="9223375" cy="1654175"/>
          </a:xfrm>
        </p:spPr>
        <p:txBody>
          <a:bodyPr/>
          <a:lstStyle/>
          <a:p>
            <a:r>
              <a:rPr lang="zh-CN" altLang="en-US" sz="2400" dirty="0">
                <a:latin typeface="微软雅黑" pitchFamily="34" charset="-122"/>
                <a:ea typeface="微软雅黑" pitchFamily="34" charset="-122"/>
              </a:rPr>
              <a:t>咨询热线 </a:t>
            </a:r>
            <a:r>
              <a:rPr lang="en-US" altLang="zh-CN" sz="2400" dirty="0">
                <a:latin typeface="微软雅黑" pitchFamily="34" charset="-122"/>
                <a:ea typeface="微软雅黑" pitchFamily="34" charset="-122"/>
              </a:rPr>
              <a:t>400-080-6560</a:t>
            </a:r>
            <a:endParaRPr lang="zh-CN" altLang="en-US" sz="2400"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官方网站：</a:t>
            </a:r>
            <a:r>
              <a:rPr lang="en-US" altLang="zh-CN" sz="2400" dirty="0">
                <a:latin typeface="微软雅黑" pitchFamily="34" charset="-122"/>
                <a:ea typeface="微软雅黑" pitchFamily="34" charset="-122"/>
              </a:rPr>
              <a:t>http://</a:t>
            </a:r>
            <a:r>
              <a:rPr lang="en-US" altLang="zh-CN" sz="2400" dirty="0" err="1">
                <a:latin typeface="微软雅黑" pitchFamily="34" charset="-122"/>
                <a:ea typeface="微软雅黑" pitchFamily="34" charset="-122"/>
              </a:rPr>
              <a:t>www.magedu.com</a:t>
            </a:r>
            <a:endParaRPr lang="en-US" altLang="zh-CN" sz="2400" dirty="0">
              <a:latin typeface="微软雅黑" pitchFamily="34" charset="-122"/>
              <a:ea typeface="微软雅黑" pitchFamily="34" charset="-122"/>
            </a:endParaRPr>
          </a:p>
        </p:txBody>
      </p:sp>
      <p:sp>
        <p:nvSpPr>
          <p:cNvPr id="4" name="标题 6"/>
          <p:cNvSpPr txBox="1">
            <a:spLocks noChangeArrowheads="1"/>
          </p:cNvSpPr>
          <p:nvPr/>
        </p:nvSpPr>
        <p:spPr bwMode="auto">
          <a:xfrm>
            <a:off x="638175" y="960348"/>
            <a:ext cx="1051560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lnSpc>
                <a:spcPct val="90000"/>
              </a:lnSpc>
              <a:spcBef>
                <a:spcPct val="0"/>
              </a:spcBef>
              <a:spcAft>
                <a:spcPct val="0"/>
              </a:spcAft>
              <a:defRPr sz="5400" b="1" kern="1200">
                <a:solidFill>
                  <a:srgbClr val="1D1D1D"/>
                </a:solidFill>
                <a:latin typeface="微软雅黑" panose="020B0503020204020204" charset="-122"/>
                <a:ea typeface="微软雅黑" panose="020B0503020204020204" charset="-122"/>
                <a:cs typeface="+mj-cs"/>
              </a:defRPr>
            </a:lvl1pPr>
            <a:lvl2pPr algn="l" rtl="0" fontAlgn="base">
              <a:lnSpc>
                <a:spcPct val="90000"/>
              </a:lnSpc>
              <a:spcBef>
                <a:spcPct val="0"/>
              </a:spcBef>
              <a:spcAft>
                <a:spcPct val="0"/>
              </a:spcAft>
              <a:defRPr sz="4400">
                <a:solidFill>
                  <a:schemeClr val="tx1"/>
                </a:solidFill>
                <a:latin typeface="Calibri Light" pitchFamily="34" charset="0"/>
                <a:ea typeface="宋体"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宋体"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宋体"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a:lstStyle>
          <a:p>
            <a:r>
              <a:rPr lang="zh-CN" altLang="en-US" sz="4800" dirty="0">
                <a:latin typeface="微软雅黑" pitchFamily="34" charset="-122"/>
                <a:ea typeface="微软雅黑" pitchFamily="34" charset="-122"/>
              </a:rPr>
              <a:t>祝大家学业有成</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并发编程基本概念</a:t>
            </a:r>
          </a:p>
        </p:txBody>
      </p:sp>
      <p:sp>
        <p:nvSpPr>
          <p:cNvPr id="2" name="内容占位符 1"/>
          <p:cNvSpPr>
            <a:spLocks noGrp="1"/>
          </p:cNvSpPr>
          <p:nvPr>
            <p:ph idx="1"/>
          </p:nvPr>
        </p:nvSpPr>
        <p:spPr>
          <a:xfrm>
            <a:off x="609600" y="1175458"/>
            <a:ext cx="11157857" cy="1856505"/>
          </a:xfrm>
        </p:spPr>
        <p:txBody>
          <a:bodyPr>
            <a:normAutofit/>
          </a:bodyPr>
          <a:lstStyle/>
          <a:p>
            <a:pPr>
              <a:lnSpc>
                <a:spcPct val="150000"/>
              </a:lnSpc>
            </a:pPr>
            <a:r>
              <a:rPr lang="zh-CN" altLang="en-US" sz="2000" dirty="0"/>
              <a:t>并发编程开发将一个过程按照并行算法拆分为多个可以独立执行的代码块，从而充分利用多核和多处理器提高系统吞吐率</a:t>
            </a:r>
            <a:endParaRPr lang="zh-CN" altLang="zh-CN" sz="2000" dirty="0"/>
          </a:p>
        </p:txBody>
      </p:sp>
      <p:sp>
        <p:nvSpPr>
          <p:cNvPr id="5" name="矩形 4"/>
          <p:cNvSpPr>
            <a:spLocks noChangeArrowheads="1"/>
          </p:cNvSpPr>
          <p:nvPr/>
        </p:nvSpPr>
        <p:spPr bwMode="auto">
          <a:xfrm>
            <a:off x="609600" y="2358977"/>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顺序、并发与并行</a:t>
            </a:r>
          </a:p>
        </p:txBody>
      </p:sp>
      <p:sp>
        <p:nvSpPr>
          <p:cNvPr id="8" name="内容占位符 1"/>
          <p:cNvSpPr txBox="1">
            <a:spLocks/>
          </p:cNvSpPr>
          <p:nvPr/>
        </p:nvSpPr>
        <p:spPr>
          <a:xfrm>
            <a:off x="609599" y="2957812"/>
            <a:ext cx="11157857" cy="3743440"/>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457200" indent="-457200">
              <a:buFont typeface="+mj-lt"/>
              <a:buAutoNum type="alphaLcParenR"/>
            </a:pPr>
            <a:r>
              <a:rPr lang="zh-CN" altLang="en-US" sz="2000" dirty="0"/>
              <a:t>顺序是指发起执行的程序只能有一个</a:t>
            </a:r>
          </a:p>
          <a:p>
            <a:pPr marL="457200" indent="-457200">
              <a:buFont typeface="+mj-lt"/>
              <a:buAutoNum type="alphaLcParenR"/>
            </a:pPr>
            <a:r>
              <a:rPr lang="zh-CN" altLang="en-US" sz="2000" dirty="0"/>
              <a:t>并发是指同时发起执行</a:t>
            </a:r>
            <a:r>
              <a:rPr lang="en-US" altLang="zh-CN" sz="2000" dirty="0"/>
              <a:t>(</a:t>
            </a:r>
            <a:r>
              <a:rPr lang="zh-CN" altLang="en-US" sz="2000" dirty="0"/>
              <a:t>同时处理</a:t>
            </a:r>
            <a:r>
              <a:rPr lang="en-US" altLang="zh-CN" sz="2000" dirty="0"/>
              <a:t>)</a:t>
            </a:r>
            <a:r>
              <a:rPr lang="zh-CN" altLang="en-US" sz="2000" dirty="0"/>
              <a:t>的程序可以有多个</a:t>
            </a:r>
            <a:r>
              <a:rPr lang="en-US" altLang="zh-CN" sz="2000" dirty="0"/>
              <a:t>(</a:t>
            </a:r>
            <a:r>
              <a:rPr lang="zh-CN" altLang="en-US" sz="2000" dirty="0"/>
              <a:t>单车道并排只能有一辆车，可同时驶入路段多辆车）</a:t>
            </a:r>
          </a:p>
          <a:p>
            <a:pPr marL="457200" indent="-457200">
              <a:buFont typeface="+mj-lt"/>
              <a:buAutoNum type="alphaLcParenR"/>
            </a:pPr>
            <a:r>
              <a:rPr lang="zh-CN" altLang="en-US" sz="2000" dirty="0"/>
              <a:t>并行是指同时执行</a:t>
            </a:r>
            <a:r>
              <a:rPr lang="en-US" altLang="zh-CN" sz="2000" dirty="0"/>
              <a:t>(</a:t>
            </a:r>
            <a:r>
              <a:rPr lang="zh-CN" altLang="en-US" sz="2000" dirty="0"/>
              <a:t>同时做</a:t>
            </a:r>
            <a:r>
              <a:rPr lang="en-US" altLang="zh-CN" sz="2000" dirty="0"/>
              <a:t>)</a:t>
            </a:r>
            <a:r>
              <a:rPr lang="zh-CN" altLang="en-US" sz="2000" dirty="0"/>
              <a:t>的程序可以有多个 </a:t>
            </a:r>
            <a:r>
              <a:rPr lang="en-US" altLang="zh-CN" sz="2000" dirty="0"/>
              <a:t>(</a:t>
            </a:r>
            <a:r>
              <a:rPr lang="zh-CN" altLang="en-US" sz="2000" dirty="0"/>
              <a:t>多车道并排可以有多个车）</a:t>
            </a:r>
          </a:p>
        </p:txBody>
      </p:sp>
    </p:spTree>
    <p:extLst>
      <p:ext uri="{BB962C8B-B14F-4D97-AF65-F5344CB8AC3E}">
        <p14:creationId xmlns:p14="http://schemas.microsoft.com/office/powerpoint/2010/main" val="2789151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例程</a:t>
            </a:r>
          </a:p>
        </p:txBody>
      </p:sp>
      <p:pic>
        <p:nvPicPr>
          <p:cNvPr id="11" name="图片 10"/>
          <p:cNvPicPr/>
          <p:nvPr/>
        </p:nvPicPr>
        <p:blipFill>
          <a:blip r:embed="rId2"/>
          <a:stretch>
            <a:fillRect/>
          </a:stretch>
        </p:blipFill>
        <p:spPr>
          <a:xfrm>
            <a:off x="5691440" y="1266151"/>
            <a:ext cx="5229225" cy="5010150"/>
          </a:xfrm>
          <a:prstGeom prst="rect">
            <a:avLst/>
          </a:prstGeom>
        </p:spPr>
      </p:pic>
      <p:sp>
        <p:nvSpPr>
          <p:cNvPr id="13" name="内容占位符 1"/>
          <p:cNvSpPr txBox="1">
            <a:spLocks/>
          </p:cNvSpPr>
          <p:nvPr/>
        </p:nvSpPr>
        <p:spPr>
          <a:xfrm>
            <a:off x="444648" y="1266151"/>
            <a:ext cx="4257981" cy="5563945"/>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r>
              <a:rPr lang="en-US" altLang="zh-CN" sz="2000" dirty="0"/>
              <a:t>Go</a:t>
            </a:r>
            <a:r>
              <a:rPr lang="zh-CN" altLang="en-US" sz="2000" dirty="0"/>
              <a:t>语言中每个并发执行的单元叫</a:t>
            </a:r>
            <a:r>
              <a:rPr lang="en-US" altLang="zh-CN" sz="2000" dirty="0" err="1"/>
              <a:t>Goroutine</a:t>
            </a:r>
            <a:r>
              <a:rPr lang="zh-CN" altLang="en-US" sz="2000" dirty="0"/>
              <a:t>，使用</a:t>
            </a:r>
            <a:r>
              <a:rPr lang="en-US" altLang="zh-CN" sz="2000" dirty="0"/>
              <a:t>go</a:t>
            </a:r>
            <a:r>
              <a:rPr lang="zh-CN" altLang="en-US" sz="2000" dirty="0"/>
              <a:t>关键字后接函数调用来创建一个</a:t>
            </a:r>
            <a:r>
              <a:rPr lang="en-US" altLang="zh-CN" sz="2000" dirty="0" err="1"/>
              <a:t>Goroutine</a:t>
            </a:r>
            <a:endParaRPr lang="zh-CN" altLang="en-US" sz="2000" dirty="0"/>
          </a:p>
        </p:txBody>
      </p:sp>
    </p:spTree>
    <p:extLst>
      <p:ext uri="{BB962C8B-B14F-4D97-AF65-F5344CB8AC3E}">
        <p14:creationId xmlns:p14="http://schemas.microsoft.com/office/powerpoint/2010/main" val="2947274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例程</a:t>
            </a:r>
          </a:p>
        </p:txBody>
      </p:sp>
      <p:sp>
        <p:nvSpPr>
          <p:cNvPr id="10" name="内容占位符 1"/>
          <p:cNvSpPr txBox="1">
            <a:spLocks/>
          </p:cNvSpPr>
          <p:nvPr/>
        </p:nvSpPr>
        <p:spPr>
          <a:xfrm>
            <a:off x="239486" y="1417003"/>
            <a:ext cx="5812971" cy="4454447"/>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r>
              <a:rPr lang="en-US" altLang="zh-CN" sz="2000" dirty="0"/>
              <a:t>main</a:t>
            </a:r>
            <a:r>
              <a:rPr lang="zh-CN" altLang="en-US" sz="2000" dirty="0"/>
              <a:t>函数也是由一个例程来启动执行，这个例程称为主例程，其他例程叫工作例程。主例程结束后工作例程也会随之销毁，使用</a:t>
            </a:r>
            <a:r>
              <a:rPr lang="en-US" altLang="zh-CN" sz="2000" dirty="0" err="1"/>
              <a:t>sync.WaitGroup</a:t>
            </a:r>
            <a:r>
              <a:rPr lang="en-US" altLang="zh-CN" sz="2000" dirty="0"/>
              <a:t>(</a:t>
            </a:r>
            <a:r>
              <a:rPr lang="zh-CN" altLang="en-US" sz="2000" dirty="0"/>
              <a:t>计数信号量</a:t>
            </a:r>
            <a:r>
              <a:rPr lang="en-US" altLang="zh-CN" sz="2000" dirty="0"/>
              <a:t>)</a:t>
            </a:r>
            <a:r>
              <a:rPr lang="zh-CN" altLang="en-US" sz="2000" dirty="0"/>
              <a:t>来维护执行例程执行状态</a:t>
            </a:r>
            <a:endParaRPr lang="en-US" altLang="zh-CN" sz="2000" dirty="0"/>
          </a:p>
          <a:p>
            <a:r>
              <a:rPr lang="zh-CN" altLang="en-US" sz="2000" dirty="0"/>
              <a:t>可以通过</a:t>
            </a:r>
            <a:r>
              <a:rPr lang="en-US" altLang="zh-CN" sz="2000" dirty="0"/>
              <a:t>runtime</a:t>
            </a:r>
            <a:r>
              <a:rPr lang="zh-CN" altLang="en-US" sz="2000" dirty="0"/>
              <a:t>包中的</a:t>
            </a:r>
            <a:r>
              <a:rPr lang="en-US" altLang="zh-CN" sz="2000" dirty="0" err="1"/>
              <a:t>GoSched</a:t>
            </a:r>
            <a:r>
              <a:rPr lang="zh-CN" altLang="en-US" sz="2000" dirty="0"/>
              <a:t>让例程主动让出</a:t>
            </a:r>
            <a:r>
              <a:rPr lang="en-US" altLang="zh-CN" sz="2000" dirty="0"/>
              <a:t>CPU</a:t>
            </a:r>
            <a:r>
              <a:rPr lang="zh-CN" altLang="en-US" sz="2000" dirty="0"/>
              <a:t>，也可以通过</a:t>
            </a:r>
            <a:r>
              <a:rPr lang="en-US" altLang="zh-CN" sz="2000" dirty="0" err="1"/>
              <a:t>time.Sleep</a:t>
            </a:r>
            <a:r>
              <a:rPr lang="zh-CN" altLang="en-US" sz="2000" dirty="0"/>
              <a:t>让例程休眠从而让出</a:t>
            </a:r>
            <a:r>
              <a:rPr lang="en-US" altLang="zh-CN" sz="2000" dirty="0"/>
              <a:t>CPU</a:t>
            </a:r>
            <a:endParaRPr lang="zh-CN" altLang="en-US" sz="2000" dirty="0"/>
          </a:p>
        </p:txBody>
      </p:sp>
      <p:pic>
        <p:nvPicPr>
          <p:cNvPr id="12" name="图片 11"/>
          <p:cNvPicPr/>
          <p:nvPr/>
        </p:nvPicPr>
        <p:blipFill>
          <a:blip r:embed="rId2"/>
          <a:stretch>
            <a:fillRect/>
          </a:stretch>
        </p:blipFill>
        <p:spPr>
          <a:xfrm>
            <a:off x="6357257" y="1575713"/>
            <a:ext cx="5274310" cy="4137025"/>
          </a:xfrm>
          <a:prstGeom prst="rect">
            <a:avLst/>
          </a:prstGeom>
        </p:spPr>
      </p:pic>
    </p:spTree>
    <p:extLst>
      <p:ext uri="{BB962C8B-B14F-4D97-AF65-F5344CB8AC3E}">
        <p14:creationId xmlns:p14="http://schemas.microsoft.com/office/powerpoint/2010/main" val="1776138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闭包陷阱</a:t>
            </a:r>
          </a:p>
        </p:txBody>
      </p:sp>
      <p:sp>
        <p:nvSpPr>
          <p:cNvPr id="10" name="内容占位符 1"/>
          <p:cNvSpPr txBox="1">
            <a:spLocks/>
          </p:cNvSpPr>
          <p:nvPr/>
        </p:nvSpPr>
        <p:spPr>
          <a:xfrm>
            <a:off x="239486" y="1331776"/>
            <a:ext cx="4593771" cy="3610337"/>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r>
              <a:rPr lang="zh-CN" altLang="en-US" sz="2000" dirty="0"/>
              <a:t>因为闭包使用函数外变量，当例程执行是，外部变量已经发生变化，导致打印内容不正确，可使用在创建例程时通过函数传递参数（值拷贝）方式避免</a:t>
            </a:r>
          </a:p>
        </p:txBody>
      </p:sp>
      <p:pic>
        <p:nvPicPr>
          <p:cNvPr id="5" name="图片 4"/>
          <p:cNvPicPr/>
          <p:nvPr/>
        </p:nvPicPr>
        <p:blipFill>
          <a:blip r:embed="rId2"/>
          <a:stretch>
            <a:fillRect/>
          </a:stretch>
        </p:blipFill>
        <p:spPr>
          <a:xfrm>
            <a:off x="5490054" y="1331776"/>
            <a:ext cx="4543425" cy="4305300"/>
          </a:xfrm>
          <a:prstGeom prst="rect">
            <a:avLst/>
          </a:prstGeom>
        </p:spPr>
      </p:pic>
    </p:spTree>
    <p:extLst>
      <p:ext uri="{BB962C8B-B14F-4D97-AF65-F5344CB8AC3E}">
        <p14:creationId xmlns:p14="http://schemas.microsoft.com/office/powerpoint/2010/main" val="3273123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zh-CN" dirty="0"/>
              <a:t>共享数据</a:t>
            </a:r>
            <a:endParaRPr lang="zh-CN" altLang="en-US" dirty="0"/>
          </a:p>
        </p:txBody>
      </p:sp>
      <p:sp>
        <p:nvSpPr>
          <p:cNvPr id="2" name="内容占位符 1"/>
          <p:cNvSpPr>
            <a:spLocks noGrp="1"/>
          </p:cNvSpPr>
          <p:nvPr>
            <p:ph idx="1"/>
          </p:nvPr>
        </p:nvSpPr>
        <p:spPr>
          <a:xfrm>
            <a:off x="520392" y="1264666"/>
            <a:ext cx="10559143" cy="1856505"/>
          </a:xfrm>
        </p:spPr>
        <p:txBody>
          <a:bodyPr>
            <a:normAutofit/>
          </a:bodyPr>
          <a:lstStyle/>
          <a:p>
            <a:pPr>
              <a:lnSpc>
                <a:spcPct val="150000"/>
              </a:lnSpc>
            </a:pPr>
            <a:r>
              <a:rPr lang="zh-CN" altLang="en-US" sz="2000" dirty="0"/>
              <a:t>多个例程对同一个内存资源进行修改，未对资源进行同步限制，导致修改数据混乱</a:t>
            </a:r>
            <a:endParaRPr lang="zh-CN" altLang="zh-CN" sz="2000" dirty="0"/>
          </a:p>
        </p:txBody>
      </p:sp>
      <p:pic>
        <p:nvPicPr>
          <p:cNvPr id="6" name="图片 5"/>
          <p:cNvPicPr/>
          <p:nvPr/>
        </p:nvPicPr>
        <p:blipFill rotWithShape="1">
          <a:blip r:embed="rId2"/>
          <a:srcRect t="60631"/>
          <a:stretch/>
        </p:blipFill>
        <p:spPr>
          <a:xfrm>
            <a:off x="6066997" y="2298148"/>
            <a:ext cx="4572000" cy="2381152"/>
          </a:xfrm>
          <a:prstGeom prst="rect">
            <a:avLst/>
          </a:prstGeom>
        </p:spPr>
      </p:pic>
      <p:pic>
        <p:nvPicPr>
          <p:cNvPr id="7" name="图片 6"/>
          <p:cNvPicPr/>
          <p:nvPr/>
        </p:nvPicPr>
        <p:blipFill rotWithShape="1">
          <a:blip r:embed="rId2"/>
          <a:srcRect b="39009"/>
          <a:stretch/>
        </p:blipFill>
        <p:spPr>
          <a:xfrm>
            <a:off x="820084" y="2298148"/>
            <a:ext cx="4572000" cy="3688994"/>
          </a:xfrm>
          <a:prstGeom prst="rect">
            <a:avLst/>
          </a:prstGeom>
        </p:spPr>
      </p:pic>
    </p:spTree>
    <p:extLst>
      <p:ext uri="{BB962C8B-B14F-4D97-AF65-F5344CB8AC3E}">
        <p14:creationId xmlns:p14="http://schemas.microsoft.com/office/powerpoint/2010/main" val="3141577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zh-CN" dirty="0"/>
              <a:t>共享数据</a:t>
            </a:r>
            <a:endParaRPr lang="zh-CN" altLang="en-US" dirty="0"/>
          </a:p>
        </p:txBody>
      </p:sp>
      <p:sp>
        <p:nvSpPr>
          <p:cNvPr id="5" name="矩形 4"/>
          <p:cNvSpPr>
            <a:spLocks noChangeArrowheads="1"/>
          </p:cNvSpPr>
          <p:nvPr/>
        </p:nvSpPr>
        <p:spPr bwMode="auto">
          <a:xfrm>
            <a:off x="609600" y="1007027"/>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互斥锁</a:t>
            </a:r>
          </a:p>
        </p:txBody>
      </p:sp>
      <p:sp>
        <p:nvSpPr>
          <p:cNvPr id="8" name="内容占位符 1"/>
          <p:cNvSpPr txBox="1">
            <a:spLocks/>
          </p:cNvSpPr>
          <p:nvPr/>
        </p:nvSpPr>
        <p:spPr>
          <a:xfrm>
            <a:off x="609599" y="1561258"/>
            <a:ext cx="11513508" cy="3743440"/>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r>
              <a:rPr lang="en-US" altLang="zh-CN" sz="2000" dirty="0"/>
              <a:t>Go</a:t>
            </a:r>
            <a:r>
              <a:rPr lang="zh-CN" altLang="en-US" sz="2000" dirty="0"/>
              <a:t>语言中</a:t>
            </a:r>
            <a:r>
              <a:rPr lang="en-US" altLang="zh-CN" sz="2000" dirty="0"/>
              <a:t>sync</a:t>
            </a:r>
            <a:r>
              <a:rPr lang="zh-CN" altLang="en-US" sz="2000" dirty="0"/>
              <a:t>包中提供了</a:t>
            </a:r>
            <a:r>
              <a:rPr lang="en-US" altLang="zh-CN" sz="2000" dirty="0" err="1"/>
              <a:t>Mutex</a:t>
            </a:r>
            <a:r>
              <a:rPr lang="en-US" altLang="zh-CN" sz="2000" dirty="0"/>
              <a:t>(</a:t>
            </a:r>
            <a:r>
              <a:rPr lang="zh-CN" altLang="en-US" sz="2000" dirty="0"/>
              <a:t>互斥锁</a:t>
            </a:r>
            <a:r>
              <a:rPr lang="en-US" altLang="zh-CN" sz="2000" dirty="0"/>
              <a:t>)</a:t>
            </a:r>
            <a:r>
              <a:rPr lang="zh-CN" altLang="en-US" sz="2000" dirty="0"/>
              <a:t>，可以用于对资源加锁和释放锁提供对资源同步方式访问</a:t>
            </a:r>
          </a:p>
        </p:txBody>
      </p:sp>
      <p:pic>
        <p:nvPicPr>
          <p:cNvPr id="9" name="图片 8"/>
          <p:cNvPicPr/>
          <p:nvPr/>
        </p:nvPicPr>
        <p:blipFill rotWithShape="1">
          <a:blip r:embed="rId2"/>
          <a:srcRect t="51382"/>
          <a:stretch/>
        </p:blipFill>
        <p:spPr>
          <a:xfrm>
            <a:off x="6504472" y="2342821"/>
            <a:ext cx="4905375" cy="3399064"/>
          </a:xfrm>
          <a:prstGeom prst="rect">
            <a:avLst/>
          </a:prstGeom>
        </p:spPr>
      </p:pic>
      <p:pic>
        <p:nvPicPr>
          <p:cNvPr id="10" name="图片 9"/>
          <p:cNvPicPr/>
          <p:nvPr/>
        </p:nvPicPr>
        <p:blipFill rotWithShape="1">
          <a:blip r:embed="rId2"/>
          <a:srcRect b="45815"/>
          <a:stretch/>
        </p:blipFill>
        <p:spPr>
          <a:xfrm>
            <a:off x="708077" y="2342821"/>
            <a:ext cx="4905375" cy="3788228"/>
          </a:xfrm>
          <a:prstGeom prst="rect">
            <a:avLst/>
          </a:prstGeom>
        </p:spPr>
      </p:pic>
    </p:spTree>
    <p:extLst>
      <p:ext uri="{BB962C8B-B14F-4D97-AF65-F5344CB8AC3E}">
        <p14:creationId xmlns:p14="http://schemas.microsoft.com/office/powerpoint/2010/main" val="208715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zh-CN" dirty="0"/>
              <a:t>共享数据</a:t>
            </a:r>
            <a:endParaRPr lang="zh-CN" altLang="en-US" dirty="0"/>
          </a:p>
        </p:txBody>
      </p:sp>
      <p:sp>
        <p:nvSpPr>
          <p:cNvPr id="5" name="矩形 4"/>
          <p:cNvSpPr>
            <a:spLocks noChangeArrowheads="1"/>
          </p:cNvSpPr>
          <p:nvPr/>
        </p:nvSpPr>
        <p:spPr bwMode="auto">
          <a:xfrm>
            <a:off x="609600" y="1007027"/>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原子操作</a:t>
            </a:r>
          </a:p>
        </p:txBody>
      </p:sp>
      <p:sp>
        <p:nvSpPr>
          <p:cNvPr id="8" name="内容占位符 1"/>
          <p:cNvSpPr txBox="1">
            <a:spLocks/>
          </p:cNvSpPr>
          <p:nvPr/>
        </p:nvSpPr>
        <p:spPr>
          <a:xfrm>
            <a:off x="609599" y="1755607"/>
            <a:ext cx="10776858" cy="5363648"/>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buNone/>
            </a:pPr>
            <a:r>
              <a:rPr lang="zh-CN" altLang="en-US" sz="2000" dirty="0"/>
              <a:t>原子操作是指过程不能中断的操作</a:t>
            </a:r>
            <a:r>
              <a:rPr lang="en-US" altLang="zh-CN" sz="2000" dirty="0"/>
              <a:t>s</a:t>
            </a:r>
            <a:r>
              <a:rPr lang="zh-CN" altLang="en-US" sz="2000" dirty="0"/>
              <a:t>，</a:t>
            </a:r>
            <a:r>
              <a:rPr lang="en-US" altLang="zh-CN" sz="2000" dirty="0"/>
              <a:t>go</a:t>
            </a:r>
            <a:r>
              <a:rPr lang="zh-CN" altLang="en-US" sz="2000" dirty="0"/>
              <a:t>语言</a:t>
            </a:r>
            <a:r>
              <a:rPr lang="en-US" altLang="zh-CN" sz="2000" dirty="0"/>
              <a:t>sync/atomic</a:t>
            </a:r>
            <a:r>
              <a:rPr lang="zh-CN" altLang="en-US" sz="2000" dirty="0"/>
              <a:t>包中提供提供了五类原子操作函数，其操作对象为整数型或整数指针</a:t>
            </a:r>
          </a:p>
          <a:p>
            <a:pPr marL="0" indent="0">
              <a:buNone/>
            </a:pPr>
            <a:r>
              <a:rPr lang="en-US" altLang="zh-CN" sz="2000" dirty="0"/>
              <a:t>a)	Add*</a:t>
            </a:r>
            <a:r>
              <a:rPr lang="zh-CN" altLang="en-US" sz="2000" dirty="0"/>
              <a:t>：增加</a:t>
            </a:r>
            <a:r>
              <a:rPr lang="en-US" altLang="zh-CN" sz="2000" dirty="0"/>
              <a:t>/</a:t>
            </a:r>
            <a:r>
              <a:rPr lang="zh-CN" altLang="en-US" sz="2000" dirty="0"/>
              <a:t>减少</a:t>
            </a:r>
            <a:r>
              <a:rPr lang="en-US" altLang="zh-CN" sz="2000" dirty="0"/>
              <a:t>s</a:t>
            </a:r>
          </a:p>
          <a:p>
            <a:pPr marL="0" indent="0">
              <a:buNone/>
            </a:pPr>
            <a:r>
              <a:rPr lang="en-US" altLang="zh-CN" sz="2000" dirty="0"/>
              <a:t>b)	Load*</a:t>
            </a:r>
            <a:r>
              <a:rPr lang="zh-CN" altLang="en-US" sz="2000" dirty="0"/>
              <a:t>：载入</a:t>
            </a:r>
          </a:p>
          <a:p>
            <a:pPr marL="0" indent="0">
              <a:buNone/>
            </a:pPr>
            <a:r>
              <a:rPr lang="en-US" altLang="zh-CN" sz="2000" dirty="0"/>
              <a:t>c)	Store*</a:t>
            </a:r>
            <a:r>
              <a:rPr lang="zh-CN" altLang="en-US" sz="2000" dirty="0"/>
              <a:t>：存储</a:t>
            </a:r>
          </a:p>
          <a:p>
            <a:pPr marL="0" indent="0">
              <a:buNone/>
            </a:pPr>
            <a:r>
              <a:rPr lang="en-US" altLang="zh-CN" sz="2000" dirty="0"/>
              <a:t>d)	Swap*</a:t>
            </a:r>
            <a:r>
              <a:rPr lang="zh-CN" altLang="en-US" sz="2000" dirty="0"/>
              <a:t>：更新</a:t>
            </a:r>
          </a:p>
          <a:p>
            <a:pPr marL="0" indent="0">
              <a:buNone/>
            </a:pPr>
            <a:r>
              <a:rPr lang="en-US" altLang="zh-CN" sz="2000" dirty="0"/>
              <a:t>e)	</a:t>
            </a:r>
            <a:r>
              <a:rPr lang="en-US" altLang="zh-CN" sz="2000" dirty="0" err="1"/>
              <a:t>CompareAndSwap</a:t>
            </a:r>
            <a:r>
              <a:rPr lang="en-US" altLang="zh-CN" sz="2000" dirty="0"/>
              <a:t>*</a:t>
            </a:r>
            <a:r>
              <a:rPr lang="zh-CN" altLang="en-US" sz="2000" dirty="0"/>
              <a:t>：比较第一个参数引用指是否与第二个参数值相同，若相同则将第一个参数值更新为第三个参数</a:t>
            </a:r>
          </a:p>
        </p:txBody>
      </p:sp>
    </p:spTree>
    <p:extLst>
      <p:ext uri="{BB962C8B-B14F-4D97-AF65-F5344CB8AC3E}">
        <p14:creationId xmlns:p14="http://schemas.microsoft.com/office/powerpoint/2010/main" val="1824217834"/>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5764</TotalTime>
  <Pages>0</Pages>
  <Words>984</Words>
  <Characters>0</Characters>
  <Application>Microsoft Office PowerPoint</Application>
  <DocSecurity>0</DocSecurity>
  <PresentationFormat>宽屏</PresentationFormat>
  <Lines>0</Lines>
  <Paragraphs>100</Paragraphs>
  <Slides>22</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Open Sans Light</vt:lpstr>
      <vt:lpstr>宋体</vt:lpstr>
      <vt:lpstr>微软雅黑</vt:lpstr>
      <vt:lpstr>Arial</vt:lpstr>
      <vt:lpstr>Calibri</vt:lpstr>
      <vt:lpstr>Wingdings</vt:lpstr>
      <vt:lpstr>自定义设计方案</vt:lpstr>
      <vt:lpstr>手撕GO语言</vt:lpstr>
      <vt:lpstr>课程内容</vt:lpstr>
      <vt:lpstr>并发编程基本概念</vt:lpstr>
      <vt:lpstr>例程</vt:lpstr>
      <vt:lpstr>例程</vt:lpstr>
      <vt:lpstr>闭包陷阱</vt:lpstr>
      <vt:lpstr>共享数据</vt:lpstr>
      <vt:lpstr>共享数据</vt:lpstr>
      <vt:lpstr>共享数据</vt:lpstr>
      <vt:lpstr>共享数据</vt:lpstr>
      <vt:lpstr>管道</vt:lpstr>
      <vt:lpstr>管道</vt:lpstr>
      <vt:lpstr>管道</vt:lpstr>
      <vt:lpstr>管道</vt:lpstr>
      <vt:lpstr>管道</vt:lpstr>
      <vt:lpstr>管道</vt:lpstr>
      <vt:lpstr>管道</vt:lpstr>
      <vt:lpstr>常用包</vt:lpstr>
      <vt:lpstr>常用包</vt:lpstr>
      <vt:lpstr>练习</vt:lpstr>
      <vt:lpstr>作业</vt:lpstr>
      <vt:lpstr>谢   谢</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246</cp:revision>
  <dcterms:created xsi:type="dcterms:W3CDTF">2017-03-01T07:00:29Z</dcterms:created>
  <dcterms:modified xsi:type="dcterms:W3CDTF">2020-05-30T02:14:03Z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