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B4022-B278-0BC9-BD5C-5DEC80EC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DD13E0-E833-4A5C-AA11-0CAE7A440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C458C-F7B9-A9C3-BD77-D3997AD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D7945C-8E16-ABBE-1C36-1BD56DCD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85D2A-D152-FBC5-9334-17574991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2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51578-5156-238A-7B38-6F0457D5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5B00E0-97EF-9915-00D8-7C7E08CA1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FA1BCC-5C5A-A543-BC9D-C25C408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3ABA7-B254-A098-C991-0CA2395C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FBC73A-2172-0BAA-40F4-8F77586D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91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3D14AC-C635-1CAC-DABD-04878A04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506D79-886D-06C4-D7C8-6BC3D2434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46F7F-FBBB-624E-6F1B-4D733655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067F6A-F7E7-E9A7-5F95-80D86DD6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1B3C38-086A-4EF2-1B22-77A282C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28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5FEAD-266E-4E53-A2D6-DF26D8F6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0FF56-1FF8-9A02-380C-294DEADC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4EA591-970A-0098-6799-916C449B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BAB5C9-1801-CA93-6755-8018A850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0D8D2-F63A-9D33-58FE-D81C3F5D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8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64B96-35B1-9F08-F35B-2C2D4207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4C3723-D57D-ED9A-CBB6-4C13A087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5ECF0-98AF-FA24-4214-0BDDE166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51FBDE-12CF-C731-8654-E2973DB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1BAFD-FD66-C9A0-B2F2-2E5A8042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9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83D8C-7EC1-5807-C395-0379459B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FF0FC-16CC-6625-01CA-9774D04E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E07CD5-36A7-8E1D-CE6A-E129C70C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CC15A9-F450-72B2-9D96-31EE29E1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0ED97-01E8-267B-3B06-F1198800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76E75-5819-9261-2619-7BB8ACE9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72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1F2EC-FFB2-9A09-95CF-19FC8C97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13F9CC-1865-F79E-8064-AD7D099DB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B3C9D2-0ED6-F7B9-214B-C8C7167A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90251F-7155-987E-3299-E8C92CD6F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1209C0-4C79-D442-E7C8-A5693887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098D03-1B0A-704E-99C1-7EA24FD7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98F7AC-1F04-51E5-03AD-75FF3A29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BFBA9D-8852-0D3A-2ECC-1A170470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3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D32E8-48D1-B3C2-929D-098D647C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BAD318-3FA9-CF84-9ABA-737ADC4F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64D4EC-7280-1BD4-4EFD-D691E72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944CF8-5310-9A70-719A-1737E772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AEEFBA-5C70-323A-C792-4B0B113E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A7538C-ED63-D86F-504F-84E240B2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8488CC-BDF8-BFEB-1969-3B244829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5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2C41F-BC5D-3DE2-D206-C38D2F01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25B29-4D57-CE64-7DA9-B3B93F41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F14363-8F36-D104-2328-38E81ABED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71657C-1694-7646-D416-0BBCF8BE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9D1F02-0236-E179-DF89-0C4C14C2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90D29F-5FE1-CF0F-12EA-FB2231E7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14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A72EB-1A96-BA02-55E7-F355D946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953EE8-445D-00EF-4DD4-D2AB1A4DF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8C36AC-554A-534A-EA09-F457A8A4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F519E-A326-DD0B-F11D-FBFE911B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683D6-D3D2-DF43-6101-84775217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0205D4-F549-EE98-2917-1B4BA180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58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E1F51A-4E50-5EF3-E7EB-102CDC3D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0EB6F3-8202-F752-2985-D041F66C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E93C2-2683-937E-C0F1-0A65C5F85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3334-EAA0-449A-A1BA-4B70EC961B71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94471-9BBA-5AAB-51FE-8AC4C22C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ADF0E-B158-5D2C-DC0F-6C4DB1D01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77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8370F-0260-E7DA-2E56-F29B63180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嵌入式影像處理</a:t>
            </a:r>
            <a:br>
              <a:rPr lang="en-US" altLang="zh-TW" dirty="0"/>
            </a:br>
            <a:r>
              <a:rPr lang="zh-TW" altLang="en-US" sz="4000" dirty="0"/>
              <a:t>車道視線消失點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4DAB15-8F02-1234-C5F3-775576266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13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FFAE2-8A0A-6ADF-D5CB-C24F2EFA7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437C4A5-9462-1DEE-ABC3-4269A1A28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4548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apply_color_mask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(image, mask):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功能：塗色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輸入：原始圖片、二值化數據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/>
                        <a:t>image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，原始彩色影像。</a:t>
                      </a:r>
                      <a:r>
                        <a:rPr lang="en-US" altLang="zh-TW" dirty="0"/>
                        <a:t>mask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，二值化的掩膜，</a:t>
                      </a:r>
                      <a:r>
                        <a:rPr lang="en-US" altLang="zh-TW" dirty="0"/>
                        <a:t>1 </a:t>
                      </a:r>
                      <a:r>
                        <a:rPr lang="zh-TW" altLang="en-US" dirty="0"/>
                        <a:t>表示要填色的區域，</a:t>
                      </a:r>
                      <a:r>
                        <a:rPr lang="en-US" altLang="zh-TW" dirty="0"/>
                        <a:t>0 </a:t>
                      </a:r>
                      <a:r>
                        <a:rPr lang="zh-TW" altLang="en-US" dirty="0"/>
                        <a:t>表示保留原影像。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輸出：塗色後的圖片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output_image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，填色後的影像，只在掩膜區域上應用填色。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B5048B9-5133-4A76-9D97-0BED904E8BED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5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9397-47FD-3B81-56FE-B1FF1CA3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0A19AF-D695-BEF6-5FBF-70AEC1662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91069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display_results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(images, titles):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功能：顯示圖片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輸入：圖片陣列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二值化、灰階、原圖等等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、圖片標題陣列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/>
                        <a:t>images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list of 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，包含要顯示的影像。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titles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list of str</a:t>
                      </a:r>
                      <a:r>
                        <a:rPr lang="zh-TW" altLang="en-US" dirty="0"/>
                        <a:t>，每張影像的標題。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9841525-E80A-0F00-7709-E80152E46919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7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E1E70-D726-5E87-B778-5229B6FBA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02C5B9-709F-ECFE-72E7-B58C3F365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56491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get_road_patch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config)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功能：取得道路特徵，並計算直方圖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特徵圖、參數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lbp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，整張影像的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特徵圖。</a:t>
                      </a:r>
                      <a:r>
                        <a:rPr lang="en-US" altLang="zh-TW" dirty="0"/>
                        <a:t>config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dict</a:t>
                      </a:r>
                      <a:r>
                        <a:rPr lang="zh-TW" altLang="en-US" dirty="0"/>
                        <a:t>，包含各項設定參數的字典。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直方圖，用於相似度比對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road_hist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，道路區域的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直方圖，用於後續相似度比對。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F354899-652F-ACA4-7E67-DC95E6FE4146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9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FF854-31C4-3154-1CF4-777F05806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F19467-56CD-EBA8-DB56-F92F8A125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68821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r>
                        <a:rPr lang="en-US" altLang="zh-TW" dirty="0"/>
                        <a:t>main(</a:t>
                      </a:r>
                      <a:r>
                        <a:rPr lang="en-US" altLang="zh-TW" dirty="0" err="1"/>
                        <a:t>image_path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config_path</a:t>
                      </a:r>
                      <a:r>
                        <a:rPr lang="en-US" altLang="zh-TW" dirty="0"/>
                        <a:t>)</a:t>
                      </a:r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功能：主程式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輸入：圖片路徑、參數檔案路徑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image_path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str</a:t>
                      </a:r>
                      <a:r>
                        <a:rPr lang="zh-TW" altLang="en-US" dirty="0"/>
                        <a:t>，影像檔案的路徑。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config_path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str</a:t>
                      </a:r>
                      <a:r>
                        <a:rPr lang="zh-TW" altLang="en-US" dirty="0"/>
                        <a:t>，配置檔案的路徑。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DF433AF-9DB8-F864-7BCF-A729C5851AC7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6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894BF6-8EFD-4207-13DB-9EC46BF23D35}"/>
              </a:ext>
            </a:extLst>
          </p:cNvPr>
          <p:cNvSpPr/>
          <p:nvPr/>
        </p:nvSpPr>
        <p:spPr>
          <a:xfrm>
            <a:off x="5423026" y="525101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馬路分割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A071F9-6671-B216-87AB-6A97BD466978}"/>
              </a:ext>
            </a:extLst>
          </p:cNvPr>
          <p:cNvSpPr/>
          <p:nvPr/>
        </p:nvSpPr>
        <p:spPr>
          <a:xfrm>
            <a:off x="9193792" y="2071733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參數設定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EC3F8C-7CD0-DCED-7BCC-53C21D413B09}"/>
              </a:ext>
            </a:extLst>
          </p:cNvPr>
          <p:cNvSpPr/>
          <p:nvPr/>
        </p:nvSpPr>
        <p:spPr>
          <a:xfrm>
            <a:off x="6652032" y="2088332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3617CD-F66F-0B19-EC47-9871EF3C6134}"/>
              </a:ext>
            </a:extLst>
          </p:cNvPr>
          <p:cNvSpPr/>
          <p:nvPr/>
        </p:nvSpPr>
        <p:spPr>
          <a:xfrm>
            <a:off x="4110272" y="2071734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r>
              <a:rPr lang="zh-TW" altLang="en-US" dirty="0"/>
              <a:t>紋路統計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03EF9D-0722-EFE9-62F8-1EE8AC0997CB}"/>
              </a:ext>
            </a:extLst>
          </p:cNvPr>
          <p:cNvSpPr/>
          <p:nvPr/>
        </p:nvSpPr>
        <p:spPr>
          <a:xfrm>
            <a:off x="1568512" y="2071732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搜尋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7BAA7A6-8FEA-D62A-A7C1-412B900B048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129543" y="958912"/>
            <a:ext cx="912890" cy="131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C4AE5E8D-F5F3-8A6E-8066-52B23D5A8BD1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392124" y="1009085"/>
            <a:ext cx="929488" cy="1229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7B1E0D7C-D1B0-3025-FD1E-4C566BFB4ED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3858664" y="-311969"/>
            <a:ext cx="912888" cy="3854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64A1082D-E263-DF58-2F95-BD1D957BA07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7671304" y="-270095"/>
            <a:ext cx="912889" cy="3770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CBDE1F9-AE05-EC83-9B50-337D74F53A1A}"/>
              </a:ext>
            </a:extLst>
          </p:cNvPr>
          <p:cNvSpPr/>
          <p:nvPr/>
        </p:nvSpPr>
        <p:spPr>
          <a:xfrm>
            <a:off x="4110271" y="3119674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r>
              <a:rPr lang="zh-TW" altLang="en-US" dirty="0"/>
              <a:t>紋路分類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11774BC-A2F1-AFCF-9FFE-CD4EAFEA1D72}"/>
              </a:ext>
            </a:extLst>
          </p:cNvPr>
          <p:cNvCxnSpPr>
            <a:stCxn id="7" idx="2"/>
            <a:endCxn id="28" idx="0"/>
          </p:cNvCxnSpPr>
          <p:nvPr/>
        </p:nvCxnSpPr>
        <p:spPr>
          <a:xfrm flipH="1">
            <a:off x="4929610" y="2705477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6B6BD36-B5F5-29FF-291E-8614D743FACA}"/>
              </a:ext>
            </a:extLst>
          </p:cNvPr>
          <p:cNvSpPr/>
          <p:nvPr/>
        </p:nvSpPr>
        <p:spPr>
          <a:xfrm>
            <a:off x="1568511" y="3119674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找相似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52D788-FA47-638D-A6E5-C95761DE38D6}"/>
              </a:ext>
            </a:extLst>
          </p:cNvPr>
          <p:cNvSpPr/>
          <p:nvPr/>
        </p:nvSpPr>
        <p:spPr>
          <a:xfrm>
            <a:off x="1568510" y="4152526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塗色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9384996-7C1D-E2BB-136B-F762642D23AC}"/>
              </a:ext>
            </a:extLst>
          </p:cNvPr>
          <p:cNvCxnSpPr/>
          <p:nvPr/>
        </p:nvCxnSpPr>
        <p:spPr>
          <a:xfrm flipH="1">
            <a:off x="2387847" y="2713021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256EFB2-C5D9-0ED4-BDB3-CACB08E21FBE}"/>
              </a:ext>
            </a:extLst>
          </p:cNvPr>
          <p:cNvCxnSpPr/>
          <p:nvPr/>
        </p:nvCxnSpPr>
        <p:spPr>
          <a:xfrm flipH="1">
            <a:off x="2387846" y="3738329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C005026-712D-7E78-182C-0F07B248D8C3}"/>
              </a:ext>
            </a:extLst>
          </p:cNvPr>
          <p:cNvSpPr/>
          <p:nvPr/>
        </p:nvSpPr>
        <p:spPr>
          <a:xfrm>
            <a:off x="4110271" y="4167616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histogram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8282047-9CE5-DC7B-99EE-E8C643C306FF}"/>
              </a:ext>
            </a:extLst>
          </p:cNvPr>
          <p:cNvCxnSpPr/>
          <p:nvPr/>
        </p:nvCxnSpPr>
        <p:spPr>
          <a:xfrm flipH="1">
            <a:off x="4929608" y="3738328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5BDCB73-F9DE-0C4B-995E-73BB0B564D98}"/>
              </a:ext>
            </a:extLst>
          </p:cNvPr>
          <p:cNvSpPr/>
          <p:nvPr/>
        </p:nvSpPr>
        <p:spPr>
          <a:xfrm>
            <a:off x="6652032" y="3104585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CD985-267A-AD6A-F5EA-745946E41A65}"/>
              </a:ext>
            </a:extLst>
          </p:cNvPr>
          <p:cNvSpPr/>
          <p:nvPr/>
        </p:nvSpPr>
        <p:spPr>
          <a:xfrm>
            <a:off x="6652032" y="4152525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sobel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D842C36-9C9F-12A9-6555-78A38AC56510}"/>
              </a:ext>
            </a:extLst>
          </p:cNvPr>
          <p:cNvCxnSpPr/>
          <p:nvPr/>
        </p:nvCxnSpPr>
        <p:spPr>
          <a:xfrm flipH="1">
            <a:off x="7471369" y="2689632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3C8892D-71D6-6845-E0EE-EB554A75834D}"/>
              </a:ext>
            </a:extLst>
          </p:cNvPr>
          <p:cNvCxnSpPr/>
          <p:nvPr/>
        </p:nvCxnSpPr>
        <p:spPr>
          <a:xfrm flipH="1">
            <a:off x="7471367" y="3738327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1172985-198D-2B58-28EC-4B96205A6C0D}"/>
              </a:ext>
            </a:extLst>
          </p:cNvPr>
          <p:cNvSpPr/>
          <p:nvPr/>
        </p:nvSpPr>
        <p:spPr>
          <a:xfrm>
            <a:off x="9193787" y="3103829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</a:t>
            </a:r>
            <a:r>
              <a:rPr lang="zh-TW" altLang="en-US" dirty="0"/>
              <a:t>、</a:t>
            </a:r>
            <a:r>
              <a:rPr lang="en-US" altLang="zh-TW" dirty="0"/>
              <a:t>stride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377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E6572-DE01-8ABE-3343-2B9DFCB4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5A3DFB2-71F4-A282-AE53-9AEC9F676D2D}"/>
              </a:ext>
            </a:extLst>
          </p:cNvPr>
          <p:cNvSpPr/>
          <p:nvPr/>
        </p:nvSpPr>
        <p:spPr>
          <a:xfrm>
            <a:off x="706170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圖片輸入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077D7EA-7689-E08F-0EEA-048FA63192D3}"/>
              </a:ext>
            </a:extLst>
          </p:cNvPr>
          <p:cNvSpPr/>
          <p:nvPr/>
        </p:nvSpPr>
        <p:spPr>
          <a:xfrm>
            <a:off x="2669264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E5F1908-EF37-DCA3-79F5-C4E43BA2232C}"/>
              </a:ext>
            </a:extLst>
          </p:cNvPr>
          <p:cNvSpPr/>
          <p:nvPr/>
        </p:nvSpPr>
        <p:spPr>
          <a:xfrm>
            <a:off x="2669263" y="3085015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灰階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97AE90C-7431-0091-CF8A-C6539A23591E}"/>
              </a:ext>
            </a:extLst>
          </p:cNvPr>
          <p:cNvSpPr/>
          <p:nvPr/>
        </p:nvSpPr>
        <p:spPr>
          <a:xfrm>
            <a:off x="2669263" y="3933824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6411D2B-A255-E107-4DF9-4B8CFFD01F69}"/>
              </a:ext>
            </a:extLst>
          </p:cNvPr>
          <p:cNvSpPr/>
          <p:nvPr/>
        </p:nvSpPr>
        <p:spPr>
          <a:xfrm>
            <a:off x="4632357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參數設置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A9CFC45-2735-BF06-1164-D2C1E211093F}"/>
              </a:ext>
            </a:extLst>
          </p:cNvPr>
          <p:cNvSpPr/>
          <p:nvPr/>
        </p:nvSpPr>
        <p:spPr>
          <a:xfrm>
            <a:off x="4632357" y="3085015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stride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EE0FDAE-0F51-A206-EC64-99A0E909AFCE}"/>
              </a:ext>
            </a:extLst>
          </p:cNvPr>
          <p:cNvSpPr/>
          <p:nvPr/>
        </p:nvSpPr>
        <p:spPr>
          <a:xfrm>
            <a:off x="6595450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紋路統計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751D9C6-7918-FBBC-AB3A-374DAA2A5C59}"/>
              </a:ext>
            </a:extLst>
          </p:cNvPr>
          <p:cNvSpPr/>
          <p:nvPr/>
        </p:nvSpPr>
        <p:spPr>
          <a:xfrm>
            <a:off x="6595450" y="3085015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紋路分類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409FF2C-A572-60E0-AACF-16D202F4E036}"/>
              </a:ext>
            </a:extLst>
          </p:cNvPr>
          <p:cNvSpPr/>
          <p:nvPr/>
        </p:nvSpPr>
        <p:spPr>
          <a:xfrm>
            <a:off x="6595450" y="3933824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13AAA76-267C-3FDA-AB0F-AA27D4085659}"/>
              </a:ext>
            </a:extLst>
          </p:cNvPr>
          <p:cNvSpPr/>
          <p:nvPr/>
        </p:nvSpPr>
        <p:spPr>
          <a:xfrm>
            <a:off x="8558543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搜尋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1806370-A04C-6279-E3D0-F1ED5BEED99E}"/>
              </a:ext>
            </a:extLst>
          </p:cNvPr>
          <p:cNvSpPr/>
          <p:nvPr/>
        </p:nvSpPr>
        <p:spPr>
          <a:xfrm>
            <a:off x="8558542" y="3085015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找相似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A64C9ED-5F59-2EEC-6796-D6BCD4B49C41}"/>
              </a:ext>
            </a:extLst>
          </p:cNvPr>
          <p:cNvSpPr/>
          <p:nvPr/>
        </p:nvSpPr>
        <p:spPr>
          <a:xfrm>
            <a:off x="10521636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塗色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108E865F-928D-430E-0B5F-837179D1CF35}"/>
              </a:ext>
            </a:extLst>
          </p:cNvPr>
          <p:cNvSpPr/>
          <p:nvPr/>
        </p:nvSpPr>
        <p:spPr>
          <a:xfrm>
            <a:off x="706170" y="1932915"/>
            <a:ext cx="11082951" cy="2422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0AFF0D9-29E4-318B-EDC2-8EDC4685EA23}"/>
              </a:ext>
            </a:extLst>
          </p:cNvPr>
          <p:cNvSpPr/>
          <p:nvPr/>
        </p:nvSpPr>
        <p:spPr>
          <a:xfrm>
            <a:off x="2578728" y="2154815"/>
            <a:ext cx="1477224" cy="246698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938F868-F04E-4DB3-C370-802C76103882}"/>
              </a:ext>
            </a:extLst>
          </p:cNvPr>
          <p:cNvSpPr/>
          <p:nvPr/>
        </p:nvSpPr>
        <p:spPr>
          <a:xfrm>
            <a:off x="6476246" y="2175142"/>
            <a:ext cx="1477224" cy="246698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FD07C75-B29A-258E-0778-CB04418AF6DA}"/>
              </a:ext>
            </a:extLst>
          </p:cNvPr>
          <p:cNvSpPr/>
          <p:nvPr/>
        </p:nvSpPr>
        <p:spPr>
          <a:xfrm>
            <a:off x="4541820" y="2175142"/>
            <a:ext cx="1477224" cy="1609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BC9DB19-64DF-D498-CDEA-865435CE3E34}"/>
              </a:ext>
            </a:extLst>
          </p:cNvPr>
          <p:cNvSpPr/>
          <p:nvPr/>
        </p:nvSpPr>
        <p:spPr>
          <a:xfrm>
            <a:off x="8453672" y="2175141"/>
            <a:ext cx="1477224" cy="1609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62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52020-36C5-5DA3-470D-70921ABD9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7B603D-1C41-DC41-48C1-52AACB93E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8476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load_config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config_path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功能：載入參數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輸入：檔案路徑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config_path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str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JSON </a:t>
                      </a:r>
                      <a:r>
                        <a:rPr lang="zh-TW" altLang="en-US" dirty="0"/>
                        <a:t>檔案的路徑。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輸出：參數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/>
                        <a:t>config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dict</a:t>
                      </a:r>
                      <a:r>
                        <a:rPr lang="zh-TW" altLang="en-US"/>
                        <a:t>，包含配置參數的字典。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1322499-8BD1-2C7A-5BB7-73052AABEBA1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9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6EA19-D9FB-6A2D-9BBF-F65B12D63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75FDD9C-75FD-3794-3D34-CE23DC6B7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36222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load_image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功能：載入圖片，並轉成灰階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輸入：圖片路徑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Filepath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str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輸出：灰階圖片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Image: </a:t>
                      </a:r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Gray_image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numpy.ndarray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D6DE3B6-E6EF-AFE7-B15D-9696DEB75E58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4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3801-5915-C95C-3144-9166738A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A524C4-EEF8-E3B4-9D73-6C7F4F5A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74331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edge_detection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gray_image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</a:t>
                      </a:r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sobel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輸入：灰階圖片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gray_image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，灰階影像。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經過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Sobel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邊緣檢測的灰階影像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endParaRPr lang="en-US" altLang="zh-TW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en-US" altLang="zh-TW" dirty="0"/>
                        <a:t>edges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，經過 </a:t>
                      </a:r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邊緣檢測的灰階影像，其中高亮的部分表示邊緣。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C0AF7F9-CBA5-67CD-3B3B-A6CF96ECB40E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2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5BB65-F3FC-BB47-7147-78B788F21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BA47DB-BF25-9FE7-92C0-2FB8A3A47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8737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compute_lbp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gray_image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N, LBP_RADIUS, LBP_METHOD)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功能：計算圖片的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紋理特徵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輸入：灰階圖片、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gray_image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，灰階影像。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N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int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的鄰點數量。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LBP_RADIUS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int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計算的半徑。</a:t>
                      </a:r>
                      <a:r>
                        <a:rPr lang="en-US" altLang="zh-TW" dirty="0"/>
                        <a:t>LBP_METHOD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str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的計算方法（例如 </a:t>
                      </a:r>
                      <a:r>
                        <a:rPr lang="en-US" altLang="zh-TW" dirty="0"/>
                        <a:t>"uniform"</a:t>
                      </a:r>
                      <a:r>
                        <a:rPr lang="zh-TW" altLang="en-US" dirty="0"/>
                        <a:t>）。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特徵圖、均質化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lbp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特徵圖，代表每個像素的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值。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lbp_hist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，經過直方圖均衡化處理的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特徵圖，用於視覺化（選擇性使用）。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A4395FE-FF5A-8FFC-57D8-EB2286EA3D6C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8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DFCAF-2EB8-4180-A748-CAF3A9D0A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B9E607-EBFD-B8E3-D607-6DDA6591D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85336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compute_histogram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(patch)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計算給定影像區域（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patch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）的直方圖，用於進行紋理比對。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輸入：灰階或二值化圖片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/>
                        <a:t>patch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，影像區域，通常是灰階或二值化的影像。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輸出：圖片像素分布數據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/>
                        <a:t>hist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，直方圖數據，表示該區域的像素分佈。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F4B1790-8357-A16E-1960-BCDA0526BE5B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547FC-0DF6-CDE5-3924-ED9F37BA8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0E4E6C-2A35-97FB-2BA8-9BD77E28E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26797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find_similar_regions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road_hist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stride,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similarity_threshold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</a:t>
                      </a:r>
                      <a:r>
                        <a:rPr lang="zh-TW" altLang="en-US" dirty="0"/>
                        <a:t>在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特徵圖中搜尋與道路區域相似的區域。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stride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、相似度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閾值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endParaRPr lang="en-US" altLang="zh-TW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en-US" altLang="zh-TW" dirty="0" err="1"/>
                        <a:t>lbp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，整張影像的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特徵圖。</a:t>
                      </a:r>
                      <a:r>
                        <a:rPr lang="en-US" altLang="zh-TW" dirty="0" err="1"/>
                        <a:t>road_hist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，道路區域的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直方圖（參考直方圖）。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stride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int</a:t>
                      </a:r>
                      <a:r>
                        <a:rPr lang="zh-TW" altLang="en-US" dirty="0"/>
                        <a:t>，區域滑動的步伐大小。</a:t>
                      </a:r>
                      <a:r>
                        <a:rPr lang="en-US" altLang="zh-TW" dirty="0" err="1"/>
                        <a:t>similarity_threshold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float</a:t>
                      </a:r>
                      <a:r>
                        <a:rPr lang="zh-TW" altLang="en-US" dirty="0"/>
                        <a:t>，用於比對直方圖相似度的閾值。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輸出：道路相似度二值化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similar_regions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，與道路區域相似的區域掩膜（二值化），</a:t>
                      </a:r>
                      <a:r>
                        <a:rPr lang="en-US" altLang="zh-TW" dirty="0"/>
                        <a:t>1 </a:t>
                      </a:r>
                      <a:r>
                        <a:rPr lang="zh-TW" altLang="en-US" dirty="0"/>
                        <a:t>表示相似區域，</a:t>
                      </a:r>
                      <a:r>
                        <a:rPr lang="en-US" altLang="zh-TW" dirty="0"/>
                        <a:t>0 </a:t>
                      </a:r>
                      <a:r>
                        <a:rPr lang="zh-TW" altLang="en-US" dirty="0"/>
                        <a:t>表示非相似區域。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9A5D93C-D43F-75B1-7196-9C73383198D9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6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856</Words>
  <Application>Microsoft Office PowerPoint</Application>
  <PresentationFormat>寬螢幕</PresentationFormat>
  <Paragraphs>119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標楷體</vt:lpstr>
      <vt:lpstr>Arial</vt:lpstr>
      <vt:lpstr>Calibri</vt:lpstr>
      <vt:lpstr>Calibri Light</vt:lpstr>
      <vt:lpstr>Times New Roman</vt:lpstr>
      <vt:lpstr>Office 佈景主題</vt:lpstr>
      <vt:lpstr>嵌入式影像處理 車道視線消失點</vt:lpstr>
      <vt:lpstr>PowerPoint 簡報</vt:lpstr>
      <vt:lpstr>流程圖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 Kang</dc:creator>
  <cp:lastModifiedBy>Yuan Kang</cp:lastModifiedBy>
  <cp:revision>4</cp:revision>
  <dcterms:created xsi:type="dcterms:W3CDTF">2024-10-24T05:30:16Z</dcterms:created>
  <dcterms:modified xsi:type="dcterms:W3CDTF">2024-11-14T05:18:26Z</dcterms:modified>
</cp:coreProperties>
</file>