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91" r:id="rId4"/>
    <p:sldId id="411" r:id="rId6"/>
    <p:sldId id="365" r:id="rId7"/>
    <p:sldId id="790" r:id="rId8"/>
    <p:sldId id="791" r:id="rId9"/>
    <p:sldId id="792" r:id="rId10"/>
    <p:sldId id="793" r:id="rId11"/>
    <p:sldId id="788" r:id="rId12"/>
    <p:sldId id="789" r:id="rId13"/>
    <p:sldId id="401" r:id="rId14"/>
    <p:sldId id="762" r:id="rId15"/>
    <p:sldId id="385" r:id="rId16"/>
    <p:sldId id="779" r:id="rId17"/>
    <p:sldId id="802" r:id="rId18"/>
    <p:sldId id="780" r:id="rId19"/>
    <p:sldId id="7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4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9" autoAdjust="0"/>
    <p:restoredTop sz="96489" autoAdjust="0"/>
  </p:normalViewPr>
  <p:slideViewPr>
    <p:cSldViewPr snapToGrid="0" showGuides="1">
      <p:cViewPr varScale="1">
        <p:scale>
          <a:sx n="103" d="100"/>
          <a:sy n="103" d="100"/>
        </p:scale>
        <p:origin x="132" y="288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dx --dex --verbose --dump-to=Demo.dex.txt --dump-method=com.enjoy.vm.Demo.test --verbose-dump   com/enjoy/vm/Demo.class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odex</a:t>
            </a:r>
            <a:r>
              <a:rPr lang="zh-CN" altLang="en-US"/>
              <a:t>目的</a:t>
            </a:r>
            <a:r>
              <a:rPr lang="zh-CN" altLang="en-US"/>
              <a:t>：</a:t>
            </a:r>
            <a:r>
              <a:rPr lang="zh-CN" altLang="en-US"/>
              <a:t>预先提取，减少对RAM的占用，因为没有odex的话，系统要从apk包中提取dex再运行。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https://source.android.google.cn/devices/tech/dalvik/configure#how_art_works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androidxref.com/" TargetMode="External"/><Relationship Id="rId4" Type="http://schemas.openxmlformats.org/officeDocument/2006/relationships/hyperlink" Target="https://www.androidos.net.cn/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7" Type="http://schemas.openxmlformats.org/officeDocument/2006/relationships/notesSlide" Target="../notesSlides/notesSlide1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62759" y="2196070"/>
            <a:ext cx="1192924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虚拟机与</a:t>
            </a:r>
            <a:r>
              <a:rPr lang="en-US" altLang="zh-CN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ClassLoader</a:t>
            </a:r>
            <a:r>
              <a:rPr lang="zh-CN" altLang="en-US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类加载</a:t>
            </a:r>
            <a:endParaRPr lang="zh-CN" altLang="en-US" sz="48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200"/>
            <a:endParaRPr lang="zh-CN" altLang="en-US" sz="48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20" y="5595862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Lance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2260035406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N的运作方式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085" y="1252220"/>
            <a:ext cx="11343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ART 使用预先 (AOT) 编译，并且从 Android </a:t>
            </a:r>
            <a:r>
              <a:rPr lang="en-US" altLang="zh-CN"/>
              <a:t>N</a:t>
            </a:r>
            <a:r>
              <a:rPr lang="zh-CN" altLang="en-US"/>
              <a:t>混合使用AOT编译，解释和JIT。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最初安装应用时不进行任何 AOT 编译</a:t>
            </a:r>
            <a:r>
              <a:rPr lang="zh-CN" altLang="en-US">
                <a:solidFill>
                  <a:srgbClr val="FF0000"/>
                </a:solidFill>
              </a:rPr>
              <a:t>（安装又快了）</a:t>
            </a:r>
            <a:r>
              <a:rPr lang="zh-CN" altLang="en-US"/>
              <a:t>，运行过程中解释执行，对经常执行的方法进行</a:t>
            </a:r>
            <a:r>
              <a:rPr lang="en-US" altLang="zh-CN"/>
              <a:t>JIT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经过 JIT 编译的方法将会记录</a:t>
            </a:r>
            <a:r>
              <a:rPr lang="zh-CN" altLang="en-US">
                <a:sym typeface="+mn-ea"/>
              </a:rPr>
              <a:t>到</a:t>
            </a:r>
            <a:r>
              <a:rPr lang="en-US" altLang="zh-CN" b="1">
                <a:sym typeface="+mn-ea"/>
              </a:rPr>
              <a:t>Profile</a:t>
            </a:r>
            <a:r>
              <a:rPr lang="zh-CN" altLang="en-US">
                <a:sym typeface="+mn-ea"/>
              </a:rPr>
              <a:t>配置文件中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、当设备闲置和充电时，编译守护进程会运行，根据</a:t>
            </a:r>
            <a:r>
              <a:rPr lang="en-US" altLang="zh-CN" b="1">
                <a:sym typeface="+mn-ea"/>
              </a:rPr>
              <a:t>Profile</a:t>
            </a:r>
            <a:r>
              <a:rPr lang="zh-CN" altLang="en-US">
                <a:sym typeface="+mn-ea"/>
              </a:rPr>
              <a:t>文件对常用代码进行 AOT 编译。待下次运行时直接使用。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3437890"/>
            <a:ext cx="4914900" cy="315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基于寄存器的虚拟机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2880" y="25524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85" y="1204595"/>
            <a:ext cx="9396730" cy="534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双亲委托机制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615" y="1207481"/>
            <a:ext cx="4876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某个类加载器在加载类时，首先将加载任务委托给父类加载器，依次递归，如果父类加载器可以完成类加载任务，就成功返回；只有父类加载器无法完成此加载任务或者没有父类加载器时，才自己去加载。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0" y="962660"/>
            <a:ext cx="6281420" cy="47396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865" y="53950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在线源码阅读：</a:t>
            </a:r>
            <a:endParaRPr lang="en-US" altLang="zh-CN" sz="1400" dirty="0">
              <a:hlinkClick r:id="rId4"/>
            </a:endParaRPr>
          </a:p>
          <a:p>
            <a:r>
              <a:rPr lang="en-US" altLang="zh-CN" sz="1400" dirty="0">
                <a:hlinkClick r:id="rId4"/>
              </a:rPr>
              <a:t>https://www.androidos.net.cn/</a:t>
            </a:r>
            <a:endParaRPr lang="en-US" altLang="zh-CN" sz="1400" dirty="0"/>
          </a:p>
          <a:p>
            <a:r>
              <a:rPr lang="zh-CN" altLang="en-US" sz="1400" dirty="0"/>
              <a:t>或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http://androidxref.com/</a:t>
            </a: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272415" y="3371850"/>
            <a:ext cx="53721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、避免重复加载，当父加载器已经加载了该类的时候，就没有必要子ClassLoader再加载一次。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、安全性考虑，防止核心API库被随意篡改。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9160" y="674370"/>
            <a:ext cx="8128635" cy="612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基于寄存器的虚拟机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59245" y="25524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bldLvl="0" animBg="1"/>
      <p:bldP spid="37" grpId="0" animBg="1" autoUpdateAnimBg="0"/>
      <p:bldP spid="38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7095" y="1224160"/>
            <a:ext cx="405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相关源码：</a:t>
            </a:r>
            <a:endParaRPr lang="en-US" altLang="zh-CN" dirty="0"/>
          </a:p>
          <a:p>
            <a:r>
              <a:rPr lang="en-US" altLang="zh-CN" dirty="0"/>
              <a:t>	BaseDexClassLoader</a:t>
            </a:r>
            <a:endParaRPr lang="en-US" altLang="zh-CN" dirty="0"/>
          </a:p>
          <a:p>
            <a:r>
              <a:rPr lang="en-US" altLang="zh-CN" dirty="0"/>
              <a:t>	DexPathList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443526" y="6026876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-jar  dx.jar --dex --output=output.dex  input.jar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54" y="1299693"/>
            <a:ext cx="6657143" cy="12095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42" y="4173966"/>
            <a:ext cx="6638095" cy="17714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79374" y="277376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dx --dex --output=output.dex  input.jar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366926" y="812467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Dex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095" y="6303875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Gradle</a:t>
            </a:r>
            <a:r>
              <a:rPr lang="zh-CN" altLang="en-US" dirty="0">
                <a:solidFill>
                  <a:srgbClr val="FF0000"/>
                </a:solidFill>
              </a:rPr>
              <a:t>开发：插桩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自动生成</a:t>
            </a:r>
            <a:r>
              <a:rPr lang="en-US" altLang="zh-CN" dirty="0">
                <a:solidFill>
                  <a:srgbClr val="FF0000"/>
                </a:solidFill>
              </a:rPr>
              <a:t>Dex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基于寄存器的虚拟机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925" y="256705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Dalvik</a:t>
            </a:r>
            <a:endParaRPr lang="en-US" altLang="zh-CN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455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55" y="1252220"/>
            <a:ext cx="112585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Android应用程序运行在Dalvik</a:t>
            </a:r>
            <a:r>
              <a:rPr lang="en-US" altLang="zh-CN"/>
              <a:t>/ART</a:t>
            </a:r>
            <a:r>
              <a:rPr lang="zh-CN" altLang="en-US"/>
              <a:t>虚拟机，并且每一个应用程序对应有一个单独的Dalvik虚拟机实例。Dalvik虚拟机实则也算是一个Java虚拟机，只不过它执行的不是class文件，而是dex文件。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Dalvik虚拟机与Java虚拟机共享有差不多的特性，差别在于两者执行的指令集是不一样的，前者的指令集是基本寄存器的，而后者的指令集是基于堆栈的。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85" y="3278505"/>
            <a:ext cx="6962775" cy="2095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0055" y="5961380"/>
            <a:ext cx="11507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那什么是基于栈的虚拟机，什么又是基于寄存器的虚拟机？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基于栈的虚拟机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1243330"/>
            <a:ext cx="1090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基于栈的虚拟机来说，每一个运行时的线程，都有一个独立的栈。栈中记录了方法调用的历史，每有一次方法调用，栈中便会多一个栈桢。最顶部的栈桢称作当前栈桢，其代表着当前执行的方法。基于栈的虚拟机通过操作数栈进行所有操作。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5" y="2270760"/>
            <a:ext cx="7832725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1540" y="1384935"/>
            <a:ext cx="45002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ICONST_1</a:t>
            </a:r>
            <a:r>
              <a:rPr lang="zh-CN" altLang="en-US"/>
              <a:t> :  将int类型常量1压入操作数栈；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ISTORE 0</a:t>
            </a:r>
            <a:r>
              <a:rPr lang="zh-CN" altLang="en-US"/>
              <a:t> :  将栈顶</a:t>
            </a:r>
            <a:r>
              <a:rPr lang="zh-CN" altLang="en-US"/>
              <a:t>int类型值存入局部变量0；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IADD</a:t>
            </a:r>
            <a:r>
              <a:rPr lang="zh-CN" altLang="en-US"/>
              <a:t> : 执行int类型的加法 ；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1280160"/>
            <a:ext cx="6723380" cy="528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485" y="1639570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test方法</a:t>
            </a:r>
            <a:endParaRPr lang="zh-CN" altLang="en-US" b="1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2346960" y="2136140"/>
          <a:ext cx="279019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095"/>
                <a:gridCol w="13950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地址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指令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ICONST_1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ISTORE 0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ICONST_2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ISTORE </a:t>
                      </a:r>
                      <a:r>
                        <a:rPr lang="en-US" altLang="zh-CN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ILOAD 0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ILOAD </a:t>
                      </a: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IADD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ISTORE 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08455" y="1639570"/>
            <a:ext cx="3776400" cy="452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52490" y="1609725"/>
            <a:ext cx="2385060" cy="1172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18325" y="2191385"/>
            <a:ext cx="1261745" cy="502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12815" y="1707515"/>
            <a:ext cx="1938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程序计数器(PC寄存器)</a:t>
            </a:r>
            <a:endParaRPr lang="zh-CN" altLang="en-US" sz="1400" b="1"/>
          </a:p>
        </p:txBody>
      </p:sp>
      <p:sp>
        <p:nvSpPr>
          <p:cNvPr id="35" name="矩形 34"/>
          <p:cNvSpPr/>
          <p:nvPr/>
        </p:nvSpPr>
        <p:spPr>
          <a:xfrm>
            <a:off x="5952490" y="2900045"/>
            <a:ext cx="2395220" cy="164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12815" y="30200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局部变量</a:t>
            </a:r>
            <a:endParaRPr lang="zh-CN" altLang="en-US" sz="1400" b="1"/>
          </a:p>
        </p:txBody>
      </p:sp>
      <p:sp>
        <p:nvSpPr>
          <p:cNvPr id="37" name="矩形 36"/>
          <p:cNvSpPr/>
          <p:nvPr/>
        </p:nvSpPr>
        <p:spPr>
          <a:xfrm>
            <a:off x="6828790" y="3326765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28790" y="368681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28790" y="405384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62650" y="4693285"/>
            <a:ext cx="238506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12815" y="48126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ym typeface="+mn-ea"/>
              </a:rPr>
              <a:t>操作数栈</a:t>
            </a:r>
            <a:endParaRPr lang="zh-CN" altLang="en-US" sz="1400" b="1"/>
          </a:p>
        </p:txBody>
      </p:sp>
      <p:sp>
        <p:nvSpPr>
          <p:cNvPr id="42" name="矩形 41"/>
          <p:cNvSpPr/>
          <p:nvPr/>
        </p:nvSpPr>
        <p:spPr>
          <a:xfrm>
            <a:off x="6828790" y="5233035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8790" y="559308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20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45" idx="3"/>
          </p:cNvCxnSpPr>
          <p:nvPr/>
        </p:nvCxnSpPr>
        <p:spPr>
          <a:xfrm flipV="1">
            <a:off x="2026285" y="2712720"/>
            <a:ext cx="259715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22820" y="55930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54" idx="3"/>
          </p:cNvCxnSpPr>
          <p:nvPr/>
        </p:nvCxnSpPr>
        <p:spPr>
          <a:xfrm flipV="1">
            <a:off x="6501130" y="5946775"/>
            <a:ext cx="2489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/>
        </p:nvSpPr>
        <p:spPr>
          <a:xfrm>
            <a:off x="8863965" y="554355"/>
            <a:ext cx="1728470" cy="1601470"/>
          </a:xfrm>
          <a:custGeom>
            <a:avLst/>
            <a:gdLst>
              <a:gd name="connisteX0" fmla="*/ 0 w 1728681"/>
              <a:gd name="connsiteY0" fmla="*/ 0 h 1601470"/>
              <a:gd name="connisteX1" fmla="*/ 86995 w 1728681"/>
              <a:gd name="connsiteY1" fmla="*/ 12065 h 1601470"/>
              <a:gd name="connisteX2" fmla="*/ 210820 w 1728681"/>
              <a:gd name="connsiteY2" fmla="*/ 62230 h 1601470"/>
              <a:gd name="connisteX3" fmla="*/ 322580 w 1728681"/>
              <a:gd name="connsiteY3" fmla="*/ 111760 h 1601470"/>
              <a:gd name="connisteX4" fmla="*/ 447040 w 1728681"/>
              <a:gd name="connsiteY4" fmla="*/ 161290 h 1601470"/>
              <a:gd name="connisteX5" fmla="*/ 583565 w 1728681"/>
              <a:gd name="connsiteY5" fmla="*/ 223520 h 1601470"/>
              <a:gd name="connisteX6" fmla="*/ 756920 w 1728681"/>
              <a:gd name="connsiteY6" fmla="*/ 285115 h 1601470"/>
              <a:gd name="connisteX7" fmla="*/ 930910 w 1728681"/>
              <a:gd name="connsiteY7" fmla="*/ 360045 h 1601470"/>
              <a:gd name="connisteX8" fmla="*/ 1116965 w 1728681"/>
              <a:gd name="connsiteY8" fmla="*/ 434340 h 1601470"/>
              <a:gd name="connisteX9" fmla="*/ 1266190 w 1728681"/>
              <a:gd name="connsiteY9" fmla="*/ 508635 h 1601470"/>
              <a:gd name="connisteX10" fmla="*/ 1402715 w 1728681"/>
              <a:gd name="connsiteY10" fmla="*/ 558800 h 1601470"/>
              <a:gd name="connisteX11" fmla="*/ 1514475 w 1728681"/>
              <a:gd name="connsiteY11" fmla="*/ 608330 h 1601470"/>
              <a:gd name="connisteX12" fmla="*/ 1601470 w 1728681"/>
              <a:gd name="connsiteY12" fmla="*/ 645160 h 1601470"/>
              <a:gd name="connisteX13" fmla="*/ 1700530 w 1728681"/>
              <a:gd name="connsiteY13" fmla="*/ 682625 h 1601470"/>
              <a:gd name="connisteX14" fmla="*/ 1725295 w 1728681"/>
              <a:gd name="connsiteY14" fmla="*/ 794385 h 1601470"/>
              <a:gd name="connisteX15" fmla="*/ 1725295 w 1728681"/>
              <a:gd name="connsiteY15" fmla="*/ 918845 h 1601470"/>
              <a:gd name="connisteX16" fmla="*/ 1725295 w 1728681"/>
              <a:gd name="connsiteY16" fmla="*/ 993140 h 1601470"/>
              <a:gd name="connisteX17" fmla="*/ 1725295 w 1728681"/>
              <a:gd name="connsiteY17" fmla="*/ 1129665 h 1601470"/>
              <a:gd name="connisteX18" fmla="*/ 1725295 w 1728681"/>
              <a:gd name="connsiteY18" fmla="*/ 1228725 h 1601470"/>
              <a:gd name="connisteX19" fmla="*/ 1725295 w 1728681"/>
              <a:gd name="connsiteY19" fmla="*/ 1303655 h 1601470"/>
              <a:gd name="connisteX20" fmla="*/ 1688465 w 1728681"/>
              <a:gd name="connsiteY20" fmla="*/ 1390650 h 1601470"/>
              <a:gd name="connisteX21" fmla="*/ 1638935 w 1728681"/>
              <a:gd name="connsiteY21" fmla="*/ 1464945 h 1601470"/>
              <a:gd name="connisteX22" fmla="*/ 1576705 w 1728681"/>
              <a:gd name="connsiteY22" fmla="*/ 1551940 h 1601470"/>
              <a:gd name="connisteX23" fmla="*/ 1502410 w 1728681"/>
              <a:gd name="connsiteY23" fmla="*/ 1601470 h 16014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1728682" h="1601470">
                <a:moveTo>
                  <a:pt x="0" y="0"/>
                </a:moveTo>
                <a:cubicBezTo>
                  <a:pt x="14605" y="1270"/>
                  <a:pt x="45085" y="-635"/>
                  <a:pt x="86995" y="12065"/>
                </a:cubicBezTo>
                <a:cubicBezTo>
                  <a:pt x="128905" y="24765"/>
                  <a:pt x="163830" y="42545"/>
                  <a:pt x="210820" y="62230"/>
                </a:cubicBezTo>
                <a:cubicBezTo>
                  <a:pt x="257810" y="81915"/>
                  <a:pt x="275590" y="92075"/>
                  <a:pt x="322580" y="111760"/>
                </a:cubicBezTo>
                <a:cubicBezTo>
                  <a:pt x="369570" y="131445"/>
                  <a:pt x="394970" y="139065"/>
                  <a:pt x="447040" y="161290"/>
                </a:cubicBezTo>
                <a:cubicBezTo>
                  <a:pt x="499110" y="183515"/>
                  <a:pt x="521335" y="198755"/>
                  <a:pt x="583565" y="223520"/>
                </a:cubicBezTo>
                <a:cubicBezTo>
                  <a:pt x="645795" y="248285"/>
                  <a:pt x="687705" y="257810"/>
                  <a:pt x="756920" y="285115"/>
                </a:cubicBezTo>
                <a:cubicBezTo>
                  <a:pt x="826135" y="312420"/>
                  <a:pt x="859155" y="330200"/>
                  <a:pt x="930910" y="360045"/>
                </a:cubicBezTo>
                <a:cubicBezTo>
                  <a:pt x="1002665" y="389890"/>
                  <a:pt x="1049655" y="404495"/>
                  <a:pt x="1116965" y="434340"/>
                </a:cubicBezTo>
                <a:cubicBezTo>
                  <a:pt x="1184275" y="464185"/>
                  <a:pt x="1209040" y="483870"/>
                  <a:pt x="1266190" y="508635"/>
                </a:cubicBezTo>
                <a:cubicBezTo>
                  <a:pt x="1323340" y="533400"/>
                  <a:pt x="1353185" y="539115"/>
                  <a:pt x="1402715" y="558800"/>
                </a:cubicBezTo>
                <a:cubicBezTo>
                  <a:pt x="1452245" y="578485"/>
                  <a:pt x="1474470" y="591185"/>
                  <a:pt x="1514475" y="608330"/>
                </a:cubicBezTo>
                <a:cubicBezTo>
                  <a:pt x="1554480" y="625475"/>
                  <a:pt x="1564005" y="630555"/>
                  <a:pt x="1601470" y="645160"/>
                </a:cubicBezTo>
                <a:cubicBezTo>
                  <a:pt x="1638935" y="659765"/>
                  <a:pt x="1675765" y="652780"/>
                  <a:pt x="1700530" y="682625"/>
                </a:cubicBezTo>
                <a:cubicBezTo>
                  <a:pt x="1725295" y="712470"/>
                  <a:pt x="1720215" y="747395"/>
                  <a:pt x="1725295" y="794385"/>
                </a:cubicBezTo>
                <a:cubicBezTo>
                  <a:pt x="1730375" y="841375"/>
                  <a:pt x="1725295" y="878840"/>
                  <a:pt x="1725295" y="918845"/>
                </a:cubicBezTo>
                <a:cubicBezTo>
                  <a:pt x="1725295" y="958850"/>
                  <a:pt x="1725295" y="951230"/>
                  <a:pt x="1725295" y="993140"/>
                </a:cubicBezTo>
                <a:cubicBezTo>
                  <a:pt x="1725295" y="1035050"/>
                  <a:pt x="1725295" y="1082675"/>
                  <a:pt x="1725295" y="1129665"/>
                </a:cubicBezTo>
                <a:cubicBezTo>
                  <a:pt x="1725295" y="1176655"/>
                  <a:pt x="1725295" y="1193800"/>
                  <a:pt x="1725295" y="1228725"/>
                </a:cubicBezTo>
                <a:cubicBezTo>
                  <a:pt x="1725295" y="1263650"/>
                  <a:pt x="1732915" y="1271270"/>
                  <a:pt x="1725295" y="1303655"/>
                </a:cubicBezTo>
                <a:cubicBezTo>
                  <a:pt x="1717675" y="1336040"/>
                  <a:pt x="1705610" y="1358265"/>
                  <a:pt x="1688465" y="1390650"/>
                </a:cubicBezTo>
                <a:cubicBezTo>
                  <a:pt x="1671320" y="1423035"/>
                  <a:pt x="1661160" y="1432560"/>
                  <a:pt x="1638935" y="1464945"/>
                </a:cubicBezTo>
                <a:cubicBezTo>
                  <a:pt x="1616710" y="1497330"/>
                  <a:pt x="1604010" y="1524635"/>
                  <a:pt x="1576705" y="1551940"/>
                </a:cubicBezTo>
                <a:cubicBezTo>
                  <a:pt x="1549400" y="1579245"/>
                  <a:pt x="1515745" y="1593215"/>
                  <a:pt x="1502410" y="1601470"/>
                </a:cubicBezTo>
              </a:path>
            </a:pathLst>
          </a:cu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22820" y="332676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322820" y="225806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61" name="曲线连接符 60"/>
          <p:cNvCxnSpPr>
            <a:stCxn id="53" idx="3"/>
            <a:endCxn id="62" idx="3"/>
          </p:cNvCxnSpPr>
          <p:nvPr/>
        </p:nvCxnSpPr>
        <p:spPr>
          <a:xfrm flipV="1">
            <a:off x="7626350" y="3510915"/>
            <a:ext cx="3175" cy="2266315"/>
          </a:xfrm>
          <a:prstGeom prst="curvedConnector3">
            <a:avLst>
              <a:gd name="adj1" fmla="val 75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25995" y="558482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22820" y="367855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0" name="曲线连接符 69"/>
          <p:cNvCxnSpPr>
            <a:stCxn id="66" idx="3"/>
            <a:endCxn id="69" idx="3"/>
          </p:cNvCxnSpPr>
          <p:nvPr/>
        </p:nvCxnSpPr>
        <p:spPr>
          <a:xfrm flipH="1" flipV="1">
            <a:off x="7626350" y="3862705"/>
            <a:ext cx="3175" cy="190627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325995" y="225806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3" name="曲线连接符 72"/>
          <p:cNvCxnSpPr>
            <a:stCxn id="62" idx="1"/>
            <a:endCxn id="66" idx="1"/>
          </p:cNvCxnSpPr>
          <p:nvPr/>
        </p:nvCxnSpPr>
        <p:spPr>
          <a:xfrm rot="10800000" flipH="1" flipV="1">
            <a:off x="7322185" y="3510915"/>
            <a:ext cx="3175" cy="225806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325995" y="55930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325995" y="225869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曲线连接符 75"/>
          <p:cNvCxnSpPr>
            <a:stCxn id="69" idx="1"/>
            <a:endCxn id="77" idx="1"/>
          </p:cNvCxnSpPr>
          <p:nvPr/>
        </p:nvCxnSpPr>
        <p:spPr>
          <a:xfrm rot="10800000" flipH="1" flipV="1">
            <a:off x="7322820" y="3862705"/>
            <a:ext cx="3175" cy="155067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325995" y="52292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25995" y="559752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2" name="曲线连接符 81"/>
          <p:cNvCxnSpPr>
            <a:stCxn id="79" idx="3"/>
            <a:endCxn id="83" idx="3"/>
          </p:cNvCxnSpPr>
          <p:nvPr/>
        </p:nvCxnSpPr>
        <p:spPr>
          <a:xfrm flipH="1" flipV="1">
            <a:off x="7625715" y="4237990"/>
            <a:ext cx="3810" cy="1543685"/>
          </a:xfrm>
          <a:prstGeom prst="curvedConnector3">
            <a:avLst>
              <a:gd name="adj1" fmla="val -625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322185" y="405384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052500 " pathEditMode="relative" ptsTypes="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130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51204 L -0.002708 0.001296 " pathEditMode="relative" ptsTypes="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047315 L 0.000365 0.105278 " pathEditMode="relative" ptsTypes="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007778 L -0.002708 -0.051204 " pathEditMode="relative" ptsTypes="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105278 L -0.000677 0.150556 " pathEditMode="relative" ptsTypes="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049444 L -0.001719 0.001296 " pathEditMode="relative" ptsTypes="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152315 L -0.002708 0.206667 " pathEditMode="relative" ptsTypes="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08 -0.007778 L -0.003750 -0.047593 " pathEditMode="relative" ptsTypes="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203056 L -0.001667 0.251944 " pathEditMode="relative" ptsTypes="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47685 L -0.001719 -0.103704 " pathEditMode="relative" rAng="0" ptsTypes="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255556 L -0.000677 0.304444 " pathEditMode="relative" ptsTypes="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100093 L -0.000677 -0.047593 " pathEditMode="relative" ptsTypes="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309815 L -0.002708 0.365926 " pathEditMode="relative" ptsTypes="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9 -0.049444 L -0.001719 -0.002315 " pathEditMode="relative" ptsTypes="">
                                      <p:cBhvr>
                                        <p:cTn id="1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4" grpId="0"/>
      <p:bldP spid="44" grpId="1"/>
      <p:bldP spid="53" grpId="0"/>
      <p:bldP spid="53" grpId="1"/>
      <p:bldP spid="44" grpId="2"/>
      <p:bldP spid="63" grpId="0"/>
      <p:bldP spid="53" grpId="2"/>
      <p:bldP spid="62" grpId="0"/>
      <p:bldP spid="53" grpId="3"/>
      <p:bldP spid="63" grpId="1"/>
      <p:bldP spid="65" grpId="0"/>
      <p:bldP spid="66" grpId="0"/>
      <p:bldP spid="66" grpId="1"/>
      <p:bldP spid="69" grpId="0"/>
      <p:bldP spid="66" grpId="2"/>
      <p:bldP spid="65" grpId="1"/>
      <p:bldP spid="71" grpId="0"/>
      <p:bldP spid="71" grpId="1"/>
      <p:bldP spid="72" grpId="0"/>
      <p:bldP spid="74" grpId="0"/>
      <p:bldP spid="72" grpId="1"/>
      <p:bldP spid="75" grpId="0"/>
      <p:bldP spid="74" grpId="1"/>
      <p:bldP spid="77" grpId="0"/>
      <p:bldP spid="75" grpId="1"/>
      <p:bldP spid="77" grpId="1"/>
      <p:bldP spid="79" grpId="0"/>
      <p:bldP spid="74" grpId="2"/>
      <p:bldP spid="77" grpId="2"/>
      <p:bldP spid="79" grpId="1"/>
      <p:bldP spid="79" grpId="2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基于寄存器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92684" y="2708772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9568" y="2810372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7547" y="2615334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91503" y="2468115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1243330"/>
            <a:ext cx="1090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基于寄存器的虚拟机中没有操作数栈，但是有很多虚拟寄存器。其实和操作数栈相同，这些寄存器也存放在运行时栈中，本质上就是一个数组。与JVM相似，在Dalvik VM中每个线程都有自己的PC和调用栈，方法调用的活动记录以帧为单位保存在调用栈上。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1289685" y="3141980"/>
          <a:ext cx="2921000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指令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const/4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v0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#int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// #1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const/4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v1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#int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// #2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add-int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v2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v0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v1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return-void</a:t>
                      </a:r>
                      <a:endParaRPr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2375" y="2468245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test方法</a:t>
            </a:r>
            <a:endParaRPr lang="zh-CN" altLang="en-US" b="1"/>
          </a:p>
        </p:txBody>
      </p:sp>
      <p:sp>
        <p:nvSpPr>
          <p:cNvPr id="28" name="矩形 27"/>
          <p:cNvSpPr/>
          <p:nvPr/>
        </p:nvSpPr>
        <p:spPr>
          <a:xfrm>
            <a:off x="601345" y="2468245"/>
            <a:ext cx="3776345" cy="30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45380" y="2438400"/>
            <a:ext cx="2385060" cy="1172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11215" y="3020060"/>
            <a:ext cx="1261745" cy="502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05705" y="2536190"/>
            <a:ext cx="1938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程序计数器(PC寄存器)</a:t>
            </a:r>
            <a:endParaRPr lang="zh-CN" altLang="en-US" sz="1400" b="1"/>
          </a:p>
        </p:txBody>
      </p:sp>
      <p:sp>
        <p:nvSpPr>
          <p:cNvPr id="11" name="矩形 10"/>
          <p:cNvSpPr/>
          <p:nvPr/>
        </p:nvSpPr>
        <p:spPr>
          <a:xfrm>
            <a:off x="4940300" y="3926205"/>
            <a:ext cx="2404745" cy="16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5705" y="406273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虚拟寄存器</a:t>
            </a:r>
            <a:endParaRPr lang="zh-CN" altLang="en-US" sz="1400" b="1"/>
          </a:p>
        </p:txBody>
      </p:sp>
      <p:sp>
        <p:nvSpPr>
          <p:cNvPr id="13" name="矩形 12"/>
          <p:cNvSpPr/>
          <p:nvPr/>
        </p:nvSpPr>
        <p:spPr>
          <a:xfrm>
            <a:off x="5831205" y="447040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33110" y="478028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475" y="509016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61940" y="4470400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v0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5361940" y="4777105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v1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5361940" y="5093335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v2</a:t>
            </a:r>
            <a:endParaRPr lang="en-US" altLang="zh-CN" sz="140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866775" y="3738880"/>
            <a:ext cx="295910" cy="1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51270" y="308737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49365" y="447040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51270" y="477710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49365" y="30867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51905" y="30867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49365" y="506095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635" y="2615565"/>
            <a:ext cx="3152775" cy="26765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54990" y="5883275"/>
            <a:ext cx="11389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与JVM版相比，可以发现Dalvik版程序的指令数明显减少了，数据移动次数也明显减少了。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1042 0.047130 " pathEditMode="relative" ptsTypes="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047778 L -0.002656 0.094815 " pathEditMode="relative" ptsTypes="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3" grpId="0"/>
      <p:bldP spid="23" grpId="1"/>
      <p:bldP spid="24" grpId="0"/>
      <p:bldP spid="24" grpId="1"/>
      <p:bldP spid="23" grpId="2"/>
      <p:bldP spid="26" grpId="0"/>
      <p:bldP spid="25" grpId="0"/>
      <p:bldP spid="26" grpId="1"/>
      <p:bldP spid="2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455" y="1201420"/>
            <a:ext cx="11423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Dalvik虚拟机执行的是dex字节码，解释执行。</a:t>
            </a:r>
            <a:r>
              <a:rPr lang="zh-CN" altLang="en-US" dirty="0">
                <a:sym typeface="+mn-ea"/>
              </a:rPr>
              <a:t>从Android 2.2版本开始，支持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JIT即时编译（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Just In Time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lang="zh-CN" altLang="en-US" dirty="0">
                <a:sym typeface="+mn-ea"/>
              </a:rPr>
              <a:t>在程序运行的过程中进行选择热点代码（经常</a:t>
            </a:r>
            <a:r>
              <a:rPr lang="en-US" altLang="zh-CN" dirty="0">
                <a:sym typeface="+mn-ea"/>
              </a:rPr>
              <a:t>执行</a:t>
            </a:r>
            <a:r>
              <a:rPr lang="zh-CN" altLang="en-US" dirty="0">
                <a:sym typeface="+mn-ea"/>
              </a:rPr>
              <a:t>的代码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sym typeface="+mn-ea"/>
              </a:rPr>
              <a:t>进行编译或者优化。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而ART（Android Runtime） 是在 Android 4.4 中引入的一个开发者选项，也是 Android 5.0 及更高版本的默认 Android 运行时。</a:t>
            </a:r>
            <a:r>
              <a:rPr lang="zh-CN" altLang="en-US">
                <a:sym typeface="+mn-ea"/>
              </a:rPr>
              <a:t>ART虚拟机执行的是本地机器码。Android的运行时从Dalvik虚拟机替换成ART虚拟机，并不要求开发者将自己的应用直接编译成目标机器码，</a:t>
            </a:r>
            <a:r>
              <a:rPr lang="zh-CN" altLang="en-US">
                <a:sym typeface="+mn-ea"/>
              </a:rPr>
              <a:t>APK</a:t>
            </a:r>
            <a:r>
              <a:rPr lang="zh-CN" altLang="en-US">
                <a:sym typeface="+mn-ea"/>
              </a:rPr>
              <a:t>仍然是一个包含dex字节码的文件。</a:t>
            </a:r>
            <a:endParaRPr lang="zh-CN" altLang="en-US"/>
          </a:p>
        </p:txBody>
      </p:sp>
      <p:pic>
        <p:nvPicPr>
          <p:cNvPr id="17" name="图片 16" descr="如何获得所有的class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3432810"/>
            <a:ext cx="2609215" cy="31756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4700" y="5147945"/>
            <a:ext cx="5150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那么，ART虚拟机执行的本地机器码是从哪里来？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dex2aot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70" y="2270760"/>
            <a:ext cx="4926965" cy="4503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4990" y="1189355"/>
            <a:ext cx="11231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Dalvik</a:t>
            </a:r>
            <a:r>
              <a:rPr lang="zh-CN" altLang="en-US"/>
              <a:t>下应用在安装的过程，会执行一次优化，将dex字节码进行优化生成odex文件。而</a:t>
            </a:r>
            <a:r>
              <a:rPr lang="en-US" altLang="zh-CN"/>
              <a:t>Art</a:t>
            </a:r>
            <a:r>
              <a:rPr lang="zh-CN" altLang="en-US"/>
              <a:t>下将应用的dex字节码翻译成本地机器码的最恰当AOT时机也就发生在应用安装的时候。</a:t>
            </a:r>
            <a:r>
              <a:rPr dirty="0">
                <a:latin typeface="+mn-ea"/>
                <a:cs typeface="+mn-ea"/>
                <a:sym typeface="+mn-ea"/>
              </a:rPr>
              <a:t>ART 引入了</a:t>
            </a:r>
            <a:r>
              <a:rPr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预先编译机制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Ahead Of Time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）</a:t>
            </a:r>
            <a:r>
              <a:rPr dirty="0">
                <a:latin typeface="+mn-ea"/>
                <a:cs typeface="+mn-ea"/>
                <a:sym typeface="+mn-ea"/>
              </a:rPr>
              <a:t>，在安装时，ART 使用设备自带的 dex2oat 工具来编译应用，dex中的字节码将被编译成本地机器码。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KSO_WM_UNIT_TABLE_BEAUTIFY" val="smartTable{22ab3e69-0301-462c-aca6-17ecc84956c7}"/>
  <p:tag name="TABLE_EMPHASIZE_COLOR" val="8684935"/>
  <p:tag name="TABLE_SKINIDX" val="-1"/>
  <p:tag name="TABLE_COLORIDX" val="l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KSO_WM_UNIT_TABLE_BEAUTIFY" val="smartTable{22ab3e69-0301-462c-aca6-17ecc84956c7}"/>
  <p:tag name="TABLE_EMPHASIZE_COLOR" val="8684935"/>
  <p:tag name="TABLE_SKINIDX" val="-1"/>
  <p:tag name="TABLE_COLORIDX" val="l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KSO_WM_UNIT_PLACING_PICTURE_USER_VIEWPORT" val="{&quot;height&quot;:9825,&quot;width&quot;:13050}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宽屏</PresentationFormat>
  <Paragraphs>296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665</cp:revision>
  <dcterms:created xsi:type="dcterms:W3CDTF">2016-08-30T15:34:00Z</dcterms:created>
  <dcterms:modified xsi:type="dcterms:W3CDTF">2020-06-13T01:05:22Z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