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20"/>
  </p:notesMasterIdLst>
  <p:sldIdLst>
    <p:sldId id="256" r:id="rId3"/>
    <p:sldId id="2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</p:sldIdLst>
  <p:sldSz cx="10080625" cy="5670550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1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AC225BB4-BD13-426D-A60D-23BD9BC3551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212B264C-7B58-4F11-AFDA-503222F754E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FACABC8F-C426-4116-AB73-240D4FC774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362200" y="812800"/>
            <a:ext cx="28336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F3F425B2-85C2-4BB3-9052-C6864FC26CD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5D270308-6E39-41FA-9716-45342524854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362200" y="812800"/>
            <a:ext cx="28336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24E2D7BB-6DE2-4DCE-B099-EB30CC28206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EC2EE137-D00D-4EBD-B2E0-DF35D3AC6EF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362200" y="812800"/>
            <a:ext cx="28336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41A12D84-1A60-477F-A11B-72ABDB30C1F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EBAB6FFF-3662-4816-9D3D-AD0F32969DC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362200" y="812800"/>
            <a:ext cx="28336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BF5BA88D-F7D2-4D34-9E8F-658CDAF8B6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61A51345-2502-456A-B606-D868EEEAB31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362200" y="812800"/>
            <a:ext cx="28336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B9466D40-6F77-40FD-8AE3-D9338556F5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F810FA2A-2562-4589-9C76-2BAAEDBC91A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362200" y="812800"/>
            <a:ext cx="28336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0CE26A16-5388-4E0A-BB9A-98D1E46FC1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22EA1CDD-FF00-49E9-829C-22677A6CF20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FEB87FE2-6832-4C04-B94B-A8C6D0D7D86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0064FA42-4CF9-4C47-A479-90798763D04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222C175-3B07-45F8-8111-378AF7B59E5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0AFD92B5-D8C4-49EA-9D44-22F6568C650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941967DE-69AA-4B70-8BA8-73C49BEED7C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401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51DB4FED-143C-483F-A163-1A95309B599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362200" y="812800"/>
            <a:ext cx="28336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A01D1106-8D52-4201-8F96-A0994AF515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0AFD92B5-D8C4-49EA-9D44-22F6568C650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362200" y="812800"/>
            <a:ext cx="28336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941967DE-69AA-4B70-8BA8-73C49BEED7C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6DAE89EB-2400-4385-901F-52C7369E9E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362200" y="812800"/>
            <a:ext cx="28336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471DB235-48E1-49CB-967F-7FD679FE6B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E08F72F0-9F02-4A8A-AB92-B2AD4F88D6F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362200" y="812800"/>
            <a:ext cx="28336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8E299FD6-71F6-40EF-9A84-89BC51FEDBB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9A335F03-626C-4000-8466-118C208F16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362200" y="812800"/>
            <a:ext cx="28336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D91B12C-206E-4D2E-AE81-6EF70A8414B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8FD3CD6D-7264-4A61-9522-D1E9760E313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362200" y="812800"/>
            <a:ext cx="28336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E4DB6387-3A8D-4D56-ACE5-74E5175F89D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95F2FB3B-56F2-44E9-885F-9A946DD65E8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362200" y="812800"/>
            <a:ext cx="28336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EEFBF0D7-4D40-40F0-BED6-EDFA6820B04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25D4C-5F13-4336-BDBA-95B471CF0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690EA1-5819-4929-9822-686B09041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951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A6856-713F-443C-AE2B-8123955A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5AFF62-4253-4189-8276-F667D0245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8272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5C8D44-1FEA-47EE-A096-33176759A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7738" y="-3175"/>
            <a:ext cx="2384425" cy="46164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F4DA8D-726F-4B93-A392-CFCC648D8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4463" y="-3175"/>
            <a:ext cx="7000875" cy="4616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4824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11900-40D2-46C0-ABF7-CA367CF7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3" y="-3175"/>
            <a:ext cx="9537700" cy="8001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93650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053D2-43EF-40E0-93FA-4023CA24C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6C3372-8B56-4D08-BB6B-1DF4950D4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57458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AE517-C73C-431E-B8A0-AFE01F3D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9BC6D-A27C-4F06-ACF9-51348F49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48306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CA5B2-CE8F-4435-AB6D-E3D26528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7FC2F6-9009-442D-88B4-093640D13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506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9F2FA-A36B-45A4-AA73-2AB58C7B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13FD4-6FDE-41B3-85E5-2253B4168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327150"/>
            <a:ext cx="4457700" cy="3286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B5186B-CA0D-4B35-8B99-D8F24AB38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59288" cy="3286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49333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F6025-6C4E-410D-85C9-49B990A47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FD8A0F-F4CA-49C0-BB1A-2810FD993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9E6A4D-2354-4F08-9872-CB82D5188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0A77C5-95BB-4FFB-8252-17C8F3928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071DCA-1B57-4E41-960F-1F7D95598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17711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AD52C-5109-43E3-8A18-FB51043E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574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30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FC7A4-CF20-4B26-B885-3BADAA4F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9E38D-D35A-4F13-8244-8A97F9A11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66559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E15BD-809A-4341-8B22-6E209A68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911A8-0720-46AC-A75F-FBEE8A62C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15ADEE-0717-497C-92CD-E478877C8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2232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60898-813F-4391-83C1-4577A01C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885D4A-3640-4817-8115-F32449B56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B03046-474E-4AB2-9CEE-0865FE8E4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408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A3628-15F2-46B2-B953-5891CC6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30F48-0D98-401D-9A72-EA466DB34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607712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034F12-D4F6-4D1A-8087-A91AB2AA6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7738" y="-3175"/>
            <a:ext cx="2384425" cy="46164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08F319-F87A-4A11-BE0D-3FA9AEA44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4463" y="-3175"/>
            <a:ext cx="7000875" cy="4616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5013422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40612-36DE-42A6-B673-686C82CE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3" y="-3175"/>
            <a:ext cx="9537700" cy="8001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8723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A5059-B303-46D1-94CF-54EDEA60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59DE20-5421-4808-B803-6639641B0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336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BBA61-2E7F-467E-AEE9-6DE40217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595D0-C754-43BF-8F56-7564964BF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327150"/>
            <a:ext cx="4457700" cy="3286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FE7DA9-15BA-42E5-A374-B63051035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59288" cy="3286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3055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325A3-DDD6-47DC-970B-7DA61B3B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9F1D90-3144-4727-B636-5F1861050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005AB8-4DB1-41FE-9166-10911BA9B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18F79B-56C7-46E5-BE22-AE4DB41F2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DEB711-A0A8-4FBD-904A-D16821EA0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0286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2AB3D-3BEA-4DE6-909F-392278B5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284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83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D7B6E-66A3-470C-B139-9CBBCCC8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D3CDDE-080F-4251-9BE6-18A3D9FEF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A1B657-971E-47D3-B422-9C70E2A31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672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B1043-34E7-4F6B-BF64-FCE615150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3AD282-24B1-44EA-B217-CB2CA598C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4CE62C-BB86-46A2-B652-B90B56FFD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835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D55ADB58-13DA-482C-8EF8-E64E2AE1E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8" y="4895850"/>
            <a:ext cx="4392612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914400" indent="-912813"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/>
              <a:t>*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B5474642-80EE-4E13-B40E-C80058741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463" y="-3175"/>
            <a:ext cx="95377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点击鼠标编辑标题文字格式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E1BEA13-93FC-4B3A-B6A6-9910AECC9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327150"/>
            <a:ext cx="9069388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点击鼠标编辑大纲文字格式</a:t>
            </a:r>
          </a:p>
          <a:p>
            <a:pPr lvl="1"/>
            <a:r>
              <a:rPr lang="zh-CN" altLang="en-GB"/>
              <a:t>第二个大纲级</a:t>
            </a:r>
          </a:p>
          <a:p>
            <a:pPr lvl="2"/>
            <a:r>
              <a:rPr lang="zh-CN" altLang="en-GB"/>
              <a:t>第三大纲级别</a:t>
            </a:r>
          </a:p>
          <a:p>
            <a:pPr lvl="3"/>
            <a:r>
              <a:rPr lang="zh-CN" altLang="en-GB"/>
              <a:t>第四大纲级别</a:t>
            </a:r>
          </a:p>
          <a:p>
            <a:pPr lvl="4"/>
            <a:r>
              <a:rPr lang="zh-CN" altLang="en-GB"/>
              <a:t>第五大纲级别</a:t>
            </a:r>
          </a:p>
          <a:p>
            <a:pPr lvl="4"/>
            <a:r>
              <a:rPr lang="zh-CN" altLang="en-GB"/>
              <a:t>第六大纲级别</a:t>
            </a:r>
          </a:p>
          <a:p>
            <a:pPr lvl="4"/>
            <a:r>
              <a:rPr lang="zh-CN" altLang="en-GB"/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1F497D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1F497D"/>
          </a:solidFill>
          <a:latin typeface="Arial" panose="020B0604020202020204" pitchFamily="34" charset="0"/>
          <a:cs typeface="Noto Sans CJK SC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1F497D"/>
          </a:solidFill>
          <a:latin typeface="Arial" panose="020B0604020202020204" pitchFamily="34" charset="0"/>
          <a:cs typeface="Noto Sans CJK SC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1F497D"/>
          </a:solidFill>
          <a:latin typeface="Arial" panose="020B0604020202020204" pitchFamily="34" charset="0"/>
          <a:cs typeface="Noto Sans CJK SC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1F497D"/>
          </a:solidFill>
          <a:latin typeface="Arial" panose="020B0604020202020204" pitchFamily="34" charset="0"/>
          <a:cs typeface="Noto Sans CJK SC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1F497D"/>
          </a:solidFill>
          <a:latin typeface="Arial" panose="020B0604020202020204" pitchFamily="34" charset="0"/>
          <a:cs typeface="Noto Sans CJK SC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1F497D"/>
          </a:solidFill>
          <a:latin typeface="Arial" panose="020B0604020202020204" pitchFamily="34" charset="0"/>
          <a:cs typeface="Noto Sans CJK SC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1F497D"/>
          </a:solidFill>
          <a:latin typeface="Arial" panose="020B0604020202020204" pitchFamily="34" charset="0"/>
          <a:cs typeface="Noto Sans CJK SC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1F497D"/>
          </a:solidFill>
          <a:latin typeface="Arial" panose="020B0604020202020204" pitchFamily="34" charset="0"/>
          <a:cs typeface="Noto Sans CJK SC" charset="0"/>
        </a:defRPr>
      </a:lvl9pPr>
    </p:titleStyle>
    <p:bodyStyle>
      <a:lvl1pPr marL="342900" indent="-3429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6DCFA3A6-3796-4CF4-B35C-4EF76CFB6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463" y="-3175"/>
            <a:ext cx="95377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点击鼠标编辑标题文字格式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F9E8865F-9C77-4A12-AAEA-307D5F812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327150"/>
            <a:ext cx="9069388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点击鼠标编辑大纲文字格式</a:t>
            </a:r>
          </a:p>
          <a:p>
            <a:pPr lvl="1"/>
            <a:r>
              <a:rPr lang="zh-CN" altLang="en-GB"/>
              <a:t>第二个大纲级</a:t>
            </a:r>
          </a:p>
          <a:p>
            <a:pPr lvl="2"/>
            <a:r>
              <a:rPr lang="zh-CN" altLang="en-GB"/>
              <a:t>第三大纲级别</a:t>
            </a:r>
          </a:p>
          <a:p>
            <a:pPr lvl="3"/>
            <a:r>
              <a:rPr lang="zh-CN" altLang="en-GB"/>
              <a:t>第四大纲级别</a:t>
            </a:r>
          </a:p>
          <a:p>
            <a:pPr lvl="4"/>
            <a:r>
              <a:rPr lang="zh-CN" altLang="en-GB"/>
              <a:t>第五大纲级别</a:t>
            </a:r>
          </a:p>
          <a:p>
            <a:pPr lvl="4"/>
            <a:r>
              <a:rPr lang="zh-CN" altLang="en-GB"/>
              <a:t>第六大纲级别</a:t>
            </a:r>
          </a:p>
          <a:p>
            <a:pPr lvl="4"/>
            <a:r>
              <a:rPr lang="zh-CN" altLang="en-GB"/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1F497D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1F497D"/>
          </a:solidFill>
          <a:latin typeface="Arial" panose="020B0604020202020204" pitchFamily="34" charset="0"/>
          <a:cs typeface="Noto Sans CJK SC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1F497D"/>
          </a:solidFill>
          <a:latin typeface="Arial" panose="020B0604020202020204" pitchFamily="34" charset="0"/>
          <a:cs typeface="Noto Sans CJK SC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1F497D"/>
          </a:solidFill>
          <a:latin typeface="Arial" panose="020B0604020202020204" pitchFamily="34" charset="0"/>
          <a:cs typeface="Noto Sans CJK SC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1F497D"/>
          </a:solidFill>
          <a:latin typeface="Arial" panose="020B0604020202020204" pitchFamily="34" charset="0"/>
          <a:cs typeface="Noto Sans CJK SC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1F497D"/>
          </a:solidFill>
          <a:latin typeface="Arial" panose="020B0604020202020204" pitchFamily="34" charset="0"/>
          <a:cs typeface="Noto Sans CJK SC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1F497D"/>
          </a:solidFill>
          <a:latin typeface="Arial" panose="020B0604020202020204" pitchFamily="34" charset="0"/>
          <a:cs typeface="Noto Sans CJK SC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1F497D"/>
          </a:solidFill>
          <a:latin typeface="Arial" panose="020B0604020202020204" pitchFamily="34" charset="0"/>
          <a:cs typeface="Noto Sans CJK SC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1F497D"/>
          </a:solidFill>
          <a:latin typeface="Arial" panose="020B0604020202020204" pitchFamily="34" charset="0"/>
          <a:cs typeface="Noto Sans CJK SC" charset="0"/>
        </a:defRPr>
      </a:lvl9pPr>
    </p:titleStyle>
    <p:bodyStyle>
      <a:lvl1pPr marL="342900" indent="-3429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15355447898a/Geograph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3F01011E-47E1-4333-89AD-50EB47193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3816350"/>
            <a:ext cx="8999537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914400" indent="-912813"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4400">
                <a:solidFill>
                  <a:srgbClr val="FFFFFF"/>
                </a:solidFill>
                <a:ea typeface="宋体" panose="02010600030101010101" pitchFamily="2" charset="-122"/>
              </a:rPr>
              <a:t>地理创新实验报告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C510ADF1-4ABF-47F4-8A74-3E6750348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-7938"/>
            <a:ext cx="9539287" cy="80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914400" indent="-912813"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zh-CN" altLang="zh-CN" sz="4400">
                <a:solidFill>
                  <a:srgbClr val="FFFFFF"/>
                </a:solidFill>
                <a:ea typeface="宋体" panose="02010600030101010101" pitchFamily="2" charset="-122"/>
              </a:rPr>
              <a:t>第三步：求近日点速度，时间，距离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F5BE7BF-1F27-466E-AE1E-570DE4B2B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720725"/>
            <a:ext cx="5538788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3795FDD6-81E4-4822-AF7C-09E80A9B5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-7938"/>
            <a:ext cx="9539287" cy="80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914400" indent="-912813"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zh-CN" altLang="zh-CN" sz="4400">
                <a:solidFill>
                  <a:srgbClr val="FFFFFF"/>
                </a:solidFill>
                <a:ea typeface="宋体" panose="02010600030101010101" pitchFamily="2" charset="-122"/>
              </a:rPr>
              <a:t>第四步：算出太阳高度角计算公式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612222A-A9A6-43AA-A9AC-B3DE07A61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943100"/>
            <a:ext cx="61245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D8175DDC-F4E4-43CF-B692-2A6CAD3B4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-7938"/>
            <a:ext cx="9539287" cy="80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914400" indent="-912813"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zh-CN" altLang="zh-CN" sz="4400">
                <a:solidFill>
                  <a:srgbClr val="FFFFFF"/>
                </a:solidFill>
                <a:ea typeface="宋体" panose="02010600030101010101" pitchFamily="2" charset="-122"/>
              </a:rPr>
              <a:t>第五步：太阳高度角的数据计算与导出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2E1E7F66-1683-4CB0-AFA2-BC5A2F8EC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757238"/>
            <a:ext cx="5040312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39" name="Picture 3">
            <a:extLst>
              <a:ext uri="{FF2B5EF4-FFF2-40B4-BE49-F238E27FC236}">
                <a16:creationId xmlns:a16="http://schemas.microsoft.com/office/drawing/2014/main" id="{E1715EE0-DCD9-4234-B28A-5D56B879B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3209925"/>
            <a:ext cx="8216900" cy="247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1CBBD619-30FF-4463-B824-41FDAA2C8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-7938"/>
            <a:ext cx="9539287" cy="80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914400" indent="-912813"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zh-CN" altLang="zh-CN" sz="4400">
                <a:solidFill>
                  <a:srgbClr val="FFFFFF"/>
                </a:solidFill>
                <a:ea typeface="宋体" panose="02010600030101010101" pitchFamily="2" charset="-122"/>
              </a:rPr>
              <a:t>第六步：太阳高度角的数据处理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47C2B8A-A5C5-4294-889D-5FA392A60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03"/>
          <a:stretch>
            <a:fillRect/>
          </a:stretch>
        </p:blipFill>
        <p:spPr bwMode="auto">
          <a:xfrm>
            <a:off x="288925" y="1079500"/>
            <a:ext cx="32385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5950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D888FF0A-0195-4B84-8C5E-8DD7B58F0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8" y="936625"/>
            <a:ext cx="4098925" cy="280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E6DAC9E7-DC0F-435E-B5A0-E00AE8792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8" y="3240088"/>
            <a:ext cx="4378325" cy="25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A4141F8C-B931-497A-9F50-A632B9F70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-3175"/>
            <a:ext cx="9539287" cy="80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914400" indent="-912813"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4400">
                <a:solidFill>
                  <a:srgbClr val="FFFFFF"/>
                </a:solidFill>
                <a:ea typeface="宋体" panose="02010600030101010101" pitchFamily="2" charset="-122"/>
              </a:rPr>
              <a:t>实验结果与数据处理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592809A1-836C-4A76-A52B-E661EA6F4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327150"/>
            <a:ext cx="9070975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3955A650-658D-4E4B-A853-8E355398B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379538"/>
            <a:ext cx="71374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531F7CB7-F6FD-42C4-AC57-CF3969F5D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463" y="-3175"/>
            <a:ext cx="9539287" cy="801688"/>
          </a:xfrm>
          <a:ln/>
        </p:spPr>
        <p:txBody>
          <a:bodyPr/>
          <a:lstStyle/>
          <a:p>
            <a: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</a:pPr>
            <a:r>
              <a:rPr lang="zh-CN" altLang="zh-CN" sz="4400">
                <a:solidFill>
                  <a:srgbClr val="FFFFFF"/>
                </a:solidFill>
                <a:ea typeface="宋体" panose="02010600030101010101" pitchFamily="2" charset="-122"/>
              </a:rPr>
              <a:t>实验结论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AE1EFB48-4CBC-40C2-B54E-77E4C57BC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4825" y="1327150"/>
            <a:ext cx="9070975" cy="3287713"/>
          </a:xfrm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A5C8A5AB-33EB-4EB7-9A42-DAE3706E0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811338"/>
            <a:ext cx="7785100" cy="235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BA5FE76A-2B64-4353-8738-9890A84CB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463" y="-3175"/>
            <a:ext cx="9539287" cy="801688"/>
          </a:xfrm>
          <a:ln/>
        </p:spPr>
        <p:txBody>
          <a:bodyPr/>
          <a:lstStyle/>
          <a:p>
            <a: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</a:pPr>
            <a:r>
              <a:rPr lang="zh-CN" altLang="zh-CN" sz="4400">
                <a:solidFill>
                  <a:srgbClr val="FFFFFF"/>
                </a:solidFill>
                <a:ea typeface="宋体" panose="02010600030101010101" pitchFamily="2" charset="-122"/>
              </a:rPr>
              <a:t>实验遇到的问题及改进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B7508732-910A-4B1B-911C-7BA6F31AA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4825" y="1327150"/>
            <a:ext cx="9070975" cy="3287713"/>
          </a:xfrm>
          <a:ln/>
        </p:spPr>
        <p:txBody>
          <a:bodyPr/>
          <a:lstStyle/>
          <a:p>
            <a:pPr marL="430213" indent="-323850">
              <a:buSzPct val="25000"/>
              <a:buFont typeface="Arial" panose="020B0604020202020204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zh-CN" altLang="zh-CN">
                <a:solidFill>
                  <a:srgbClr val="FFFFFF"/>
                </a:solidFill>
                <a:ea typeface="宋体" panose="02010600030101010101" pitchFamily="2" charset="-122"/>
              </a:rPr>
              <a:t>问题：电脑计算速度不够快</a:t>
            </a:r>
          </a:p>
          <a:p>
            <a:pPr marL="430213" indent="-323850">
              <a:buSzPct val="25000"/>
              <a:buFont typeface="Arial" panose="020B0604020202020204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zh-CN" altLang="zh-CN">
                <a:solidFill>
                  <a:srgbClr val="FFFFFF"/>
                </a:solidFill>
                <a:ea typeface="宋体" panose="02010600030101010101" pitchFamily="2" charset="-122"/>
              </a:rPr>
              <a:t>改进：减少数据密度，用</a:t>
            </a:r>
            <a:r>
              <a:rPr lang="en-US" altLang="zh-CN">
                <a:solidFill>
                  <a:srgbClr val="FFFFFF"/>
                </a:solidFill>
              </a:rPr>
              <a:t>C</a:t>
            </a:r>
            <a:r>
              <a:rPr lang="zh-CN" altLang="zh-CN">
                <a:solidFill>
                  <a:srgbClr val="FFFFFF"/>
                </a:solidFill>
                <a:ea typeface="宋体" panose="02010600030101010101" pitchFamily="2" charset="-122"/>
              </a:rPr>
              <a:t>重写一遍</a:t>
            </a:r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B0D1E400-E361-4142-B76E-06865083B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79638"/>
            <a:ext cx="5167313" cy="273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142C7BC-D20E-4A56-BB01-5E1112C253D9}"/>
              </a:ext>
            </a:extLst>
          </p:cNvPr>
          <p:cNvSpPr txBox="1"/>
          <p:nvPr/>
        </p:nvSpPr>
        <p:spPr>
          <a:xfrm>
            <a:off x="3456136" y="2259211"/>
            <a:ext cx="36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感谢您的观看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934918-BE30-4174-9897-A2DA5A18F1EF}"/>
              </a:ext>
            </a:extLst>
          </p:cNvPr>
          <p:cNvSpPr txBox="1"/>
          <p:nvPr/>
        </p:nvSpPr>
        <p:spPr>
          <a:xfrm>
            <a:off x="7488584" y="485149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PPT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制作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孙文彬</a:t>
            </a:r>
          </a:p>
        </p:txBody>
      </p:sp>
    </p:spTree>
    <p:extLst>
      <p:ext uri="{BB962C8B-B14F-4D97-AF65-F5344CB8AC3E}">
        <p14:creationId xmlns:p14="http://schemas.microsoft.com/office/powerpoint/2010/main" val="25424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A7366C0F-D8A3-400C-9A9F-FADAF3574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-3175"/>
            <a:ext cx="9539287" cy="80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914400" indent="-912813"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zh-CN" altLang="en-US" sz="4400" dirty="0">
                <a:solidFill>
                  <a:srgbClr val="FFFFFF"/>
                </a:solidFill>
                <a:ea typeface="宋体" panose="02010600030101010101" pitchFamily="2" charset="-122"/>
              </a:rPr>
              <a:t>概述</a:t>
            </a:r>
            <a:endParaRPr lang="zh-CN" altLang="zh-CN" sz="4400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7A5BC84-F41F-45F7-9E2E-6F086511E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327150"/>
            <a:ext cx="9070975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30213" indent="-32385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spcBef>
                <a:spcPts val="1413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en-US" sz="18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实验名称</a:t>
            </a:r>
            <a:r>
              <a:rPr lang="en-US" altLang="zh-CN" sz="18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18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一年之中</a:t>
            </a:r>
            <a:r>
              <a:rPr lang="en-US" altLang="zh-CN" sz="18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(2021</a:t>
            </a:r>
            <a:r>
              <a:rPr lang="zh-CN" altLang="zh-CN" sz="18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8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太阳在哪些时候会射入高一一班教室</a:t>
            </a:r>
            <a:endParaRPr lang="en-US" altLang="zh-CN" sz="1800" dirty="0">
              <a:solidFill>
                <a:schemeClr val="bg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413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实验班级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高二九班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413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日期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:2021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1413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实验人员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孙文彬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1413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详细内容请见本文件夹的其他项目文件或查看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GitHub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相关项目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17093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409A7185-C73E-436E-9657-4659F3915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-3175"/>
            <a:ext cx="9539287" cy="80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914400" indent="-912813"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4400" dirty="0">
                <a:solidFill>
                  <a:srgbClr val="FFFFFF"/>
                </a:solidFill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AD35693F-04FD-418D-8539-457EE7E81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327150"/>
            <a:ext cx="9070975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30213" indent="-32385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spcBef>
                <a:spcPts val="1413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zh-CN">
                <a:solidFill>
                  <a:srgbClr val="FFFFFF"/>
                </a:solidFill>
                <a:ea typeface="宋体" panose="02010600030101010101" pitchFamily="2" charset="-122"/>
              </a:rPr>
              <a:t>实验目的</a:t>
            </a:r>
          </a:p>
          <a:p>
            <a:pPr>
              <a:spcBef>
                <a:spcPts val="1413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zh-CN">
                <a:solidFill>
                  <a:srgbClr val="FFFFFF"/>
                </a:solidFill>
                <a:ea typeface="宋体" panose="02010600030101010101" pitchFamily="2" charset="-122"/>
              </a:rPr>
              <a:t>实验原理</a:t>
            </a:r>
          </a:p>
          <a:p>
            <a:pPr>
              <a:spcBef>
                <a:spcPts val="1413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zh-CN">
                <a:solidFill>
                  <a:srgbClr val="FFFFFF"/>
                </a:solidFill>
                <a:ea typeface="宋体" panose="02010600030101010101" pitchFamily="2" charset="-122"/>
              </a:rPr>
              <a:t>实验器材</a:t>
            </a:r>
          </a:p>
          <a:p>
            <a:pPr>
              <a:spcBef>
                <a:spcPts val="1413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zh-CN">
                <a:solidFill>
                  <a:srgbClr val="FFFFFF"/>
                </a:solidFill>
                <a:ea typeface="宋体" panose="02010600030101010101" pitchFamily="2" charset="-122"/>
              </a:rPr>
              <a:t>实验方法与步骤</a:t>
            </a:r>
          </a:p>
          <a:p>
            <a:pPr>
              <a:spcBef>
                <a:spcPts val="1413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zh-CN">
                <a:solidFill>
                  <a:srgbClr val="FFFFFF"/>
                </a:solidFill>
                <a:ea typeface="宋体" panose="02010600030101010101" pitchFamily="2" charset="-122"/>
              </a:rPr>
              <a:t>实验结果与数据处理</a:t>
            </a:r>
          </a:p>
          <a:p>
            <a:pPr>
              <a:spcBef>
                <a:spcPts val="1413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zh-CN">
                <a:solidFill>
                  <a:srgbClr val="FFFFFF"/>
                </a:solidFill>
                <a:ea typeface="宋体" panose="02010600030101010101" pitchFamily="2" charset="-122"/>
              </a:rPr>
              <a:t>实验结论</a:t>
            </a:r>
          </a:p>
          <a:p>
            <a:pPr>
              <a:spcBef>
                <a:spcPts val="1413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zh-CN">
                <a:solidFill>
                  <a:srgbClr val="FFFFFF"/>
                </a:solidFill>
                <a:ea typeface="宋体" panose="02010600030101010101" pitchFamily="2" charset="-122"/>
              </a:rPr>
              <a:t>实验遇到的问题及改进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A7366C0F-D8A3-400C-9A9F-FADAF3574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-3175"/>
            <a:ext cx="9539287" cy="80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914400" indent="-912813"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4400">
                <a:solidFill>
                  <a:srgbClr val="FFFFFF"/>
                </a:solidFill>
                <a:ea typeface="宋体" panose="02010600030101010101" pitchFamily="2" charset="-122"/>
              </a:rPr>
              <a:t>实验目的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7A5BC84-F41F-45F7-9E2E-6F086511E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327150"/>
            <a:ext cx="9070975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30213" indent="-32385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spcBef>
                <a:spcPts val="1413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zh-CN" sz="3200">
                <a:solidFill>
                  <a:srgbClr val="FFFFFF"/>
                </a:solidFill>
                <a:ea typeface="宋体" panose="02010600030101010101" pitchFamily="2" charset="-122"/>
              </a:rPr>
              <a:t>得出结论以方便同学们拉窗帘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3AEAC782-67B8-4322-BA7F-3BFBCF9AF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-3175"/>
            <a:ext cx="9539287" cy="80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914400" indent="-912813"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4400">
                <a:solidFill>
                  <a:srgbClr val="FFFFFF"/>
                </a:solidFill>
                <a:ea typeface="宋体" panose="02010600030101010101" pitchFamily="2" charset="-122"/>
              </a:rPr>
              <a:t>实验原理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34970C0D-5F3F-4333-AC21-A8A116623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327150"/>
            <a:ext cx="9070975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30213" indent="-32385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spcBef>
                <a:spcPts val="1413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zh-CN" sz="3200">
                <a:solidFill>
                  <a:srgbClr val="FFFFFF"/>
                </a:solidFill>
                <a:ea typeface="宋体" panose="02010600030101010101" pitchFamily="2" charset="-122"/>
              </a:rPr>
              <a:t>计算机模拟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20D5C9FE-189A-4C82-877F-D6020C57A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-3175"/>
            <a:ext cx="9539287" cy="80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914400" indent="-912813"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4400">
                <a:solidFill>
                  <a:srgbClr val="FFFFFF"/>
                </a:solidFill>
                <a:ea typeface="宋体" panose="02010600030101010101" pitchFamily="2" charset="-122"/>
              </a:rPr>
              <a:t>实验器材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44FCF0C0-1AEB-4076-AC31-347CCA0C3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327150"/>
            <a:ext cx="9070975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30213" indent="-32385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spcBef>
                <a:spcPts val="1413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zh-CN" sz="3200">
                <a:solidFill>
                  <a:srgbClr val="FFFFFF"/>
                </a:solidFill>
                <a:ea typeface="宋体" panose="02010600030101010101" pitchFamily="2" charset="-122"/>
              </a:rPr>
              <a:t>计算机，</a:t>
            </a:r>
            <a:r>
              <a:rPr lang="en-US" altLang="zh-CN" sz="3200">
                <a:solidFill>
                  <a:srgbClr val="FFFFFF"/>
                </a:solidFill>
              </a:rPr>
              <a:t>Mathematica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A89FDA55-E202-4B10-83AA-BA7A16DA9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-3175"/>
            <a:ext cx="9539287" cy="80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914400" indent="-912813"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4400">
                <a:solidFill>
                  <a:srgbClr val="FFFFFF"/>
                </a:solidFill>
                <a:ea typeface="宋体" panose="02010600030101010101" pitchFamily="2" charset="-122"/>
              </a:rPr>
              <a:t>试验方法与步骤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E72FD3D0-A09D-4904-A4F2-651203223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327150"/>
            <a:ext cx="9070975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30213" indent="-32385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spcBef>
                <a:spcPts val="1413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zh-CN" sz="1500">
                <a:solidFill>
                  <a:srgbClr val="FFFFFF"/>
                </a:solidFill>
                <a:ea typeface="宋体" panose="02010600030101010101" pitchFamily="2" charset="-122"/>
              </a:rPr>
              <a:t>第一步：建立二体运动模型</a:t>
            </a:r>
          </a:p>
          <a:p>
            <a:pPr>
              <a:spcBef>
                <a:spcPts val="1413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zh-CN" sz="1500">
                <a:solidFill>
                  <a:srgbClr val="FFFFFF"/>
                </a:solidFill>
                <a:ea typeface="宋体" panose="02010600030101010101" pitchFamily="2" charset="-122"/>
              </a:rPr>
              <a:t>第二步：带入地球数据</a:t>
            </a:r>
          </a:p>
          <a:p>
            <a:pPr>
              <a:spcBef>
                <a:spcPts val="1413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zh-CN" sz="1500">
                <a:solidFill>
                  <a:srgbClr val="FFFFFF"/>
                </a:solidFill>
                <a:ea typeface="宋体" panose="02010600030101010101" pitchFamily="2" charset="-122"/>
              </a:rPr>
              <a:t>第三步：求近日点速度，时间，距离</a:t>
            </a:r>
          </a:p>
          <a:p>
            <a:pPr>
              <a:spcBef>
                <a:spcPts val="1413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zh-CN" sz="1500">
                <a:solidFill>
                  <a:srgbClr val="FFFFFF"/>
                </a:solidFill>
                <a:ea typeface="宋体" panose="02010600030101010101" pitchFamily="2" charset="-122"/>
              </a:rPr>
              <a:t>第四步：算出太阳高度角计算公式</a:t>
            </a:r>
          </a:p>
          <a:p>
            <a:pPr>
              <a:spcBef>
                <a:spcPts val="1413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zh-CN" sz="1500">
                <a:solidFill>
                  <a:srgbClr val="FFFFFF"/>
                </a:solidFill>
                <a:ea typeface="宋体" panose="02010600030101010101" pitchFamily="2" charset="-122"/>
              </a:rPr>
              <a:t>第五步：太阳高度角的数据计算与导出</a:t>
            </a:r>
          </a:p>
          <a:p>
            <a:pPr>
              <a:spcBef>
                <a:spcPts val="1413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altLang="zh-CN" sz="1500">
                <a:solidFill>
                  <a:srgbClr val="FFFFFF"/>
                </a:solidFill>
                <a:ea typeface="宋体" panose="02010600030101010101" pitchFamily="2" charset="-122"/>
              </a:rPr>
              <a:t>第六步：太阳高度角的数据处理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F6BDD958-BB7A-4E0A-8167-FB0BE74E7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-7938"/>
            <a:ext cx="9539287" cy="80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914400" indent="-912813"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zh-CN" altLang="zh-CN" sz="4400">
                <a:solidFill>
                  <a:srgbClr val="FFFFFF"/>
                </a:solidFill>
                <a:ea typeface="宋体" panose="02010600030101010101" pitchFamily="2" charset="-122"/>
              </a:rPr>
              <a:t>第一步：建立二体运动模型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B1F49B9-40DA-4E53-B573-9DBD97C2E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720725"/>
            <a:ext cx="4325937" cy="377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3" name="Picture 3">
            <a:extLst>
              <a:ext uri="{FF2B5EF4-FFF2-40B4-BE49-F238E27FC236}">
                <a16:creationId xmlns:a16="http://schemas.microsoft.com/office/drawing/2014/main" id="{3FE01BA0-5BA5-42BC-B6BA-F3B2D597F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3" y="720725"/>
            <a:ext cx="424815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8C9D3292-CED0-4939-A4F9-FF1C6601D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-7938"/>
            <a:ext cx="9539287" cy="80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914400" indent="-912813"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zh-CN" altLang="zh-CN" sz="4400">
                <a:solidFill>
                  <a:srgbClr val="FFFFFF"/>
                </a:solidFill>
                <a:ea typeface="宋体" panose="02010600030101010101" pitchFamily="2" charset="-122"/>
              </a:rPr>
              <a:t>第二步：带入地球数据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554BF3E-969E-4467-AE21-E76FD456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720725"/>
            <a:ext cx="5183188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7" name="Picture 3">
            <a:extLst>
              <a:ext uri="{FF2B5EF4-FFF2-40B4-BE49-F238E27FC236}">
                <a16:creationId xmlns:a16="http://schemas.microsoft.com/office/drawing/2014/main" id="{D059BA4F-E8A4-424D-AA94-566445CCC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720725"/>
            <a:ext cx="4265613" cy="426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Arial"/>
        <a:ea typeface=""/>
        <a:cs typeface="Noto Sans CJK SC"/>
      </a:majorFont>
      <a:minorFont>
        <a:latin typeface="Arial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Arial"/>
        <a:ea typeface=""/>
        <a:cs typeface="Noto Sans CJK SC"/>
      </a:majorFont>
      <a:minorFont>
        <a:latin typeface="Arial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238</Words>
  <Application>Microsoft Office PowerPoint</Application>
  <PresentationFormat>自定义</PresentationFormat>
  <Paragraphs>41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Arial</vt:lpstr>
      <vt:lpstr>Times New Roman</vt:lpstr>
      <vt:lpstr>Wingdings</vt:lpstr>
      <vt:lpstr>Office 主题​​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实验结论</vt:lpstr>
      <vt:lpstr>实验遇到的问题及改进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Administrator</dc:creator>
  <cp:lastModifiedBy>孙 文彬</cp:lastModifiedBy>
  <cp:revision>5</cp:revision>
  <cp:lastPrinted>1601-01-01T00:00:00Z</cp:lastPrinted>
  <dcterms:created xsi:type="dcterms:W3CDTF">2021-04-06T05:02:00Z</dcterms:created>
  <dcterms:modified xsi:type="dcterms:W3CDTF">2021-04-10T15:12:40Z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2052-9.1.0.4337</vt:lpwstr>
  </property>
</Properties>
</file>