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87" d="100"/>
          <a:sy n="87" d="100"/>
        </p:scale>
        <p:origin x="18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文本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图像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8" name="图像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9" name="图像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108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10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图像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图像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3" name="标题文本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文本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6388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000"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indent="0" algn="ctr">
              <a:spcBef>
                <a:spcPts val="0"/>
              </a:spcBef>
              <a:buSzTx/>
              <a:buNone/>
              <a:defRPr sz="3000"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indent="0" algn="ctr">
              <a:spcBef>
                <a:spcPts val="0"/>
              </a:spcBef>
              <a:buSzTx/>
              <a:buNone/>
              <a:defRPr sz="3000"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图像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2" name="标题文本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2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61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5676"/>
            <a:ext cx="13004800" cy="1197148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9932" y="25400"/>
            <a:ext cx="1197148" cy="1197148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标题文本"/>
          <p:cNvSpPr txBox="1">
            <a:spLocks noGrp="1"/>
          </p:cNvSpPr>
          <p:nvPr>
            <p:ph type="title"/>
          </p:nvPr>
        </p:nvSpPr>
        <p:spPr>
          <a:xfrm>
            <a:off x="806932" y="-609600"/>
            <a:ext cx="11099801" cy="2159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图像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2" name="标题文本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像" descr="图像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55476"/>
            <a:ext cx="13004800" cy="1197148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图像" descr="图像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058079" y="25400"/>
            <a:ext cx="889001" cy="8890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标题文本"/>
          <p:cNvSpPr txBox="1">
            <a:spLocks noGrp="1"/>
          </p:cNvSpPr>
          <p:nvPr>
            <p:ph type="title"/>
          </p:nvPr>
        </p:nvSpPr>
        <p:spPr>
          <a:xfrm>
            <a:off x="952500" y="-128674"/>
            <a:ext cx="11099800" cy="1197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zhanxing.zhu@pku.edu.c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dversarial attacks in NLP"/>
          <p:cNvSpPr txBox="1">
            <a:spLocks noGrp="1"/>
          </p:cNvSpPr>
          <p:nvPr>
            <p:ph type="ctrTitle"/>
          </p:nvPr>
        </p:nvSpPr>
        <p:spPr>
          <a:xfrm>
            <a:off x="1270000" y="1890141"/>
            <a:ext cx="10464800" cy="2798318"/>
          </a:xfrm>
          <a:prstGeom prst="rect">
            <a:avLst/>
          </a:prstGeom>
        </p:spPr>
        <p:txBody>
          <a:bodyPr/>
          <a:lstStyle/>
          <a:p>
            <a:r>
              <a:t>Adversarial attacks in NLP</a:t>
            </a:r>
          </a:p>
        </p:txBody>
      </p:sp>
      <p:sp>
        <p:nvSpPr>
          <p:cNvPr id="134" name="Wang Hengyi…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4914900"/>
            <a:ext cx="10464800" cy="2395935"/>
          </a:xfrm>
          <a:prstGeom prst="rect">
            <a:avLst/>
          </a:prstGeom>
        </p:spPr>
        <p:txBody>
          <a:bodyPr/>
          <a:lstStyle/>
          <a:p>
            <a:r>
              <a:t>Wang Hengyi</a:t>
            </a:r>
          </a:p>
          <a:p>
            <a:r>
              <a:t>Peking University</a:t>
            </a:r>
          </a:p>
          <a:p>
            <a:pPr>
              <a:defRPr sz="2500">
                <a:solidFill>
                  <a:srgbClr val="0433FF"/>
                </a:solidFill>
              </a:defRPr>
            </a:pPr>
            <a:r>
              <a:rPr u="sng">
                <a:hlinkClick r:id="rId2"/>
              </a:rPr>
              <a:t>why23@pku.edu.cn</a:t>
            </a:r>
          </a:p>
        </p:txBody>
      </p:sp>
      <p:sp>
        <p:nvSpPr>
          <p:cNvPr id="13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pic>
        <p:nvPicPr>
          <p:cNvPr id="136" name="a06d6c91bbabe00ce3708e75e515caac.png" descr="a06d6c91bbabe00ce3708e75e515caa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009" y="6567457"/>
            <a:ext cx="4138782" cy="1871389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文本"/>
          <p:cNvSpPr txBox="1"/>
          <p:nvPr/>
        </p:nvSpPr>
        <p:spPr>
          <a:xfrm>
            <a:off x="6736510" y="8607272"/>
            <a:ext cx="723901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Adversarial attacks via words substitution…"/>
          <p:cNvSpPr txBox="1">
            <a:spLocks noGrp="1"/>
          </p:cNvSpPr>
          <p:nvPr>
            <p:ph type="body" idx="1"/>
          </p:nvPr>
        </p:nvSpPr>
        <p:spPr>
          <a:xfrm>
            <a:off x="1384300" y="1768425"/>
            <a:ext cx="11099800" cy="6902550"/>
          </a:xfrm>
          <a:prstGeom prst="rect">
            <a:avLst/>
          </a:prstGeom>
        </p:spPr>
        <p:txBody>
          <a:bodyPr/>
          <a:lstStyle/>
          <a:p>
            <a:r>
              <a:rPr dirty="0"/>
              <a:t>Adversarial attacks via words substitution</a:t>
            </a:r>
          </a:p>
          <a:p>
            <a:pPr lvl="2"/>
            <a:r>
              <a:rPr dirty="0"/>
              <a:t>template : find and edit based on rules &amp; predictions</a:t>
            </a:r>
          </a:p>
          <a:p>
            <a:pPr lvl="2"/>
            <a:r>
              <a:rPr dirty="0"/>
              <a:t>End-to-end: white box attacks based on gradient</a:t>
            </a:r>
          </a:p>
          <a:p>
            <a:r>
              <a:rPr dirty="0"/>
              <a:t>Defen</a:t>
            </a:r>
            <a:r>
              <a:rPr lang="en-US" altLang="zh-CN" dirty="0"/>
              <a:t>d</a:t>
            </a:r>
            <a:endParaRPr dirty="0"/>
          </a:p>
          <a:p>
            <a:pPr lvl="2"/>
            <a:r>
              <a:rPr dirty="0"/>
              <a:t>Certificated robustness</a:t>
            </a:r>
            <a:endParaRPr dirty="0">
              <a:solidFill>
                <a:srgbClr val="FF2600"/>
              </a:solidFill>
            </a:endParaRPr>
          </a:p>
          <a:p>
            <a:r>
              <a:rPr dirty="0"/>
              <a:t>Future work</a:t>
            </a:r>
          </a:p>
        </p:txBody>
      </p:sp>
      <p:sp>
        <p:nvSpPr>
          <p:cNvPr id="140" name="Cont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Contents</a:t>
            </a:r>
          </a:p>
        </p:txBody>
      </p:sp>
      <p:sp>
        <p:nvSpPr>
          <p:cNvPr id="1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all adv attacks in CV: perturbation on input data…"/>
          <p:cNvSpPr txBox="1">
            <a:spLocks noGrp="1"/>
          </p:cNvSpPr>
          <p:nvPr>
            <p:ph type="body" idx="1"/>
          </p:nvPr>
        </p:nvSpPr>
        <p:spPr>
          <a:xfrm>
            <a:off x="661365" y="1444444"/>
            <a:ext cx="11390935" cy="7264713"/>
          </a:xfrm>
          <a:prstGeom prst="rect">
            <a:avLst/>
          </a:prstGeom>
        </p:spPr>
        <p:txBody>
          <a:bodyPr anchor="t"/>
          <a:lstStyle/>
          <a:p>
            <a:r>
              <a:t>Recall adv attacks in CV: perturbation on input data</a:t>
            </a:r>
          </a:p>
          <a:p>
            <a:r>
              <a:t>Obstacle: discrete nature of natural language</a:t>
            </a:r>
          </a:p>
          <a:p>
            <a:r>
              <a:t>Compromise: to perturb a single word</a:t>
            </a:r>
          </a:p>
          <a:p>
            <a:r>
              <a:t>Principles: similarity in the input; mistakes in the output</a:t>
            </a:r>
          </a:p>
          <a:p>
            <a:r>
              <a:t>Question: How to approximate one word with another?</a:t>
            </a:r>
          </a:p>
        </p:txBody>
      </p:sp>
      <p:sp>
        <p:nvSpPr>
          <p:cNvPr id="144" name="Why substitution?"/>
          <p:cNvSpPr txBox="1">
            <a:spLocks noGrp="1"/>
          </p:cNvSpPr>
          <p:nvPr>
            <p:ph type="title"/>
          </p:nvPr>
        </p:nvSpPr>
        <p:spPr>
          <a:xfrm>
            <a:off x="806932" y="-36749"/>
            <a:ext cx="11099801" cy="1586149"/>
          </a:xfrm>
          <a:prstGeom prst="rect">
            <a:avLst/>
          </a:prstGeom>
        </p:spPr>
        <p:txBody>
          <a:bodyPr/>
          <a:lstStyle/>
          <a:p>
            <a:r>
              <a:t>Why substitution?</a:t>
            </a:r>
          </a:p>
        </p:txBody>
      </p:sp>
      <p:sp>
        <p:nvSpPr>
          <p:cNvPr id="14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Generating Natural Language Adversarial Examples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125549" y="2597150"/>
                <a:ext cx="11099801" cy="6286501"/>
              </a:xfrm>
              <a:prstGeom prst="rect">
                <a:avLst/>
              </a:prstGeom>
            </p:spPr>
            <p:txBody>
              <a:bodyPr/>
              <a:lstStyle/>
              <a:p>
                <a:pPr marL="144018" indent="-144018" defTabSz="288036">
                  <a:spcBef>
                    <a:spcPts val="0"/>
                  </a:spcBef>
                  <a:buSzPct val="100000"/>
                  <a:defRPr sz="1858" b="1"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t>Generating Natural Language Adversarial Examples</a:t>
                </a:r>
              </a:p>
              <a:p>
                <a:pPr marL="0" indent="0" defTabSz="288036">
                  <a:spcBef>
                    <a:spcPts val="0"/>
                  </a:spcBef>
                  <a:buSzTx/>
                  <a:buNone/>
                  <a:defRPr sz="1858" b="1"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t>through ProbabilityWeightedWord Saliency</a:t>
                </a:r>
              </a:p>
              <a:p>
                <a:pPr marL="144018" indent="-144018" defTabSz="288036">
                  <a:spcBef>
                    <a:spcPts val="0"/>
                  </a:spcBef>
                  <a:buSzPct val="100000"/>
                  <a:defRPr sz="1858"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t>Word substitution strategy</a:t>
                </a:r>
              </a:p>
              <a:p>
                <a:pPr marL="144018" indent="-144018" defTabSz="288036">
                  <a:spcBef>
                    <a:spcPts val="0"/>
                  </a:spcBef>
                  <a:buSzPct val="100000"/>
                  <a:defRPr sz="1858" b="1">
                    <a:latin typeface="Helvetica"/>
                    <a:ea typeface="Helvetica"/>
                    <a:cs typeface="Helvetica"/>
                    <a:sym typeface="Helvetica"/>
                  </a:defRPr>
                </a:pPr>
                <a14:m>
                  <m:oMath xmlns:m="http://schemas.openxmlformats.org/officeDocument/2006/math">
                    <m:r>
                      <a:rPr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...</m:t>
                    </m:r>
                    <m:sSub>
                      <m:sSubPr>
                        <m:ctrlP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...</m:t>
                    </m:r>
                    <m:sSub>
                      <m:sSubPr>
                        <m:ctrlP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/>
              </a:p>
              <a:p>
                <a:pPr marL="144018" indent="-144018" defTabSz="288036">
                  <a:spcBef>
                    <a:spcPts val="0"/>
                  </a:spcBef>
                  <a:buSzPct val="100000"/>
                  <a:defRPr sz="1858" b="1">
                    <a:latin typeface="Helvetica"/>
                    <a:ea typeface="Helvetica"/>
                    <a:cs typeface="Helvetica"/>
                    <a:sym typeface="Helvetica"/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sz="22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...</m:t>
                    </m:r>
                    <m:sSubSup>
                      <m:sSubSupPr>
                        <m:ctrlP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...</m:t>
                    </m:r>
                    <m:sSub>
                      <m:sSubPr>
                        <m:ctrlP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/>
              </a:p>
              <a:p>
                <a:pPr marL="144018" indent="-144018" defTabSz="288036">
                  <a:spcBef>
                    <a:spcPts val="0"/>
                  </a:spcBef>
                  <a:buSzPct val="100000"/>
                  <a:defRPr sz="1858" b="1">
                    <a:latin typeface="Helvetica"/>
                    <a:ea typeface="Helvetica"/>
                    <a:cs typeface="Helvetica"/>
                    <a:sym typeface="Helvetica"/>
                  </a:defRP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sz="22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...</m:t>
                    </m:r>
                    <m:sSubSup>
                      <m:sSubSupPr>
                        <m:ctrlP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...</m:t>
                    </m:r>
                    <m:sSub>
                      <m:sSubPr>
                        <m:ctrlP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/>
              </a:p>
              <a:p>
                <a:pPr marL="144018" indent="-144018" defTabSz="288036">
                  <a:spcBef>
                    <a:spcPts val="0"/>
                  </a:spcBef>
                  <a:buSzPct val="100000"/>
                  <a:defRPr sz="1858">
                    <a:latin typeface="Helvetica"/>
                    <a:ea typeface="Helvetica"/>
                    <a:cs typeface="Helvetica"/>
                    <a:sym typeface="Helvetica"/>
                  </a:defRP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sz="23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sz="2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sz="2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𝑎𝑟𝑔</m:t>
                    </m:r>
                    <m:limLow>
                      <m:limLowPr>
                        <m:ctrlPr>
                          <a:rPr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lim>
                        <m:sSubSup>
                          <m:sSubSupPr>
                            <m:ctrlP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lim>
                    </m:limLow>
                    <m:r>
                      <a:rPr sz="2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sz="2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sz="2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𝑡𝑟𝑢𝑒</m:t>
                        </m:r>
                      </m:sub>
                    </m:sSub>
                    <m:r>
                      <a:rPr sz="2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sz="2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)−</m:t>
                    </m:r>
                    <m:r>
                      <a:rPr sz="2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sz="2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𝑡𝑟𝑢𝑒</m:t>
                        </m:r>
                      </m:sub>
                    </m:sSub>
                    <m:r>
                      <a:rPr sz="2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sz="2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/>
              </a:p>
              <a:p>
                <a:pPr marL="144018" indent="-144018" defTabSz="288036">
                  <a:spcBef>
                    <a:spcPts val="0"/>
                  </a:spcBef>
                  <a:buSzPct val="100000"/>
                  <a:defRPr sz="1858"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t>Replacement order strategy</a:t>
                </a:r>
              </a:p>
              <a:p>
                <a:pPr marL="144018" indent="-144018" defTabSz="288036">
                  <a:spcBef>
                    <a:spcPts val="0"/>
                  </a:spcBef>
                  <a:buSzPct val="100000"/>
                  <a:defRPr sz="1858">
                    <a:latin typeface="Helvetica"/>
                    <a:ea typeface="Helvetica"/>
                    <a:cs typeface="Helvetica"/>
                    <a:sym typeface="Helvetica"/>
                  </a:defRPr>
                </a:pPr>
                <a14:m>
                  <m:oMath xmlns:m="http://schemas.openxmlformats.org/officeDocument/2006/math">
                    <m:r>
                      <a:rPr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...</m:t>
                    </m:r>
                    <m:sSub>
                      <m:sSubPr>
                        <m:ctrlP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...</m:t>
                    </m:r>
                    <m:sSub>
                      <m:sSubPr>
                        <m:ctrlP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/>
              </a:p>
              <a:p>
                <a:pPr marL="144018" indent="-144018" defTabSz="288036">
                  <a:spcBef>
                    <a:spcPts val="0"/>
                  </a:spcBef>
                  <a:buSzPct val="100000"/>
                  <a:defRPr sz="1858">
                    <a:latin typeface="Helvetica"/>
                    <a:ea typeface="Helvetica"/>
                    <a:cs typeface="Helvetica"/>
                    <a:sym typeface="Helvetica"/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sz="22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limUpp>
                          <m:limUppPr>
                            <m:ctrlPr>
                              <a:rPr sz="225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lim>
                            <m: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̂</m:t>
                            </m:r>
                          </m:lim>
                        </m:limUpp>
                      </m:e>
                      <m:sub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...</m:t>
                    </m:r>
                    <m:r>
                      <a:rPr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𝑢𝑛𝑘𝑛𝑜𝑤𝑛</m:t>
                    </m:r>
                    <m:r>
                      <a:rPr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...</m:t>
                    </m:r>
                    <m:sSub>
                      <m:sSubPr>
                        <m:ctrlP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/>
              </a:p>
              <a:p>
                <a:pPr marL="144018" indent="-144018" defTabSz="288036">
                  <a:spcBef>
                    <a:spcPts val="0"/>
                  </a:spcBef>
                  <a:buSzPct val="100000"/>
                  <a:defRPr sz="1858">
                    <a:latin typeface="Helvetica"/>
                    <a:ea typeface="Helvetica"/>
                    <a:cs typeface="Helvetica"/>
                    <a:sym typeface="Helvetica"/>
                  </a:defRPr>
                </a:pPr>
                <a14:m>
                  <m:oMath xmlns:m="http://schemas.openxmlformats.org/officeDocument/2006/math">
                    <m:r>
                      <a:rPr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𝑡𝑟𝑢𝑒</m:t>
                        </m:r>
                      </m:sub>
                    </m:sSub>
                    <m:r>
                      <a:rPr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)−</m:t>
                    </m:r>
                    <m:r>
                      <a:rPr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𝑡𝑟𝑢𝑒</m:t>
                        </m:r>
                      </m:sub>
                    </m:sSub>
                    <m:r>
                      <a:rPr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limUpp>
                          <m:limUppPr>
                            <m:ctrlP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lim>
                            <m: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̂</m:t>
                            </m:r>
                          </m:lim>
                        </m:limUpp>
                      </m:e>
                      <m:sub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/>
              </a:p>
              <a:p>
                <a:pPr marL="144018" indent="-144018" defTabSz="288036">
                  <a:spcBef>
                    <a:spcPts val="0"/>
                  </a:spcBef>
                  <a:buSzPct val="100000"/>
                  <a:defRPr sz="1858">
                    <a:latin typeface="Helvetica"/>
                    <a:ea typeface="Helvetica"/>
                    <a:cs typeface="Helvetica"/>
                    <a:sym typeface="Helvetica"/>
                  </a:defRP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sSubSup>
                      <m:sSubSupPr>
                        <m:ctrlP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𝑡𝑟𝑢𝑒</m:t>
                        </m:r>
                      </m:sub>
                    </m:sSub>
                    <m:r>
                      <a:rPr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)−</m:t>
                    </m:r>
                    <m:r>
                      <a:rPr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𝑡𝑟𝑢𝑒</m:t>
                        </m:r>
                      </m:sub>
                    </m:sSub>
                    <m:r>
                      <a:rPr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/>
              </a:p>
              <a:p>
                <a:pPr marL="144018" indent="-144018" defTabSz="288036">
                  <a:spcBef>
                    <a:spcPts val="0"/>
                  </a:spcBef>
                  <a:buSzPct val="100000"/>
                  <a:defRPr sz="1858">
                    <a:latin typeface="Helvetica"/>
                    <a:ea typeface="Helvetica"/>
                    <a:cs typeface="Helvetica"/>
                    <a:sym typeface="Helvetica"/>
                  </a:defRPr>
                </a:pPr>
                <a14:m>
                  <m:oMath xmlns:m="http://schemas.openxmlformats.org/officeDocument/2006/math">
                    <m:r>
                      <a:rPr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sSub>
                      <m:sSubPr>
                        <m:ctrlP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sz="22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sz="22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sz="22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p>
                              <m:sSupPr>
                                <m:ctrlPr>
                                  <a:rPr sz="22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sz="22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sz="225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25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sz="225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/>
              </a:p>
              <a:p>
                <a:pPr marL="144018" indent="-144018" defTabSz="288036">
                  <a:spcBef>
                    <a:spcPts val="0"/>
                  </a:spcBef>
                  <a:buSzPct val="100000"/>
                  <a:defRPr sz="1858">
                    <a:latin typeface="Helvetica"/>
                    <a:ea typeface="Helvetica"/>
                    <a:cs typeface="Helvetica"/>
                    <a:sym typeface="Helvetica"/>
                  </a:defRPr>
                </a:pPr>
                <a14:m>
                  <m:oMath xmlns:m="http://schemas.openxmlformats.org/officeDocument/2006/math">
                    <m:r>
                      <a:rPr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sSubSup>
                      <m:sSubSupPr>
                        <m:ctrlP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/>
              </a:p>
              <a:p>
                <a:pPr marL="144018" indent="-144018" defTabSz="288036">
                  <a:spcBef>
                    <a:spcPts val="0"/>
                  </a:spcBef>
                  <a:buSzPct val="100000"/>
                  <a:defRPr sz="1858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  <a:p>
                <a:pPr marL="144018" indent="-144018" defTabSz="288036">
                  <a:spcBef>
                    <a:spcPts val="0"/>
                  </a:spcBef>
                  <a:buSzPct val="100000"/>
                  <a:defRPr sz="1858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  <a:p>
                <a:pPr marL="144018" indent="-144018" defTabSz="288036">
                  <a:spcBef>
                    <a:spcPts val="0"/>
                  </a:spcBef>
                  <a:buSzPct val="100000"/>
                  <a:defRPr sz="1858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</mc:Choice>
        <mc:Fallback>
          <p:sp>
            <p:nvSpPr>
              <p:cNvPr id="147" name="Generating Natural Language Adversarial Examples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25549" y="2597150"/>
                <a:ext cx="11099801" cy="6286501"/>
              </a:xfrm>
              <a:prstGeom prst="rect">
                <a:avLst/>
              </a:prstGeom>
              <a:blipFill>
                <a:blip r:embed="rId2"/>
                <a:stretch>
                  <a:fillRect l="-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Candidates from KB&amp;K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9148">
              <a:defRPr sz="7519"/>
            </a:lvl1pPr>
          </a:lstStyle>
          <a:p>
            <a:r>
              <a:t>Candidates from KB&amp;KG</a:t>
            </a:r>
          </a:p>
        </p:txBody>
      </p:sp>
      <p:sp>
        <p:nvSpPr>
          <p:cNvPr id="14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grpSp>
        <p:nvGrpSpPr>
          <p:cNvPr id="152" name="图像画廊"/>
          <p:cNvGrpSpPr/>
          <p:nvPr/>
        </p:nvGrpSpPr>
        <p:grpSpPr>
          <a:xfrm>
            <a:off x="5294695" y="5369187"/>
            <a:ext cx="7666342" cy="3948316"/>
            <a:chOff x="0" y="1045411"/>
            <a:chExt cx="7666341" cy="3948314"/>
          </a:xfrm>
        </p:grpSpPr>
        <p:pic>
          <p:nvPicPr>
            <p:cNvPr id="150" name="屏幕快照 2019-10-25 下午3.34.54.png" descr="屏幕快照 2019-10-25 下午3.34.54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1045411"/>
              <a:ext cx="7666342" cy="23187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1" name="键入说明。"/>
            <p:cNvSpPr/>
            <p:nvPr/>
          </p:nvSpPr>
          <p:spPr>
            <a:xfrm>
              <a:off x="0" y="4485726"/>
              <a:ext cx="7666342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2000"/>
              </a:lvl1pPr>
            </a:lstStyle>
            <a:p>
              <a:r>
                <a:t>键入说明。</a:t>
              </a:r>
            </a:p>
          </p:txBody>
        </p: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Robust Neural Machine Translation with Doubly Adversarial Inputs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228600" indent="-228600" defTabSz="457200">
                  <a:spcBef>
                    <a:spcPts val="0"/>
                  </a:spcBef>
                  <a:buSzPct val="100000"/>
                  <a:defRPr sz="2900" b="1"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t>Robust Neural Machine Translation with Doubly Adversarial Inputs</a:t>
                </a:r>
              </a:p>
              <a:p>
                <a:pPr marL="228600" indent="-228600" defTabSz="457200">
                  <a:spcBef>
                    <a:spcPts val="0"/>
                  </a:spcBef>
                  <a:buSzPct val="100000"/>
                  <a:defRPr sz="2900"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t>Optimization problem</a:t>
                </a:r>
              </a:p>
              <a:p>
                <a:pPr marL="228600" indent="-228600" defTabSz="457200">
                  <a:spcBef>
                    <a:spcPts val="0"/>
                  </a:spcBef>
                  <a:buSzPct val="100000"/>
                  <a:defRPr sz="2900">
                    <a:latin typeface="Helvetica"/>
                    <a:ea typeface="Helvetica"/>
                    <a:cs typeface="Helvetica"/>
                    <a:sym typeface="Helvetica"/>
                  </a:defRPr>
                </a:pPr>
                <a14:m>
                  <m:oMath xmlns:m="http://schemas.openxmlformats.org/officeDocument/2006/math">
                    <m:r>
                      <a:rPr sz="3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sz="3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3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sz="3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sz="3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sz="3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sz="3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sz="3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3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sz="3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sz="3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3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3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)≤</m:t>
                    </m:r>
                    <m:r>
                      <a:rPr sz="3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sz="3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3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𝑎𝑟𝑔</m:t>
                    </m:r>
                    <m:limLow>
                      <m:limLowPr>
                        <m:ctrlPr>
                          <a:rPr sz="3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sz="3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lim>
                        <m:sSup>
                          <m:sSupPr>
                            <m:ctrlPr>
                              <a:rPr sz="35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sz="35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sz="35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lim>
                    </m:limLow>
                    <m:r>
                      <a:rPr sz="3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sz="3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𝑙𝑜𝑔𝑃</m:t>
                    </m:r>
                    <m:r>
                      <a:rPr sz="3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3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sz="3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sz="3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3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sz="3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sz="3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sz="3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sz="3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𝑚𝑡</m:t>
                        </m:r>
                      </m:sub>
                    </m:sSub>
                    <m:r>
                      <a:rPr sz="3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/>
              </a:p>
              <a:p>
                <a:pPr marL="228600" indent="-228600" defTabSz="457200">
                  <a:spcBef>
                    <a:spcPts val="0"/>
                  </a:spcBef>
                  <a:buSzPct val="100000"/>
                  <a:defRPr sz="2900"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t>Greedy approximation</a:t>
                </a:r>
              </a:p>
              <a:p>
                <a:pPr marL="228600" indent="-228600" defTabSz="457200">
                  <a:spcBef>
                    <a:spcPts val="0"/>
                  </a:spcBef>
                  <a:buSzPct val="100000"/>
                  <a:defRPr sz="2900">
                    <a:latin typeface="Helvetica"/>
                    <a:ea typeface="Helvetica"/>
                    <a:cs typeface="Helvetica"/>
                    <a:sym typeface="Helvetica"/>
                  </a:defRP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sz="35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sz="3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sz="3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sz="3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sz="3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sz="3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𝑎𝑟𝑔</m:t>
                    </m:r>
                    <m:limLow>
                      <m:limLowPr>
                        <m:ctrlPr>
                          <a:rPr sz="3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sz="3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lim>
                        <m:r>
                          <a:rPr sz="3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sz="3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sz="3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3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sz="3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lim>
                    </m:limLow>
                    <m:r>
                      <a:rPr sz="3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𝑠𝑖𝑚</m:t>
                    </m:r>
                    <m:r>
                      <a:rPr sz="3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3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sz="3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3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3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)−</m:t>
                    </m:r>
                    <m:r>
                      <a:rPr sz="3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sz="3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sz="3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sz="3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sz="3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),</m:t>
                    </m:r>
                    <m:sSub>
                      <m:sSubPr>
                        <m:ctrlPr>
                          <a:rPr sz="3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sSub>
                          <m:sSubPr>
                            <m:ctrlPr>
                              <a:rPr sz="3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3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sz="3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sz="3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/>
              </a:p>
              <a:p>
                <a:pPr marL="228600" indent="-228600" defTabSz="457200">
                  <a:spcBef>
                    <a:spcPts val="0"/>
                  </a:spcBef>
                  <a:buSzPct val="100000"/>
                  <a:defRPr sz="2900">
                    <a:latin typeface="Helvetica"/>
                    <a:ea typeface="Helvetica"/>
                    <a:cs typeface="Helvetica"/>
                    <a:sym typeface="Helvetica"/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sz="35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sSub>
                          <m:sSubPr>
                            <m:ctrlPr>
                              <a:rPr sz="35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35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sz="35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sz="3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sz="3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sz="3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sz="3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sz="35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35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sz="35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sz="3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sz="3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sz="3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𝑙𝑜𝑔𝑃</m:t>
                    </m:r>
                    <m:r>
                      <a:rPr sz="3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3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sz="3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sz="3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3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sz="3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sz="3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/>
              </a:p>
              <a:p>
                <a:pPr marL="228600" indent="-228600" defTabSz="457200">
                  <a:spcBef>
                    <a:spcPts val="0"/>
                  </a:spcBef>
                  <a:buSzPct val="100000"/>
                  <a:defRPr sz="2900"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t>Further estimation</a:t>
                </a:r>
              </a:p>
              <a:p>
                <a:pPr marL="228600" indent="-228600" defTabSz="457200">
                  <a:spcBef>
                    <a:spcPts val="0"/>
                  </a:spcBef>
                  <a:buSzPct val="100000"/>
                  <a:defRPr sz="2900">
                    <a:latin typeface="Helvetica"/>
                    <a:ea typeface="Helvetica"/>
                    <a:cs typeface="Helvetica"/>
                    <a:sym typeface="Helvetica"/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sz="35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sz="35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35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sz="35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sz="3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sz="3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𝑡𝑜𝑝</m:t>
                    </m:r>
                    <m:r>
                      <a:rPr sz="3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sz="3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sz="3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3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sz="3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sz="3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sz="3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sz="3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3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3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/>
              </a:p>
              <a:p>
                <a:pPr marL="228600" indent="-228600" defTabSz="457200">
                  <a:spcBef>
                    <a:spcPts val="0"/>
                  </a:spcBef>
                  <a:buSzPct val="100000"/>
                  <a:defRPr sz="2900">
                    <a:latin typeface="Helvetica"/>
                    <a:ea typeface="Helvetica"/>
                    <a:cs typeface="Helvetica"/>
                    <a:sym typeface="Helvetica"/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sz="35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sz="3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𝑠𝑟𝑐</m:t>
                        </m:r>
                      </m:sub>
                    </m:sSub>
                    <m:r>
                      <a:rPr sz="3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sz="3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sz="3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sz="3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3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3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sz="3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sz="3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𝑙𝑚</m:t>
                        </m:r>
                      </m:sub>
                    </m:sSub>
                    <m:r>
                      <a:rPr sz="3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3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3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sz="3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sz="3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sz="3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sz="3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sz="3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sz="3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sz="3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sz="3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Sup>
                      <m:sSubSupPr>
                        <m:ctrlPr>
                          <a:rPr sz="3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sz="3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sz="3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𝑙𝑚</m:t>
                        </m:r>
                      </m:sub>
                      <m:sup>
                        <m:r>
                          <a:rPr sz="3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sz="3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/>
              </a:p>
            </p:txBody>
          </p:sp>
        </mc:Choice>
        <mc:Fallback>
          <p:sp>
            <p:nvSpPr>
              <p:cNvPr id="154" name="Robust Neural Machine Translation with Doubly Adversarial Inputs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14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Top K from L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Top K from LM</a:t>
            </a:r>
          </a:p>
        </p:txBody>
      </p:sp>
      <p:sp>
        <p:nvSpPr>
          <p:cNvPr id="15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grpSp>
        <p:nvGrpSpPr>
          <p:cNvPr id="159" name="图像画廊"/>
          <p:cNvGrpSpPr/>
          <p:nvPr/>
        </p:nvGrpSpPr>
        <p:grpSpPr>
          <a:xfrm>
            <a:off x="7565923" y="6445046"/>
            <a:ext cx="5398344" cy="4055866"/>
            <a:chOff x="0" y="1173019"/>
            <a:chExt cx="6087788" cy="4036943"/>
          </a:xfrm>
        </p:grpSpPr>
        <p:pic>
          <p:nvPicPr>
            <p:cNvPr id="157" name="屏幕快照 2019-10-25 下午3.36.53.png" descr="屏幕快照 2019-10-25 下午3.36.53.png"/>
            <p:cNvPicPr>
              <a:picLocks noChangeAspect="1"/>
            </p:cNvPicPr>
            <p:nvPr/>
          </p:nvPicPr>
          <p:blipFill>
            <a:blip r:embed="rId3"/>
            <a:srcRect r="7640"/>
            <a:stretch>
              <a:fillRect/>
            </a:stretch>
          </p:blipFill>
          <p:spPr>
            <a:xfrm>
              <a:off x="0" y="1173019"/>
              <a:ext cx="6087789" cy="22797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8" name="键入说明。"/>
            <p:cNvSpPr/>
            <p:nvPr/>
          </p:nvSpPr>
          <p:spPr>
            <a:xfrm>
              <a:off x="0" y="4701963"/>
              <a:ext cx="6087789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2000"/>
              </a:lvl1pPr>
            </a:lstStyle>
            <a:p>
              <a:r>
                <a:t>键入说明。</a:t>
              </a:r>
            </a:p>
          </p:txBody>
        </p:sp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Universal Adversarial Triggers for Attacking and Analyzing NLP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52500" y="1968500"/>
                <a:ext cx="11099800" cy="6908800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 b="1"/>
                </a:pPr>
                <a:r>
                  <a:t>Universal Adversarial Triggers for Attacking and Analyzing NLP</a:t>
                </a:r>
              </a:p>
              <a:p>
                <a:r>
                  <a:t>Linear approximation Again </a:t>
                </a:r>
              </a:p>
              <a:p>
                <a:pPr>
                  <a:defRPr b="1"/>
                </a:pPr>
                <a14:m>
                  <m:oMath xmlns:m="http://schemas.openxmlformats.org/officeDocument/2006/math">
                    <m:r>
                      <a:rPr sz="3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𝑎𝑟𝑔</m:t>
                    </m:r>
                    <m:limLow>
                      <m:limLowPr>
                        <m:ctrlPr>
                          <a:rPr sz="3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sz="3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lim>
                        <m:sSubSup>
                          <m:sSubSupPr>
                            <m:ctrlPr>
                              <a:rPr sz="38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8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sz="38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sz="38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sz="3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sz="3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lim>
                    </m:limLow>
                    <m:r>
                      <a:rPr sz="3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sz="3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sz="3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sz="3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sz="3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sz="3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sz="3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sz="3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𝑎𝑑</m:t>
                        </m:r>
                        <m:sSub>
                          <m:sSubPr>
                            <m:ctrlPr>
                              <a:rPr sz="38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38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sz="38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sSup>
                      <m:sSupPr>
                        <m:ctrlPr>
                          <a:rPr sz="3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3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sz="3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sz="3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sz="38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38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sz="38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𝑎𝑑</m:t>
                            </m:r>
                            <m:sSub>
                              <m:sSubPr>
                                <m:ctrlPr>
                                  <a:rPr sz="38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sz="38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sz="38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sz="3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/>
              </a:p>
              <a:p>
                <a:pPr lvl="1"/>
                <a:r>
                  <a:t>Initialize universal triggers with meaningless words</a:t>
                </a:r>
              </a:p>
              <a:p>
                <a:pPr lvl="1"/>
                <a:r>
                  <a:t>Replace tokens greedily using the strategy above </a:t>
                </a:r>
              </a:p>
            </p:txBody>
          </p:sp>
        </mc:Choice>
        <mc:Fallback>
          <p:sp>
            <p:nvSpPr>
              <p:cNvPr id="161" name="Universal Adversarial Triggers for Attacking and Analyzing NLP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52500" y="1968500"/>
                <a:ext cx="11099800" cy="6908800"/>
              </a:xfrm>
              <a:prstGeom prst="rect">
                <a:avLst/>
              </a:prstGeom>
              <a:blipFill>
                <a:blip r:embed="rId2"/>
                <a:stretch>
                  <a:fillRect l="-27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Append and replace"/>
          <p:cNvSpPr txBox="1">
            <a:spLocks noGrp="1"/>
          </p:cNvSpPr>
          <p:nvPr>
            <p:ph type="title"/>
          </p:nvPr>
        </p:nvSpPr>
        <p:spPr>
          <a:xfrm>
            <a:off x="806932" y="-110205"/>
            <a:ext cx="11099801" cy="1659605"/>
          </a:xfrm>
          <a:prstGeom prst="rect">
            <a:avLst/>
          </a:prstGeom>
        </p:spPr>
        <p:txBody>
          <a:bodyPr/>
          <a:lstStyle/>
          <a:p>
            <a:r>
              <a:t>Append and replace</a:t>
            </a:r>
          </a:p>
        </p:txBody>
      </p:sp>
      <p:sp>
        <p:nvSpPr>
          <p:cNvPr id="1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grpSp>
        <p:nvGrpSpPr>
          <p:cNvPr id="166" name="图像画廊"/>
          <p:cNvGrpSpPr/>
          <p:nvPr/>
        </p:nvGrpSpPr>
        <p:grpSpPr>
          <a:xfrm>
            <a:off x="7578140" y="3384214"/>
            <a:ext cx="4355865" cy="3731681"/>
            <a:chOff x="0" y="0"/>
            <a:chExt cx="4355863" cy="3731679"/>
          </a:xfrm>
        </p:grpSpPr>
        <p:pic>
          <p:nvPicPr>
            <p:cNvPr id="164" name="屏幕快照 2019-10-25 下午3.32.53.png" descr="屏幕快照 2019-10-25 下午3.32.53.png"/>
            <p:cNvPicPr>
              <a:picLocks noChangeAspect="1"/>
            </p:cNvPicPr>
            <p:nvPr/>
          </p:nvPicPr>
          <p:blipFill>
            <a:blip r:embed="rId3"/>
            <a:srcRect t="4439" b="4439"/>
            <a:stretch>
              <a:fillRect/>
            </a:stretch>
          </p:blipFill>
          <p:spPr>
            <a:xfrm>
              <a:off x="342346" y="0"/>
              <a:ext cx="3671171" cy="31474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5" name="键入说明。"/>
            <p:cNvSpPr/>
            <p:nvPr/>
          </p:nvSpPr>
          <p:spPr>
            <a:xfrm>
              <a:off x="0" y="3223679"/>
              <a:ext cx="4355864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2000"/>
              </a:lvl1pPr>
            </a:lstStyle>
            <a:p>
              <a:r>
                <a:t>键入说明。</a:t>
              </a:r>
            </a:p>
          </p:txBody>
        </p:sp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Certified Robustness to AdversarialWord Substitutions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228600" indent="-228600" defTabSz="457200">
                  <a:spcBef>
                    <a:spcPts val="0"/>
                  </a:spcBef>
                  <a:buSzPct val="100000"/>
                  <a:defRPr sz="2900" b="1"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t>Certified Robustness to AdversarialWord Substitutions</a:t>
                </a:r>
              </a:p>
              <a:p>
                <a:pPr marL="228600" indent="-228600" defTabSz="457200">
                  <a:spcBef>
                    <a:spcPts val="0"/>
                  </a:spcBef>
                  <a:buSzPct val="100000"/>
                  <a:defRPr sz="2900"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t>Set of perturbed examples</a:t>
                </a:r>
              </a:p>
              <a:p>
                <a:pPr marL="228600" indent="-228600" defTabSz="457200">
                  <a:spcBef>
                    <a:spcPts val="0"/>
                  </a:spcBef>
                  <a:buSzPct val="100000"/>
                  <a:defRPr sz="2900">
                    <a:latin typeface="Helvetica"/>
                    <a:ea typeface="Helvetica"/>
                    <a:cs typeface="Helvetica"/>
                    <a:sym typeface="Helvetica"/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sz="35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sz="3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𝑝𝑒𝑟𝑡𝑢𝑟𝑏</m:t>
                        </m:r>
                      </m:sub>
                    </m:sSub>
                    <m:r>
                      <a:rPr sz="3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3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sz="3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)={(</m:t>
                    </m:r>
                    <m:limUpp>
                      <m:limUppPr>
                        <m:ctrlPr>
                          <a:rPr sz="3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sz="3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lim>
                        <m:r>
                          <a:rPr sz="3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˜</m:t>
                        </m:r>
                      </m:lim>
                    </m:limUpp>
                    <m:r>
                      <a:rPr sz="3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3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sz="3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):</m:t>
                    </m:r>
                    <m:limUpp>
                      <m:limUppPr>
                        <m:ctrlPr>
                          <a:rPr sz="3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sz="3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lim>
                        <m:r>
                          <a:rPr sz="3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˜</m:t>
                        </m:r>
                      </m:lim>
                    </m:limUpp>
                    <m:r>
                      <a:rPr sz="3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sz="3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sz="3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3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3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3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sz="3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)∀</m:t>
                    </m:r>
                    <m:r>
                      <a:rPr sz="3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sz="3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}.</m:t>
                    </m:r>
                  </m:oMath>
                </a14:m>
                <a:endParaRPr/>
              </a:p>
              <a:p>
                <a:pPr marL="228600" indent="-228600" defTabSz="457200">
                  <a:spcBef>
                    <a:spcPts val="0"/>
                  </a:spcBef>
                  <a:buSzPct val="100000"/>
                  <a:defRPr sz="2900"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t>Set of losses on perturbed examples</a:t>
                </a:r>
              </a:p>
              <a:p>
                <a:pPr marL="228600" indent="-228600" defTabSz="457200">
                  <a:spcBef>
                    <a:spcPts val="0"/>
                  </a:spcBef>
                  <a:buSzPct val="100000"/>
                  <a:defRPr sz="2900">
                    <a:latin typeface="Helvetica"/>
                    <a:ea typeface="Helvetica"/>
                    <a:cs typeface="Helvetica"/>
                    <a:sym typeface="Helvetica"/>
                  </a:defRPr>
                </a:pPr>
                <a14:m>
                  <m:oMath xmlns:m="http://schemas.openxmlformats.org/officeDocument/2006/math">
                    <m:r>
                      <a:rPr sz="3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sz="3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3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sz="3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3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sz="3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)={</m:t>
                    </m:r>
                    <m:r>
                      <a:rPr sz="3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sz="3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limUpp>
                      <m:limUppPr>
                        <m:ctrlPr>
                          <a:rPr sz="3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sz="3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lim>
                        <m:r>
                          <a:rPr sz="3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˜</m:t>
                        </m:r>
                      </m:lim>
                    </m:limUpp>
                    <m:r>
                      <a:rPr sz="3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3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sz="3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):</m:t>
                    </m:r>
                    <m:limUpp>
                      <m:limUppPr>
                        <m:ctrlPr>
                          <a:rPr sz="3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sz="3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lim>
                        <m:r>
                          <a:rPr sz="3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˜</m:t>
                        </m:r>
                      </m:lim>
                    </m:limUpp>
                    <m:r>
                      <a:rPr sz="3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sz="3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sz="3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𝑝𝑒𝑟𝑡𝑢𝑟𝑏</m:t>
                        </m:r>
                      </m:sub>
                    </m:sSub>
                    <m:r>
                      <a:rPr sz="3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3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sz="3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/>
              </a:p>
              <a:p>
                <a:pPr marL="228600" indent="-228600" defTabSz="457200">
                  <a:spcBef>
                    <a:spcPts val="0"/>
                  </a:spcBef>
                  <a:buSzPct val="100000"/>
                  <a:defRPr sz="2900"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t>A tractable upper bound</a:t>
                </a:r>
              </a:p>
              <a:p>
                <a:pPr marL="228600" indent="-228600" defTabSz="457200">
                  <a:spcBef>
                    <a:spcPts val="0"/>
                  </a:spcBef>
                  <a:buSzPct val="100000"/>
                  <a:defRPr sz="2900">
                    <a:latin typeface="Helvetica"/>
                    <a:ea typeface="Helvetica"/>
                    <a:cs typeface="Helvetica"/>
                    <a:sym typeface="Helvetica"/>
                  </a:defRPr>
                </a:pPr>
                <a14:m>
                  <m:oMath xmlns:m="http://schemas.openxmlformats.org/officeDocument/2006/math">
                    <m:r>
                      <a:rPr sz="3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sz="3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3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sz="3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3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sz="3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)⊇</m:t>
                    </m:r>
                    <m:r>
                      <a:rPr sz="3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sz="3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3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sz="3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3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sz="3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/>
              </a:p>
              <a:p>
                <a:pPr marL="228600" indent="-228600" defTabSz="457200">
                  <a:spcBef>
                    <a:spcPts val="0"/>
                  </a:spcBef>
                  <a:buSzPct val="100000"/>
                  <a:defRPr sz="2900"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t>Interval bound propagation</a:t>
                </a:r>
              </a:p>
              <a:p>
                <a:pPr marL="228600" indent="-228600" defTabSz="457200">
                  <a:spcBef>
                    <a:spcPts val="0"/>
                  </a:spcBef>
                  <a:buSzPct val="100000"/>
                  <a:defRPr sz="2900">
                    <a:latin typeface="Helvetica"/>
                    <a:ea typeface="Helvetica"/>
                    <a:cs typeface="Helvetica"/>
                    <a:sym typeface="Helvetica"/>
                  </a:defRP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sz="35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sz="3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sz="3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sz="3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𝑖𝑛𝑝𝑢𝑡</m:t>
                        </m:r>
                      </m:sup>
                    </m:sSubSup>
                    <m:r>
                      <a:rPr sz="3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=[</m:t>
                    </m:r>
                    <m:sSubSup>
                      <m:sSubSupPr>
                        <m:ctrlPr>
                          <a:rPr sz="3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sz="3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sz="3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sz="3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𝑖𝑛𝑝𝑢𝑡</m:t>
                        </m:r>
                      </m:sup>
                    </m:sSubSup>
                    <m:r>
                      <a:rPr sz="3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sz="3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sz="3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sz="3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sz="3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𝑖𝑛𝑝𝑢𝑡</m:t>
                        </m:r>
                      </m:sup>
                    </m:sSubSup>
                    <m:r>
                      <a:rPr sz="3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/>
              </a:p>
              <a:p>
                <a:pPr marL="228600" indent="-228600" defTabSz="457200">
                  <a:spcBef>
                    <a:spcPts val="0"/>
                  </a:spcBef>
                  <a:buSzPct val="100000"/>
                  <a:defRPr sz="2900">
                    <a:latin typeface="Helvetica"/>
                    <a:ea typeface="Helvetica"/>
                    <a:cs typeface="Helvetica"/>
                    <a:sym typeface="Helvetica"/>
                  </a:defRP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sz="35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sz="3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sz="3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sz="3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𝑖𝑛𝑝𝑢𝑡</m:t>
                        </m:r>
                      </m:sup>
                    </m:sSubSup>
                    <m:r>
                      <a:rPr sz="3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sz="3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sz="3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lim>
                        <m:r>
                          <a:rPr sz="3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sz="3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sz="3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sz="3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3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sz="3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sz="3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sz="3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lim>
                    </m:limLow>
                    <m:r>
                      <a:rPr sz="3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sz="3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3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sz="3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sz="3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sz="3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sz="3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sz="3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sz="3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sz="3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𝑖𝑛𝑝𝑢𝑡</m:t>
                        </m:r>
                      </m:sup>
                    </m:sSubSup>
                    <m:r>
                      <a:rPr sz="3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sz="3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sz="3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lim>
                        <m:r>
                          <a:rPr sz="3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sz="3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sz="3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sz="3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3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sz="3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sz="3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sz="3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lim>
                    </m:limLow>
                    <m:r>
                      <a:rPr sz="3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sz="3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3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sz="3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sz="3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/>
              </a:p>
              <a:p>
                <a:pPr marL="228600" indent="-228600" defTabSz="457200">
                  <a:spcBef>
                    <a:spcPts val="0"/>
                  </a:spcBef>
                  <a:buSzPct val="100000"/>
                  <a:defRPr sz="2900"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t>This bound holds through every layer of neural network</a:t>
                </a:r>
              </a:p>
            </p:txBody>
          </p:sp>
        </mc:Choice>
        <mc:Fallback>
          <p:sp>
            <p:nvSpPr>
              <p:cNvPr id="168" name="Certified Robustness to AdversarialWord Substitutions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1486" t="-2020" b="-34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Defence via trai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Defence via training</a:t>
            </a:r>
          </a:p>
        </p:txBody>
      </p:sp>
      <p:sp>
        <p:nvSpPr>
          <p:cNvPr id="17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grpSp>
        <p:nvGrpSpPr>
          <p:cNvPr id="173" name="图像画廊"/>
          <p:cNvGrpSpPr/>
          <p:nvPr/>
        </p:nvGrpSpPr>
        <p:grpSpPr>
          <a:xfrm>
            <a:off x="7108053" y="5734050"/>
            <a:ext cx="5340325" cy="4253520"/>
            <a:chOff x="0" y="1896672"/>
            <a:chExt cx="5340324" cy="4253519"/>
          </a:xfrm>
        </p:grpSpPr>
        <p:pic>
          <p:nvPicPr>
            <p:cNvPr id="171" name="图像" descr="图像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1896672"/>
              <a:ext cx="5340325" cy="177264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2" name="键入说明。"/>
            <p:cNvSpPr/>
            <p:nvPr/>
          </p:nvSpPr>
          <p:spPr>
            <a:xfrm>
              <a:off x="0" y="5642191"/>
              <a:ext cx="5340325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2000"/>
              </a:lvl1pPr>
            </a:lstStyle>
            <a:p>
              <a:r>
                <a:t>键入说明。</a:t>
              </a:r>
            </a:p>
          </p:txBody>
        </p:sp>
      </p:grp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Black box attack? Downstream task?…"/>
          <p:cNvSpPr txBox="1">
            <a:spLocks noGrp="1"/>
          </p:cNvSpPr>
          <p:nvPr>
            <p:ph type="body" idx="1"/>
          </p:nvPr>
        </p:nvSpPr>
        <p:spPr>
          <a:xfrm>
            <a:off x="952500" y="1766785"/>
            <a:ext cx="11099800" cy="7559664"/>
          </a:xfrm>
          <a:prstGeom prst="rect">
            <a:avLst/>
          </a:prstGeom>
        </p:spPr>
        <p:txBody>
          <a:bodyPr/>
          <a:lstStyle/>
          <a:p>
            <a:r>
              <a:t>Black box attack? Downstream task?</a:t>
            </a:r>
          </a:p>
          <a:p>
            <a:r>
              <a:t>Test the reasoning ability?</a:t>
            </a:r>
          </a:p>
          <a:p>
            <a:r>
              <a:t>Modify corresponding sentences at the same time?</a:t>
            </a:r>
          </a:p>
        </p:txBody>
      </p:sp>
      <p:sp>
        <p:nvSpPr>
          <p:cNvPr id="176" name="Future Work"/>
          <p:cNvSpPr txBox="1">
            <a:spLocks noGrp="1"/>
          </p:cNvSpPr>
          <p:nvPr>
            <p:ph type="title"/>
          </p:nvPr>
        </p:nvSpPr>
        <p:spPr>
          <a:xfrm>
            <a:off x="787704" y="134198"/>
            <a:ext cx="11099801" cy="1376747"/>
          </a:xfrm>
          <a:prstGeom prst="rect">
            <a:avLst/>
          </a:prstGeom>
        </p:spPr>
        <p:txBody>
          <a:bodyPr/>
          <a:lstStyle/>
          <a:p>
            <a:r>
              <a:t>Future Work</a:t>
            </a:r>
          </a:p>
        </p:txBody>
      </p:sp>
      <p:sp>
        <p:nvSpPr>
          <p:cNvPr id="17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hanks!…"/>
          <p:cNvSpPr txBox="1">
            <a:spLocks noGrp="1"/>
          </p:cNvSpPr>
          <p:nvPr>
            <p:ph type="body" idx="14"/>
          </p:nvPr>
        </p:nvSpPr>
        <p:spPr>
          <a:xfrm>
            <a:off x="1270000" y="3768225"/>
            <a:ext cx="10464800" cy="1607550"/>
          </a:xfrm>
          <a:prstGeom prst="rect">
            <a:avLst/>
          </a:prstGeom>
        </p:spPr>
        <p:txBody>
          <a:bodyPr/>
          <a:lstStyle/>
          <a:p>
            <a:pPr>
              <a:defRPr sz="4900"/>
            </a:pPr>
            <a:r>
              <a:t>Thanks!</a:t>
            </a:r>
          </a:p>
          <a:p>
            <a:pPr>
              <a:defRPr sz="4900"/>
            </a:pPr>
            <a:r>
              <a:t>Q &amp; A</a:t>
            </a:r>
          </a:p>
        </p:txBody>
      </p:sp>
      <p:sp>
        <p:nvSpPr>
          <p:cNvPr id="18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512</Words>
  <Application>Microsoft Macintosh PowerPoint</Application>
  <PresentationFormat>自定义</PresentationFormat>
  <Paragraphs>80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Cambria Math</vt:lpstr>
      <vt:lpstr>Helvetica</vt:lpstr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Adversarial attacks in NLP</vt:lpstr>
      <vt:lpstr>Contents</vt:lpstr>
      <vt:lpstr>Why substitution?</vt:lpstr>
      <vt:lpstr>Candidates from KB&amp;KG</vt:lpstr>
      <vt:lpstr>Top K from LM</vt:lpstr>
      <vt:lpstr>Append and replace</vt:lpstr>
      <vt:lpstr>Defence via training</vt:lpstr>
      <vt:lpstr>Future Work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Adversarial attacks in NLP</dc:title>
  <cp:lastModifiedBy>Wang Aaron</cp:lastModifiedBy>
  <cp:revision>2</cp:revision>
  <dcterms:modified xsi:type="dcterms:W3CDTF">2019-10-25T08:31:44Z</dcterms:modified>
</cp:coreProperties>
</file>