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2" r:id="rId16"/>
    <p:sldId id="278" r:id="rId17"/>
    <p:sldId id="273" r:id="rId18"/>
    <p:sldId id="274" r:id="rId19"/>
    <p:sldId id="275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63" r:id="rId33"/>
    <p:sldId id="2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E6D2-6B93-4992-A0BE-12A9E404F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392A5-EE86-4ADE-AA46-726DA5B9F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0D8D3-8094-43B4-A28A-EEF65C2F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9631-693D-4C3D-87D0-7FD904C4B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3397C-05A7-4F49-A4EC-223D40B4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A000-A0B6-4788-82AF-36503A03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8D60-DA28-41FC-B758-B6CDF0B2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4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AF15-B698-4F35-AF0E-6CA1E4F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D220F-C7F0-4D9C-8252-E6CFC4195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60A2-4E71-4BBA-9B18-8BB1E15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9631-693D-4C3D-87D0-7FD904C4B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3B47-931D-4D42-B879-1D1AACD8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CDC85-25D8-4A2E-B08D-E26AC507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8D60-DA28-41FC-B758-B6CDF0B2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9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8B1C1-E90B-4D70-9171-8CABA5DF0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EEE45-686C-4AD8-86E4-55909DC01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01EE-AA09-4AAD-B7D9-43DC3907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9631-693D-4C3D-87D0-7FD904C4B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65FEC-986F-4CEF-958B-3740D6C1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8E1CA-825C-4CAE-B641-88F6C9CE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8D60-DA28-41FC-B758-B6CDF0B2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4D21-66EE-4716-B990-795F0468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98F0-B479-4D44-83AD-B29D0F22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EACE3-E891-420B-A093-4585274D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9631-693D-4C3D-87D0-7FD904C4B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926FA-66CD-4195-930D-44B1E043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86C3B-6311-494C-B219-3D0688DF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8D60-DA28-41FC-B758-B6CDF0B2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9073-E743-42BC-B41B-F1D43CD6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2BDA4-D3E6-4DDD-A7A0-25267DAEA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22810-0648-4F27-B33D-D68479D6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9631-693D-4C3D-87D0-7FD904C4B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3658A-7B10-4E2B-9FD0-087918B6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1A9AB-2CC8-4926-B174-3CA4C236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8D60-DA28-41FC-B758-B6CDF0B2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5429-3D49-4D4B-B8E1-446D5982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4977-99DA-4D27-92E3-FE7760749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16750-23B9-4E35-89B3-2F0190234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D6511-4B3E-4EE9-8A4D-95647361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9631-693D-4C3D-87D0-7FD904C4B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A9B51-6AE7-4808-A23E-52515EC2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5DDE0-1F50-4FCA-97F5-AF46AA72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8D60-DA28-41FC-B758-B6CDF0B2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43B2-13BA-4FC8-B7F9-0AE93D3E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E8B1-2BD7-4661-8831-08D86D7C8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0C1B1-2E99-461B-A012-520F5E7EC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6CBE8-2B1E-4A53-8EEC-3C2254FDC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243F3-33BE-44F1-A702-A160D0946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EA982-0D91-4395-B64E-29E88FEE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9631-693D-4C3D-87D0-7FD904C4B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BA2D7-7561-4CF8-ADAE-DFFA6E47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39BAF-CF9B-4FBF-8C3A-203E808A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8D60-DA28-41FC-B758-B6CDF0B2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7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16D4-E3DA-45F1-8D89-93634555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FB072-FFC0-4CC9-8462-14F7FBBA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9631-693D-4C3D-87D0-7FD904C4B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93025-DCCA-4208-B6D8-B735DD63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30771-E6F8-41E5-8B28-A76E0F16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8D60-DA28-41FC-B758-B6CDF0B2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D8560-AD6E-48E6-94F7-B953EF5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9631-693D-4C3D-87D0-7FD904C4B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259AD-BA9B-409B-9C1E-CB0105C1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125B7-26CB-4240-AB05-C7DE80DF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8D60-DA28-41FC-B758-B6CDF0B2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1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FAC9-46F8-4A55-97AB-5786FCE3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4D03-CAE8-4F5F-8DEB-521263066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C2DBD-4EC8-42B9-BCCF-E8F619F64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285AE-06A3-4C00-BAA5-CE051662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9631-693D-4C3D-87D0-7FD904C4B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9E33B-9AC1-4729-8114-95496C90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2EFE1-E92E-4F3C-BBDB-4725279F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8D60-DA28-41FC-B758-B6CDF0B2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BEA5-F24B-4873-88B5-B0969E30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A0F4A-B286-41A9-A97D-DAEA91D80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289CC-F42F-4827-9F49-7262DFF6A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70ACE-EE3E-4D8D-8933-DC03CDAB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9631-693D-4C3D-87D0-7FD904C4B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3144A-ECE2-41C2-A73F-F65F3FF4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EF6BC-76E2-451D-AF29-EC178FDF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8D60-DA28-41FC-B758-B6CDF0B2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75F68-E3F4-4BD3-9BB1-3395B409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8A598-E6D1-4012-A453-00C547327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8BA7-D3E3-4BBC-85C5-13714399C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49631-693D-4C3D-87D0-7FD904C4B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6C2C-7C94-4CF4-9C56-EAFB3FC07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24D26-D150-4191-AA91-C80DFB73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38D60-DA28-41FC-B758-B6CDF0B2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1600012888/a1600012888.github.io/blob/master/files/seminars-19-fall/2019.10.06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1600012888/a1600012888.github.io/blob/master/files/seminars-19-fall/2019.10.06.ppt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EF6D-7D2F-4A8D-8093-439F983E4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Paper 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C6D22-0FCA-4A3C-A80E-235B0F53C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2019.11.03</a:t>
            </a:r>
          </a:p>
          <a:p>
            <a:r>
              <a:rPr lang="en-US" dirty="0"/>
              <a:t>Baifeng Shi</a:t>
            </a:r>
          </a:p>
        </p:txBody>
      </p:sp>
    </p:spTree>
    <p:extLst>
      <p:ext uri="{BB962C8B-B14F-4D97-AF65-F5344CB8AC3E}">
        <p14:creationId xmlns:p14="http://schemas.microsoft.com/office/powerpoint/2010/main" val="32554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84DA-D9AF-4859-BD54-03E4C2DE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Image Prior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E24171-90CB-447B-B227-16D3BD98F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7772"/>
            <a:ext cx="10515600" cy="22670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375B6A-DDAB-41D1-B9BC-F74F72C44064}"/>
              </a:ext>
            </a:extLst>
          </p:cNvPr>
          <p:cNvCxnSpPr/>
          <p:nvPr/>
        </p:nvCxnSpPr>
        <p:spPr>
          <a:xfrm flipV="1">
            <a:off x="3032369" y="5392615"/>
            <a:ext cx="8049846" cy="547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751521-FFFA-40BD-8BD1-B7DD73AF495A}"/>
              </a:ext>
            </a:extLst>
          </p:cNvPr>
          <p:cNvSpPr txBox="1"/>
          <p:nvPr/>
        </p:nvSpPr>
        <p:spPr>
          <a:xfrm>
            <a:off x="4532922" y="5520456"/>
            <a:ext cx="496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Coarse to fine</a:t>
            </a:r>
          </a:p>
        </p:txBody>
      </p:sp>
    </p:spTree>
    <p:extLst>
      <p:ext uri="{BB962C8B-B14F-4D97-AF65-F5344CB8AC3E}">
        <p14:creationId xmlns:p14="http://schemas.microsoft.com/office/powerpoint/2010/main" val="400127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2FF1-56D5-4D22-9B45-18E4D80E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Image Prior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D627-BCFC-4902-A8AC-6116AB364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to do with Internal Statistics?   </a:t>
            </a:r>
            <a:r>
              <a:rPr lang="en-US" dirty="0" err="1"/>
              <a:t>Sparcity</a:t>
            </a:r>
            <a:r>
              <a:rPr lang="en-US" dirty="0"/>
              <a:t> (low entropy)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24E05-37A4-4CC8-A941-B43EC032E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92" y="2722563"/>
            <a:ext cx="2361349" cy="1568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6409C-E2F0-4186-96E8-95DF77181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52" y="2459404"/>
            <a:ext cx="2152650" cy="2095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7BEF9A-5577-4E4F-A7D2-54341EA075BA}"/>
              </a:ext>
            </a:extLst>
          </p:cNvPr>
          <p:cNvSpPr/>
          <p:nvPr/>
        </p:nvSpPr>
        <p:spPr>
          <a:xfrm>
            <a:off x="2188308" y="2610338"/>
            <a:ext cx="328246" cy="31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90140-E3B1-4277-B3DD-6EE0705D0225}"/>
              </a:ext>
            </a:extLst>
          </p:cNvPr>
          <p:cNvCxnSpPr/>
          <p:nvPr/>
        </p:nvCxnSpPr>
        <p:spPr>
          <a:xfrm>
            <a:off x="2516554" y="2610338"/>
            <a:ext cx="3048000" cy="4220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711F5C-8DB2-41B5-98CF-8A890805B827}"/>
              </a:ext>
            </a:extLst>
          </p:cNvPr>
          <p:cNvCxnSpPr>
            <a:cxnSpLocks/>
          </p:cNvCxnSpPr>
          <p:nvPr/>
        </p:nvCxnSpPr>
        <p:spPr>
          <a:xfrm>
            <a:off x="2188308" y="2607836"/>
            <a:ext cx="3079261" cy="4245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8041E-7139-47BC-8D23-6527B86B9E20}"/>
              </a:ext>
            </a:extLst>
          </p:cNvPr>
          <p:cNvCxnSpPr>
            <a:cxnSpLocks/>
          </p:cNvCxnSpPr>
          <p:nvPr/>
        </p:nvCxnSpPr>
        <p:spPr>
          <a:xfrm>
            <a:off x="2188308" y="2922954"/>
            <a:ext cx="3079261" cy="394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FF7FB-8AEB-4384-9153-10961BF25472}"/>
              </a:ext>
            </a:extLst>
          </p:cNvPr>
          <p:cNvSpPr/>
          <p:nvPr/>
        </p:nvSpPr>
        <p:spPr>
          <a:xfrm>
            <a:off x="5267569" y="3032369"/>
            <a:ext cx="296985" cy="2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93CD37-0905-4564-8324-D2AEFD0E2D92}"/>
              </a:ext>
            </a:extLst>
          </p:cNvPr>
          <p:cNvCxnSpPr>
            <a:cxnSpLocks/>
          </p:cNvCxnSpPr>
          <p:nvPr/>
        </p:nvCxnSpPr>
        <p:spPr>
          <a:xfrm>
            <a:off x="2516554" y="2895661"/>
            <a:ext cx="3048000" cy="4220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FB0F1D2-E5EF-4AA3-98EF-A972F6297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215" y="2644482"/>
            <a:ext cx="2350477" cy="164616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D1AC0A-A484-4C36-B416-6B409FE07A28}"/>
              </a:ext>
            </a:extLst>
          </p:cNvPr>
          <p:cNvCxnSpPr/>
          <p:nvPr/>
        </p:nvCxnSpPr>
        <p:spPr>
          <a:xfrm flipV="1">
            <a:off x="5416062" y="2722563"/>
            <a:ext cx="3876430" cy="442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A70CEF-9885-4A2E-A2F5-B9B608FD68C2}"/>
              </a:ext>
            </a:extLst>
          </p:cNvPr>
          <p:cNvCxnSpPr>
            <a:cxnSpLocks/>
          </p:cNvCxnSpPr>
          <p:nvPr/>
        </p:nvCxnSpPr>
        <p:spPr>
          <a:xfrm>
            <a:off x="4347552" y="4720492"/>
            <a:ext cx="1834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EF0C67-2E07-4559-918A-4FE21861328E}"/>
              </a:ext>
            </a:extLst>
          </p:cNvPr>
          <p:cNvCxnSpPr>
            <a:cxnSpLocks/>
          </p:cNvCxnSpPr>
          <p:nvPr/>
        </p:nvCxnSpPr>
        <p:spPr>
          <a:xfrm flipV="1">
            <a:off x="6244492" y="4384432"/>
            <a:ext cx="351693" cy="248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FEFB712-72CE-4DFF-A91E-B8C31C960FBF}"/>
              </a:ext>
            </a:extLst>
          </p:cNvPr>
          <p:cNvSpPr txBox="1"/>
          <p:nvPr/>
        </p:nvSpPr>
        <p:spPr>
          <a:xfrm>
            <a:off x="6387122" y="4494897"/>
            <a:ext cx="126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frequency domain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4FB41F-F6C7-4D1D-8F39-60A82C63F8B4}"/>
              </a:ext>
            </a:extLst>
          </p:cNvPr>
          <p:cNvSpPr txBox="1"/>
          <p:nvPr/>
        </p:nvSpPr>
        <p:spPr>
          <a:xfrm>
            <a:off x="4865077" y="4755295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Space domain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EB523-784F-462F-9EFC-0E9DB46FEAAC}"/>
              </a:ext>
            </a:extLst>
          </p:cNvPr>
          <p:cNvSpPr txBox="1"/>
          <p:nvPr/>
        </p:nvSpPr>
        <p:spPr>
          <a:xfrm>
            <a:off x="6517053" y="5946130"/>
            <a:ext cx="2272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Reconstruction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720571-1981-4A23-A58F-8731AADD0717}"/>
              </a:ext>
            </a:extLst>
          </p:cNvPr>
          <p:cNvSpPr txBox="1"/>
          <p:nvPr/>
        </p:nvSpPr>
        <p:spPr>
          <a:xfrm>
            <a:off x="1864137" y="5946130"/>
            <a:ext cx="3125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Measurement</a:t>
            </a:r>
          </a:p>
          <a:p>
            <a:pPr algn="ctr"/>
            <a:r>
              <a:rPr lang="en-US" sz="2400" dirty="0"/>
              <a:t>(like wavelet transform)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C3E36D55-7A22-406B-89AD-AC604127AF37}"/>
              </a:ext>
            </a:extLst>
          </p:cNvPr>
          <p:cNvSpPr/>
          <p:nvPr/>
        </p:nvSpPr>
        <p:spPr>
          <a:xfrm rot="5400000">
            <a:off x="3118125" y="4231277"/>
            <a:ext cx="617416" cy="28764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12E71AED-3B46-4D09-8730-BA80B8526102}"/>
              </a:ext>
            </a:extLst>
          </p:cNvPr>
          <p:cNvSpPr/>
          <p:nvPr/>
        </p:nvSpPr>
        <p:spPr>
          <a:xfrm rot="5400000">
            <a:off x="7447084" y="4247833"/>
            <a:ext cx="617416" cy="28764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2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6AD9-22B8-449F-8682-D80B6D4E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Image Prior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5B548-0A68-40A8-966B-27F417E3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31" y="1694445"/>
            <a:ext cx="2361349" cy="1568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578D69-FBD0-46BC-97F8-FA0B68BC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691" y="1431286"/>
            <a:ext cx="2152650" cy="2095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57D9EB-AB81-4051-B0A1-52CEF9B6B989}"/>
              </a:ext>
            </a:extLst>
          </p:cNvPr>
          <p:cNvSpPr/>
          <p:nvPr/>
        </p:nvSpPr>
        <p:spPr>
          <a:xfrm>
            <a:off x="2563447" y="1582220"/>
            <a:ext cx="328246" cy="31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4157FF-DD3E-48B0-A6CB-14E68A3632BF}"/>
              </a:ext>
            </a:extLst>
          </p:cNvPr>
          <p:cNvCxnSpPr/>
          <p:nvPr/>
        </p:nvCxnSpPr>
        <p:spPr>
          <a:xfrm>
            <a:off x="2891693" y="1582220"/>
            <a:ext cx="3048000" cy="4220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B2E05C-C10C-4562-81D9-916D0BB99600}"/>
              </a:ext>
            </a:extLst>
          </p:cNvPr>
          <p:cNvCxnSpPr>
            <a:cxnSpLocks/>
          </p:cNvCxnSpPr>
          <p:nvPr/>
        </p:nvCxnSpPr>
        <p:spPr>
          <a:xfrm>
            <a:off x="2563447" y="1579718"/>
            <a:ext cx="3079261" cy="4245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9FBEE9-8AA0-486E-8ADE-C3BD26B3B78B}"/>
              </a:ext>
            </a:extLst>
          </p:cNvPr>
          <p:cNvCxnSpPr>
            <a:cxnSpLocks/>
          </p:cNvCxnSpPr>
          <p:nvPr/>
        </p:nvCxnSpPr>
        <p:spPr>
          <a:xfrm>
            <a:off x="2563447" y="1894836"/>
            <a:ext cx="3079261" cy="394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212C7F1-05DA-4E75-9C5F-DFDD228B7160}"/>
              </a:ext>
            </a:extLst>
          </p:cNvPr>
          <p:cNvSpPr/>
          <p:nvPr/>
        </p:nvSpPr>
        <p:spPr>
          <a:xfrm>
            <a:off x="5642708" y="2004251"/>
            <a:ext cx="296985" cy="2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E8FEB2-A29E-428A-8DC9-196363927C22}"/>
              </a:ext>
            </a:extLst>
          </p:cNvPr>
          <p:cNvCxnSpPr>
            <a:cxnSpLocks/>
          </p:cNvCxnSpPr>
          <p:nvPr/>
        </p:nvCxnSpPr>
        <p:spPr>
          <a:xfrm>
            <a:off x="2891693" y="1867543"/>
            <a:ext cx="3048000" cy="4220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8717353-D504-4C99-8DC8-CF48C2144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354" y="1616364"/>
            <a:ext cx="2350477" cy="16461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99E3DF-374A-4A97-A83D-A70349049EBD}"/>
              </a:ext>
            </a:extLst>
          </p:cNvPr>
          <p:cNvCxnSpPr/>
          <p:nvPr/>
        </p:nvCxnSpPr>
        <p:spPr>
          <a:xfrm flipV="1">
            <a:off x="5791201" y="1694445"/>
            <a:ext cx="3876430" cy="442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73CBD4-B79E-4AC3-8EEB-56E9E8DC1D7B}"/>
              </a:ext>
            </a:extLst>
          </p:cNvPr>
          <p:cNvCxnSpPr/>
          <p:nvPr/>
        </p:nvCxnSpPr>
        <p:spPr>
          <a:xfrm>
            <a:off x="3954585" y="2137113"/>
            <a:ext cx="0" cy="1895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A00ADF-57BA-4C40-BDFF-20A563FE21EE}"/>
              </a:ext>
            </a:extLst>
          </p:cNvPr>
          <p:cNvSpPr txBox="1"/>
          <p:nvPr/>
        </p:nvSpPr>
        <p:spPr>
          <a:xfrm>
            <a:off x="2021107" y="4165600"/>
            <a:ext cx="3866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Every kernel is a basis.</a:t>
            </a:r>
          </a:p>
          <a:p>
            <a:pPr algn="ctr"/>
            <a:r>
              <a:rPr lang="en-US" dirty="0" err="1"/>
              <a:t>Sparcity</a:t>
            </a:r>
            <a:r>
              <a:rPr lang="en-US" dirty="0"/>
              <a:t> of patches -&gt; </a:t>
            </a:r>
            <a:r>
              <a:rPr lang="en-US" dirty="0" err="1"/>
              <a:t>sparcity</a:t>
            </a:r>
            <a:r>
              <a:rPr lang="en-US" dirty="0"/>
              <a:t> of bases -&gt; low network capacity needed</a:t>
            </a:r>
          </a:p>
        </p:txBody>
      </p:sp>
    </p:spTree>
    <p:extLst>
      <p:ext uri="{BB962C8B-B14F-4D97-AF65-F5344CB8AC3E}">
        <p14:creationId xmlns:p14="http://schemas.microsoft.com/office/powerpoint/2010/main" val="249418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F731-CB20-406E-93EF-92418673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statistics of video – video inpainting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B9B297-F2AA-40F2-8DBF-EA7BF84D5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45" y="1825625"/>
            <a:ext cx="4724309" cy="43513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A1FE2B-2BAC-4182-B7DD-9BA48080898B}"/>
              </a:ext>
            </a:extLst>
          </p:cNvPr>
          <p:cNvCxnSpPr/>
          <p:nvPr/>
        </p:nvCxnSpPr>
        <p:spPr>
          <a:xfrm flipH="1">
            <a:off x="1922585" y="2962031"/>
            <a:ext cx="2133600" cy="5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ED5454-2D4A-4CE8-9359-6FD21B0DE240}"/>
              </a:ext>
            </a:extLst>
          </p:cNvPr>
          <p:cNvCxnSpPr>
            <a:cxnSpLocks/>
          </p:cNvCxnSpPr>
          <p:nvPr/>
        </p:nvCxnSpPr>
        <p:spPr>
          <a:xfrm flipH="1" flipV="1">
            <a:off x="1990015" y="2341075"/>
            <a:ext cx="2537092" cy="60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788B91-E593-4F9C-BAEE-536FCC8AFC6F}"/>
              </a:ext>
            </a:extLst>
          </p:cNvPr>
          <p:cNvCxnSpPr>
            <a:cxnSpLocks/>
          </p:cNvCxnSpPr>
          <p:nvPr/>
        </p:nvCxnSpPr>
        <p:spPr>
          <a:xfrm flipH="1">
            <a:off x="1922585" y="2971921"/>
            <a:ext cx="3496384" cy="188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35DE5E-71E1-4BD7-8111-E8077FB32695}"/>
              </a:ext>
            </a:extLst>
          </p:cNvPr>
          <p:cNvCxnSpPr>
            <a:cxnSpLocks/>
          </p:cNvCxnSpPr>
          <p:nvPr/>
        </p:nvCxnSpPr>
        <p:spPr>
          <a:xfrm>
            <a:off x="6717323" y="2991459"/>
            <a:ext cx="2903415" cy="86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EEB659-FCA5-47B8-AB82-22577B6F8DBB}"/>
              </a:ext>
            </a:extLst>
          </p:cNvPr>
          <p:cNvSpPr txBox="1"/>
          <p:nvPr/>
        </p:nvSpPr>
        <p:spPr>
          <a:xfrm>
            <a:off x="304799" y="1998384"/>
            <a:ext cx="161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Perceptual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5FE13D-9850-4567-9C65-3927FF80130E}"/>
              </a:ext>
            </a:extLst>
          </p:cNvPr>
          <p:cNvSpPr txBox="1"/>
          <p:nvPr/>
        </p:nvSpPr>
        <p:spPr>
          <a:xfrm>
            <a:off x="9620737" y="3860161"/>
            <a:ext cx="210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consistency 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ED42C6-ACB9-4B6A-9A23-4142A8BBCB5F}"/>
              </a:ext>
            </a:extLst>
          </p:cNvPr>
          <p:cNvSpPr txBox="1"/>
          <p:nvPr/>
        </p:nvSpPr>
        <p:spPr>
          <a:xfrm>
            <a:off x="304799" y="4965068"/>
            <a:ext cx="161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recon loss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FB4F2C-F570-4AB5-BB26-1E9F976D1214}"/>
              </a:ext>
            </a:extLst>
          </p:cNvPr>
          <p:cNvSpPr txBox="1"/>
          <p:nvPr/>
        </p:nvSpPr>
        <p:spPr>
          <a:xfrm>
            <a:off x="372229" y="3421586"/>
            <a:ext cx="161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Rgb</a:t>
            </a:r>
            <a:r>
              <a:rPr lang="en-US" dirty="0"/>
              <a:t> recon loss</a:t>
            </a:r>
          </a:p>
        </p:txBody>
      </p:sp>
    </p:spTree>
    <p:extLst>
      <p:ext uri="{BB962C8B-B14F-4D97-AF65-F5344CB8AC3E}">
        <p14:creationId xmlns:p14="http://schemas.microsoft.com/office/powerpoint/2010/main" val="306320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B025-4840-466A-BE87-3DCEB0DA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FE03-F8EC-42A7-851F-C0D35DB1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Statistics in Natural Vision Data (Follow-up)</a:t>
            </a:r>
          </a:p>
          <a:p>
            <a:pPr lvl="1"/>
            <a:r>
              <a:rPr lang="en-US" dirty="0" err="1"/>
              <a:t>SinGAN</a:t>
            </a:r>
            <a:r>
              <a:rPr lang="en-US" dirty="0"/>
              <a:t>: internal statistics + GAN (ICCV2019 Best Paper Award) [1]</a:t>
            </a:r>
          </a:p>
          <a:p>
            <a:pPr lvl="1"/>
            <a:r>
              <a:rPr lang="en-US" dirty="0"/>
              <a:t>Deep Image Prior (CVPR2018) [2]</a:t>
            </a:r>
          </a:p>
          <a:p>
            <a:pPr lvl="1"/>
            <a:r>
              <a:rPr lang="en-US" dirty="0"/>
              <a:t>Internal statistics of video (ICCV2019) [3]</a:t>
            </a:r>
          </a:p>
          <a:p>
            <a:pPr lvl="1"/>
            <a:r>
              <a:rPr lang="en-US" dirty="0"/>
              <a:t>Check out the previous talk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Other stuff recently read about</a:t>
            </a:r>
          </a:p>
          <a:p>
            <a:pPr lvl="1"/>
            <a:r>
              <a:rPr lang="en-US" dirty="0"/>
              <a:t>Informative Attention (NIPS2006) [4]</a:t>
            </a:r>
          </a:p>
          <a:p>
            <a:pPr lvl="1"/>
            <a:r>
              <a:rPr lang="en-US" dirty="0"/>
              <a:t>Information in a Neural Network (ICLR2020 under review) [5]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1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01FE-5916-4660-8E95-35D8A0B5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Informative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1E00-849A-4C19-9D0F-A0083A8A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look at something, where are we looking at?</a:t>
            </a:r>
          </a:p>
          <a:p>
            <a:pPr marL="0" indent="0">
              <a:buNone/>
            </a:pPr>
            <a:r>
              <a:rPr lang="en-US" dirty="0"/>
              <a:t>   - Somewhere </a:t>
            </a:r>
            <a:r>
              <a:rPr lang="en-US" b="1" dirty="0"/>
              <a:t>unnormal</a:t>
            </a:r>
          </a:p>
        </p:txBody>
      </p:sp>
    </p:spTree>
    <p:extLst>
      <p:ext uri="{BB962C8B-B14F-4D97-AF65-F5344CB8AC3E}">
        <p14:creationId xmlns:p14="http://schemas.microsoft.com/office/powerpoint/2010/main" val="15700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5544-3F28-4DCB-8298-4CAFA2FD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unnormal?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96D71-BF02-41EF-A994-B8AC9AED87DD}"/>
              </a:ext>
            </a:extLst>
          </p:cNvPr>
          <p:cNvSpPr txBox="1"/>
          <p:nvPr/>
        </p:nvSpPr>
        <p:spPr>
          <a:xfrm>
            <a:off x="4142155" y="2110154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unnormal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69B2F-26FA-4533-96AE-55FF4EDCF928}"/>
              </a:ext>
            </a:extLst>
          </p:cNvPr>
          <p:cNvSpPr txBox="1"/>
          <p:nvPr/>
        </p:nvSpPr>
        <p:spPr>
          <a:xfrm>
            <a:off x="2692403" y="2529820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unnormal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048F3-E8B6-4DD2-B720-BF0A3867BABD}"/>
              </a:ext>
            </a:extLst>
          </p:cNvPr>
          <p:cNvSpPr txBox="1"/>
          <p:nvPr/>
        </p:nvSpPr>
        <p:spPr>
          <a:xfrm>
            <a:off x="3767017" y="2981364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unnormal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F52A3-22D4-4068-A489-ABF2FED492EA}"/>
              </a:ext>
            </a:extLst>
          </p:cNvPr>
          <p:cNvSpPr txBox="1"/>
          <p:nvPr/>
        </p:nvSpPr>
        <p:spPr>
          <a:xfrm>
            <a:off x="6463324" y="2946298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unnormal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15CB1-0474-4310-8A75-C1AA6E2D6A8E}"/>
              </a:ext>
            </a:extLst>
          </p:cNvPr>
          <p:cNvSpPr txBox="1"/>
          <p:nvPr/>
        </p:nvSpPr>
        <p:spPr>
          <a:xfrm>
            <a:off x="5853724" y="2110154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unnormal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01D2A-D9D2-4862-AEEF-C269642D1906}"/>
              </a:ext>
            </a:extLst>
          </p:cNvPr>
          <p:cNvSpPr txBox="1"/>
          <p:nvPr/>
        </p:nvSpPr>
        <p:spPr>
          <a:xfrm>
            <a:off x="4896341" y="2675381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unnormal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F305B-06E8-40AE-B83E-5B69FF00B8C6}"/>
              </a:ext>
            </a:extLst>
          </p:cNvPr>
          <p:cNvSpPr txBox="1"/>
          <p:nvPr/>
        </p:nvSpPr>
        <p:spPr>
          <a:xfrm>
            <a:off x="4991101" y="3346887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unnormal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A36C0-A73D-43C9-BD51-6663C7DA7F14}"/>
              </a:ext>
            </a:extLst>
          </p:cNvPr>
          <p:cNvSpPr txBox="1"/>
          <p:nvPr/>
        </p:nvSpPr>
        <p:spPr>
          <a:xfrm>
            <a:off x="3979987" y="3720534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normal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F5A202-1655-4B6F-ADDA-C2943964FAE4}"/>
              </a:ext>
            </a:extLst>
          </p:cNvPr>
          <p:cNvSpPr txBox="1"/>
          <p:nvPr/>
        </p:nvSpPr>
        <p:spPr>
          <a:xfrm>
            <a:off x="6428155" y="3839875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743DE-8B7A-4DDA-B790-235AB2CD3973}"/>
              </a:ext>
            </a:extLst>
          </p:cNvPr>
          <p:cNvSpPr txBox="1"/>
          <p:nvPr/>
        </p:nvSpPr>
        <p:spPr>
          <a:xfrm>
            <a:off x="7858371" y="4272908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unnormal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930E0-63C6-467F-9F8F-84E77ADE3C7F}"/>
              </a:ext>
            </a:extLst>
          </p:cNvPr>
          <p:cNvSpPr txBox="1"/>
          <p:nvPr/>
        </p:nvSpPr>
        <p:spPr>
          <a:xfrm>
            <a:off x="2711939" y="4355791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unnormal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D5C45-B4E6-452C-A755-6F465BDD0A9F}"/>
              </a:ext>
            </a:extLst>
          </p:cNvPr>
          <p:cNvSpPr txBox="1"/>
          <p:nvPr/>
        </p:nvSpPr>
        <p:spPr>
          <a:xfrm>
            <a:off x="3462217" y="5006990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unnormal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47347-88B1-4947-8799-F5C16920F548}"/>
              </a:ext>
            </a:extLst>
          </p:cNvPr>
          <p:cNvSpPr txBox="1"/>
          <p:nvPr/>
        </p:nvSpPr>
        <p:spPr>
          <a:xfrm>
            <a:off x="4751755" y="4481404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unnormal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981292-C5FC-4CB0-AED0-117F1F9F7CD2}"/>
              </a:ext>
            </a:extLst>
          </p:cNvPr>
          <p:cNvSpPr txBox="1"/>
          <p:nvPr/>
        </p:nvSpPr>
        <p:spPr>
          <a:xfrm>
            <a:off x="7530124" y="3372544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unnormal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9AD14D-A66F-4509-990E-F309CB8E96DE}"/>
              </a:ext>
            </a:extLst>
          </p:cNvPr>
          <p:cNvSpPr txBox="1"/>
          <p:nvPr/>
        </p:nvSpPr>
        <p:spPr>
          <a:xfrm>
            <a:off x="6604002" y="4856083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unnormal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83CDD-C79A-4AB6-A2CF-D24F724B5A46}"/>
              </a:ext>
            </a:extLst>
          </p:cNvPr>
          <p:cNvSpPr txBox="1"/>
          <p:nvPr/>
        </p:nvSpPr>
        <p:spPr>
          <a:xfrm>
            <a:off x="7240960" y="5530210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unnormal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47745-2B92-4333-B641-A82C5D6513B2}"/>
              </a:ext>
            </a:extLst>
          </p:cNvPr>
          <p:cNvSpPr txBox="1"/>
          <p:nvPr/>
        </p:nvSpPr>
        <p:spPr>
          <a:xfrm>
            <a:off x="5021390" y="5492372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unnormal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F6A33-606D-438C-9210-A329FA29030E}"/>
              </a:ext>
            </a:extLst>
          </p:cNvPr>
          <p:cNvSpPr txBox="1"/>
          <p:nvPr/>
        </p:nvSpPr>
        <p:spPr>
          <a:xfrm>
            <a:off x="2121879" y="3548957"/>
            <a:ext cx="220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unnormal</a:t>
            </a:r>
          </a:p>
        </p:txBody>
      </p:sp>
    </p:spTree>
    <p:extLst>
      <p:ext uri="{BB962C8B-B14F-4D97-AF65-F5344CB8AC3E}">
        <p14:creationId xmlns:p14="http://schemas.microsoft.com/office/powerpoint/2010/main" val="39407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B806-2A53-4A15-BA43-382D176E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unnormal?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0DE1-BBEE-4854-9595-CCC2EB48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Unnormal things? Rare things.</a:t>
            </a:r>
          </a:p>
          <a:p>
            <a:endParaRPr lang="en-US" dirty="0"/>
          </a:p>
          <a:p>
            <a:r>
              <a:rPr lang="en-US" dirty="0"/>
              <a:t>How to define rare?</a:t>
            </a:r>
          </a:p>
          <a:p>
            <a:pPr marL="0" indent="0">
              <a:buNone/>
            </a:pPr>
            <a:r>
              <a:rPr lang="en-US" dirty="0"/>
              <a:t>   - A patch you cannot find elsewhere is RARE.</a:t>
            </a:r>
          </a:p>
        </p:txBody>
      </p:sp>
    </p:spTree>
    <p:extLst>
      <p:ext uri="{BB962C8B-B14F-4D97-AF65-F5344CB8AC3E}">
        <p14:creationId xmlns:p14="http://schemas.microsoft.com/office/powerpoint/2010/main" val="131401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F1EC-C097-4BBD-B65D-87F358ED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rare?</a:t>
            </a:r>
          </a:p>
        </p:txBody>
      </p:sp>
      <p:pic>
        <p:nvPicPr>
          <p:cNvPr id="1026" name="Picture 2" descr="Image result for cats">
            <a:extLst>
              <a:ext uri="{FF2B5EF4-FFF2-40B4-BE49-F238E27FC236}">
                <a16:creationId xmlns:a16="http://schemas.microsoft.com/office/drawing/2014/main" id="{6AE1920E-5A69-4C5C-9E7E-922A96796B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91" y="1825625"/>
            <a:ext cx="65296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182A69-9E87-4B7A-AADE-1F365E063EA5}"/>
              </a:ext>
            </a:extLst>
          </p:cNvPr>
          <p:cNvCxnSpPr>
            <a:cxnSpLocks/>
          </p:cNvCxnSpPr>
          <p:nvPr/>
        </p:nvCxnSpPr>
        <p:spPr>
          <a:xfrm flipV="1">
            <a:off x="6611815" y="2762071"/>
            <a:ext cx="3079262" cy="1200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E5F4D4-85CA-4533-8678-D1902E3DDF86}"/>
              </a:ext>
            </a:extLst>
          </p:cNvPr>
          <p:cNvSpPr txBox="1"/>
          <p:nvPr/>
        </p:nvSpPr>
        <p:spPr>
          <a:xfrm>
            <a:off x="9495692" y="2300406"/>
            <a:ext cx="2360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texture rare?</a:t>
            </a:r>
          </a:p>
          <a:p>
            <a:pPr algn="ctr"/>
            <a:r>
              <a:rPr lang="en-US" dirty="0"/>
              <a:t>NO! </a:t>
            </a:r>
          </a:p>
          <a:p>
            <a:pPr algn="ctr"/>
            <a:r>
              <a:rPr lang="en-US" dirty="0"/>
              <a:t>It’s all over her body.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60F223-059A-4A17-A9E9-E6174693EEC2}"/>
              </a:ext>
            </a:extLst>
          </p:cNvPr>
          <p:cNvCxnSpPr>
            <a:cxnSpLocks/>
          </p:cNvCxnSpPr>
          <p:nvPr/>
        </p:nvCxnSpPr>
        <p:spPr>
          <a:xfrm flipH="1" flipV="1">
            <a:off x="2610338" y="3094892"/>
            <a:ext cx="2547816" cy="57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128D0B-77A3-4CD9-ACF9-531859C4EC87}"/>
              </a:ext>
            </a:extLst>
          </p:cNvPr>
          <p:cNvSpPr txBox="1"/>
          <p:nvPr/>
        </p:nvSpPr>
        <p:spPr>
          <a:xfrm>
            <a:off x="470944" y="2633227"/>
            <a:ext cx="2360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 eyes rare?</a:t>
            </a:r>
          </a:p>
          <a:p>
            <a:pPr algn="ctr"/>
            <a:r>
              <a:rPr lang="en-US" dirty="0"/>
              <a:t>YES! </a:t>
            </a:r>
          </a:p>
          <a:p>
            <a:pPr algn="ctr"/>
            <a:r>
              <a:rPr lang="en-US" dirty="0"/>
              <a:t>Only demons have eyes all over the body.</a:t>
            </a:r>
          </a:p>
        </p:txBody>
      </p:sp>
    </p:spTree>
    <p:extLst>
      <p:ext uri="{BB962C8B-B14F-4D97-AF65-F5344CB8AC3E}">
        <p14:creationId xmlns:p14="http://schemas.microsoft.com/office/powerpoint/2010/main" val="12018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7243-50C3-46FB-9DE9-6842F39C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quantify ‘rare’?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D1D775-C41E-4AFC-8851-FBCECF9B34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3804"/>
            <a:ext cx="4778666" cy="42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2BBF6D-FB83-49D4-8AA2-B8D82EC792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8253"/>
            <a:ext cx="9905067" cy="3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0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B025-4840-466A-BE87-3DCEB0DA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FE03-F8EC-42A7-851F-C0D35DB1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Internal Statistics in Natural Vision Data (Follow-up)</a:t>
            </a:r>
          </a:p>
          <a:p>
            <a:pPr lvl="1"/>
            <a:r>
              <a:rPr lang="en-US" dirty="0" err="1"/>
              <a:t>SinGAN</a:t>
            </a:r>
            <a:r>
              <a:rPr lang="en-US" dirty="0"/>
              <a:t>: internal statistics + GAN (ICCV2019 Best Paper Award) [1]</a:t>
            </a:r>
          </a:p>
          <a:p>
            <a:pPr lvl="1"/>
            <a:r>
              <a:rPr lang="en-US" dirty="0"/>
              <a:t>Deep Image Prior (CVPR2018) [2]</a:t>
            </a:r>
          </a:p>
          <a:p>
            <a:pPr lvl="1"/>
            <a:r>
              <a:rPr lang="en-US" dirty="0"/>
              <a:t>Internal statistics of video (ICCV2019) [3]</a:t>
            </a:r>
          </a:p>
          <a:p>
            <a:pPr lvl="1"/>
            <a:r>
              <a:rPr lang="en-US" dirty="0"/>
              <a:t>Check out the previous talk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 stuff recently read about</a:t>
            </a:r>
          </a:p>
          <a:p>
            <a:pPr lvl="1"/>
            <a:r>
              <a:rPr lang="en-US" dirty="0"/>
              <a:t>Informative Attention (NIPS2006) [4]</a:t>
            </a:r>
          </a:p>
          <a:p>
            <a:pPr lvl="1"/>
            <a:r>
              <a:rPr lang="en-US" dirty="0"/>
              <a:t>Information in a Neural Network (ICLR2020 under review) [5]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79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3B05-111E-4229-95D4-71C61FFB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Perspective from Information Theory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5FD8FA-183A-4308-A3B6-B5D4E55159D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69341"/>
            <a:ext cx="6489598" cy="2391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2A211C-53A2-4931-9F72-9E7658C9595F}"/>
              </a:ext>
            </a:extLst>
          </p:cNvPr>
          <p:cNvSpPr txBox="1"/>
          <p:nvPr/>
        </p:nvSpPr>
        <p:spPr>
          <a:xfrm>
            <a:off x="7979507" y="2982966"/>
            <a:ext cx="311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(Gaussian Mixture)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D8A2BF-98B9-4EFB-AD0B-9E220152F07A}"/>
              </a:ext>
            </a:extLst>
          </p:cNvPr>
          <p:cNvSpPr txBox="1"/>
          <p:nvPr/>
        </p:nvSpPr>
        <p:spPr>
          <a:xfrm>
            <a:off x="7979507" y="3899144"/>
            <a:ext cx="311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(Shannon Information)</a:t>
            </a:r>
          </a:p>
        </p:txBody>
      </p:sp>
    </p:spTree>
    <p:extLst>
      <p:ext uri="{BB962C8B-B14F-4D97-AF65-F5344CB8AC3E}">
        <p14:creationId xmlns:p14="http://schemas.microsoft.com/office/powerpoint/2010/main" val="2384787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34CE-A2DF-4933-BCC1-882E1035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F70015-50C5-4C85-A607-FA3BFA966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816" y="2458414"/>
            <a:ext cx="2438400" cy="240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522E62-99A0-486D-89DB-CABD8922D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431" y="2473654"/>
            <a:ext cx="2438400" cy="2423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E2F7AD-0DF5-4615-B093-98FA7C0AD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094" y="2458414"/>
            <a:ext cx="24384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4BD5F3-BDB5-483F-8562-1216AD923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58414"/>
            <a:ext cx="2438401" cy="2458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F1FC0-4CEF-462B-AD12-05ADD49A2EBD}"/>
              </a:ext>
            </a:extLst>
          </p:cNvPr>
          <p:cNvSpPr txBox="1"/>
          <p:nvPr/>
        </p:nvSpPr>
        <p:spPr>
          <a:xfrm>
            <a:off x="9519138" y="5103446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C5C69-5B2F-4593-B667-384B2BC4CFA7}"/>
              </a:ext>
            </a:extLst>
          </p:cNvPr>
          <p:cNvSpPr txBox="1"/>
          <p:nvPr/>
        </p:nvSpPr>
        <p:spPr>
          <a:xfrm>
            <a:off x="3665416" y="5103446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Informative attention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8E72B-5810-4B12-ADB0-32108813D496}"/>
              </a:ext>
            </a:extLst>
          </p:cNvPr>
          <p:cNvSpPr txBox="1"/>
          <p:nvPr/>
        </p:nvSpPr>
        <p:spPr>
          <a:xfrm>
            <a:off x="6518031" y="5103446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Informative mask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21B88-05EC-4615-A797-54491C032BD8}"/>
              </a:ext>
            </a:extLst>
          </p:cNvPr>
          <p:cNvSpPr txBox="1"/>
          <p:nvPr/>
        </p:nvSpPr>
        <p:spPr>
          <a:xfrm>
            <a:off x="939800" y="5103446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image</a:t>
            </a:r>
          </a:p>
        </p:txBody>
      </p:sp>
    </p:spTree>
    <p:extLst>
      <p:ext uri="{BB962C8B-B14F-4D97-AF65-F5344CB8AC3E}">
        <p14:creationId xmlns:p14="http://schemas.microsoft.com/office/powerpoint/2010/main" val="291045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D2E2-3D25-44F4-9103-F2F46B51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EF6B6D-9996-45F8-B5E0-D91D56657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513441"/>
            <a:ext cx="2459892" cy="2165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7E7002-06F9-4DB2-BB06-C9A6636F4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926" y="2513441"/>
            <a:ext cx="2459893" cy="2165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4A49D-F58D-4E60-AA19-C5F9202E5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122" y="2513441"/>
            <a:ext cx="2459894" cy="2165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E22AE-2FD3-4242-9FBF-13F0950ED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276" y="2513441"/>
            <a:ext cx="2459894" cy="2165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C69E68-318D-4601-8708-3BAC1B90C1BD}"/>
              </a:ext>
            </a:extLst>
          </p:cNvPr>
          <p:cNvSpPr txBox="1"/>
          <p:nvPr/>
        </p:nvSpPr>
        <p:spPr>
          <a:xfrm>
            <a:off x="9253623" y="4861169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13129-6AF8-45C0-8B1F-7EAC9CAB1599}"/>
              </a:ext>
            </a:extLst>
          </p:cNvPr>
          <p:cNvSpPr txBox="1"/>
          <p:nvPr/>
        </p:nvSpPr>
        <p:spPr>
          <a:xfrm>
            <a:off x="3830272" y="4861169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Informative attention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879A9-9547-4DFD-8C6F-88CE0B44E180}"/>
              </a:ext>
            </a:extLst>
          </p:cNvPr>
          <p:cNvSpPr txBox="1"/>
          <p:nvPr/>
        </p:nvSpPr>
        <p:spPr>
          <a:xfrm>
            <a:off x="6589469" y="4861169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Informative mask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FA0DA-9C66-41AA-9954-001EA54E7539}"/>
              </a:ext>
            </a:extLst>
          </p:cNvPr>
          <p:cNvSpPr txBox="1"/>
          <p:nvPr/>
        </p:nvSpPr>
        <p:spPr>
          <a:xfrm>
            <a:off x="992310" y="4861169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image</a:t>
            </a:r>
          </a:p>
        </p:txBody>
      </p:sp>
    </p:spTree>
    <p:extLst>
      <p:ext uri="{BB962C8B-B14F-4D97-AF65-F5344CB8AC3E}">
        <p14:creationId xmlns:p14="http://schemas.microsoft.com/office/powerpoint/2010/main" val="69622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4350-7C69-447C-921A-5A3BC51A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in 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5C9E-019A-4F92-BB6A-8B6C56AEA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is information in a neural network?</a:t>
            </a:r>
          </a:p>
          <a:p>
            <a:r>
              <a:rPr lang="en-US" dirty="0"/>
              <a:t>In its weights? In its activations?</a:t>
            </a:r>
          </a:p>
        </p:txBody>
      </p:sp>
    </p:spTree>
    <p:extLst>
      <p:ext uri="{BB962C8B-B14F-4D97-AF65-F5344CB8AC3E}">
        <p14:creationId xmlns:p14="http://schemas.microsoft.com/office/powerpoint/2010/main" val="3138304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88A8-2051-4C55-B75A-A7E70CDF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in 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6067-F415-498C-A277-A76B8544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measure the information a neural network carries?</a:t>
            </a:r>
          </a:p>
          <a:p>
            <a:r>
              <a:rPr lang="en-US" dirty="0"/>
              <a:t>By accuracy on training set?</a:t>
            </a:r>
          </a:p>
          <a:p>
            <a:r>
              <a:rPr lang="en-US" dirty="0"/>
              <a:t>By accuracy on test set?</a:t>
            </a:r>
          </a:p>
          <a:p>
            <a:r>
              <a:rPr lang="en-US" dirty="0"/>
              <a:t>By complexity of its weights?</a:t>
            </a:r>
          </a:p>
        </p:txBody>
      </p:sp>
    </p:spTree>
    <p:extLst>
      <p:ext uri="{BB962C8B-B14F-4D97-AF65-F5344CB8AC3E}">
        <p14:creationId xmlns:p14="http://schemas.microsoft.com/office/powerpoint/2010/main" val="190490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02BD-0EF7-4465-AAEF-D480F051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2B28-F375-4AB3-97D9-AC209436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PAC-Bayesian</a:t>
            </a:r>
          </a:p>
          <a:p>
            <a:r>
              <a:rPr lang="en-US" dirty="0"/>
              <a:t>Fisher Information</a:t>
            </a:r>
          </a:p>
          <a:p>
            <a:r>
              <a:rPr lang="en-US" dirty="0"/>
              <a:t>Mutual Information</a:t>
            </a:r>
          </a:p>
          <a:p>
            <a:r>
              <a:rPr lang="en-US" dirty="0"/>
              <a:t>SGD</a:t>
            </a:r>
          </a:p>
        </p:txBody>
      </p:sp>
    </p:spTree>
    <p:extLst>
      <p:ext uri="{BB962C8B-B14F-4D97-AF65-F5344CB8AC3E}">
        <p14:creationId xmlns:p14="http://schemas.microsoft.com/office/powerpoint/2010/main" val="325699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2419-B295-49FB-852A-18E77905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in a Neural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D42210-19DF-409C-B31D-DE72CC624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387" y="3267869"/>
            <a:ext cx="9801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54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11BB-6E24-4F56-8975-BFDD64DF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Controls Generalization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B87FFC-4E07-454D-8F25-9E756B30D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762" y="3290094"/>
            <a:ext cx="8372475" cy="866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14F5B3-509D-4106-8455-26680E3388AA}"/>
              </a:ext>
            </a:extLst>
          </p:cNvPr>
          <p:cNvSpPr txBox="1"/>
          <p:nvPr/>
        </p:nvSpPr>
        <p:spPr>
          <a:xfrm>
            <a:off x="1000369" y="2649415"/>
            <a:ext cx="312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PAC-Bayesian:</a:t>
            </a:r>
          </a:p>
        </p:txBody>
      </p:sp>
    </p:spTree>
    <p:extLst>
      <p:ext uri="{BB962C8B-B14F-4D97-AF65-F5344CB8AC3E}">
        <p14:creationId xmlns:p14="http://schemas.microsoft.com/office/powerpoint/2010/main" val="3608391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A5C3-FAFC-426D-89C2-AE5FD843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/ Fisher Information in the Weights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FC8669-C39D-435F-A766-D804D197A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0066"/>
            <a:ext cx="2705100" cy="962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BA465-5267-4DE6-9FA7-B32B29C32776}"/>
              </a:ext>
            </a:extLst>
          </p:cNvPr>
          <p:cNvSpPr txBox="1"/>
          <p:nvPr/>
        </p:nvSpPr>
        <p:spPr>
          <a:xfrm>
            <a:off x="4126523" y="2155579"/>
            <a:ext cx="676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P(w) is a prior. By setting different form of prior, we have different form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49554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A20D-01A5-4D2E-B1B1-C853AF63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/ Fisher Information in the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F3FD6-C967-4FD2-9553-F34917E8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6826"/>
            <a:ext cx="3284170" cy="421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D016F-541F-4818-9E51-BB5FE00D3A9E}"/>
              </a:ext>
            </a:extLst>
          </p:cNvPr>
          <p:cNvCxnSpPr/>
          <p:nvPr/>
        </p:nvCxnSpPr>
        <p:spPr>
          <a:xfrm>
            <a:off x="4829908" y="2657536"/>
            <a:ext cx="11644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71071E-3251-4939-AF9F-AED6AD4B648E}"/>
              </a:ext>
            </a:extLst>
          </p:cNvPr>
          <p:cNvSpPr txBox="1"/>
          <p:nvPr/>
        </p:nvSpPr>
        <p:spPr>
          <a:xfrm>
            <a:off x="7643446" y="4402759"/>
            <a:ext cx="35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Mutual Information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C7423-AC28-485F-8690-CDD5793F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1" y="2356954"/>
            <a:ext cx="5079222" cy="60116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C66CD7-94F9-4A03-BDA9-4DBF7F4BECD5}"/>
              </a:ext>
            </a:extLst>
          </p:cNvPr>
          <p:cNvCxnSpPr>
            <a:cxnSpLocks/>
          </p:cNvCxnSpPr>
          <p:nvPr/>
        </p:nvCxnSpPr>
        <p:spPr>
          <a:xfrm>
            <a:off x="8944318" y="2958118"/>
            <a:ext cx="0" cy="1074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FF87-BDDA-437F-8D00-AA92D06F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Statistics: Take a look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4BEB5-4418-4B5B-95E8-05ADA480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External Statistics: distribution of images (patches) in a huge dataset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Internal Statistics: distribution of patches in a single image</a:t>
            </a:r>
          </a:p>
          <a:p>
            <a:pPr marL="0" indent="0">
              <a:buNone/>
            </a:pPr>
            <a:r>
              <a:rPr lang="en-US" dirty="0"/>
              <a:t>			  (e.g. patch recurrence)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80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2E5D-9986-4A99-9DCA-0DD95C48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/ Fisher Information in the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AFEF-7D1F-4861-BAFD-60A0B29D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Setting prior P(w) as uninformative Gaussian prior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E10721-5FAD-499E-9617-4DD165139F48}"/>
              </a:ext>
            </a:extLst>
          </p:cNvPr>
          <p:cNvCxnSpPr>
            <a:cxnSpLocks/>
          </p:cNvCxnSpPr>
          <p:nvPr/>
        </p:nvCxnSpPr>
        <p:spPr>
          <a:xfrm>
            <a:off x="4384431" y="2399628"/>
            <a:ext cx="0" cy="771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EDE1020-082E-4833-9749-3CB61618A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978" y="3429000"/>
            <a:ext cx="5781675" cy="7524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BB5B8B-D837-41F0-9898-6D227351014E}"/>
              </a:ext>
            </a:extLst>
          </p:cNvPr>
          <p:cNvCxnSpPr>
            <a:cxnSpLocks/>
          </p:cNvCxnSpPr>
          <p:nvPr/>
        </p:nvCxnSpPr>
        <p:spPr>
          <a:xfrm>
            <a:off x="4396154" y="4326120"/>
            <a:ext cx="0" cy="771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18F34E-7479-4256-8A36-550C6C93B8D5}"/>
              </a:ext>
            </a:extLst>
          </p:cNvPr>
          <p:cNvSpPr txBox="1"/>
          <p:nvPr/>
        </p:nvSpPr>
        <p:spPr>
          <a:xfrm>
            <a:off x="3212123" y="5396820"/>
            <a:ext cx="35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Fisher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12727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EA6B-E839-42BD-AB33-0DDBEB66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in the Learning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3074-9227-4052-AE41-E1B1EC2B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Proposition: </a:t>
            </a:r>
          </a:p>
          <a:p>
            <a:pPr marL="0" indent="0">
              <a:buNone/>
            </a:pPr>
            <a:r>
              <a:rPr lang="en-US" dirty="0"/>
              <a:t>Optimizing through SGD, rather than minimizing directly the loss function, minimizes a free energy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03054-A60E-4E71-AF3D-763384040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35" y="2782521"/>
            <a:ext cx="4065411" cy="3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57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054C-9FFA-40BD-A59D-EFE534BF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9F65-E67A-41F4-8C52-F1BE3B84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err="1"/>
              <a:t>Shaham</a:t>
            </a:r>
            <a:r>
              <a:rPr lang="en-US" dirty="0"/>
              <a:t>, Tamar </a:t>
            </a:r>
            <a:r>
              <a:rPr lang="en-US" dirty="0" err="1"/>
              <a:t>Rott</a:t>
            </a:r>
            <a:r>
              <a:rPr lang="en-US" dirty="0"/>
              <a:t>, </a:t>
            </a:r>
            <a:r>
              <a:rPr lang="en-US" dirty="0" err="1"/>
              <a:t>Tali</a:t>
            </a:r>
            <a:r>
              <a:rPr lang="en-US" dirty="0"/>
              <a:t> </a:t>
            </a:r>
            <a:r>
              <a:rPr lang="en-US" dirty="0" err="1"/>
              <a:t>Dekel</a:t>
            </a:r>
            <a:r>
              <a:rPr lang="en-US" dirty="0"/>
              <a:t>, and Tomer </a:t>
            </a:r>
            <a:r>
              <a:rPr lang="en-US" dirty="0" err="1"/>
              <a:t>Michaeli</a:t>
            </a:r>
            <a:r>
              <a:rPr lang="en-US" dirty="0"/>
              <a:t>. "</a:t>
            </a:r>
            <a:r>
              <a:rPr lang="en-US" dirty="0" err="1"/>
              <a:t>SinGAN</a:t>
            </a:r>
            <a:r>
              <a:rPr lang="en-US" dirty="0"/>
              <a:t>: Learning a Generative Model from a Single Natural Image." </a:t>
            </a:r>
            <a:r>
              <a:rPr lang="en-US" i="1" dirty="0" err="1"/>
              <a:t>arXiv</a:t>
            </a:r>
            <a:r>
              <a:rPr lang="en-US" i="1" dirty="0"/>
              <a:t> preprint arXiv:1905.01164</a:t>
            </a:r>
            <a:r>
              <a:rPr lang="en-US" dirty="0"/>
              <a:t> (2019).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[2] Ulyanov, Dmitry, Andrea </a:t>
            </a:r>
            <a:r>
              <a:rPr lang="en-US" dirty="0" err="1"/>
              <a:t>Vedaldi</a:t>
            </a:r>
            <a:r>
              <a:rPr lang="en-US" dirty="0"/>
              <a:t>, and Victor </a:t>
            </a:r>
            <a:r>
              <a:rPr lang="en-US" dirty="0" err="1"/>
              <a:t>Lempitsky</a:t>
            </a:r>
            <a:r>
              <a:rPr lang="en-US" dirty="0"/>
              <a:t>. "Deep image prior." </a:t>
            </a:r>
            <a:r>
              <a:rPr lang="en-US" i="1" dirty="0"/>
              <a:t>Proceedings of the IEEE Conference on Computer Vision and Pattern Recognition</a:t>
            </a:r>
            <a:r>
              <a:rPr lang="en-US" dirty="0"/>
              <a:t>. 2018.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 Zhang, </a:t>
            </a:r>
            <a:r>
              <a:rPr lang="en-US" dirty="0" err="1"/>
              <a:t>Haotian</a:t>
            </a:r>
            <a:r>
              <a:rPr lang="en-US" dirty="0"/>
              <a:t>, et al. "An Internal Learning Approach to Video Inpainting." </a:t>
            </a:r>
            <a:r>
              <a:rPr lang="en-US" i="1" dirty="0" err="1"/>
              <a:t>arXiv</a:t>
            </a:r>
            <a:r>
              <a:rPr lang="en-US" i="1" dirty="0"/>
              <a:t> preprint arXiv:1909.07957</a:t>
            </a:r>
            <a:r>
              <a:rPr lang="en-US" dirty="0"/>
              <a:t> (2019).</a:t>
            </a:r>
          </a:p>
        </p:txBody>
      </p:sp>
    </p:spTree>
    <p:extLst>
      <p:ext uri="{BB962C8B-B14F-4D97-AF65-F5344CB8AC3E}">
        <p14:creationId xmlns:p14="http://schemas.microsoft.com/office/powerpoint/2010/main" val="2809478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E27F-AB79-4C37-9372-BA7A4781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A055-71BB-4D01-9777-D44C73A4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[4] Bruce, Neil, and John </a:t>
            </a:r>
            <a:r>
              <a:rPr lang="en-US" dirty="0" err="1"/>
              <a:t>Tsotsos</a:t>
            </a:r>
            <a:r>
              <a:rPr lang="en-US" dirty="0"/>
              <a:t>. "Saliency based on information maximization." </a:t>
            </a:r>
            <a:r>
              <a:rPr lang="en-US" i="1" dirty="0"/>
              <a:t>Advances in neural information processing systems</a:t>
            </a:r>
            <a:r>
              <a:rPr lang="en-US" dirty="0"/>
              <a:t>. 2006.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[5] Achille, Alessandro, and Stefano </a:t>
            </a:r>
            <a:r>
              <a:rPr lang="en-US" dirty="0" err="1"/>
              <a:t>Soatto</a:t>
            </a:r>
            <a:r>
              <a:rPr lang="en-US" dirty="0"/>
              <a:t>. "Where is the Information in a Deep Neural Network?." </a:t>
            </a:r>
            <a:r>
              <a:rPr lang="en-US" i="1" dirty="0" err="1"/>
              <a:t>arXiv</a:t>
            </a:r>
            <a:r>
              <a:rPr lang="en-US" i="1" dirty="0"/>
              <a:t> preprint arXiv:1905.12213</a:t>
            </a:r>
            <a:r>
              <a:rPr lang="en-US" dirty="0"/>
              <a:t> (2019).</a:t>
            </a:r>
          </a:p>
        </p:txBody>
      </p:sp>
    </p:spTree>
    <p:extLst>
      <p:ext uri="{BB962C8B-B14F-4D97-AF65-F5344CB8AC3E}">
        <p14:creationId xmlns:p14="http://schemas.microsoft.com/office/powerpoint/2010/main" val="389528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042-0F3E-40DF-A434-9EE7344C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Statistics: Take a look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6D3F-8CE4-4BAD-9ED4-8198601B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Patch pattern diversity is limited in a single image</a:t>
            </a:r>
          </a:p>
          <a:p>
            <a:r>
              <a:rPr lang="en-US" altLang="zh-CN" dirty="0"/>
              <a:t>Similar patches tend to recur in a single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D52DFEE-6318-4B7C-A95F-5FDD9CB6261A}"/>
              </a:ext>
            </a:extLst>
          </p:cNvPr>
          <p:cNvSpPr/>
          <p:nvPr/>
        </p:nvSpPr>
        <p:spPr>
          <a:xfrm>
            <a:off x="8411307" y="1825625"/>
            <a:ext cx="461108" cy="992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34762-4904-4688-9123-E8BB8DEE8BFE}"/>
              </a:ext>
            </a:extLst>
          </p:cNvPr>
          <p:cNvSpPr txBox="1"/>
          <p:nvPr/>
        </p:nvSpPr>
        <p:spPr>
          <a:xfrm>
            <a:off x="9042400" y="2091069"/>
            <a:ext cx="2141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Lower entropy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E96F7-0356-4364-823F-FD7D2D55F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170" y="2764935"/>
            <a:ext cx="4674179" cy="3546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6C8F7-ED50-4687-8434-F7BE60B41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231" y="4305267"/>
            <a:ext cx="21336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9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46F7-1BEC-49DB-9544-F210AEDD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Statistics: Take a look back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377116-6422-4681-8082-E17E0811A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412" y="2553494"/>
            <a:ext cx="3305175" cy="289560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80195F3C-4373-412F-A7CE-2FF85E401840}"/>
              </a:ext>
            </a:extLst>
          </p:cNvPr>
          <p:cNvSpPr/>
          <p:nvPr/>
        </p:nvSpPr>
        <p:spPr>
          <a:xfrm rot="14204548">
            <a:off x="6268144" y="2923578"/>
            <a:ext cx="375579" cy="1650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DACA07-74C3-435F-8AAF-13D7EDC37BF6}"/>
              </a:ext>
            </a:extLst>
          </p:cNvPr>
          <p:cNvSpPr/>
          <p:nvPr/>
        </p:nvSpPr>
        <p:spPr>
          <a:xfrm>
            <a:off x="4697046" y="3434862"/>
            <a:ext cx="1117600" cy="2020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643AE3-EF04-474D-A21E-3CDB4CA1F014}"/>
              </a:ext>
            </a:extLst>
          </p:cNvPr>
          <p:cNvSpPr/>
          <p:nvPr/>
        </p:nvSpPr>
        <p:spPr>
          <a:xfrm>
            <a:off x="7111988" y="2764895"/>
            <a:ext cx="484565" cy="73705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59091-72BC-49FE-8888-D5F9098DFDA5}"/>
              </a:ext>
            </a:extLst>
          </p:cNvPr>
          <p:cNvSpPr txBox="1"/>
          <p:nvPr/>
        </p:nvSpPr>
        <p:spPr>
          <a:xfrm>
            <a:off x="4755660" y="1948780"/>
            <a:ext cx="2680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Super Resolution</a:t>
            </a:r>
          </a:p>
        </p:txBody>
      </p:sp>
    </p:spTree>
    <p:extLst>
      <p:ext uri="{BB962C8B-B14F-4D97-AF65-F5344CB8AC3E}">
        <p14:creationId xmlns:p14="http://schemas.microsoft.com/office/powerpoint/2010/main" val="84786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19CA-A113-4A47-A8B8-8E4552ED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SinGAN</a:t>
            </a:r>
            <a:r>
              <a:rPr lang="en-US" dirty="0"/>
              <a:t>: Internal Statistics +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326E-0CBB-4CD5-890B-C83F8E70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GAN doing?</a:t>
            </a:r>
          </a:p>
          <a:p>
            <a:pPr marL="0" indent="0">
              <a:buNone/>
            </a:pPr>
            <a:r>
              <a:rPr lang="en-US" dirty="0"/>
              <a:t>   - Approximating a real distribution (sample-based)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distribution describes an image’s internal statistics?</a:t>
            </a:r>
          </a:p>
          <a:p>
            <a:pPr marL="0" indent="0">
              <a:buNone/>
            </a:pPr>
            <a:r>
              <a:rPr lang="en-US" dirty="0"/>
              <a:t>   - Distribution of patches in the image (different location / scale)\</a:t>
            </a:r>
          </a:p>
          <a:p>
            <a:pPr marL="0" indent="0">
              <a:buNone/>
            </a:pPr>
            <a:r>
              <a:rPr lang="en-US" dirty="0"/>
              <a:t>   - Lower Entropy -&gt; Easier to approximate</a:t>
            </a:r>
          </a:p>
        </p:txBody>
      </p:sp>
    </p:spTree>
    <p:extLst>
      <p:ext uri="{BB962C8B-B14F-4D97-AF65-F5344CB8AC3E}">
        <p14:creationId xmlns:p14="http://schemas.microsoft.com/office/powerpoint/2010/main" val="242863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336F-0007-42D1-960D-6124FD60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SinGAN</a:t>
            </a:r>
            <a:r>
              <a:rPr lang="en-US" dirty="0"/>
              <a:t>: Internal Statistics + GAN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A9E7E5-A8FA-4686-BEE5-131B24F00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651" y="1825625"/>
            <a:ext cx="93586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7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2166-E99E-413F-B5E2-767235D6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though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5100BD-0E72-4F6C-BCAE-2D65E3D20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237" y="2128166"/>
            <a:ext cx="6105525" cy="2105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1F8612-6910-4C79-895C-5AFF8FADB1D6}"/>
              </a:ext>
            </a:extLst>
          </p:cNvPr>
          <p:cNvSpPr txBox="1"/>
          <p:nvPr/>
        </p:nvSpPr>
        <p:spPr>
          <a:xfrm>
            <a:off x="4470400" y="4673600"/>
            <a:ext cx="310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Why add twice?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30C39-DD54-4404-BD92-BED5A7C4B67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611446" y="3429000"/>
            <a:ext cx="410308" cy="1244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A64A96-FEE5-4A6F-9C76-726355CEFF2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021754" y="3429002"/>
            <a:ext cx="1418492" cy="1244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57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B7CF-F1FC-4BFD-A169-709AC383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though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BECB81-640D-4A52-B2EA-00C6C8397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887" y="2114550"/>
            <a:ext cx="4086225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DCBC6-7882-457B-90D8-9A20E8D3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4" y="3259381"/>
            <a:ext cx="3600450" cy="7143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6BFDFA-1F81-47E7-8B2C-C1C03A054025}"/>
              </a:ext>
            </a:extLst>
          </p:cNvPr>
          <p:cNvCxnSpPr/>
          <p:nvPr/>
        </p:nvCxnSpPr>
        <p:spPr>
          <a:xfrm flipH="1">
            <a:off x="6205415" y="2508738"/>
            <a:ext cx="1055077" cy="859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A22DE0-0592-4F1A-87F5-3002A7F78672}"/>
              </a:ext>
            </a:extLst>
          </p:cNvPr>
          <p:cNvSpPr txBox="1"/>
          <p:nvPr/>
        </p:nvSpPr>
        <p:spPr>
          <a:xfrm>
            <a:off x="3239476" y="4296453"/>
            <a:ext cx="5931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if we remove reconstruction loss?</a:t>
            </a:r>
          </a:p>
        </p:txBody>
      </p:sp>
    </p:spTree>
    <p:extLst>
      <p:ext uri="{BB962C8B-B14F-4D97-AF65-F5344CB8AC3E}">
        <p14:creationId xmlns:p14="http://schemas.microsoft.com/office/powerpoint/2010/main" val="38902586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679.79"/>
  <p:tag name="LATEXADDIN" val="\documentclass{article}&#10;\usepackage{amsmath}&#10;\usepackage{amsfonts}&#10;\pagestyle{empty}&#10;\begin{document}&#10;&#10;$RARE(p_0) = \sum_{p \in N_0} ||p - p_0||_2$&#10;&#10;&#10;&#10;\end{document}"/>
  <p:tag name="IGUANATEXSIZE" val="28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481.815"/>
  <p:tag name="LATEXADDIN" val="\documentclass{article}&#10;\usepackage{amsmath}&#10;\usepackage{amsfonts}&#10;\pagestyle{empty}&#10;\begin{document}&#10;&#10;where $p_0$ is the target patch and $N_0$ is the neighbourhood of $p_0$.&#10;&#10;&#10;\end{document}"/>
  <p:tag name="IGUANATEXSIZE" val="28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0.6449"/>
  <p:tag name="ORIGINALWIDTH" val="2281.215"/>
  <p:tag name="LATEXADDIN" val="\documentclass{article}&#10;\usepackage{amsmath}&#10;\usepackage{amsfonts}&#10;\pagestyle{empty}&#10;\begin{document}&#10;&#10;\begin{equation*}&#10;\begin{split}&#10;RARE(p_0) &amp;= \sum_{p \in N_0} ||p - p_0||_2\\&#10;&amp;= -log \ exp\{-\sum_{p \in N_0} ||p - p_0||_2\} \\&#10;&amp;\propto -log \ exp\{prob(p_0)\}&#10;\end{split}&#10;\end{equation*}&#10;&#10;\end{document}"/>
  <p:tag name="IGUANATEXSIZE" val="28"/>
  <p:tag name="IGUANATEXCURSOR" val="2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Widescreen</PresentationFormat>
  <Paragraphs>147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Paper Reading</vt:lpstr>
      <vt:lpstr>Content</vt:lpstr>
      <vt:lpstr>Internal Statistics: Take a look back</vt:lpstr>
      <vt:lpstr>Internal Statistics: Take a look back</vt:lpstr>
      <vt:lpstr>Internal Statistics: Take a look back</vt:lpstr>
      <vt:lpstr>SinGAN: Internal Statistics + GAN</vt:lpstr>
      <vt:lpstr>SinGAN: Internal Statistics + GAN</vt:lpstr>
      <vt:lpstr>Question though</vt:lpstr>
      <vt:lpstr>Question though</vt:lpstr>
      <vt:lpstr>Deep Image Prior</vt:lpstr>
      <vt:lpstr>Deep Image Prior</vt:lpstr>
      <vt:lpstr>Deep Image Prior</vt:lpstr>
      <vt:lpstr>Internal statistics of video – video inpainting</vt:lpstr>
      <vt:lpstr>Content</vt:lpstr>
      <vt:lpstr>Informative attention</vt:lpstr>
      <vt:lpstr>What is unnormal?</vt:lpstr>
      <vt:lpstr>What is unnormal?</vt:lpstr>
      <vt:lpstr>What is rare?</vt:lpstr>
      <vt:lpstr>How to quantify ‘rare’?</vt:lpstr>
      <vt:lpstr>A Perspective from Information Theory</vt:lpstr>
      <vt:lpstr>PowerPoint Presentation</vt:lpstr>
      <vt:lpstr>PowerPoint Presentation</vt:lpstr>
      <vt:lpstr>Information in a Neural Network</vt:lpstr>
      <vt:lpstr>Information in a Neural Network</vt:lpstr>
      <vt:lpstr>Preliminary</vt:lpstr>
      <vt:lpstr>Information in a Neural Network</vt:lpstr>
      <vt:lpstr>Information Controls Generalization</vt:lpstr>
      <vt:lpstr>Shannon / Fisher Information in the Weights</vt:lpstr>
      <vt:lpstr>Shannon / Fisher Information in the Weights</vt:lpstr>
      <vt:lpstr>Shannon / Fisher Information in the Weights</vt:lpstr>
      <vt:lpstr>Information in the Learning Dynamics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Reading</dc:title>
  <dc:creator>Baifeng Shi (FA Talent)</dc:creator>
  <cp:lastModifiedBy>Baifeng Shi (FA Talent)</cp:lastModifiedBy>
  <cp:revision>20</cp:revision>
  <dcterms:created xsi:type="dcterms:W3CDTF">2019-11-02T13:48:07Z</dcterms:created>
  <dcterms:modified xsi:type="dcterms:W3CDTF">2019-11-02T18:09:38Z</dcterms:modified>
</cp:coreProperties>
</file>