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6CE3F-A92A-43E7-A31A-D6C7BB77BBD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FA015-E9DE-437B-B1A2-1E49895B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FA015-E9DE-437B-B1A2-1E49895B8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FA015-E9DE-437B-B1A2-1E49895B85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C95D-AA56-477C-9261-4884334B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900E2-25D7-49E7-9375-786CB2B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ED60-76A1-471B-80EC-1388CF33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CC93-96ED-4511-B87D-C9DFF8DB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8EEB-8B6D-4281-930C-EB14978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E0D8-72C2-4E82-8910-2E82DC5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4D2B-83C2-4870-89E4-C4FC299F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01E5-F378-4F63-923E-B144A007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4BDE-828D-4688-A697-2756BA9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276B-1D1F-41EF-97EE-AED647FE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75E4F-3500-4040-98DF-CAE281F8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FDC9A-2BB7-4F92-92D6-2580DD0A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01B1-D898-4E25-943B-AB4D933E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2487-3A5A-426E-9B16-ADCE4D9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B076-95CD-428F-9838-6F1BA669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EB3-F5A4-475C-8FC1-407F86F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470E-2CC7-4FD0-8D78-1FB1D056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D2E0-B4DA-45B2-B719-AF54DD4A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FEF7-EE9D-4F48-8959-D621F4BD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FB36-724B-4EE6-93F5-810775F6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8982-80E6-449E-8B07-61BFDEEF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CE97-5487-4D36-8505-BB762090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C3D6-E6A0-4BCB-BE3F-8DB3DFF4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7082-BAAD-4280-8E16-571D7CFF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22ED-42CF-4516-A194-55DA35B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0F45-A318-48AD-B6D0-2ECD5B0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59C1-20EB-49EF-A897-D5F856769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C1F12-1169-4048-AF49-70DF376E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4BDF-278D-4661-B76F-06BD6D30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C4C5A-BFAB-4199-BB98-FA8D99A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743B-F654-45F0-AA58-AFB4D41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1161-CB92-4F91-888E-BB4ABB55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364E-49A9-4E4E-9F1D-84539ECF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8A71-E910-4E7B-B597-F780BEAD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E9EA3-147B-42F8-B94D-FDFCB6D4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A2246-B4C1-4E27-ABE9-44EBFF2D8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CCE6-08D6-4F72-A178-36F812A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85AED-6F29-4869-85B6-8EB5F5A8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89C0B-4E93-4D17-85BF-6938DFC0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BBAD-DE94-4DD7-A54E-4EA4B56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5A43F-3BA8-4E79-8180-59FF40FA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4DA66-1734-4089-A09E-4936B239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7A57A-EB55-47F3-A89A-65E6F75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7FB06-6772-4544-9EFB-5F6E5D8C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951A6-26D6-4FB0-BBDE-9B0D9A63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2728-64AD-4C11-9CB4-A54C3F7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71F5-3591-4245-BD7C-FD8FF85A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4B89-1F90-4356-B390-54D0CBA9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0814-E5F1-4B6B-A23C-4CB7E154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8F5C-67E9-4B53-BE74-94636EFE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8D13-3914-4ADC-AB56-EE7B409C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3EE7B-1C22-48A2-8223-C13061EB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6149-2693-4679-B4C5-DE7047D5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F62CB-043B-4392-B3FA-D8CEAA891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8267-9490-493F-8A57-4666B0D5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B23AB-7D32-4AB7-AC3C-C2D5C7B5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401DA-FA32-4345-84DB-9920AD3F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3450-64D4-46A5-B676-50983DB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41A40-DE64-432C-8CB8-1A76777D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DA4C-37CC-49A8-947B-6E1101DB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70BA-8C4B-437D-BD25-25C4CAC89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5C73-79D7-441C-8DD7-59F71BD6E34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0600-A789-423F-B77F-043840402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7636-E9C2-4CDD-B0FE-F88FC538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BA2A-03C2-472A-98D1-AE3E795F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EF6D-7D2F-4A8D-8093-439F983E4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6D22-0FCA-4A3C-A80E-235B0F53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2019.10.06</a:t>
            </a:r>
          </a:p>
          <a:p>
            <a:r>
              <a:rPr lang="en-US" dirty="0"/>
              <a:t>Baifeng Shi</a:t>
            </a:r>
          </a:p>
        </p:txBody>
      </p:sp>
    </p:spTree>
    <p:extLst>
      <p:ext uri="{BB962C8B-B14F-4D97-AF65-F5344CB8AC3E}">
        <p14:creationId xmlns:p14="http://schemas.microsoft.com/office/powerpoint/2010/main" val="32554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AF8A-3467-4D95-B4C7-BE4AD8B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AFF0-346C-4C74-B28A-727CFFE8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density is </a:t>
            </a:r>
            <a:r>
              <a:rPr lang="en-US" b="1" dirty="0"/>
              <a:t>invariant </a:t>
            </a:r>
            <a:r>
              <a:rPr lang="en-US" dirty="0"/>
              <a:t>across different scales (</a:t>
            </a:r>
            <a:r>
              <a:rPr lang="en-US" b="1" dirty="0"/>
              <a:t>without changing scale of patches)</a:t>
            </a:r>
          </a:p>
          <a:p>
            <a:endParaRPr lang="en-US" b="1" dirty="0"/>
          </a:p>
          <a:p>
            <a:r>
              <a:rPr lang="en-US" dirty="0"/>
              <a:t>which means, patterns in images can also be found in downscaled ones.</a:t>
            </a:r>
          </a:p>
        </p:txBody>
      </p:sp>
    </p:spTree>
    <p:extLst>
      <p:ext uri="{BB962C8B-B14F-4D97-AF65-F5344CB8AC3E}">
        <p14:creationId xmlns:p14="http://schemas.microsoft.com/office/powerpoint/2010/main" val="40151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4E3B-2740-4773-A609-E80DBC9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4830-9EAF-45A7-9A51-5DCF61FD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80% of the patches in natural images tend to have low mean gradient magnitude.</a:t>
            </a:r>
          </a:p>
          <a:p>
            <a:r>
              <a:rPr lang="en-US" dirty="0"/>
              <a:t>However, quality of images mainly depends on large-gradient parts.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Uneven distribution of gradient magnitudes needs taken into consideration.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F57DEF-82AE-4A06-BC62-A2327885ED0F}"/>
              </a:ext>
            </a:extLst>
          </p:cNvPr>
          <p:cNvSpPr/>
          <p:nvPr/>
        </p:nvSpPr>
        <p:spPr>
          <a:xfrm>
            <a:off x="5838092" y="3430771"/>
            <a:ext cx="515815" cy="570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AE40-56B3-4A86-A69C-B0E019C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5E45-5D1E-4E71-B91A-FE6942B9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statistics have (compared to external statistics)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Lower prediction error (divergence between prediction and </a:t>
            </a:r>
            <a:r>
              <a:rPr lang="en-US" dirty="0" err="1"/>
              <a:t>gt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lower prediction uncertainty (inconsistence among predictions)</a:t>
            </a:r>
          </a:p>
        </p:txBody>
      </p:sp>
    </p:spTree>
    <p:extLst>
      <p:ext uri="{BB962C8B-B14F-4D97-AF65-F5344CB8AC3E}">
        <p14:creationId xmlns:p14="http://schemas.microsoft.com/office/powerpoint/2010/main" val="38293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AAB-C2E6-4F83-AEED-65B3B70B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CB273-A6BA-41F1-947E-72EF39E9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4159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26D7F-4FB0-4905-AA4F-7A25B6D7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12" y="1632745"/>
            <a:ext cx="5419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4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F960-C5BD-4A39-A993-360E90EB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2C7B-B733-42E4-A351-4E19F5FB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Statistics of a Single Natural Image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Zontak</a:t>
            </a:r>
            <a:r>
              <a:rPr lang="en-US" dirty="0"/>
              <a:t>, Maria, and Michal Irani. </a:t>
            </a:r>
            <a:r>
              <a:rPr lang="en-US" i="1" dirty="0"/>
              <a:t>CVPR 2011</a:t>
            </a:r>
            <a:r>
              <a:rPr lang="en-US" dirty="0"/>
              <a:t>. IEEE, 2011.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“Zero-Shot” Super-Resolution using Deep Internal Learning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Shocher</a:t>
            </a:r>
            <a:r>
              <a:rPr lang="en-US" dirty="0"/>
              <a:t>, Assaf, Nadav Cohen, and Michal Irani. CVPR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Blind Deblurring Using Internal Patch Recurrence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Michaeli</a:t>
            </a:r>
            <a:r>
              <a:rPr lang="en-US" dirty="0"/>
              <a:t>, Tomer, and Michal Irani. ECCV 2014.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Semi-parametric Image Synthesis</a:t>
            </a:r>
          </a:p>
          <a:p>
            <a:pPr marL="0" indent="0">
              <a:buNone/>
            </a:pPr>
            <a:r>
              <a:rPr lang="en-US" dirty="0"/>
              <a:t>   Qi, </a:t>
            </a:r>
            <a:r>
              <a:rPr lang="en-US" dirty="0" err="1"/>
              <a:t>Xiaojuan</a:t>
            </a:r>
            <a:r>
              <a:rPr lang="en-US" dirty="0"/>
              <a:t>, et al. CVPR 2018.</a:t>
            </a:r>
          </a:p>
        </p:txBody>
      </p:sp>
    </p:spTree>
    <p:extLst>
      <p:ext uri="{BB962C8B-B14F-4D97-AF65-F5344CB8AC3E}">
        <p14:creationId xmlns:p14="http://schemas.microsoft.com/office/powerpoint/2010/main" val="120044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31DB-76C7-4C2A-A0D4-FCBB857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“Zero-Shot” Super-Resolution using Deep Internal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CD23-D1BA-4EA9-95DD-AAB50A3E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super-resolution algorithm utilizing property of internal statistics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Directly train a network on each test data</a:t>
            </a:r>
          </a:p>
          <a:p>
            <a:pPr marL="0" indent="0">
              <a:buNone/>
            </a:pPr>
            <a:r>
              <a:rPr lang="en-US" dirty="0"/>
              <a:t>	  image-specific network (like DIP)</a:t>
            </a:r>
          </a:p>
          <a:p>
            <a:pPr marL="0" indent="0">
              <a:buNone/>
            </a:pPr>
            <a:r>
              <a:rPr lang="en-US" dirty="0"/>
              <a:t>	  using only internal statistics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950E6E8-0837-424D-8EB1-272316BEFD28}"/>
              </a:ext>
            </a:extLst>
          </p:cNvPr>
          <p:cNvSpPr/>
          <p:nvPr/>
        </p:nvSpPr>
        <p:spPr>
          <a:xfrm>
            <a:off x="1211385" y="3936084"/>
            <a:ext cx="625230" cy="38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5C3EC8-28DA-4DB7-B3BF-78D21CD7DDE8}"/>
              </a:ext>
            </a:extLst>
          </p:cNvPr>
          <p:cNvSpPr/>
          <p:nvPr/>
        </p:nvSpPr>
        <p:spPr>
          <a:xfrm>
            <a:off x="1211385" y="4453975"/>
            <a:ext cx="625230" cy="38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190D-FB0C-413B-A92E-6666D9D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“Zero-Shot” Super-Resolution using Deep Internal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86A1-329B-4FE2-805B-2239F0C3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 data only have low-resolution images.</a:t>
            </a:r>
          </a:p>
          <a:p>
            <a:r>
              <a:rPr lang="en-US" dirty="0"/>
              <a:t>How to learn the mapping from low-res      to high-res     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Downscale the low-res      to a lower-resolution      , and learn the mapping from       to     .</a:t>
            </a:r>
          </a:p>
          <a:p>
            <a:pPr marL="0" indent="0">
              <a:buNone/>
            </a:pPr>
            <a:r>
              <a:rPr lang="en-US" dirty="0"/>
              <a:t>   (utilizing </a:t>
            </a:r>
            <a:r>
              <a:rPr lang="en-US" b="1" dirty="0"/>
              <a:t>scale invariance</a:t>
            </a:r>
            <a:r>
              <a:rPr lang="en-US" dirty="0"/>
              <a:t> of internal statistics)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40BA2-9E65-4357-94BD-83FAF933DA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47" y="2946401"/>
            <a:ext cx="300800" cy="29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F5392-11A5-49C4-A6B4-0B1554807D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79" y="2946401"/>
            <a:ext cx="381867" cy="296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A4A91-57C2-43D8-9B52-66D391D31A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39" y="4489940"/>
            <a:ext cx="300800" cy="296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25220-1034-4C47-B64E-73A25474D3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39" y="4489940"/>
            <a:ext cx="392533" cy="296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FA209-38AB-4AF8-8C35-739693FBADE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23" y="4868986"/>
            <a:ext cx="392533" cy="296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81B10D-239B-4B07-9C13-E11FB4F403E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31" y="4868986"/>
            <a:ext cx="300800" cy="29653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EA12860-7E21-47C1-A04A-64FD07667E04}"/>
              </a:ext>
            </a:extLst>
          </p:cNvPr>
          <p:cNvSpPr/>
          <p:nvPr/>
        </p:nvSpPr>
        <p:spPr>
          <a:xfrm>
            <a:off x="5834185" y="3429000"/>
            <a:ext cx="523630" cy="70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C15-5316-4D68-9F20-10C6713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5886-A821-4CF1-B40F-69DFC5CE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Statistics of a Single Natural Image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Zontak</a:t>
            </a:r>
            <a:r>
              <a:rPr lang="en-US" dirty="0"/>
              <a:t>, Maria, and Michal Irani. </a:t>
            </a:r>
            <a:r>
              <a:rPr lang="en-US" i="1" dirty="0"/>
              <a:t>CVPR 2011</a:t>
            </a:r>
            <a:r>
              <a:rPr lang="en-US" dirty="0"/>
              <a:t>. IEEE, 2011.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“Zero-Shot” Super-Resolution using Deep Internal Learning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Shocher</a:t>
            </a:r>
            <a:r>
              <a:rPr lang="en-US" dirty="0"/>
              <a:t>, Assaf, Nadav Cohen, and Michal Irani. CVPR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Blind Deblurring Using Internal Patch Recurrence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Michaeli</a:t>
            </a:r>
            <a:r>
              <a:rPr lang="en-US" dirty="0"/>
              <a:t>, Tomer, and Michal Irani. ECCV 2014.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Semi-parametric Image Synthesis</a:t>
            </a:r>
          </a:p>
          <a:p>
            <a:pPr marL="0" indent="0">
              <a:buNone/>
            </a:pPr>
            <a:r>
              <a:rPr lang="en-US" dirty="0"/>
              <a:t>   Qi, </a:t>
            </a:r>
            <a:r>
              <a:rPr lang="en-US" dirty="0" err="1"/>
              <a:t>Xiaojuan</a:t>
            </a:r>
            <a:r>
              <a:rPr lang="en-US" dirty="0"/>
              <a:t>, et al. CVPR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237C-3803-40D9-8499-3F37D8D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6569" cy="1325563"/>
          </a:xfrm>
        </p:spPr>
        <p:txBody>
          <a:bodyPr>
            <a:normAutofit/>
          </a:bodyPr>
          <a:lstStyle/>
          <a:p>
            <a:r>
              <a:rPr lang="en-US" dirty="0"/>
              <a:t>Blind Deblurring Using Internal Patch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C997-F60B-4915-AAF7-C6941A24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internal statistics help deblurring?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634B4-D748-4927-928B-660EF34A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336007"/>
            <a:ext cx="8286750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E3F6B-961F-46BD-AC11-69A836D3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4707732"/>
            <a:ext cx="8267700" cy="2324100"/>
          </a:xfrm>
          <a:prstGeom prst="rect">
            <a:avLst/>
          </a:prstGeom>
        </p:spPr>
      </p:pic>
      <p:sp>
        <p:nvSpPr>
          <p:cNvPr id="6" name="Equals 5">
            <a:extLst>
              <a:ext uri="{FF2B5EF4-FFF2-40B4-BE49-F238E27FC236}">
                <a16:creationId xmlns:a16="http://schemas.microsoft.com/office/drawing/2014/main" id="{5AC72528-514E-4E25-AD43-CB4C43440EEB}"/>
              </a:ext>
            </a:extLst>
          </p:cNvPr>
          <p:cNvSpPr/>
          <p:nvPr/>
        </p:nvSpPr>
        <p:spPr>
          <a:xfrm rot="16200000">
            <a:off x="6815017" y="4409038"/>
            <a:ext cx="750277" cy="458238"/>
          </a:xfrm>
          <a:prstGeom prst="mathEqual">
            <a:avLst>
              <a:gd name="adj1" fmla="val 23520"/>
              <a:gd name="adj2" fmla="val 18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Not Equal 6">
            <a:extLst>
              <a:ext uri="{FF2B5EF4-FFF2-40B4-BE49-F238E27FC236}">
                <a16:creationId xmlns:a16="http://schemas.microsoft.com/office/drawing/2014/main" id="{2B31A28A-0F7C-4E46-86F1-7CEEF5D47075}"/>
              </a:ext>
            </a:extLst>
          </p:cNvPr>
          <p:cNvSpPr/>
          <p:nvPr/>
        </p:nvSpPr>
        <p:spPr>
          <a:xfrm rot="5400000">
            <a:off x="5071835" y="4384157"/>
            <a:ext cx="826263" cy="508000"/>
          </a:xfrm>
          <a:prstGeom prst="mathNotEqual">
            <a:avLst>
              <a:gd name="adj1" fmla="val 18905"/>
              <a:gd name="adj2" fmla="val 660000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0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010A-C0C1-45D8-BB70-8B29A594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Blind Deblurring Using Internal Patch Recurrence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9EA95-9E90-4A43-A805-1E6EEF71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3272631"/>
            <a:ext cx="6677025" cy="1457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97B64F-9A83-4D73-8AE8-8FAFA42EB018}"/>
              </a:ext>
            </a:extLst>
          </p:cNvPr>
          <p:cNvCxnSpPr/>
          <p:nvPr/>
        </p:nvCxnSpPr>
        <p:spPr>
          <a:xfrm>
            <a:off x="3556000" y="2876062"/>
            <a:ext cx="640862" cy="5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26CF7F-68BB-4426-916B-05DDE441FA3D}"/>
              </a:ext>
            </a:extLst>
          </p:cNvPr>
          <p:cNvCxnSpPr>
            <a:cxnSpLocks/>
          </p:cNvCxnSpPr>
          <p:nvPr/>
        </p:nvCxnSpPr>
        <p:spPr>
          <a:xfrm flipH="1">
            <a:off x="5451232" y="2750939"/>
            <a:ext cx="483209" cy="6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27307-69E0-4497-9FA5-85B97EC02EEA}"/>
              </a:ext>
            </a:extLst>
          </p:cNvPr>
          <p:cNvCxnSpPr>
            <a:cxnSpLocks/>
          </p:cNvCxnSpPr>
          <p:nvPr/>
        </p:nvCxnSpPr>
        <p:spPr>
          <a:xfrm>
            <a:off x="4767385" y="2797878"/>
            <a:ext cx="113324" cy="6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5DED8A-F5E0-4D98-BB42-CB7A13C445E0}"/>
              </a:ext>
            </a:extLst>
          </p:cNvPr>
          <p:cNvSpPr txBox="1"/>
          <p:nvPr/>
        </p:nvSpPr>
        <p:spPr>
          <a:xfrm>
            <a:off x="2757487" y="2321169"/>
            <a:ext cx="103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0C0FD-BF91-41F5-AAD5-41921C268BDA}"/>
              </a:ext>
            </a:extLst>
          </p:cNvPr>
          <p:cNvSpPr txBox="1"/>
          <p:nvPr/>
        </p:nvSpPr>
        <p:spPr>
          <a:xfrm>
            <a:off x="4104359" y="2104608"/>
            <a:ext cx="103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Blurring 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3FB27-FF1E-418B-896F-B4A793D5CA26}"/>
              </a:ext>
            </a:extLst>
          </p:cNvPr>
          <p:cNvSpPr txBox="1"/>
          <p:nvPr/>
        </p:nvSpPr>
        <p:spPr>
          <a:xfrm>
            <a:off x="5707857" y="2104608"/>
            <a:ext cx="1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Reconstructed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0FCB7C-0C2F-4E41-8B1A-4BB134F97497}"/>
              </a:ext>
            </a:extLst>
          </p:cNvPr>
          <p:cNvCxnSpPr>
            <a:cxnSpLocks/>
          </p:cNvCxnSpPr>
          <p:nvPr/>
        </p:nvCxnSpPr>
        <p:spPr>
          <a:xfrm flipH="1">
            <a:off x="7453251" y="2734271"/>
            <a:ext cx="483209" cy="67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8F4C-BC83-4824-93FB-74BF95AE3CFD}"/>
              </a:ext>
            </a:extLst>
          </p:cNvPr>
          <p:cNvSpPr txBox="1"/>
          <p:nvPr/>
        </p:nvSpPr>
        <p:spPr>
          <a:xfrm>
            <a:off x="7698519" y="2087257"/>
            <a:ext cx="18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Reconstructed and downscaled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55998F-9D1D-428C-9BD5-9D71A3833206}"/>
              </a:ext>
            </a:extLst>
          </p:cNvPr>
          <p:cNvCxnSpPr>
            <a:cxnSpLocks/>
          </p:cNvCxnSpPr>
          <p:nvPr/>
        </p:nvCxnSpPr>
        <p:spPr>
          <a:xfrm flipV="1">
            <a:off x="7157611" y="4512452"/>
            <a:ext cx="0" cy="71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A1E7E-1638-41ED-AAF4-49FC8ACB5531}"/>
              </a:ext>
            </a:extLst>
          </p:cNvPr>
          <p:cNvCxnSpPr>
            <a:cxnSpLocks/>
          </p:cNvCxnSpPr>
          <p:nvPr/>
        </p:nvCxnSpPr>
        <p:spPr>
          <a:xfrm flipV="1">
            <a:off x="4880709" y="4512452"/>
            <a:ext cx="0" cy="73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964ED6-793F-4383-A012-83DF10D33293}"/>
              </a:ext>
            </a:extLst>
          </p:cNvPr>
          <p:cNvSpPr txBox="1"/>
          <p:nvPr/>
        </p:nvSpPr>
        <p:spPr>
          <a:xfrm>
            <a:off x="3876431" y="5533292"/>
            <a:ext cx="22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likelihood of blurred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E5C15-E9C9-4259-8498-9F0D67DFA880}"/>
              </a:ext>
            </a:extLst>
          </p:cNvPr>
          <p:cNvSpPr txBox="1"/>
          <p:nvPr/>
        </p:nvSpPr>
        <p:spPr>
          <a:xfrm>
            <a:off x="6303105" y="5537199"/>
            <a:ext cx="2274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across-scale patch recurrence in reconstructed image</a:t>
            </a:r>
          </a:p>
        </p:txBody>
      </p:sp>
    </p:spTree>
    <p:extLst>
      <p:ext uri="{BB962C8B-B14F-4D97-AF65-F5344CB8AC3E}">
        <p14:creationId xmlns:p14="http://schemas.microsoft.com/office/powerpoint/2010/main" val="223962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F960-C5BD-4A39-A993-360E90EB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2C7B-B733-42E4-A351-4E19F5FB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Internal Statistics of a Single Natural Image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 err="1"/>
              <a:t>Zontak</a:t>
            </a:r>
            <a:r>
              <a:rPr lang="en-US" sz="2400" dirty="0"/>
              <a:t>, Maria, and Michal Irani. </a:t>
            </a:r>
            <a:r>
              <a:rPr lang="en-US" sz="2400" i="1" dirty="0"/>
              <a:t>CVPR 2011</a:t>
            </a:r>
            <a:r>
              <a:rPr lang="en-US" sz="2400" dirty="0"/>
              <a:t>. IEEE, 2011.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“Zero-Shot” Super-Resolution using Deep Internal Learning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Shocher</a:t>
            </a:r>
            <a:r>
              <a:rPr lang="en-US" sz="2400" dirty="0"/>
              <a:t>, Assaf, Nadav Cohen, and Michal Irani. CVPR 2018.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Blind Deblurring Using Internal Patch Recurrence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 err="1"/>
              <a:t>Michaeli</a:t>
            </a:r>
            <a:r>
              <a:rPr lang="en-US" sz="2400" dirty="0"/>
              <a:t>, Tomer, and Michal Irani. ECCV 2014.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Semi-parametric Image Synthesis</a:t>
            </a:r>
          </a:p>
          <a:p>
            <a:pPr marL="0" indent="0">
              <a:buNone/>
            </a:pPr>
            <a:r>
              <a:rPr lang="en-US" sz="2400" dirty="0"/>
              <a:t>   Qi, </a:t>
            </a:r>
            <a:r>
              <a:rPr lang="en-US" sz="2400" dirty="0" err="1"/>
              <a:t>Xiaojuan</a:t>
            </a:r>
            <a:r>
              <a:rPr lang="en-US" sz="2400" dirty="0"/>
              <a:t>, et al. CVPR 2018.</a:t>
            </a:r>
          </a:p>
        </p:txBody>
      </p:sp>
    </p:spTree>
    <p:extLst>
      <p:ext uri="{BB962C8B-B14F-4D97-AF65-F5344CB8AC3E}">
        <p14:creationId xmlns:p14="http://schemas.microsoft.com/office/powerpoint/2010/main" val="3459416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2E4E-5DD4-47CD-ADF5-1D04DEE3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internal statistics help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A8CA-3582-4800-966B-701D4D3B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Lots of low-level vision tasks, like denoising, inpainting etc.</a:t>
            </a:r>
          </a:p>
        </p:txBody>
      </p:sp>
    </p:spTree>
    <p:extLst>
      <p:ext uri="{BB962C8B-B14F-4D97-AF65-F5344CB8AC3E}">
        <p14:creationId xmlns:p14="http://schemas.microsoft.com/office/powerpoint/2010/main" val="386244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C15-5316-4D68-9F20-10C6713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5886-A821-4CF1-B40F-69DFC5CE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Statistics of a Single Natural Image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Zontak</a:t>
            </a:r>
            <a:r>
              <a:rPr lang="en-US" dirty="0"/>
              <a:t>, Maria, and Michal Irani. </a:t>
            </a:r>
            <a:r>
              <a:rPr lang="en-US" i="1" dirty="0"/>
              <a:t>CVPR 2011</a:t>
            </a:r>
            <a:r>
              <a:rPr lang="en-US" dirty="0"/>
              <a:t>. IEEE, 2011.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“Zero-Shot” Super-Resolution using Deep Internal Learning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Shocher</a:t>
            </a:r>
            <a:r>
              <a:rPr lang="en-US" dirty="0"/>
              <a:t>, Assaf, Nadav Cohen, and Michal Irani. CVPR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Blind Deblurring Using Internal Patch Recurrence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Michaeli</a:t>
            </a:r>
            <a:r>
              <a:rPr lang="en-US" dirty="0"/>
              <a:t>, Tomer, and Michal Irani. ECCV 2014.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Semi-parametric Image Synthesis</a:t>
            </a:r>
          </a:p>
          <a:p>
            <a:pPr marL="0" indent="0">
              <a:buNone/>
            </a:pPr>
            <a:r>
              <a:rPr lang="en-US" dirty="0"/>
              <a:t>   Qi, </a:t>
            </a:r>
            <a:r>
              <a:rPr lang="en-US" dirty="0" err="1"/>
              <a:t>Xiaojuan</a:t>
            </a:r>
            <a:r>
              <a:rPr lang="en-US" dirty="0"/>
              <a:t>, et al. CVPR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EDA-0FC9-4DD1-83BB-8B9F8204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Semi-parametric Image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F6D7-D29F-44E6-AD93-5AF9524D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if internal statistics are totally unavailable? </a:t>
            </a:r>
          </a:p>
          <a:p>
            <a:r>
              <a:rPr lang="en-US" dirty="0"/>
              <a:t>For example, when we need to synthesize a image from its semantic segmentation?</a:t>
            </a:r>
          </a:p>
          <a:p>
            <a:endParaRPr lang="en-US" dirty="0"/>
          </a:p>
          <a:p>
            <a:r>
              <a:rPr lang="en-US" dirty="0"/>
              <a:t>External statistics can also help!</a:t>
            </a:r>
          </a:p>
        </p:txBody>
      </p:sp>
    </p:spTree>
    <p:extLst>
      <p:ext uri="{BB962C8B-B14F-4D97-AF65-F5344CB8AC3E}">
        <p14:creationId xmlns:p14="http://schemas.microsoft.com/office/powerpoint/2010/main" val="397174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A11-3977-487E-8D46-EB005FCC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Semi-parametric Image Synthesis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7D3CD-D600-441F-AFE6-51F51925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658" y="2224881"/>
            <a:ext cx="482917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28BDD-9E7F-4284-A439-82C8CE92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23" y="3610464"/>
            <a:ext cx="2152650" cy="1200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A0822-3360-444A-AAF2-F689393E5B6C}"/>
              </a:ext>
            </a:extLst>
          </p:cNvPr>
          <p:cNvCxnSpPr>
            <a:endCxn id="5" idx="1"/>
          </p:cNvCxnSpPr>
          <p:nvPr/>
        </p:nvCxnSpPr>
        <p:spPr>
          <a:xfrm flipV="1">
            <a:off x="5790833" y="4210539"/>
            <a:ext cx="602890" cy="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9BD851-4C82-49C6-91F4-443632DCA914}"/>
              </a:ext>
            </a:extLst>
          </p:cNvPr>
          <p:cNvSpPr txBox="1"/>
          <p:nvPr/>
        </p:nvSpPr>
        <p:spPr>
          <a:xfrm>
            <a:off x="1672492" y="5942567"/>
            <a:ext cx="18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1CBB3-A6AD-4FAD-A0EB-884C47CBFA33}"/>
              </a:ext>
            </a:extLst>
          </p:cNvPr>
          <p:cNvSpPr txBox="1"/>
          <p:nvPr/>
        </p:nvSpPr>
        <p:spPr>
          <a:xfrm>
            <a:off x="4208770" y="5945442"/>
            <a:ext cx="188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Retrieved patches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B0CF4-F877-4878-9B18-362C66294971}"/>
              </a:ext>
            </a:extLst>
          </p:cNvPr>
          <p:cNvSpPr txBox="1"/>
          <p:nvPr/>
        </p:nvSpPr>
        <p:spPr>
          <a:xfrm>
            <a:off x="7072923" y="4810614"/>
            <a:ext cx="11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canvas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1C70E-4C48-4C5F-BCB8-390A668D767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46373" y="4210539"/>
            <a:ext cx="1204599" cy="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BD6432-B998-4C74-8B33-92C1C94EEF5D}"/>
              </a:ext>
            </a:extLst>
          </p:cNvPr>
          <p:cNvSpPr txBox="1"/>
          <p:nvPr/>
        </p:nvSpPr>
        <p:spPr>
          <a:xfrm>
            <a:off x="8658957" y="4348949"/>
            <a:ext cx="113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Refining network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E266B1-5BFB-4E0E-BFCA-5490BE2B2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188" y="3610464"/>
            <a:ext cx="2363537" cy="1281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0E24C-9C1A-48DA-9571-DF7FECCF950B}"/>
              </a:ext>
            </a:extLst>
          </p:cNvPr>
          <p:cNvSpPr txBox="1"/>
          <p:nvPr/>
        </p:nvSpPr>
        <p:spPr>
          <a:xfrm>
            <a:off x="10589847" y="4891570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575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C9CB-D2E1-4AAD-9F58-D0DCD8CA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Statistics of a Single Natural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1B63-014B-47CC-8961-7AFEB76E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Statistics vs. Internal Statistics</a:t>
            </a:r>
          </a:p>
          <a:p>
            <a:endParaRPr lang="en-US" dirty="0"/>
          </a:p>
          <a:p>
            <a:r>
              <a:rPr lang="en-US" dirty="0"/>
              <a:t>External Statistics: distribution of images (patches) in a huge dataset</a:t>
            </a:r>
          </a:p>
          <a:p>
            <a:endParaRPr lang="en-US" dirty="0"/>
          </a:p>
          <a:p>
            <a:r>
              <a:rPr lang="en-US" dirty="0"/>
              <a:t>Internal Statistics: distribution of patches in a single image</a:t>
            </a:r>
          </a:p>
          <a:p>
            <a:pPr marL="0" indent="0">
              <a:buNone/>
            </a:pPr>
            <a:r>
              <a:rPr lang="en-US" dirty="0"/>
              <a:t>			  (e.g. patch recurrence)</a:t>
            </a:r>
          </a:p>
        </p:txBody>
      </p:sp>
    </p:spTree>
    <p:extLst>
      <p:ext uri="{BB962C8B-B14F-4D97-AF65-F5344CB8AC3E}">
        <p14:creationId xmlns:p14="http://schemas.microsoft.com/office/powerpoint/2010/main" val="20735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042-0F3E-40DF-A434-9EE7344C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6D3F-8CE4-4BAD-9ED4-8198601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Patch pattern diversity is limited in a single image</a:t>
            </a:r>
          </a:p>
          <a:p>
            <a:r>
              <a:rPr lang="en-US" altLang="zh-CN" dirty="0"/>
              <a:t>Similar patches tend to recur in a single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52DFEE-6318-4B7C-A95F-5FDD9CB6261A}"/>
              </a:ext>
            </a:extLst>
          </p:cNvPr>
          <p:cNvSpPr/>
          <p:nvPr/>
        </p:nvSpPr>
        <p:spPr>
          <a:xfrm>
            <a:off x="8213968" y="1825625"/>
            <a:ext cx="461108" cy="99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34762-4904-4688-9123-E8BB8DEE8BFE}"/>
              </a:ext>
            </a:extLst>
          </p:cNvPr>
          <p:cNvSpPr txBox="1"/>
          <p:nvPr/>
        </p:nvSpPr>
        <p:spPr>
          <a:xfrm>
            <a:off x="9042400" y="2091069"/>
            <a:ext cx="214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E96F7-0356-4364-823F-FD7D2D55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0" y="2764935"/>
            <a:ext cx="4674179" cy="354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6C8F7-ED50-4687-8434-F7BE60B4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1" y="4305267"/>
            <a:ext cx="2133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A6E-0464-4517-8E34-74304586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BBAF-2DBC-4AAB-AD11-30AE439A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patch extracted from an image, it will almost surely recur again in the same image. However, it may not appear in another image.</a:t>
            </a:r>
          </a:p>
        </p:txBody>
      </p:sp>
    </p:spTree>
    <p:extLst>
      <p:ext uri="{BB962C8B-B14F-4D97-AF65-F5344CB8AC3E}">
        <p14:creationId xmlns:p14="http://schemas.microsoft.com/office/powerpoint/2010/main" val="9012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C78D-7ECA-483D-9EB3-B5E6ED7B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9C08-9809-4ACE-B294-1BA9176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Recurrence density is a function of </a:t>
            </a:r>
          </a:p>
          <a:p>
            <a:r>
              <a:rPr lang="en-US" dirty="0"/>
              <a:t>distance from the original location</a:t>
            </a:r>
          </a:p>
          <a:p>
            <a:r>
              <a:rPr lang="en-US" dirty="0"/>
              <a:t>mean gradient within the patch</a:t>
            </a:r>
          </a:p>
        </p:txBody>
      </p:sp>
    </p:spTree>
    <p:extLst>
      <p:ext uri="{BB962C8B-B14F-4D97-AF65-F5344CB8AC3E}">
        <p14:creationId xmlns:p14="http://schemas.microsoft.com/office/powerpoint/2010/main" val="116091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473D-C8C4-4233-BD6D-2B0C2871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3BC12-349D-4401-8E80-41AEF998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525" y="2235200"/>
            <a:ext cx="5422275" cy="345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8531A-D1D3-4011-B8C2-68675EA7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23" y="2661138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DC3D0-953D-4443-8A39-D565770E4371}"/>
              </a:ext>
            </a:extLst>
          </p:cNvPr>
          <p:cNvSpPr txBox="1"/>
          <p:nvPr/>
        </p:nvSpPr>
        <p:spPr>
          <a:xfrm>
            <a:off x="838200" y="1903948"/>
            <a:ext cx="4439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2400" dirty="0"/>
              <a:t>Smooth patches recur very frequently, whereas highly structured patches recur much less frequently. </a:t>
            </a:r>
          </a:p>
          <a:p>
            <a:pPr marL="400050" indent="-400050">
              <a:buAutoNum type="romanLcParenBoth"/>
            </a:pPr>
            <a:r>
              <a:rPr lang="en-US" sz="2400" dirty="0"/>
              <a:t>A patch tends to recur densely in its closest vicinity (small </a:t>
            </a:r>
            <a:r>
              <a:rPr lang="en-US" sz="2400" dirty="0" err="1"/>
              <a:t>dist</a:t>
            </a:r>
            <a:r>
              <a:rPr lang="en-US" sz="2400" dirty="0"/>
              <a:t>), and its frequency of recurrence decays rapidly as the distance from the patch increases</a:t>
            </a:r>
          </a:p>
        </p:txBody>
      </p:sp>
    </p:spTree>
    <p:extLst>
      <p:ext uri="{BB962C8B-B14F-4D97-AF65-F5344CB8AC3E}">
        <p14:creationId xmlns:p14="http://schemas.microsoft.com/office/powerpoint/2010/main" val="37241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E437-B254-4210-B730-0DF9966E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7B79-501D-4B4E-99DC-08C159FE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density </a:t>
            </a:r>
            <a:r>
              <a:rPr lang="en-US" dirty="0" err="1"/>
              <a:t>w.r.t.</a:t>
            </a:r>
            <a:r>
              <a:rPr lang="en-US" dirty="0"/>
              <a:t> area to get number of recurrence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2A668-644C-4B6C-96DE-690CDE06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9308"/>
            <a:ext cx="4293774" cy="35529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FC6EA48-F601-461E-AC8D-B9910697C3C0}"/>
              </a:ext>
            </a:extLst>
          </p:cNvPr>
          <p:cNvSpPr/>
          <p:nvPr/>
        </p:nvSpPr>
        <p:spPr>
          <a:xfrm>
            <a:off x="5634892" y="3866357"/>
            <a:ext cx="1187939" cy="85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E0F9E-7695-4D2C-96D8-54E72FC7EC9B}"/>
              </a:ext>
            </a:extLst>
          </p:cNvPr>
          <p:cNvSpPr txBox="1"/>
          <p:nvPr/>
        </p:nvSpPr>
        <p:spPr>
          <a:xfrm>
            <a:off x="5701322" y="3362088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792687-1CD9-4694-B453-C1099C77A2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10" y="3654673"/>
            <a:ext cx="4751238" cy="12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7CB-EBBF-44D9-A5FE-E91DFBF8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F0B5-F8F8-4C85-A9F9-5DBA1786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use the property in algorithms (e.g. Non-local Means)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827B1DF-BF50-41A9-B844-E78D3F9E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3020"/>
              </p:ext>
            </p:extLst>
          </p:nvPr>
        </p:nvGraphicFramePr>
        <p:xfrm>
          <a:off x="18288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39282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2613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small-gradient 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large-gradient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2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Dominated by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Dominated by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1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search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search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1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7.6715"/>
  <p:tag name="ORIGINALWIDTH" val="2338.208"/>
  <p:tag name="LATEXADDIN" val="\documentclass{article}&#10;\usepackage{amsmath}&#10;\usepackage{amsfonts}&#10;\pagestyle{empty}&#10;\begin{document}&#10;&#10;$$&#10;dist(N, |grad|) = \beta_1(N) + \beta_2(N) \cdot e^{|grad| / 10}&#10;$$&#10;$$&#10;\beta_1(N) = 0.005N + 0.09 \sqrt{N} - 0.044 &#10;$$&#10;$$&#10;\beta_2(N) = 0.00073N + 0.3235 \sqrt{N} - 0.35&#10;$$&#10;&#10;&#10;\end{document}"/>
  <p:tag name="IGUANATEXSIZE" val="20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5.7368"/>
  <p:tag name="LATEXADDIN" val="\documentclass{article}&#10;\usepackage{amsmath}&#10;\usepackage{amsfonts}&#10;\pagestyle{empty}&#10;\begin{document}&#10;&#10;$L_l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4.2332"/>
  <p:tag name="LATEXADDIN" val="\documentclass{article}&#10;\usepackage{amsmath}&#10;\usepackage{amsfonts}&#10;\pagestyle{empty}&#10;\begin{document}&#10;&#10;$L_h$&#10;&#10;&#10;&#10;\end{document}"/>
  <p:tag name="IGUANATEXSIZE" val="2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5.7368"/>
  <p:tag name="LATEXADDIN" val="\documentclass{article}&#10;\usepackage{amsmath}&#10;\usepackage{amsfonts}&#10;\pagestyle{empty}&#10;\begin{document}&#10;&#10;$L_l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usepackage{amsfonts}&#10;\pagestyle{empty}&#10;\begin{document}&#10;&#10;$L_{ll}$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usepackage{amsfonts}&#10;\pagestyle{empty}&#10;\begin{document}&#10;&#10;$L_{ll}$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5.7368"/>
  <p:tag name="LATEXADDIN" val="\documentclass{article}&#10;\usepackage{amsmath}&#10;\usepackage{amsfonts}&#10;\pagestyle{empty}&#10;\begin{document}&#10;&#10;$L_l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143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Paper Reading</vt:lpstr>
      <vt:lpstr>Reading List </vt:lpstr>
      <vt:lpstr>Internal Statistics of a Single Natural Image</vt:lpstr>
      <vt:lpstr>Patch Recurrence</vt:lpstr>
      <vt:lpstr>Observation 1</vt:lpstr>
      <vt:lpstr>Observation 2</vt:lpstr>
      <vt:lpstr>Observation 2</vt:lpstr>
      <vt:lpstr>Observation 2</vt:lpstr>
      <vt:lpstr>Observation 2</vt:lpstr>
      <vt:lpstr>Observation 3</vt:lpstr>
      <vt:lpstr>Observation 4</vt:lpstr>
      <vt:lpstr>Observation 5</vt:lpstr>
      <vt:lpstr>Observation 5</vt:lpstr>
      <vt:lpstr>Reading List </vt:lpstr>
      <vt:lpstr>“Zero-Shot” Super-Resolution using Deep Internal Learning</vt:lpstr>
      <vt:lpstr>“Zero-Shot” Super-Resolution using Deep Internal Learning</vt:lpstr>
      <vt:lpstr>Reading List</vt:lpstr>
      <vt:lpstr>Blind Deblurring Using Internal Patch Recurrence</vt:lpstr>
      <vt:lpstr>Blind Deblurring Using Internal Patch Recurrence</vt:lpstr>
      <vt:lpstr>What else can internal statistics help with?</vt:lpstr>
      <vt:lpstr>Reading List</vt:lpstr>
      <vt:lpstr>Semi-parametric Image Synthesis</vt:lpstr>
      <vt:lpstr>Semi-parametric Image 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Baifeng Shi (FA Talent)</dc:creator>
  <cp:lastModifiedBy>Baifeng Shi (FA Talent)</cp:lastModifiedBy>
  <cp:revision>21</cp:revision>
  <dcterms:created xsi:type="dcterms:W3CDTF">2019-09-28T11:53:40Z</dcterms:created>
  <dcterms:modified xsi:type="dcterms:W3CDTF">2019-10-05T15:15:07Z</dcterms:modified>
</cp:coreProperties>
</file>