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0"/>
  </p:notesMasterIdLst>
  <p:handoutMasterIdLst>
    <p:handoutMasterId r:id="rId31"/>
  </p:handoutMasterIdLst>
  <p:sldIdLst>
    <p:sldId id="258" r:id="rId2"/>
    <p:sldId id="257" r:id="rId3"/>
    <p:sldId id="265" r:id="rId4"/>
    <p:sldId id="266" r:id="rId5"/>
    <p:sldId id="267" r:id="rId6"/>
    <p:sldId id="268" r:id="rId7"/>
    <p:sldId id="259" r:id="rId8"/>
    <p:sldId id="269" r:id="rId9"/>
    <p:sldId id="270" r:id="rId10"/>
    <p:sldId id="271" r:id="rId11"/>
    <p:sldId id="280" r:id="rId12"/>
    <p:sldId id="272" r:id="rId13"/>
    <p:sldId id="277" r:id="rId14"/>
    <p:sldId id="278" r:id="rId15"/>
    <p:sldId id="279" r:id="rId16"/>
    <p:sldId id="282" r:id="rId17"/>
    <p:sldId id="283" r:id="rId18"/>
    <p:sldId id="284" r:id="rId19"/>
    <p:sldId id="285" r:id="rId20"/>
    <p:sldId id="286" r:id="rId21"/>
    <p:sldId id="287" r:id="rId22"/>
    <p:sldId id="288" r:id="rId23"/>
    <p:sldId id="289" r:id="rId24"/>
    <p:sldId id="290" r:id="rId25"/>
    <p:sldId id="291" r:id="rId26"/>
    <p:sldId id="292" r:id="rId27"/>
    <p:sldId id="293" r:id="rId28"/>
    <p:sldId id="27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45139E3-899C-4F46-B38A-BCBE5423F3B9}" type="datetimeFigureOut">
              <a:rPr lang="en-IN" smtClean="0"/>
              <a:t>08-06-2024</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smtClean="0"/>
              <a:t>ANNU JHA</a:t>
            </a:r>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054303B-F3AB-4091-8A4A-546F01946906}" type="slidenum">
              <a:rPr lang="en-IN" smtClean="0"/>
              <a:t>‹#›</a:t>
            </a:fld>
            <a:endParaRPr lang="en-IN"/>
          </a:p>
        </p:txBody>
      </p:sp>
    </p:spTree>
    <p:extLst>
      <p:ext uri="{BB962C8B-B14F-4D97-AF65-F5344CB8AC3E}">
        <p14:creationId xmlns:p14="http://schemas.microsoft.com/office/powerpoint/2010/main" val="28973059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18E862-9972-4ABA-A963-115459A5C35E}" type="datetimeFigureOut">
              <a:rPr lang="en-IN" smtClean="0"/>
              <a:t>08-06-2024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smtClean="0"/>
              <a:t>ANNU JHA</a:t>
            </a: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5EA812-88F8-4186-9632-4CC0E783C478}" type="slidenum">
              <a:rPr lang="en-IN" smtClean="0"/>
              <a:t>‹#›</a:t>
            </a:fld>
            <a:endParaRPr lang="en-IN"/>
          </a:p>
        </p:txBody>
      </p:sp>
    </p:spTree>
    <p:extLst>
      <p:ext uri="{BB962C8B-B14F-4D97-AF65-F5344CB8AC3E}">
        <p14:creationId xmlns:p14="http://schemas.microsoft.com/office/powerpoint/2010/main" val="2215991100"/>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FE5EA812-88F8-4186-9632-4CC0E783C478}" type="slidenum">
              <a:rPr lang="en-IN" smtClean="0"/>
              <a:t>2</a:t>
            </a:fld>
            <a:endParaRPr lang="en-IN"/>
          </a:p>
        </p:txBody>
      </p:sp>
      <p:sp>
        <p:nvSpPr>
          <p:cNvPr id="5" name="Footer Placeholder 4"/>
          <p:cNvSpPr>
            <a:spLocks noGrp="1"/>
          </p:cNvSpPr>
          <p:nvPr>
            <p:ph type="ftr" sz="quarter" idx="11"/>
          </p:nvPr>
        </p:nvSpPr>
        <p:spPr/>
        <p:txBody>
          <a:bodyPr/>
          <a:lstStyle/>
          <a:p>
            <a:r>
              <a:rPr lang="en-IN" smtClean="0"/>
              <a:t>ANNU JHA</a:t>
            </a:r>
            <a:endParaRPr lang="en-IN"/>
          </a:p>
        </p:txBody>
      </p:sp>
    </p:spTree>
    <p:extLst>
      <p:ext uri="{BB962C8B-B14F-4D97-AF65-F5344CB8AC3E}">
        <p14:creationId xmlns:p14="http://schemas.microsoft.com/office/powerpoint/2010/main" val="2905491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FE5EA812-88F8-4186-9632-4CC0E783C478}" type="slidenum">
              <a:rPr lang="en-IN" smtClean="0"/>
              <a:t>3</a:t>
            </a:fld>
            <a:endParaRPr lang="en-IN"/>
          </a:p>
        </p:txBody>
      </p:sp>
      <p:sp>
        <p:nvSpPr>
          <p:cNvPr id="5" name="Footer Placeholder 4"/>
          <p:cNvSpPr>
            <a:spLocks noGrp="1"/>
          </p:cNvSpPr>
          <p:nvPr>
            <p:ph type="ftr" sz="quarter" idx="11"/>
          </p:nvPr>
        </p:nvSpPr>
        <p:spPr/>
        <p:txBody>
          <a:bodyPr/>
          <a:lstStyle/>
          <a:p>
            <a:r>
              <a:rPr lang="en-IN" smtClean="0"/>
              <a:t>ANNU JHA</a:t>
            </a:r>
            <a:endParaRPr lang="en-IN"/>
          </a:p>
        </p:txBody>
      </p:sp>
    </p:spTree>
    <p:extLst>
      <p:ext uri="{BB962C8B-B14F-4D97-AF65-F5344CB8AC3E}">
        <p14:creationId xmlns:p14="http://schemas.microsoft.com/office/powerpoint/2010/main" val="42314926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FE5EA812-88F8-4186-9632-4CC0E783C478}" type="slidenum">
              <a:rPr lang="en-IN" smtClean="0"/>
              <a:t>4</a:t>
            </a:fld>
            <a:endParaRPr lang="en-IN"/>
          </a:p>
        </p:txBody>
      </p:sp>
      <p:sp>
        <p:nvSpPr>
          <p:cNvPr id="5" name="Footer Placeholder 4"/>
          <p:cNvSpPr>
            <a:spLocks noGrp="1"/>
          </p:cNvSpPr>
          <p:nvPr>
            <p:ph type="ftr" sz="quarter" idx="11"/>
          </p:nvPr>
        </p:nvSpPr>
        <p:spPr/>
        <p:txBody>
          <a:bodyPr/>
          <a:lstStyle/>
          <a:p>
            <a:r>
              <a:rPr lang="en-IN" smtClean="0"/>
              <a:t>ANNU JHA</a:t>
            </a:r>
            <a:endParaRPr lang="en-IN"/>
          </a:p>
        </p:txBody>
      </p:sp>
    </p:spTree>
    <p:extLst>
      <p:ext uri="{BB962C8B-B14F-4D97-AF65-F5344CB8AC3E}">
        <p14:creationId xmlns:p14="http://schemas.microsoft.com/office/powerpoint/2010/main" val="26616963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FE5EA812-88F8-4186-9632-4CC0E783C478}" type="slidenum">
              <a:rPr lang="en-IN" smtClean="0"/>
              <a:t>5</a:t>
            </a:fld>
            <a:endParaRPr lang="en-IN"/>
          </a:p>
        </p:txBody>
      </p:sp>
      <p:sp>
        <p:nvSpPr>
          <p:cNvPr id="5" name="Footer Placeholder 4"/>
          <p:cNvSpPr>
            <a:spLocks noGrp="1"/>
          </p:cNvSpPr>
          <p:nvPr>
            <p:ph type="ftr" sz="quarter" idx="11"/>
          </p:nvPr>
        </p:nvSpPr>
        <p:spPr/>
        <p:txBody>
          <a:bodyPr/>
          <a:lstStyle/>
          <a:p>
            <a:r>
              <a:rPr lang="en-IN" smtClean="0"/>
              <a:t>ANNU JHA</a:t>
            </a:r>
            <a:endParaRPr lang="en-IN"/>
          </a:p>
        </p:txBody>
      </p:sp>
    </p:spTree>
    <p:extLst>
      <p:ext uri="{BB962C8B-B14F-4D97-AF65-F5344CB8AC3E}">
        <p14:creationId xmlns:p14="http://schemas.microsoft.com/office/powerpoint/2010/main" val="37160979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FE5EA812-88F8-4186-9632-4CC0E783C478}" type="slidenum">
              <a:rPr lang="en-IN" smtClean="0"/>
              <a:t>6</a:t>
            </a:fld>
            <a:endParaRPr lang="en-IN"/>
          </a:p>
        </p:txBody>
      </p:sp>
      <p:sp>
        <p:nvSpPr>
          <p:cNvPr id="5" name="Footer Placeholder 4"/>
          <p:cNvSpPr>
            <a:spLocks noGrp="1"/>
          </p:cNvSpPr>
          <p:nvPr>
            <p:ph type="ftr" sz="quarter" idx="11"/>
          </p:nvPr>
        </p:nvSpPr>
        <p:spPr/>
        <p:txBody>
          <a:bodyPr/>
          <a:lstStyle/>
          <a:p>
            <a:r>
              <a:rPr lang="en-IN" smtClean="0"/>
              <a:t>ANNU JHA</a:t>
            </a:r>
            <a:endParaRPr lang="en-IN"/>
          </a:p>
        </p:txBody>
      </p:sp>
    </p:spTree>
    <p:extLst>
      <p:ext uri="{BB962C8B-B14F-4D97-AF65-F5344CB8AC3E}">
        <p14:creationId xmlns:p14="http://schemas.microsoft.com/office/powerpoint/2010/main" val="571545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FE5EA812-88F8-4186-9632-4CC0E783C478}" type="slidenum">
              <a:rPr lang="en-IN" smtClean="0"/>
              <a:t>11</a:t>
            </a:fld>
            <a:endParaRPr lang="en-IN"/>
          </a:p>
        </p:txBody>
      </p:sp>
      <p:sp>
        <p:nvSpPr>
          <p:cNvPr id="5" name="Footer Placeholder 4"/>
          <p:cNvSpPr>
            <a:spLocks noGrp="1"/>
          </p:cNvSpPr>
          <p:nvPr>
            <p:ph type="ftr" sz="quarter" idx="11"/>
          </p:nvPr>
        </p:nvSpPr>
        <p:spPr/>
        <p:txBody>
          <a:bodyPr/>
          <a:lstStyle/>
          <a:p>
            <a:r>
              <a:rPr lang="en-IN" smtClean="0"/>
              <a:t>ANNU JHA</a:t>
            </a:r>
            <a:endParaRPr lang="en-IN"/>
          </a:p>
        </p:txBody>
      </p:sp>
    </p:spTree>
    <p:extLst>
      <p:ext uri="{BB962C8B-B14F-4D97-AF65-F5344CB8AC3E}">
        <p14:creationId xmlns:p14="http://schemas.microsoft.com/office/powerpoint/2010/main" val="2732933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533E505-DF5F-402D-BB2A-1659B49600C6}" type="datetime1">
              <a:rPr lang="en-IN" smtClean="0"/>
              <a:t>08-06-2024</a:t>
            </a:fld>
            <a:endParaRPr lang="en-IN"/>
          </a:p>
        </p:txBody>
      </p:sp>
      <p:sp>
        <p:nvSpPr>
          <p:cNvPr id="5" name="Footer Placeholder 4"/>
          <p:cNvSpPr>
            <a:spLocks noGrp="1"/>
          </p:cNvSpPr>
          <p:nvPr>
            <p:ph type="ftr" sz="quarter" idx="11"/>
          </p:nvPr>
        </p:nvSpPr>
        <p:spPr/>
        <p:txBody>
          <a:bodyPr/>
          <a:lstStyle/>
          <a:p>
            <a:r>
              <a:rPr lang="en-IN" smtClean="0"/>
              <a:t>ANNU JHA</a:t>
            </a:r>
            <a:endParaRPr lang="en-IN"/>
          </a:p>
        </p:txBody>
      </p:sp>
      <p:sp>
        <p:nvSpPr>
          <p:cNvPr id="6" name="Slide Number Placeholder 5"/>
          <p:cNvSpPr>
            <a:spLocks noGrp="1"/>
          </p:cNvSpPr>
          <p:nvPr>
            <p:ph type="sldNum" sz="quarter" idx="12"/>
          </p:nvPr>
        </p:nvSpPr>
        <p:spPr/>
        <p:txBody>
          <a:bodyPr/>
          <a:lstStyle/>
          <a:p>
            <a:fld id="{B93F1CAD-5E6B-481E-8751-53249B862A80}" type="slidenum">
              <a:rPr lang="en-IN" smtClean="0"/>
              <a:t>‹#›</a:t>
            </a:fld>
            <a:endParaRPr lang="en-IN"/>
          </a:p>
        </p:txBody>
      </p:sp>
    </p:spTree>
    <p:extLst>
      <p:ext uri="{BB962C8B-B14F-4D97-AF65-F5344CB8AC3E}">
        <p14:creationId xmlns:p14="http://schemas.microsoft.com/office/powerpoint/2010/main" val="3713297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EAF5392-4C63-4E86-8243-93E65527F551}" type="datetime1">
              <a:rPr lang="en-IN" smtClean="0"/>
              <a:t>08-06-2024</a:t>
            </a:fld>
            <a:endParaRPr lang="en-IN"/>
          </a:p>
        </p:txBody>
      </p:sp>
      <p:sp>
        <p:nvSpPr>
          <p:cNvPr id="5" name="Footer Placeholder 4"/>
          <p:cNvSpPr>
            <a:spLocks noGrp="1"/>
          </p:cNvSpPr>
          <p:nvPr>
            <p:ph type="ftr" sz="quarter" idx="11"/>
          </p:nvPr>
        </p:nvSpPr>
        <p:spPr/>
        <p:txBody>
          <a:bodyPr/>
          <a:lstStyle/>
          <a:p>
            <a:r>
              <a:rPr lang="en-IN" smtClean="0"/>
              <a:t>ANNU JHA</a:t>
            </a:r>
            <a:endParaRPr lang="en-IN"/>
          </a:p>
        </p:txBody>
      </p:sp>
      <p:sp>
        <p:nvSpPr>
          <p:cNvPr id="6" name="Slide Number Placeholder 5"/>
          <p:cNvSpPr>
            <a:spLocks noGrp="1"/>
          </p:cNvSpPr>
          <p:nvPr>
            <p:ph type="sldNum" sz="quarter" idx="12"/>
          </p:nvPr>
        </p:nvSpPr>
        <p:spPr/>
        <p:txBody>
          <a:bodyPr/>
          <a:lstStyle/>
          <a:p>
            <a:fld id="{B93F1CAD-5E6B-481E-8751-53249B862A80}" type="slidenum">
              <a:rPr lang="en-IN" smtClean="0"/>
              <a:t>‹#›</a:t>
            </a:fld>
            <a:endParaRPr lang="en-IN"/>
          </a:p>
        </p:txBody>
      </p:sp>
    </p:spTree>
    <p:extLst>
      <p:ext uri="{BB962C8B-B14F-4D97-AF65-F5344CB8AC3E}">
        <p14:creationId xmlns:p14="http://schemas.microsoft.com/office/powerpoint/2010/main" val="3739392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9C4C25F-6CD5-4961-8359-244A9FF88D63}" type="datetime1">
              <a:rPr lang="en-IN" smtClean="0"/>
              <a:t>08-06-2024</a:t>
            </a:fld>
            <a:endParaRPr lang="en-IN"/>
          </a:p>
        </p:txBody>
      </p:sp>
      <p:sp>
        <p:nvSpPr>
          <p:cNvPr id="5" name="Footer Placeholder 4"/>
          <p:cNvSpPr>
            <a:spLocks noGrp="1"/>
          </p:cNvSpPr>
          <p:nvPr>
            <p:ph type="ftr" sz="quarter" idx="11"/>
          </p:nvPr>
        </p:nvSpPr>
        <p:spPr/>
        <p:txBody>
          <a:bodyPr/>
          <a:lstStyle/>
          <a:p>
            <a:r>
              <a:rPr lang="en-IN" smtClean="0"/>
              <a:t>ANNU JHA</a:t>
            </a:r>
            <a:endParaRPr lang="en-IN"/>
          </a:p>
        </p:txBody>
      </p:sp>
      <p:sp>
        <p:nvSpPr>
          <p:cNvPr id="6" name="Slide Number Placeholder 5"/>
          <p:cNvSpPr>
            <a:spLocks noGrp="1"/>
          </p:cNvSpPr>
          <p:nvPr>
            <p:ph type="sldNum" sz="quarter" idx="12"/>
          </p:nvPr>
        </p:nvSpPr>
        <p:spPr/>
        <p:txBody>
          <a:bodyPr/>
          <a:lstStyle/>
          <a:p>
            <a:fld id="{B93F1CAD-5E6B-481E-8751-53249B862A80}" type="slidenum">
              <a:rPr lang="en-IN" smtClean="0"/>
              <a:t>‹#›</a:t>
            </a:fld>
            <a:endParaRPr lang="en-IN"/>
          </a:p>
        </p:txBody>
      </p:sp>
    </p:spTree>
    <p:extLst>
      <p:ext uri="{BB962C8B-B14F-4D97-AF65-F5344CB8AC3E}">
        <p14:creationId xmlns:p14="http://schemas.microsoft.com/office/powerpoint/2010/main" val="2077563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A15C74F-F356-478E-8E7D-35B85F29A15C}" type="datetime1">
              <a:rPr lang="en-IN" smtClean="0"/>
              <a:t>08-06-2024</a:t>
            </a:fld>
            <a:endParaRPr lang="en-IN"/>
          </a:p>
        </p:txBody>
      </p:sp>
      <p:sp>
        <p:nvSpPr>
          <p:cNvPr id="5" name="Footer Placeholder 4"/>
          <p:cNvSpPr>
            <a:spLocks noGrp="1"/>
          </p:cNvSpPr>
          <p:nvPr>
            <p:ph type="ftr" sz="quarter" idx="11"/>
          </p:nvPr>
        </p:nvSpPr>
        <p:spPr/>
        <p:txBody>
          <a:bodyPr/>
          <a:lstStyle/>
          <a:p>
            <a:r>
              <a:rPr lang="en-IN" smtClean="0"/>
              <a:t>ANNU JHA</a:t>
            </a:r>
            <a:endParaRPr lang="en-IN"/>
          </a:p>
        </p:txBody>
      </p:sp>
      <p:sp>
        <p:nvSpPr>
          <p:cNvPr id="6" name="Slide Number Placeholder 5"/>
          <p:cNvSpPr>
            <a:spLocks noGrp="1"/>
          </p:cNvSpPr>
          <p:nvPr>
            <p:ph type="sldNum" sz="quarter" idx="12"/>
          </p:nvPr>
        </p:nvSpPr>
        <p:spPr/>
        <p:txBody>
          <a:bodyPr/>
          <a:lstStyle/>
          <a:p>
            <a:fld id="{B93F1CAD-5E6B-481E-8751-53249B862A80}" type="slidenum">
              <a:rPr lang="en-IN" smtClean="0"/>
              <a:t>‹#›</a:t>
            </a:fld>
            <a:endParaRPr lang="en-IN"/>
          </a:p>
        </p:txBody>
      </p:sp>
    </p:spTree>
    <p:extLst>
      <p:ext uri="{BB962C8B-B14F-4D97-AF65-F5344CB8AC3E}">
        <p14:creationId xmlns:p14="http://schemas.microsoft.com/office/powerpoint/2010/main" val="1142682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C9ADCC-142E-427D-8D2A-1CE48ABBCA1F}" type="datetime1">
              <a:rPr lang="en-IN" smtClean="0"/>
              <a:t>08-06-2024</a:t>
            </a:fld>
            <a:endParaRPr lang="en-IN"/>
          </a:p>
        </p:txBody>
      </p:sp>
      <p:sp>
        <p:nvSpPr>
          <p:cNvPr id="5" name="Footer Placeholder 4"/>
          <p:cNvSpPr>
            <a:spLocks noGrp="1"/>
          </p:cNvSpPr>
          <p:nvPr>
            <p:ph type="ftr" sz="quarter" idx="11"/>
          </p:nvPr>
        </p:nvSpPr>
        <p:spPr/>
        <p:txBody>
          <a:bodyPr/>
          <a:lstStyle/>
          <a:p>
            <a:r>
              <a:rPr lang="en-IN" smtClean="0"/>
              <a:t>ANNU JHA</a:t>
            </a:r>
            <a:endParaRPr lang="en-IN"/>
          </a:p>
        </p:txBody>
      </p:sp>
      <p:sp>
        <p:nvSpPr>
          <p:cNvPr id="6" name="Slide Number Placeholder 5"/>
          <p:cNvSpPr>
            <a:spLocks noGrp="1"/>
          </p:cNvSpPr>
          <p:nvPr>
            <p:ph type="sldNum" sz="quarter" idx="12"/>
          </p:nvPr>
        </p:nvSpPr>
        <p:spPr/>
        <p:txBody>
          <a:bodyPr/>
          <a:lstStyle/>
          <a:p>
            <a:fld id="{B93F1CAD-5E6B-481E-8751-53249B862A80}" type="slidenum">
              <a:rPr lang="en-IN" smtClean="0"/>
              <a:t>‹#›</a:t>
            </a:fld>
            <a:endParaRPr lang="en-IN"/>
          </a:p>
        </p:txBody>
      </p:sp>
    </p:spTree>
    <p:extLst>
      <p:ext uri="{BB962C8B-B14F-4D97-AF65-F5344CB8AC3E}">
        <p14:creationId xmlns:p14="http://schemas.microsoft.com/office/powerpoint/2010/main" val="1815550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0AECAC8-939A-4E77-9D7A-2FB36A2D5077}" type="datetime1">
              <a:rPr lang="en-IN" smtClean="0"/>
              <a:t>08-06-2024</a:t>
            </a:fld>
            <a:endParaRPr lang="en-IN"/>
          </a:p>
        </p:txBody>
      </p:sp>
      <p:sp>
        <p:nvSpPr>
          <p:cNvPr id="6" name="Footer Placeholder 5"/>
          <p:cNvSpPr>
            <a:spLocks noGrp="1"/>
          </p:cNvSpPr>
          <p:nvPr>
            <p:ph type="ftr" sz="quarter" idx="11"/>
          </p:nvPr>
        </p:nvSpPr>
        <p:spPr/>
        <p:txBody>
          <a:bodyPr/>
          <a:lstStyle/>
          <a:p>
            <a:r>
              <a:rPr lang="en-IN" smtClean="0"/>
              <a:t>ANNU JHA</a:t>
            </a:r>
            <a:endParaRPr lang="en-IN"/>
          </a:p>
        </p:txBody>
      </p:sp>
      <p:sp>
        <p:nvSpPr>
          <p:cNvPr id="7" name="Slide Number Placeholder 6"/>
          <p:cNvSpPr>
            <a:spLocks noGrp="1"/>
          </p:cNvSpPr>
          <p:nvPr>
            <p:ph type="sldNum" sz="quarter" idx="12"/>
          </p:nvPr>
        </p:nvSpPr>
        <p:spPr/>
        <p:txBody>
          <a:bodyPr/>
          <a:lstStyle/>
          <a:p>
            <a:fld id="{B93F1CAD-5E6B-481E-8751-53249B862A80}" type="slidenum">
              <a:rPr lang="en-IN" smtClean="0"/>
              <a:t>‹#›</a:t>
            </a:fld>
            <a:endParaRPr lang="en-IN"/>
          </a:p>
        </p:txBody>
      </p:sp>
    </p:spTree>
    <p:extLst>
      <p:ext uri="{BB962C8B-B14F-4D97-AF65-F5344CB8AC3E}">
        <p14:creationId xmlns:p14="http://schemas.microsoft.com/office/powerpoint/2010/main" val="4131626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476E229-EDCF-4FE1-92E6-5BFCAE370B9D}" type="datetime1">
              <a:rPr lang="en-IN" smtClean="0"/>
              <a:t>08-06-2024</a:t>
            </a:fld>
            <a:endParaRPr lang="en-IN"/>
          </a:p>
        </p:txBody>
      </p:sp>
      <p:sp>
        <p:nvSpPr>
          <p:cNvPr id="8" name="Footer Placeholder 7"/>
          <p:cNvSpPr>
            <a:spLocks noGrp="1"/>
          </p:cNvSpPr>
          <p:nvPr>
            <p:ph type="ftr" sz="quarter" idx="11"/>
          </p:nvPr>
        </p:nvSpPr>
        <p:spPr/>
        <p:txBody>
          <a:bodyPr/>
          <a:lstStyle/>
          <a:p>
            <a:r>
              <a:rPr lang="en-IN" smtClean="0"/>
              <a:t>ANNU JHA</a:t>
            </a:r>
            <a:endParaRPr lang="en-IN"/>
          </a:p>
        </p:txBody>
      </p:sp>
      <p:sp>
        <p:nvSpPr>
          <p:cNvPr id="9" name="Slide Number Placeholder 8"/>
          <p:cNvSpPr>
            <a:spLocks noGrp="1"/>
          </p:cNvSpPr>
          <p:nvPr>
            <p:ph type="sldNum" sz="quarter" idx="12"/>
          </p:nvPr>
        </p:nvSpPr>
        <p:spPr/>
        <p:txBody>
          <a:bodyPr/>
          <a:lstStyle/>
          <a:p>
            <a:fld id="{B93F1CAD-5E6B-481E-8751-53249B862A80}" type="slidenum">
              <a:rPr lang="en-IN" smtClean="0"/>
              <a:t>‹#›</a:t>
            </a:fld>
            <a:endParaRPr lang="en-IN"/>
          </a:p>
        </p:txBody>
      </p:sp>
    </p:spTree>
    <p:extLst>
      <p:ext uri="{BB962C8B-B14F-4D97-AF65-F5344CB8AC3E}">
        <p14:creationId xmlns:p14="http://schemas.microsoft.com/office/powerpoint/2010/main" val="2658920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6C1EF0D-601B-4CCE-B835-C98B728FF61C}" type="datetime1">
              <a:rPr lang="en-IN" smtClean="0"/>
              <a:t>08-06-2024</a:t>
            </a:fld>
            <a:endParaRPr lang="en-IN"/>
          </a:p>
        </p:txBody>
      </p:sp>
      <p:sp>
        <p:nvSpPr>
          <p:cNvPr id="4" name="Footer Placeholder 3"/>
          <p:cNvSpPr>
            <a:spLocks noGrp="1"/>
          </p:cNvSpPr>
          <p:nvPr>
            <p:ph type="ftr" sz="quarter" idx="11"/>
          </p:nvPr>
        </p:nvSpPr>
        <p:spPr/>
        <p:txBody>
          <a:bodyPr/>
          <a:lstStyle/>
          <a:p>
            <a:r>
              <a:rPr lang="en-IN" smtClean="0"/>
              <a:t>ANNU JHA</a:t>
            </a:r>
            <a:endParaRPr lang="en-IN"/>
          </a:p>
        </p:txBody>
      </p:sp>
      <p:sp>
        <p:nvSpPr>
          <p:cNvPr id="5" name="Slide Number Placeholder 4"/>
          <p:cNvSpPr>
            <a:spLocks noGrp="1"/>
          </p:cNvSpPr>
          <p:nvPr>
            <p:ph type="sldNum" sz="quarter" idx="12"/>
          </p:nvPr>
        </p:nvSpPr>
        <p:spPr/>
        <p:txBody>
          <a:bodyPr/>
          <a:lstStyle/>
          <a:p>
            <a:fld id="{B93F1CAD-5E6B-481E-8751-53249B862A80}" type="slidenum">
              <a:rPr lang="en-IN" smtClean="0"/>
              <a:t>‹#›</a:t>
            </a:fld>
            <a:endParaRPr lang="en-IN"/>
          </a:p>
        </p:txBody>
      </p:sp>
    </p:spTree>
    <p:extLst>
      <p:ext uri="{BB962C8B-B14F-4D97-AF65-F5344CB8AC3E}">
        <p14:creationId xmlns:p14="http://schemas.microsoft.com/office/powerpoint/2010/main" val="3440715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FE3C6D-70DE-4561-A3A5-14AC1956DA17}" type="datetime1">
              <a:rPr lang="en-IN" smtClean="0"/>
              <a:t>08-06-2024</a:t>
            </a:fld>
            <a:endParaRPr lang="en-IN"/>
          </a:p>
        </p:txBody>
      </p:sp>
      <p:sp>
        <p:nvSpPr>
          <p:cNvPr id="3" name="Footer Placeholder 2"/>
          <p:cNvSpPr>
            <a:spLocks noGrp="1"/>
          </p:cNvSpPr>
          <p:nvPr>
            <p:ph type="ftr" sz="quarter" idx="11"/>
          </p:nvPr>
        </p:nvSpPr>
        <p:spPr/>
        <p:txBody>
          <a:bodyPr/>
          <a:lstStyle/>
          <a:p>
            <a:r>
              <a:rPr lang="en-IN" smtClean="0"/>
              <a:t>ANNU JHA</a:t>
            </a:r>
            <a:endParaRPr lang="en-IN"/>
          </a:p>
        </p:txBody>
      </p:sp>
      <p:sp>
        <p:nvSpPr>
          <p:cNvPr id="4" name="Slide Number Placeholder 3"/>
          <p:cNvSpPr>
            <a:spLocks noGrp="1"/>
          </p:cNvSpPr>
          <p:nvPr>
            <p:ph type="sldNum" sz="quarter" idx="12"/>
          </p:nvPr>
        </p:nvSpPr>
        <p:spPr/>
        <p:txBody>
          <a:bodyPr/>
          <a:lstStyle/>
          <a:p>
            <a:fld id="{B93F1CAD-5E6B-481E-8751-53249B862A80}" type="slidenum">
              <a:rPr lang="en-IN" smtClean="0"/>
              <a:t>‹#›</a:t>
            </a:fld>
            <a:endParaRPr lang="en-IN"/>
          </a:p>
        </p:txBody>
      </p:sp>
    </p:spTree>
    <p:extLst>
      <p:ext uri="{BB962C8B-B14F-4D97-AF65-F5344CB8AC3E}">
        <p14:creationId xmlns:p14="http://schemas.microsoft.com/office/powerpoint/2010/main" val="3407368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D28A5B-D990-40EC-8269-B8D2429E356A}" type="datetime1">
              <a:rPr lang="en-IN" smtClean="0"/>
              <a:t>08-06-2024</a:t>
            </a:fld>
            <a:endParaRPr lang="en-IN"/>
          </a:p>
        </p:txBody>
      </p:sp>
      <p:sp>
        <p:nvSpPr>
          <p:cNvPr id="6" name="Footer Placeholder 5"/>
          <p:cNvSpPr>
            <a:spLocks noGrp="1"/>
          </p:cNvSpPr>
          <p:nvPr>
            <p:ph type="ftr" sz="quarter" idx="11"/>
          </p:nvPr>
        </p:nvSpPr>
        <p:spPr/>
        <p:txBody>
          <a:bodyPr/>
          <a:lstStyle/>
          <a:p>
            <a:r>
              <a:rPr lang="en-IN" smtClean="0"/>
              <a:t>ANNU JHA</a:t>
            </a:r>
            <a:endParaRPr lang="en-IN"/>
          </a:p>
        </p:txBody>
      </p:sp>
      <p:sp>
        <p:nvSpPr>
          <p:cNvPr id="7" name="Slide Number Placeholder 6"/>
          <p:cNvSpPr>
            <a:spLocks noGrp="1"/>
          </p:cNvSpPr>
          <p:nvPr>
            <p:ph type="sldNum" sz="quarter" idx="12"/>
          </p:nvPr>
        </p:nvSpPr>
        <p:spPr/>
        <p:txBody>
          <a:bodyPr/>
          <a:lstStyle/>
          <a:p>
            <a:fld id="{B93F1CAD-5E6B-481E-8751-53249B862A80}" type="slidenum">
              <a:rPr lang="en-IN" smtClean="0"/>
              <a:t>‹#›</a:t>
            </a:fld>
            <a:endParaRPr lang="en-IN"/>
          </a:p>
        </p:txBody>
      </p:sp>
    </p:spTree>
    <p:extLst>
      <p:ext uri="{BB962C8B-B14F-4D97-AF65-F5344CB8AC3E}">
        <p14:creationId xmlns:p14="http://schemas.microsoft.com/office/powerpoint/2010/main" val="274882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35EB65-3B29-45BC-B5FF-9A56DA3481FD}" type="datetime1">
              <a:rPr lang="en-IN" smtClean="0"/>
              <a:t>08-06-2024</a:t>
            </a:fld>
            <a:endParaRPr lang="en-IN"/>
          </a:p>
        </p:txBody>
      </p:sp>
      <p:sp>
        <p:nvSpPr>
          <p:cNvPr id="6" name="Footer Placeholder 5"/>
          <p:cNvSpPr>
            <a:spLocks noGrp="1"/>
          </p:cNvSpPr>
          <p:nvPr>
            <p:ph type="ftr" sz="quarter" idx="11"/>
          </p:nvPr>
        </p:nvSpPr>
        <p:spPr/>
        <p:txBody>
          <a:bodyPr/>
          <a:lstStyle/>
          <a:p>
            <a:r>
              <a:rPr lang="en-IN" smtClean="0"/>
              <a:t>ANNU JHA</a:t>
            </a:r>
            <a:endParaRPr lang="en-IN"/>
          </a:p>
        </p:txBody>
      </p:sp>
      <p:sp>
        <p:nvSpPr>
          <p:cNvPr id="7" name="Slide Number Placeholder 6"/>
          <p:cNvSpPr>
            <a:spLocks noGrp="1"/>
          </p:cNvSpPr>
          <p:nvPr>
            <p:ph type="sldNum" sz="quarter" idx="12"/>
          </p:nvPr>
        </p:nvSpPr>
        <p:spPr/>
        <p:txBody>
          <a:bodyPr/>
          <a:lstStyle/>
          <a:p>
            <a:fld id="{B93F1CAD-5E6B-481E-8751-53249B862A80}" type="slidenum">
              <a:rPr lang="en-IN" smtClean="0"/>
              <a:t>‹#›</a:t>
            </a:fld>
            <a:endParaRPr lang="en-IN"/>
          </a:p>
        </p:txBody>
      </p:sp>
    </p:spTree>
    <p:extLst>
      <p:ext uri="{BB962C8B-B14F-4D97-AF65-F5344CB8AC3E}">
        <p14:creationId xmlns:p14="http://schemas.microsoft.com/office/powerpoint/2010/main" val="24701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8000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2902BF-B4DD-45B8-B2EA-E6534AD531AD}" type="datetime1">
              <a:rPr lang="en-IN" smtClean="0"/>
              <a:t>08-06-2024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smtClean="0"/>
              <a:t>ANNU JHA</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3F1CAD-5E6B-481E-8751-53249B862A80}" type="slidenum">
              <a:rPr lang="en-IN" smtClean="0"/>
              <a:t>‹#›</a:t>
            </a:fld>
            <a:endParaRPr lang="en-IN"/>
          </a:p>
        </p:txBody>
      </p:sp>
    </p:spTree>
    <p:extLst>
      <p:ext uri="{BB962C8B-B14F-4D97-AF65-F5344CB8AC3E}">
        <p14:creationId xmlns:p14="http://schemas.microsoft.com/office/powerpoint/2010/main" val="9775642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0"/>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008" y="1490185"/>
            <a:ext cx="10837984" cy="2011679"/>
          </a:xfrm>
          <a:ln w="38100"/>
          <a:effectLst>
            <a:softEdge rad="127000"/>
          </a:effectLst>
          <a:scene3d>
            <a:camera prst="orthographicFront"/>
            <a:lightRig rig="threePt" dir="t"/>
          </a:scene3d>
          <a:sp3d>
            <a:bevelT w="114300" prst="artDeco"/>
          </a:sp3d>
        </p:spPr>
        <p:style>
          <a:lnRef idx="1">
            <a:schemeClr val="accent2"/>
          </a:lnRef>
          <a:fillRef idx="2">
            <a:schemeClr val="accent2"/>
          </a:fillRef>
          <a:effectRef idx="1">
            <a:schemeClr val="accent2"/>
          </a:effectRef>
          <a:fontRef idx="minor">
            <a:schemeClr val="dk1"/>
          </a:fontRef>
        </p:style>
        <p:txBody>
          <a:bodyPr>
            <a:normAutofit/>
          </a:bodyPr>
          <a:lstStyle/>
          <a:p>
            <a:pPr algn="ctr"/>
            <a:r>
              <a:rPr lang="en-IN" sz="5400" b="1" cap="all" dirty="0" smtClean="0"/>
              <a:t>INTERNSHIP TASK – 2</a:t>
            </a:r>
            <a:br>
              <a:rPr lang="en-IN" sz="5400" b="1" cap="all" dirty="0" smtClean="0"/>
            </a:br>
            <a:r>
              <a:rPr lang="en-IN" sz="5400" b="1" cap="all" dirty="0" smtClean="0"/>
              <a:t>Corona Virus Analysis with SQL </a:t>
            </a:r>
            <a:endParaRPr lang="en-IN" sz="5400" b="1" cap="all" dirty="0"/>
          </a:p>
        </p:txBody>
      </p:sp>
      <p:sp>
        <p:nvSpPr>
          <p:cNvPr id="3" name="Content Placeholder 2"/>
          <p:cNvSpPr>
            <a:spLocks noGrp="1"/>
          </p:cNvSpPr>
          <p:nvPr>
            <p:ph idx="1"/>
          </p:nvPr>
        </p:nvSpPr>
        <p:spPr>
          <a:xfrm>
            <a:off x="5566117" y="4267267"/>
            <a:ext cx="6625883" cy="942536"/>
          </a:xfrm>
          <a:ln w="28575"/>
          <a:scene3d>
            <a:camera prst="orthographicFront"/>
            <a:lightRig rig="threePt" dir="t"/>
          </a:scene3d>
          <a:sp3d>
            <a:bevelT w="165100" prst="coolSlant"/>
          </a:sp3d>
        </p:spPr>
        <p:style>
          <a:lnRef idx="1">
            <a:schemeClr val="accent2"/>
          </a:lnRef>
          <a:fillRef idx="2">
            <a:schemeClr val="accent2"/>
          </a:fillRef>
          <a:effectRef idx="1">
            <a:schemeClr val="accent2"/>
          </a:effectRef>
          <a:fontRef idx="minor">
            <a:schemeClr val="dk1"/>
          </a:fontRef>
        </p:style>
        <p:txBody>
          <a:bodyPr>
            <a:normAutofit lnSpcReduction="10000"/>
          </a:bodyPr>
          <a:lstStyle/>
          <a:p>
            <a:pPr marL="0" indent="0">
              <a:buNone/>
            </a:pPr>
            <a:r>
              <a:rPr lang="en-IN" b="1" dirty="0" smtClean="0">
                <a:solidFill>
                  <a:schemeClr val="tx1">
                    <a:lumMod val="95000"/>
                    <a:lumOff val="5000"/>
                  </a:schemeClr>
                </a:solidFill>
              </a:rPr>
              <a:t>By. ANNU JHA</a:t>
            </a:r>
          </a:p>
          <a:p>
            <a:pPr marL="0" indent="0">
              <a:buNone/>
            </a:pPr>
            <a:r>
              <a:rPr lang="en-IN" b="1" dirty="0" smtClean="0">
                <a:solidFill>
                  <a:schemeClr val="tx1">
                    <a:lumMod val="95000"/>
                    <a:lumOff val="5000"/>
                  </a:schemeClr>
                </a:solidFill>
              </a:rPr>
              <a:t>Batch – MIP-DA-09 </a:t>
            </a:r>
            <a:endParaRPr lang="en-IN" b="1" dirty="0">
              <a:solidFill>
                <a:schemeClr val="tx1">
                  <a:lumMod val="95000"/>
                  <a:lumOff val="5000"/>
                </a:schemeClr>
              </a:solidFill>
            </a:endParaRPr>
          </a:p>
        </p:txBody>
      </p:sp>
      <p:sp>
        <p:nvSpPr>
          <p:cNvPr id="4" name="Freeform 14"/>
          <p:cNvSpPr/>
          <p:nvPr/>
        </p:nvSpPr>
        <p:spPr>
          <a:xfrm>
            <a:off x="-20837" y="0"/>
            <a:ext cx="2862511" cy="1294228"/>
          </a:xfrm>
          <a:custGeom>
            <a:avLst/>
            <a:gdLst/>
            <a:ahLst/>
            <a:cxnLst/>
            <a:rect l="l" t="t" r="r" b="b"/>
            <a:pathLst>
              <a:path w="5539194" h="2700569">
                <a:moveTo>
                  <a:pt x="0" y="0"/>
                </a:moveTo>
                <a:lnTo>
                  <a:pt x="5539194" y="0"/>
                </a:lnTo>
                <a:lnTo>
                  <a:pt x="5539194" y="2700569"/>
                </a:lnTo>
                <a:lnTo>
                  <a:pt x="0" y="2700569"/>
                </a:lnTo>
                <a:lnTo>
                  <a:pt x="0" y="0"/>
                </a:lnTo>
                <a:close/>
              </a:path>
            </a:pathLst>
          </a:custGeom>
          <a:blipFill>
            <a:blip r:embed="rId3"/>
            <a:stretch>
              <a:fillRect t="-55239" b="-49872"/>
            </a:stretch>
          </a:blipFill>
          <a:ln w="28575">
            <a:solidFill>
              <a:schemeClr val="accent1">
                <a:lumMod val="75000"/>
              </a:schemeClr>
            </a:solidFill>
          </a:ln>
          <a:effectLst>
            <a:softEdge rad="63500"/>
          </a:effectLst>
        </p:spPr>
      </p:sp>
      <p:sp>
        <p:nvSpPr>
          <p:cNvPr id="5" name="Footer Placeholder 4"/>
          <p:cNvSpPr>
            <a:spLocks noGrp="1"/>
          </p:cNvSpPr>
          <p:nvPr>
            <p:ph type="ftr" sz="quarter" idx="11"/>
          </p:nvPr>
        </p:nvSpPr>
        <p:spPr/>
        <p:txBody>
          <a:bodyPr/>
          <a:lstStyle/>
          <a:p>
            <a:r>
              <a:rPr lang="en-IN" smtClean="0"/>
              <a:t>ANNU JHA</a:t>
            </a:r>
            <a:endParaRPr lang="en-IN"/>
          </a:p>
        </p:txBody>
      </p:sp>
      <p:sp>
        <p:nvSpPr>
          <p:cNvPr id="7" name="Title 1"/>
          <p:cNvSpPr txBox="1">
            <a:spLocks/>
          </p:cNvSpPr>
          <p:nvPr/>
        </p:nvSpPr>
        <p:spPr>
          <a:xfrm>
            <a:off x="677008" y="1451548"/>
            <a:ext cx="10837984" cy="2011679"/>
          </a:xfrm>
          <a:prstGeom prst="rect">
            <a:avLst/>
          </a:prstGeom>
          <a:ln w="38100" cap="flat" cmpd="sng" algn="ctr">
            <a:solidFill>
              <a:schemeClr val="accent2"/>
            </a:solidFill>
            <a:prstDash val="solid"/>
            <a:miter lim="800000"/>
          </a:ln>
          <a:effectLst>
            <a:softEdge rad="127000"/>
          </a:effectLst>
          <a:scene3d>
            <a:camera prst="orthographicFront"/>
            <a:lightRig rig="threePt" dir="t"/>
          </a:scene3d>
          <a:sp3d>
            <a:bevelT w="114300" prst="artDeco"/>
          </a:sp3d>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5400" b="1" cap="all" smtClean="0"/>
              <a:t>INTERNSHIP TASK – 2</a:t>
            </a:r>
            <a:br>
              <a:rPr lang="en-IN" sz="5400" b="1" cap="all" smtClean="0"/>
            </a:br>
            <a:r>
              <a:rPr lang="en-IN" sz="5400" b="1" cap="all" smtClean="0"/>
              <a:t>Corona Virus Analysis with SQL </a:t>
            </a:r>
            <a:endParaRPr lang="en-IN" sz="5400" b="1" cap="all" dirty="0"/>
          </a:p>
        </p:txBody>
      </p:sp>
      <p:sp>
        <p:nvSpPr>
          <p:cNvPr id="9" name="Freeform 14"/>
          <p:cNvSpPr/>
          <p:nvPr/>
        </p:nvSpPr>
        <p:spPr>
          <a:xfrm>
            <a:off x="-20837" y="-38637"/>
            <a:ext cx="2862511" cy="1294228"/>
          </a:xfrm>
          <a:custGeom>
            <a:avLst/>
            <a:gdLst/>
            <a:ahLst/>
            <a:cxnLst/>
            <a:rect l="l" t="t" r="r" b="b"/>
            <a:pathLst>
              <a:path w="5539194" h="2700569">
                <a:moveTo>
                  <a:pt x="0" y="0"/>
                </a:moveTo>
                <a:lnTo>
                  <a:pt x="5539194" y="0"/>
                </a:lnTo>
                <a:lnTo>
                  <a:pt x="5539194" y="2700569"/>
                </a:lnTo>
                <a:lnTo>
                  <a:pt x="0" y="2700569"/>
                </a:lnTo>
                <a:lnTo>
                  <a:pt x="0" y="0"/>
                </a:lnTo>
                <a:close/>
              </a:path>
            </a:pathLst>
          </a:custGeom>
          <a:blipFill>
            <a:blip r:embed="rId3"/>
            <a:stretch>
              <a:fillRect t="-55239" b="-49872"/>
            </a:stretch>
          </a:blipFill>
          <a:ln w="28575">
            <a:solidFill>
              <a:schemeClr val="accent1">
                <a:lumMod val="75000"/>
              </a:schemeClr>
            </a:solidFill>
          </a:ln>
          <a:effectLst>
            <a:softEdge rad="63500"/>
          </a:effectLst>
        </p:spPr>
      </p:sp>
      <p:grpSp>
        <p:nvGrpSpPr>
          <p:cNvPr id="12" name="Group 11"/>
          <p:cNvGrpSpPr/>
          <p:nvPr/>
        </p:nvGrpSpPr>
        <p:grpSpPr>
          <a:xfrm>
            <a:off x="-20837" y="-64395"/>
            <a:ext cx="12212837" cy="6842552"/>
            <a:chOff x="-20837" y="-64395"/>
            <a:chExt cx="12212837" cy="6842552"/>
          </a:xfrm>
        </p:grpSpPr>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7531" y="3547818"/>
              <a:ext cx="2424153" cy="3230339"/>
            </a:xfrm>
            <a:prstGeom prst="ellipse">
              <a:avLst/>
            </a:prstGeom>
            <a:ln>
              <a:noFill/>
            </a:ln>
            <a:effectLst>
              <a:softEdge rad="112500"/>
            </a:effectLst>
          </p:spPr>
        </p:pic>
        <p:sp>
          <p:nvSpPr>
            <p:cNvPr id="8" name="Content Placeholder 2"/>
            <p:cNvSpPr txBox="1">
              <a:spLocks/>
            </p:cNvSpPr>
            <p:nvPr/>
          </p:nvSpPr>
          <p:spPr>
            <a:xfrm>
              <a:off x="5566117" y="4228630"/>
              <a:ext cx="6625883" cy="942536"/>
            </a:xfrm>
            <a:prstGeom prst="rect">
              <a:avLst/>
            </a:prstGeom>
            <a:ln w="28575" cap="flat" cmpd="sng" algn="ctr">
              <a:solidFill>
                <a:schemeClr val="accent2"/>
              </a:solidFill>
              <a:prstDash val="solid"/>
              <a:miter lim="800000"/>
            </a:ln>
            <a:scene3d>
              <a:camera prst="orthographicFront"/>
              <a:lightRig rig="threePt" dir="t"/>
            </a:scene3d>
            <a:sp3d>
              <a:bevelT w="165100" prst="coolSlant"/>
            </a:sp3d>
          </p:spPr>
          <p:style>
            <a:lnRef idx="1">
              <a:schemeClr val="accent2"/>
            </a:lnRef>
            <a:fillRef idx="2">
              <a:schemeClr val="accent2"/>
            </a:fillRef>
            <a:effectRef idx="1">
              <a:schemeClr val="accent2"/>
            </a:effectRef>
            <a:fontRef idx="minor">
              <a:schemeClr val="dk1"/>
            </a:fontRef>
          </p:style>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buFont typeface="Arial" panose="020B0604020202020204" pitchFamily="34" charset="0"/>
                <a:buNone/>
              </a:pPr>
              <a:r>
                <a:rPr lang="en-IN" b="1" smtClean="0">
                  <a:solidFill>
                    <a:schemeClr val="tx1">
                      <a:lumMod val="95000"/>
                      <a:lumOff val="5000"/>
                    </a:schemeClr>
                  </a:solidFill>
                </a:rPr>
                <a:t>By. ANNU JHA</a:t>
              </a:r>
            </a:p>
            <a:p>
              <a:pPr marL="0" indent="0">
                <a:buFont typeface="Arial" panose="020B0604020202020204" pitchFamily="34" charset="0"/>
                <a:buNone/>
              </a:pPr>
              <a:r>
                <a:rPr lang="en-IN" b="1" smtClean="0">
                  <a:solidFill>
                    <a:schemeClr val="tx1">
                      <a:lumMod val="95000"/>
                      <a:lumOff val="5000"/>
                    </a:schemeClr>
                  </a:solidFill>
                </a:rPr>
                <a:t>Batch – MIP-DA-09 </a:t>
              </a:r>
              <a:endParaRPr lang="en-IN" b="1" dirty="0">
                <a:solidFill>
                  <a:schemeClr val="tx1">
                    <a:lumMod val="95000"/>
                    <a:lumOff val="5000"/>
                  </a:schemeClr>
                </a:solidFill>
              </a:endParaRPr>
            </a:p>
          </p:txBody>
        </p:sp>
        <p:sp>
          <p:nvSpPr>
            <p:cNvPr id="10" name="Title 1"/>
            <p:cNvSpPr txBox="1">
              <a:spLocks/>
            </p:cNvSpPr>
            <p:nvPr/>
          </p:nvSpPr>
          <p:spPr>
            <a:xfrm>
              <a:off x="677008" y="1425790"/>
              <a:ext cx="10837984" cy="2011679"/>
            </a:xfrm>
            <a:prstGeom prst="rect">
              <a:avLst/>
            </a:prstGeom>
            <a:ln w="38100" cap="flat" cmpd="sng" algn="ctr">
              <a:solidFill>
                <a:schemeClr val="accent2"/>
              </a:solidFill>
              <a:prstDash val="solid"/>
              <a:miter lim="800000"/>
            </a:ln>
            <a:effectLst>
              <a:softEdge rad="127000"/>
            </a:effectLst>
            <a:scene3d>
              <a:camera prst="orthographicFront"/>
              <a:lightRig rig="threePt" dir="t"/>
            </a:scene3d>
            <a:sp3d>
              <a:bevelT w="114300" prst="artDeco"/>
            </a:sp3d>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5400" b="1" cap="all" dirty="0" smtClean="0"/>
                <a:t>INTERNSHIP TASK – 2</a:t>
              </a:r>
              <a:br>
                <a:rPr lang="en-IN" sz="5400" b="1" cap="all" dirty="0" smtClean="0"/>
              </a:br>
              <a:r>
                <a:rPr lang="en-IN" sz="5400" b="1" cap="all" dirty="0" smtClean="0"/>
                <a:t>Corona Virus Analysis with SQL </a:t>
              </a:r>
              <a:endParaRPr lang="en-IN" sz="5400" b="1" cap="all" dirty="0"/>
            </a:p>
          </p:txBody>
        </p:sp>
        <p:sp>
          <p:nvSpPr>
            <p:cNvPr id="11" name="Freeform 14"/>
            <p:cNvSpPr/>
            <p:nvPr/>
          </p:nvSpPr>
          <p:spPr>
            <a:xfrm>
              <a:off x="-20837" y="-64395"/>
              <a:ext cx="2862511" cy="1294228"/>
            </a:xfrm>
            <a:custGeom>
              <a:avLst/>
              <a:gdLst/>
              <a:ahLst/>
              <a:cxnLst/>
              <a:rect l="l" t="t" r="r" b="b"/>
              <a:pathLst>
                <a:path w="5539194" h="2700569">
                  <a:moveTo>
                    <a:pt x="0" y="0"/>
                  </a:moveTo>
                  <a:lnTo>
                    <a:pt x="5539194" y="0"/>
                  </a:lnTo>
                  <a:lnTo>
                    <a:pt x="5539194" y="2700569"/>
                  </a:lnTo>
                  <a:lnTo>
                    <a:pt x="0" y="2700569"/>
                  </a:lnTo>
                  <a:lnTo>
                    <a:pt x="0" y="0"/>
                  </a:lnTo>
                  <a:close/>
                </a:path>
              </a:pathLst>
            </a:custGeom>
            <a:blipFill>
              <a:blip r:embed="rId3"/>
              <a:stretch>
                <a:fillRect t="-55239" b="-49872"/>
              </a:stretch>
            </a:blipFill>
            <a:ln w="28575">
              <a:solidFill>
                <a:schemeClr val="accent1">
                  <a:lumMod val="75000"/>
                </a:schemeClr>
              </a:solidFill>
            </a:ln>
            <a:effectLst>
              <a:softEdge rad="63500"/>
            </a:effectLst>
          </p:spPr>
        </p:sp>
      </p:grpSp>
    </p:spTree>
    <p:extLst>
      <p:ext uri="{BB962C8B-B14F-4D97-AF65-F5344CB8AC3E}">
        <p14:creationId xmlns:p14="http://schemas.microsoft.com/office/powerpoint/2010/main" val="2155044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IN" smtClean="0"/>
              <a:t>ANNU JHA</a:t>
            </a:r>
            <a:endParaRPr lang="en-IN"/>
          </a:p>
        </p:txBody>
      </p:sp>
      <p:sp>
        <p:nvSpPr>
          <p:cNvPr id="9" name="Title 6"/>
          <p:cNvSpPr txBox="1">
            <a:spLocks/>
          </p:cNvSpPr>
          <p:nvPr/>
        </p:nvSpPr>
        <p:spPr>
          <a:xfrm>
            <a:off x="233875" y="312719"/>
            <a:ext cx="11724250" cy="567564"/>
          </a:xfrm>
          <a:prstGeom prst="rect">
            <a:avLst/>
          </a:prstGeom>
          <a:solidFill>
            <a:schemeClr val="accent1">
              <a:lumMod val="50000"/>
            </a:schemeClr>
          </a:solidFill>
          <a:ln w="6350" cap="flat" cmpd="sng" algn="ctr">
            <a:solidFill>
              <a:schemeClr val="accent1">
                <a:lumMod val="75000"/>
              </a:schemeClr>
            </a:solidFill>
            <a:prstDash val="solid"/>
            <a:miter lim="800000"/>
          </a:ln>
          <a:effectLst>
            <a:softEdge rad="63500"/>
          </a:effectLst>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3200" b="1" dirty="0" smtClean="0">
                <a:solidFill>
                  <a:schemeClr val="bg1"/>
                </a:solidFill>
              </a:rPr>
              <a:t>VIEWING THE TABLE DATA</a:t>
            </a:r>
            <a:endParaRPr lang="en-IN" sz="3200" b="1" dirty="0">
              <a:solidFill>
                <a:schemeClr val="bg1"/>
              </a:solidFill>
            </a:endParaRPr>
          </a:p>
        </p:txBody>
      </p:sp>
      <p:grpSp>
        <p:nvGrpSpPr>
          <p:cNvPr id="6" name="Group 5"/>
          <p:cNvGrpSpPr/>
          <p:nvPr/>
        </p:nvGrpSpPr>
        <p:grpSpPr>
          <a:xfrm>
            <a:off x="141668" y="166397"/>
            <a:ext cx="11060805" cy="6479525"/>
            <a:chOff x="141668" y="166397"/>
            <a:chExt cx="11060805" cy="6479525"/>
          </a:xfrm>
        </p:grpSpPr>
        <p:pic>
          <p:nvPicPr>
            <p:cNvPr id="5" name="Picture 4"/>
            <p:cNvPicPr/>
            <p:nvPr/>
          </p:nvPicPr>
          <p:blipFill>
            <a:blip r:embed="rId2"/>
            <a:stretch>
              <a:fillRect/>
            </a:stretch>
          </p:blipFill>
          <p:spPr>
            <a:xfrm>
              <a:off x="989527" y="2713291"/>
              <a:ext cx="10212946" cy="3932631"/>
            </a:xfrm>
            <a:prstGeom prst="rect">
              <a:avLst/>
            </a:prstGeom>
            <a:effectLst>
              <a:softEdge rad="31750"/>
            </a:effectLst>
          </p:spPr>
        </p:pic>
        <p:sp>
          <p:nvSpPr>
            <p:cNvPr id="7" name="Freeform 14"/>
            <p:cNvSpPr/>
            <p:nvPr/>
          </p:nvSpPr>
          <p:spPr>
            <a:xfrm>
              <a:off x="141668" y="166397"/>
              <a:ext cx="2074720" cy="675249"/>
            </a:xfrm>
            <a:custGeom>
              <a:avLst/>
              <a:gdLst/>
              <a:ahLst/>
              <a:cxnLst/>
              <a:rect l="l" t="t" r="r" b="b"/>
              <a:pathLst>
                <a:path w="5539194" h="2700569">
                  <a:moveTo>
                    <a:pt x="0" y="0"/>
                  </a:moveTo>
                  <a:lnTo>
                    <a:pt x="5539194" y="0"/>
                  </a:lnTo>
                  <a:lnTo>
                    <a:pt x="5539194" y="2700569"/>
                  </a:lnTo>
                  <a:lnTo>
                    <a:pt x="0" y="2700569"/>
                  </a:lnTo>
                  <a:lnTo>
                    <a:pt x="0" y="0"/>
                  </a:lnTo>
                  <a:close/>
                </a:path>
              </a:pathLst>
            </a:custGeom>
            <a:blipFill>
              <a:blip r:embed="rId3"/>
              <a:stretch>
                <a:fillRect t="-55239" b="-49872"/>
              </a:stretch>
            </a:blipFill>
            <a:ln w="28575">
              <a:solidFill>
                <a:schemeClr val="accent1">
                  <a:lumMod val="75000"/>
                </a:schemeClr>
              </a:solidFill>
            </a:ln>
            <a:effectLst>
              <a:softEdge rad="63500"/>
            </a:effectLst>
          </p:spPr>
        </p:sp>
        <p:pic>
          <p:nvPicPr>
            <p:cNvPr id="4" name="Picture 3"/>
            <p:cNvPicPr>
              <a:picLocks noChangeAspect="1"/>
            </p:cNvPicPr>
            <p:nvPr/>
          </p:nvPicPr>
          <p:blipFill>
            <a:blip r:embed="rId4"/>
            <a:stretch>
              <a:fillRect/>
            </a:stretch>
          </p:blipFill>
          <p:spPr>
            <a:xfrm>
              <a:off x="2347232" y="1122034"/>
              <a:ext cx="6783890" cy="1349505"/>
            </a:xfrm>
            <a:prstGeom prst="rect">
              <a:avLst/>
            </a:prstGeom>
            <a:effectLst>
              <a:softEdge rad="31750"/>
            </a:effectLst>
          </p:spPr>
        </p:pic>
      </p:grpSp>
    </p:spTree>
    <p:extLst>
      <p:ext uri="{BB962C8B-B14F-4D97-AF65-F5344CB8AC3E}">
        <p14:creationId xmlns:p14="http://schemas.microsoft.com/office/powerpoint/2010/main" val="25212145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008" y="2287621"/>
            <a:ext cx="10837984" cy="2011679"/>
          </a:xfrm>
          <a:ln w="38100"/>
          <a:effectLst>
            <a:softEdge rad="127000"/>
          </a:effectLst>
          <a:scene3d>
            <a:camera prst="orthographicFront"/>
            <a:lightRig rig="threePt" dir="t"/>
          </a:scene3d>
          <a:sp3d>
            <a:bevelT w="114300" prst="artDeco"/>
          </a:sp3d>
        </p:spPr>
        <p:style>
          <a:lnRef idx="1">
            <a:schemeClr val="accent2"/>
          </a:lnRef>
          <a:fillRef idx="2">
            <a:schemeClr val="accent2"/>
          </a:fillRef>
          <a:effectRef idx="1">
            <a:schemeClr val="accent2"/>
          </a:effectRef>
          <a:fontRef idx="minor">
            <a:schemeClr val="dk1"/>
          </a:fontRef>
        </p:style>
        <p:txBody>
          <a:bodyPr>
            <a:normAutofit/>
          </a:bodyPr>
          <a:lstStyle/>
          <a:p>
            <a:pPr algn="ctr"/>
            <a:r>
              <a:rPr lang="en-IN" sz="5400" b="1" dirty="0" smtClean="0"/>
              <a:t>INSIGHTS FROM CORONAVIRUS DATA ANALYSIS</a:t>
            </a:r>
            <a:endParaRPr lang="en-IN" sz="5400" b="1" dirty="0"/>
          </a:p>
        </p:txBody>
      </p:sp>
      <p:sp>
        <p:nvSpPr>
          <p:cNvPr id="4" name="Freeform 14"/>
          <p:cNvSpPr/>
          <p:nvPr/>
        </p:nvSpPr>
        <p:spPr>
          <a:xfrm>
            <a:off x="0" y="230571"/>
            <a:ext cx="2862511" cy="1294228"/>
          </a:xfrm>
          <a:custGeom>
            <a:avLst/>
            <a:gdLst/>
            <a:ahLst/>
            <a:cxnLst/>
            <a:rect l="l" t="t" r="r" b="b"/>
            <a:pathLst>
              <a:path w="5539194" h="2700569">
                <a:moveTo>
                  <a:pt x="0" y="0"/>
                </a:moveTo>
                <a:lnTo>
                  <a:pt x="5539194" y="0"/>
                </a:lnTo>
                <a:lnTo>
                  <a:pt x="5539194" y="2700569"/>
                </a:lnTo>
                <a:lnTo>
                  <a:pt x="0" y="2700569"/>
                </a:lnTo>
                <a:lnTo>
                  <a:pt x="0" y="0"/>
                </a:lnTo>
                <a:close/>
              </a:path>
            </a:pathLst>
          </a:custGeom>
          <a:blipFill>
            <a:blip r:embed="rId3"/>
            <a:stretch>
              <a:fillRect t="-55239" b="-49872"/>
            </a:stretch>
          </a:blipFill>
          <a:ln w="28575">
            <a:solidFill>
              <a:schemeClr val="accent1">
                <a:lumMod val="75000"/>
              </a:schemeClr>
            </a:solidFill>
          </a:ln>
          <a:effectLst>
            <a:softEdge rad="63500"/>
          </a:effectLst>
        </p:spPr>
      </p:sp>
      <p:sp>
        <p:nvSpPr>
          <p:cNvPr id="5" name="Footer Placeholder 4"/>
          <p:cNvSpPr>
            <a:spLocks noGrp="1"/>
          </p:cNvSpPr>
          <p:nvPr>
            <p:ph type="ftr" sz="quarter" idx="11"/>
          </p:nvPr>
        </p:nvSpPr>
        <p:spPr/>
        <p:txBody>
          <a:bodyPr/>
          <a:lstStyle/>
          <a:p>
            <a:r>
              <a:rPr lang="en-IN" smtClean="0"/>
              <a:t>ANNU JHA</a:t>
            </a:r>
            <a:endParaRPr lang="en-IN"/>
          </a:p>
        </p:txBody>
      </p:sp>
    </p:spTree>
    <p:extLst>
      <p:ext uri="{BB962C8B-B14F-4D97-AF65-F5344CB8AC3E}">
        <p14:creationId xmlns:p14="http://schemas.microsoft.com/office/powerpoint/2010/main" val="29669385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IN" smtClean="0"/>
              <a:t>ANNU JHA</a:t>
            </a:r>
            <a:endParaRPr lang="en-IN"/>
          </a:p>
        </p:txBody>
      </p:sp>
      <p:sp>
        <p:nvSpPr>
          <p:cNvPr id="9" name="Title 6"/>
          <p:cNvSpPr txBox="1">
            <a:spLocks/>
          </p:cNvSpPr>
          <p:nvPr/>
        </p:nvSpPr>
        <p:spPr>
          <a:xfrm>
            <a:off x="233875" y="321972"/>
            <a:ext cx="11724250" cy="791548"/>
          </a:xfrm>
          <a:prstGeom prst="rect">
            <a:avLst/>
          </a:prstGeom>
          <a:solidFill>
            <a:schemeClr val="accent1">
              <a:lumMod val="50000"/>
            </a:schemeClr>
          </a:solidFill>
          <a:ln w="6350" cap="flat" cmpd="sng" algn="ctr">
            <a:solidFill>
              <a:schemeClr val="accent1">
                <a:lumMod val="75000"/>
              </a:schemeClr>
            </a:solidFill>
            <a:prstDash val="solid"/>
            <a:miter lim="800000"/>
          </a:ln>
          <a:effectLst>
            <a:softEdge rad="63500"/>
          </a:effectLst>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3200" b="1" dirty="0" smtClean="0">
                <a:solidFill>
                  <a:schemeClr val="bg1"/>
                </a:solidFill>
              </a:rPr>
              <a:t>1. TO AVOID ANY ERRORS, CHECK MISSING VALUE / NULL VALUE </a:t>
            </a:r>
            <a:endParaRPr lang="en-IN" sz="3200" b="1" dirty="0">
              <a:solidFill>
                <a:schemeClr val="bg1"/>
              </a:solidFill>
            </a:endParaRPr>
          </a:p>
        </p:txBody>
      </p:sp>
      <p:pic>
        <p:nvPicPr>
          <p:cNvPr id="3" name="Picture 2"/>
          <p:cNvPicPr>
            <a:picLocks noChangeAspect="1"/>
          </p:cNvPicPr>
          <p:nvPr/>
        </p:nvPicPr>
        <p:blipFill>
          <a:blip r:embed="rId2"/>
          <a:stretch>
            <a:fillRect/>
          </a:stretch>
        </p:blipFill>
        <p:spPr>
          <a:xfrm>
            <a:off x="344241" y="1222951"/>
            <a:ext cx="4305836" cy="4042223"/>
          </a:xfrm>
          <a:prstGeom prst="rect">
            <a:avLst/>
          </a:prstGeom>
          <a:effectLst>
            <a:softEdge rad="31750"/>
          </a:effectLst>
        </p:spPr>
      </p:pic>
      <p:pic>
        <p:nvPicPr>
          <p:cNvPr id="4" name="Picture 3"/>
          <p:cNvPicPr>
            <a:picLocks noChangeAspect="1"/>
          </p:cNvPicPr>
          <p:nvPr/>
        </p:nvPicPr>
        <p:blipFill>
          <a:blip r:embed="rId3"/>
          <a:stretch>
            <a:fillRect/>
          </a:stretch>
        </p:blipFill>
        <p:spPr>
          <a:xfrm>
            <a:off x="4954609" y="1692009"/>
            <a:ext cx="6896893" cy="1234629"/>
          </a:xfrm>
          <a:prstGeom prst="rect">
            <a:avLst/>
          </a:prstGeom>
          <a:effectLst>
            <a:softEdge rad="31750"/>
          </a:effectLst>
        </p:spPr>
      </p:pic>
      <p:pic>
        <p:nvPicPr>
          <p:cNvPr id="5" name="Picture 4"/>
          <p:cNvPicPr>
            <a:picLocks noChangeAspect="1"/>
          </p:cNvPicPr>
          <p:nvPr/>
        </p:nvPicPr>
        <p:blipFill>
          <a:blip r:embed="rId4"/>
          <a:stretch>
            <a:fillRect/>
          </a:stretch>
        </p:blipFill>
        <p:spPr>
          <a:xfrm>
            <a:off x="4954609" y="3340221"/>
            <a:ext cx="6896893" cy="1567691"/>
          </a:xfrm>
          <a:prstGeom prst="rect">
            <a:avLst/>
          </a:prstGeom>
          <a:effectLst>
            <a:softEdge rad="31750"/>
          </a:effectLst>
        </p:spPr>
      </p:pic>
      <p:sp>
        <p:nvSpPr>
          <p:cNvPr id="8" name="Content Placeholder 7"/>
          <p:cNvSpPr>
            <a:spLocks noGrp="1"/>
          </p:cNvSpPr>
          <p:nvPr>
            <p:ph idx="1"/>
          </p:nvPr>
        </p:nvSpPr>
        <p:spPr>
          <a:xfrm>
            <a:off x="1227786" y="5486401"/>
            <a:ext cx="9736428" cy="869950"/>
          </a:xfrm>
          <a:solidFill>
            <a:schemeClr val="accent1">
              <a:lumMod val="50000"/>
            </a:schemeClr>
          </a:solidFill>
          <a:effectLst>
            <a:softEdge rad="63500"/>
          </a:effectLst>
        </p:spPr>
        <p:style>
          <a:lnRef idx="1">
            <a:schemeClr val="accent1"/>
          </a:lnRef>
          <a:fillRef idx="2">
            <a:schemeClr val="accent1"/>
          </a:fillRef>
          <a:effectRef idx="1">
            <a:schemeClr val="accent1"/>
          </a:effectRef>
          <a:fontRef idx="minor">
            <a:schemeClr val="dk1"/>
          </a:fontRef>
        </p:style>
        <p:txBody>
          <a:bodyPr>
            <a:normAutofit/>
          </a:bodyPr>
          <a:lstStyle/>
          <a:p>
            <a:pPr marL="0" indent="0" algn="ctr">
              <a:buNone/>
            </a:pPr>
            <a:r>
              <a:rPr lang="en-IN" b="1" u="sng" dirty="0" smtClean="0">
                <a:solidFill>
                  <a:schemeClr val="bg1"/>
                </a:solidFill>
              </a:rPr>
              <a:t>Insights</a:t>
            </a:r>
            <a:r>
              <a:rPr lang="en-IN" b="1" dirty="0" smtClean="0">
                <a:solidFill>
                  <a:schemeClr val="bg1"/>
                </a:solidFill>
              </a:rPr>
              <a:t>: The </a:t>
            </a:r>
            <a:r>
              <a:rPr lang="en-IN" b="1" dirty="0">
                <a:solidFill>
                  <a:schemeClr val="bg1"/>
                </a:solidFill>
              </a:rPr>
              <a:t>analysis reveals that there are </a:t>
            </a:r>
            <a:r>
              <a:rPr lang="en-IN" b="1" i="1" dirty="0">
                <a:solidFill>
                  <a:schemeClr val="bg1"/>
                </a:solidFill>
              </a:rPr>
              <a:t>no null values </a:t>
            </a:r>
            <a:r>
              <a:rPr lang="en-IN" b="1" dirty="0">
                <a:solidFill>
                  <a:schemeClr val="bg1"/>
                </a:solidFill>
              </a:rPr>
              <a:t>present in the table. </a:t>
            </a:r>
          </a:p>
        </p:txBody>
      </p:sp>
      <p:cxnSp>
        <p:nvCxnSpPr>
          <p:cNvPr id="10" name="Curved Connector 9"/>
          <p:cNvCxnSpPr/>
          <p:nvPr/>
        </p:nvCxnSpPr>
        <p:spPr>
          <a:xfrm rot="10800000" flipV="1">
            <a:off x="5550795" y="4710576"/>
            <a:ext cx="1390919" cy="837126"/>
          </a:xfrm>
          <a:prstGeom prst="curved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339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IN" smtClean="0"/>
              <a:t>ANNU JHA</a:t>
            </a:r>
            <a:endParaRPr lang="en-IN"/>
          </a:p>
        </p:txBody>
      </p:sp>
      <p:sp>
        <p:nvSpPr>
          <p:cNvPr id="9" name="Title 6"/>
          <p:cNvSpPr txBox="1">
            <a:spLocks/>
          </p:cNvSpPr>
          <p:nvPr/>
        </p:nvSpPr>
        <p:spPr>
          <a:xfrm>
            <a:off x="220996" y="501878"/>
            <a:ext cx="11724250" cy="715714"/>
          </a:xfrm>
          <a:prstGeom prst="rect">
            <a:avLst/>
          </a:prstGeom>
          <a:solidFill>
            <a:schemeClr val="accent1">
              <a:lumMod val="50000"/>
            </a:schemeClr>
          </a:solidFill>
          <a:ln w="6350" cap="flat" cmpd="sng" algn="ctr">
            <a:solidFill>
              <a:schemeClr val="accent1">
                <a:lumMod val="75000"/>
              </a:schemeClr>
            </a:solidFill>
            <a:prstDash val="solid"/>
            <a:miter lim="800000"/>
          </a:ln>
          <a:effectLst>
            <a:softEdge rad="63500"/>
          </a:effectLst>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3200" b="1" dirty="0" smtClean="0">
                <a:solidFill>
                  <a:schemeClr val="bg1"/>
                </a:solidFill>
              </a:rPr>
              <a:t>2</a:t>
            </a:r>
            <a:r>
              <a:rPr lang="en-IN" sz="3200" b="1" dirty="0">
                <a:solidFill>
                  <a:schemeClr val="bg1"/>
                </a:solidFill>
              </a:rPr>
              <a:t>. If NULL values are present, update them with zeros for all columns. </a:t>
            </a:r>
          </a:p>
        </p:txBody>
      </p:sp>
      <p:pic>
        <p:nvPicPr>
          <p:cNvPr id="4" name="Picture 3"/>
          <p:cNvPicPr>
            <a:picLocks noChangeAspect="1"/>
          </p:cNvPicPr>
          <p:nvPr/>
        </p:nvPicPr>
        <p:blipFill>
          <a:blip r:embed="rId2"/>
          <a:stretch>
            <a:fillRect/>
          </a:stretch>
        </p:blipFill>
        <p:spPr>
          <a:xfrm>
            <a:off x="1506162" y="1476014"/>
            <a:ext cx="8899968" cy="1234629"/>
          </a:xfrm>
          <a:prstGeom prst="rect">
            <a:avLst/>
          </a:prstGeom>
          <a:effectLst>
            <a:softEdge rad="31750"/>
          </a:effectLst>
        </p:spPr>
      </p:pic>
      <p:pic>
        <p:nvPicPr>
          <p:cNvPr id="5" name="Picture 4"/>
          <p:cNvPicPr>
            <a:picLocks noChangeAspect="1"/>
          </p:cNvPicPr>
          <p:nvPr/>
        </p:nvPicPr>
        <p:blipFill>
          <a:blip r:embed="rId3"/>
          <a:stretch>
            <a:fillRect/>
          </a:stretch>
        </p:blipFill>
        <p:spPr>
          <a:xfrm>
            <a:off x="1506162" y="3043651"/>
            <a:ext cx="8899968" cy="1773046"/>
          </a:xfrm>
          <a:prstGeom prst="rect">
            <a:avLst/>
          </a:prstGeom>
          <a:effectLst>
            <a:softEdge rad="31750"/>
          </a:effectLst>
        </p:spPr>
      </p:pic>
      <p:sp>
        <p:nvSpPr>
          <p:cNvPr id="8" name="Content Placeholder 7"/>
          <p:cNvSpPr>
            <a:spLocks noGrp="1"/>
          </p:cNvSpPr>
          <p:nvPr>
            <p:ph idx="1"/>
          </p:nvPr>
        </p:nvSpPr>
        <p:spPr>
          <a:xfrm>
            <a:off x="1087932" y="5075119"/>
            <a:ext cx="9736428" cy="1281231"/>
          </a:xfrm>
          <a:solidFill>
            <a:schemeClr val="accent1">
              <a:lumMod val="50000"/>
            </a:schemeClr>
          </a:solidFill>
          <a:effectLst>
            <a:softEdge rad="63500"/>
          </a:effectLst>
        </p:spPr>
        <p:style>
          <a:lnRef idx="1">
            <a:schemeClr val="accent1"/>
          </a:lnRef>
          <a:fillRef idx="2">
            <a:schemeClr val="accent1"/>
          </a:fillRef>
          <a:effectRef idx="1">
            <a:schemeClr val="accent1"/>
          </a:effectRef>
          <a:fontRef idx="minor">
            <a:schemeClr val="dk1"/>
          </a:fontRef>
        </p:style>
        <p:txBody>
          <a:bodyPr>
            <a:normAutofit/>
          </a:bodyPr>
          <a:lstStyle/>
          <a:p>
            <a:pPr marL="0" indent="0" algn="ctr">
              <a:buNone/>
            </a:pPr>
            <a:r>
              <a:rPr lang="en-IN" u="sng" dirty="0" smtClean="0">
                <a:solidFill>
                  <a:schemeClr val="bg1"/>
                </a:solidFill>
              </a:rPr>
              <a:t>Insights</a:t>
            </a:r>
            <a:r>
              <a:rPr lang="en-IN" dirty="0" smtClean="0">
                <a:solidFill>
                  <a:schemeClr val="bg1"/>
                </a:solidFill>
              </a:rPr>
              <a:t>: As </a:t>
            </a:r>
            <a:r>
              <a:rPr lang="en-IN" dirty="0">
                <a:solidFill>
                  <a:schemeClr val="bg1"/>
                </a:solidFill>
              </a:rPr>
              <a:t>the output indicates the absence of null values in the table, there is no requirement to update any null values.</a:t>
            </a:r>
            <a:endParaRPr lang="en-IN" b="1" dirty="0">
              <a:solidFill>
                <a:schemeClr val="bg1"/>
              </a:solidFill>
            </a:endParaRPr>
          </a:p>
        </p:txBody>
      </p:sp>
      <p:sp>
        <p:nvSpPr>
          <p:cNvPr id="11" name="Content Placeholder 7"/>
          <p:cNvSpPr txBox="1">
            <a:spLocks/>
          </p:cNvSpPr>
          <p:nvPr/>
        </p:nvSpPr>
        <p:spPr>
          <a:xfrm>
            <a:off x="1087932" y="5075120"/>
            <a:ext cx="9736428" cy="1281231"/>
          </a:xfrm>
          <a:prstGeom prst="rect">
            <a:avLst/>
          </a:prstGeom>
          <a:solidFill>
            <a:schemeClr val="accent1">
              <a:lumMod val="50000"/>
            </a:schemeClr>
          </a:solidFill>
          <a:effectLst>
            <a:softEdge rad="63500"/>
          </a:effectLst>
        </p:spPr>
        <p:style>
          <a:lnRef idx="1">
            <a:schemeClr val="accent1"/>
          </a:lnRef>
          <a:fillRef idx="2">
            <a:schemeClr val="accent1"/>
          </a:fillRef>
          <a:effectRef idx="1">
            <a:schemeClr val="accent1"/>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gn="ctr">
              <a:buFont typeface="Arial" panose="020B0604020202020204" pitchFamily="34" charset="0"/>
              <a:buNone/>
            </a:pPr>
            <a:r>
              <a:rPr lang="en-IN" u="sng" dirty="0" smtClean="0">
                <a:solidFill>
                  <a:schemeClr val="bg1"/>
                </a:solidFill>
              </a:rPr>
              <a:t>Insights</a:t>
            </a:r>
            <a:r>
              <a:rPr lang="en-IN" dirty="0" smtClean="0">
                <a:solidFill>
                  <a:schemeClr val="bg1"/>
                </a:solidFill>
              </a:rPr>
              <a:t>: As the output indicates the absence of null values in the table, there is no requirement to update any null values.</a:t>
            </a:r>
            <a:endParaRPr lang="en-IN" b="1" dirty="0">
              <a:solidFill>
                <a:schemeClr val="bg1"/>
              </a:solidFill>
            </a:endParaRPr>
          </a:p>
        </p:txBody>
      </p:sp>
      <p:sp>
        <p:nvSpPr>
          <p:cNvPr id="13" name="Content Placeholder 7"/>
          <p:cNvSpPr txBox="1">
            <a:spLocks/>
          </p:cNvSpPr>
          <p:nvPr/>
        </p:nvSpPr>
        <p:spPr>
          <a:xfrm>
            <a:off x="1087932" y="5075121"/>
            <a:ext cx="9736428" cy="1281231"/>
          </a:xfrm>
          <a:prstGeom prst="rect">
            <a:avLst/>
          </a:prstGeom>
          <a:solidFill>
            <a:schemeClr val="accent1">
              <a:lumMod val="50000"/>
            </a:schemeClr>
          </a:solidFill>
          <a:effectLst>
            <a:softEdge rad="63500"/>
          </a:effectLst>
        </p:spPr>
        <p:style>
          <a:lnRef idx="1">
            <a:schemeClr val="accent1"/>
          </a:lnRef>
          <a:fillRef idx="2">
            <a:schemeClr val="accent1"/>
          </a:fillRef>
          <a:effectRef idx="1">
            <a:schemeClr val="accent1"/>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gn="ctr">
              <a:buFont typeface="Arial" panose="020B0604020202020204" pitchFamily="34" charset="0"/>
              <a:buNone/>
            </a:pPr>
            <a:r>
              <a:rPr lang="en-IN" u="sng" dirty="0" smtClean="0">
                <a:solidFill>
                  <a:schemeClr val="bg1"/>
                </a:solidFill>
              </a:rPr>
              <a:t>Insights</a:t>
            </a:r>
            <a:r>
              <a:rPr lang="en-IN" dirty="0" smtClean="0">
                <a:solidFill>
                  <a:schemeClr val="bg1"/>
                </a:solidFill>
              </a:rPr>
              <a:t>: As the output indicates the absence of null values in the table, there is no requirement to update any null values.</a:t>
            </a:r>
            <a:endParaRPr lang="en-IN" b="1" dirty="0">
              <a:solidFill>
                <a:schemeClr val="bg1"/>
              </a:solidFill>
            </a:endParaRPr>
          </a:p>
        </p:txBody>
      </p:sp>
      <p:cxnSp>
        <p:nvCxnSpPr>
          <p:cNvPr id="14" name="Curved Connector 13"/>
          <p:cNvCxnSpPr/>
          <p:nvPr/>
        </p:nvCxnSpPr>
        <p:spPr>
          <a:xfrm rot="10800000" flipV="1">
            <a:off x="5640949" y="4494723"/>
            <a:ext cx="910102" cy="643948"/>
          </a:xfrm>
          <a:prstGeom prst="curved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7171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IN" dirty="0" smtClean="0"/>
              <a:t>ANNU JHA</a:t>
            </a:r>
            <a:endParaRPr lang="en-IN" dirty="0"/>
          </a:p>
        </p:txBody>
      </p:sp>
      <p:sp>
        <p:nvSpPr>
          <p:cNvPr id="9" name="Title 6"/>
          <p:cNvSpPr txBox="1">
            <a:spLocks/>
          </p:cNvSpPr>
          <p:nvPr/>
        </p:nvSpPr>
        <p:spPr>
          <a:xfrm>
            <a:off x="233875" y="489397"/>
            <a:ext cx="11724250" cy="752575"/>
          </a:xfrm>
          <a:prstGeom prst="rect">
            <a:avLst/>
          </a:prstGeom>
          <a:solidFill>
            <a:schemeClr val="accent1">
              <a:lumMod val="50000"/>
            </a:schemeClr>
          </a:solidFill>
          <a:ln w="6350" cap="flat" cmpd="sng" algn="ctr">
            <a:solidFill>
              <a:schemeClr val="accent1">
                <a:lumMod val="75000"/>
              </a:schemeClr>
            </a:solidFill>
            <a:prstDash val="solid"/>
            <a:miter lim="800000"/>
          </a:ln>
          <a:effectLst>
            <a:softEdge rad="63500"/>
          </a:effectLst>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3200" b="1" dirty="0" smtClean="0">
                <a:solidFill>
                  <a:schemeClr val="bg1"/>
                </a:solidFill>
              </a:rPr>
              <a:t>3. Check </a:t>
            </a:r>
            <a:r>
              <a:rPr lang="en-IN" sz="3200" b="1" dirty="0">
                <a:solidFill>
                  <a:schemeClr val="bg1"/>
                </a:solidFill>
              </a:rPr>
              <a:t>t</a:t>
            </a:r>
            <a:r>
              <a:rPr lang="en-IN" sz="3200" b="1" dirty="0" smtClean="0">
                <a:solidFill>
                  <a:schemeClr val="bg1"/>
                </a:solidFill>
              </a:rPr>
              <a:t>otal number of rows in the table.</a:t>
            </a:r>
            <a:endParaRPr lang="en-IN" sz="3200" b="1" dirty="0">
              <a:solidFill>
                <a:schemeClr val="bg1"/>
              </a:solidFill>
            </a:endParaRPr>
          </a:p>
        </p:txBody>
      </p:sp>
      <p:sp>
        <p:nvSpPr>
          <p:cNvPr id="8" name="Content Placeholder 7"/>
          <p:cNvSpPr>
            <a:spLocks noGrp="1"/>
          </p:cNvSpPr>
          <p:nvPr>
            <p:ph idx="1"/>
          </p:nvPr>
        </p:nvSpPr>
        <p:spPr>
          <a:xfrm>
            <a:off x="1100811" y="5550794"/>
            <a:ext cx="9736428" cy="590450"/>
          </a:xfrm>
          <a:solidFill>
            <a:schemeClr val="accent1">
              <a:lumMod val="50000"/>
            </a:schemeClr>
          </a:solidFill>
          <a:effectLst>
            <a:softEdge rad="63500"/>
          </a:effectLst>
        </p:spPr>
        <p:style>
          <a:lnRef idx="1">
            <a:schemeClr val="accent1"/>
          </a:lnRef>
          <a:fillRef idx="2">
            <a:schemeClr val="accent1"/>
          </a:fillRef>
          <a:effectRef idx="1">
            <a:schemeClr val="accent1"/>
          </a:effectRef>
          <a:fontRef idx="minor">
            <a:schemeClr val="dk1"/>
          </a:fontRef>
        </p:style>
        <p:txBody>
          <a:bodyPr>
            <a:normAutofit/>
          </a:bodyPr>
          <a:lstStyle/>
          <a:p>
            <a:pPr marL="0" indent="0" algn="ctr">
              <a:buNone/>
            </a:pPr>
            <a:r>
              <a:rPr lang="en-IN" b="1" u="sng" dirty="0" smtClean="0">
                <a:solidFill>
                  <a:schemeClr val="bg1"/>
                </a:solidFill>
              </a:rPr>
              <a:t>Insights</a:t>
            </a:r>
            <a:r>
              <a:rPr lang="en-IN" b="1" dirty="0" smtClean="0">
                <a:solidFill>
                  <a:schemeClr val="bg1"/>
                </a:solidFill>
              </a:rPr>
              <a:t>: The </a:t>
            </a:r>
            <a:r>
              <a:rPr lang="en-IN" b="1" dirty="0">
                <a:solidFill>
                  <a:schemeClr val="bg1"/>
                </a:solidFill>
              </a:rPr>
              <a:t>table "corona_virus" contains 78,385 rows.</a:t>
            </a:r>
          </a:p>
        </p:txBody>
      </p:sp>
      <p:pic>
        <p:nvPicPr>
          <p:cNvPr id="3" name="Picture 2"/>
          <p:cNvPicPr>
            <a:picLocks noChangeAspect="1"/>
          </p:cNvPicPr>
          <p:nvPr/>
        </p:nvPicPr>
        <p:blipFill>
          <a:blip r:embed="rId2"/>
          <a:stretch>
            <a:fillRect/>
          </a:stretch>
        </p:blipFill>
        <p:spPr>
          <a:xfrm>
            <a:off x="1556197" y="1457078"/>
            <a:ext cx="9079606" cy="2187268"/>
          </a:xfrm>
          <a:prstGeom prst="rect">
            <a:avLst/>
          </a:prstGeom>
          <a:effectLst>
            <a:softEdge rad="31750"/>
          </a:effectLst>
        </p:spPr>
      </p:pic>
      <p:pic>
        <p:nvPicPr>
          <p:cNvPr id="6" name="Picture 5"/>
          <p:cNvPicPr>
            <a:picLocks noChangeAspect="1"/>
          </p:cNvPicPr>
          <p:nvPr/>
        </p:nvPicPr>
        <p:blipFill>
          <a:blip r:embed="rId3"/>
          <a:stretch>
            <a:fillRect/>
          </a:stretch>
        </p:blipFill>
        <p:spPr>
          <a:xfrm>
            <a:off x="4183144" y="3739129"/>
            <a:ext cx="3278360" cy="1716882"/>
          </a:xfrm>
          <a:prstGeom prst="rect">
            <a:avLst/>
          </a:prstGeom>
          <a:effectLst>
            <a:softEdge rad="63500"/>
          </a:effectLst>
        </p:spPr>
      </p:pic>
    </p:spTree>
    <p:extLst>
      <p:ext uri="{BB962C8B-B14F-4D97-AF65-F5344CB8AC3E}">
        <p14:creationId xmlns:p14="http://schemas.microsoft.com/office/powerpoint/2010/main" val="2376338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IN" dirty="0" smtClean="0"/>
              <a:t>ANNU JHA</a:t>
            </a:r>
            <a:endParaRPr lang="en-IN" dirty="0"/>
          </a:p>
        </p:txBody>
      </p:sp>
      <p:sp>
        <p:nvSpPr>
          <p:cNvPr id="9" name="Title 6"/>
          <p:cNvSpPr txBox="1">
            <a:spLocks/>
          </p:cNvSpPr>
          <p:nvPr/>
        </p:nvSpPr>
        <p:spPr>
          <a:xfrm>
            <a:off x="233875" y="377743"/>
            <a:ext cx="11724250" cy="811994"/>
          </a:xfrm>
          <a:prstGeom prst="rect">
            <a:avLst/>
          </a:prstGeom>
          <a:solidFill>
            <a:schemeClr val="accent1">
              <a:lumMod val="50000"/>
            </a:schemeClr>
          </a:solidFill>
          <a:ln w="6350" cap="flat" cmpd="sng" algn="ctr">
            <a:solidFill>
              <a:schemeClr val="accent1">
                <a:lumMod val="75000"/>
              </a:schemeClr>
            </a:solidFill>
            <a:prstDash val="solid"/>
            <a:miter lim="800000"/>
          </a:ln>
          <a:effectLst>
            <a:softEdge rad="63500"/>
          </a:effectLst>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3200" b="1" dirty="0">
                <a:solidFill>
                  <a:schemeClr val="bg1"/>
                </a:solidFill>
              </a:rPr>
              <a:t>4</a:t>
            </a:r>
            <a:r>
              <a:rPr lang="en-IN" sz="3200" b="1" dirty="0" smtClean="0">
                <a:solidFill>
                  <a:schemeClr val="bg1"/>
                </a:solidFill>
              </a:rPr>
              <a:t>. </a:t>
            </a:r>
            <a:r>
              <a:rPr lang="en-IN" sz="3200" b="1" dirty="0">
                <a:solidFill>
                  <a:schemeClr val="bg1"/>
                </a:solidFill>
              </a:rPr>
              <a:t>Verify the start and end dates of corona virus reporting.</a:t>
            </a:r>
          </a:p>
        </p:txBody>
      </p:sp>
      <p:sp>
        <p:nvSpPr>
          <p:cNvPr id="8" name="Content Placeholder 7"/>
          <p:cNvSpPr>
            <a:spLocks noGrp="1"/>
          </p:cNvSpPr>
          <p:nvPr>
            <p:ph idx="1"/>
          </p:nvPr>
        </p:nvSpPr>
        <p:spPr>
          <a:xfrm>
            <a:off x="233875" y="5409128"/>
            <a:ext cx="11724250" cy="947222"/>
          </a:xfrm>
          <a:solidFill>
            <a:schemeClr val="accent1">
              <a:lumMod val="50000"/>
            </a:schemeClr>
          </a:solidFill>
          <a:effectLst>
            <a:softEdge rad="63500"/>
          </a:effectLst>
        </p:spPr>
        <p:style>
          <a:lnRef idx="1">
            <a:schemeClr val="accent1"/>
          </a:lnRef>
          <a:fillRef idx="2">
            <a:schemeClr val="accent1"/>
          </a:fillRef>
          <a:effectRef idx="1">
            <a:schemeClr val="accent1"/>
          </a:effectRef>
          <a:fontRef idx="minor">
            <a:schemeClr val="dk1"/>
          </a:fontRef>
        </p:style>
        <p:txBody>
          <a:bodyPr>
            <a:normAutofit/>
          </a:bodyPr>
          <a:lstStyle/>
          <a:p>
            <a:pPr marL="0" indent="0" algn="ctr">
              <a:buNone/>
            </a:pPr>
            <a:r>
              <a:rPr lang="en-IN" u="sng" dirty="0" smtClean="0">
                <a:solidFill>
                  <a:schemeClr val="bg1"/>
                </a:solidFill>
              </a:rPr>
              <a:t>Insights</a:t>
            </a:r>
            <a:r>
              <a:rPr lang="en-IN" dirty="0" smtClean="0">
                <a:solidFill>
                  <a:schemeClr val="bg1"/>
                </a:solidFill>
              </a:rPr>
              <a:t>: </a:t>
            </a:r>
            <a:r>
              <a:rPr lang="en-IN" dirty="0">
                <a:solidFill>
                  <a:schemeClr val="bg1"/>
                </a:solidFill>
              </a:rPr>
              <a:t>According to the data, the start date of reporting coronavirus cases is 2020-01-22, and the end date </a:t>
            </a:r>
            <a:r>
              <a:rPr lang="en-IN">
                <a:solidFill>
                  <a:schemeClr val="bg1"/>
                </a:solidFill>
              </a:rPr>
              <a:t>is </a:t>
            </a:r>
            <a:r>
              <a:rPr lang="en-IN" smtClean="0">
                <a:solidFill>
                  <a:schemeClr val="bg1"/>
                </a:solidFill>
              </a:rPr>
              <a:t>2021-06-13</a:t>
            </a:r>
            <a:r>
              <a:rPr lang="en-IN" dirty="0">
                <a:solidFill>
                  <a:schemeClr val="bg1"/>
                </a:solidFill>
              </a:rPr>
              <a:t>.</a:t>
            </a:r>
          </a:p>
        </p:txBody>
      </p:sp>
      <p:pic>
        <p:nvPicPr>
          <p:cNvPr id="4" name="Picture 3"/>
          <p:cNvPicPr>
            <a:picLocks noChangeAspect="1"/>
          </p:cNvPicPr>
          <p:nvPr/>
        </p:nvPicPr>
        <p:blipFill>
          <a:blip r:embed="rId2"/>
          <a:stretch>
            <a:fillRect/>
          </a:stretch>
        </p:blipFill>
        <p:spPr>
          <a:xfrm>
            <a:off x="1128734" y="1324965"/>
            <a:ext cx="9934531" cy="2500006"/>
          </a:xfrm>
          <a:prstGeom prst="rect">
            <a:avLst/>
          </a:prstGeom>
          <a:effectLst>
            <a:softEdge rad="31750"/>
          </a:effectLst>
        </p:spPr>
      </p:pic>
      <p:pic>
        <p:nvPicPr>
          <p:cNvPr id="5" name="Picture 4"/>
          <p:cNvPicPr>
            <a:picLocks noChangeAspect="1"/>
          </p:cNvPicPr>
          <p:nvPr/>
        </p:nvPicPr>
        <p:blipFill>
          <a:blip r:embed="rId3"/>
          <a:stretch>
            <a:fillRect/>
          </a:stretch>
        </p:blipFill>
        <p:spPr>
          <a:xfrm>
            <a:off x="3747753" y="3960199"/>
            <a:ext cx="3975312" cy="1379860"/>
          </a:xfrm>
          <a:prstGeom prst="rect">
            <a:avLst/>
          </a:prstGeom>
          <a:effectLst>
            <a:softEdge rad="31750"/>
          </a:effectLst>
        </p:spPr>
      </p:pic>
    </p:spTree>
    <p:extLst>
      <p:ext uri="{BB962C8B-B14F-4D97-AF65-F5344CB8AC3E}">
        <p14:creationId xmlns:p14="http://schemas.microsoft.com/office/powerpoint/2010/main" val="4225428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IN" dirty="0" smtClean="0"/>
              <a:t>ANNU JHA</a:t>
            </a:r>
            <a:endParaRPr lang="en-IN" dirty="0"/>
          </a:p>
        </p:txBody>
      </p:sp>
      <p:sp>
        <p:nvSpPr>
          <p:cNvPr id="9" name="Title 6"/>
          <p:cNvSpPr txBox="1">
            <a:spLocks/>
          </p:cNvSpPr>
          <p:nvPr/>
        </p:nvSpPr>
        <p:spPr>
          <a:xfrm>
            <a:off x="233875" y="360608"/>
            <a:ext cx="11724250" cy="754563"/>
          </a:xfrm>
          <a:prstGeom prst="rect">
            <a:avLst/>
          </a:prstGeom>
          <a:solidFill>
            <a:schemeClr val="accent1">
              <a:lumMod val="50000"/>
            </a:schemeClr>
          </a:solidFill>
          <a:ln w="6350" cap="flat" cmpd="sng" algn="ctr">
            <a:solidFill>
              <a:schemeClr val="accent1">
                <a:lumMod val="75000"/>
              </a:schemeClr>
            </a:solidFill>
            <a:prstDash val="solid"/>
            <a:miter lim="800000"/>
          </a:ln>
          <a:effectLst>
            <a:softEdge rad="63500"/>
          </a:effectLst>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3200" b="1" dirty="0" smtClean="0">
                <a:solidFill>
                  <a:schemeClr val="bg1"/>
                </a:solidFill>
              </a:rPr>
              <a:t>5. </a:t>
            </a:r>
            <a:r>
              <a:rPr lang="en-IN" sz="3200" b="1" dirty="0">
                <a:solidFill>
                  <a:schemeClr val="bg1"/>
                </a:solidFill>
              </a:rPr>
              <a:t>Number of month present in dataset</a:t>
            </a:r>
          </a:p>
        </p:txBody>
      </p:sp>
      <p:sp>
        <p:nvSpPr>
          <p:cNvPr id="8" name="Content Placeholder 7"/>
          <p:cNvSpPr>
            <a:spLocks noGrp="1"/>
          </p:cNvSpPr>
          <p:nvPr>
            <p:ph idx="1"/>
          </p:nvPr>
        </p:nvSpPr>
        <p:spPr>
          <a:xfrm>
            <a:off x="233875" y="5263700"/>
            <a:ext cx="11724250" cy="1092650"/>
          </a:xfrm>
          <a:solidFill>
            <a:schemeClr val="accent1">
              <a:lumMod val="50000"/>
            </a:schemeClr>
          </a:solidFill>
          <a:effectLst>
            <a:softEdge rad="31750"/>
          </a:effectLst>
        </p:spPr>
        <p:style>
          <a:lnRef idx="1">
            <a:schemeClr val="accent1"/>
          </a:lnRef>
          <a:fillRef idx="2">
            <a:schemeClr val="accent1"/>
          </a:fillRef>
          <a:effectRef idx="1">
            <a:schemeClr val="accent1"/>
          </a:effectRef>
          <a:fontRef idx="minor">
            <a:schemeClr val="dk1"/>
          </a:fontRef>
        </p:style>
        <p:txBody>
          <a:bodyPr>
            <a:normAutofit fontScale="85000" lnSpcReduction="10000"/>
          </a:bodyPr>
          <a:lstStyle/>
          <a:p>
            <a:pPr marL="0" indent="0" algn="just">
              <a:buNone/>
            </a:pPr>
            <a:r>
              <a:rPr lang="en-IN" u="sng" dirty="0" smtClean="0">
                <a:solidFill>
                  <a:schemeClr val="bg1"/>
                </a:solidFill>
              </a:rPr>
              <a:t>Insights</a:t>
            </a:r>
            <a:r>
              <a:rPr lang="en-IN" dirty="0" smtClean="0">
                <a:solidFill>
                  <a:schemeClr val="bg1"/>
                </a:solidFill>
              </a:rPr>
              <a:t>: </a:t>
            </a:r>
            <a:r>
              <a:rPr lang="en-IN" dirty="0">
                <a:solidFill>
                  <a:schemeClr val="bg1"/>
                </a:solidFill>
              </a:rPr>
              <a:t>The data reveals a complete set of records for each month in 2020, </a:t>
            </a:r>
            <a:r>
              <a:rPr lang="en-IN" dirty="0" smtClean="0">
                <a:solidFill>
                  <a:schemeClr val="bg1"/>
                </a:solidFill>
              </a:rPr>
              <a:t>totalling </a:t>
            </a:r>
            <a:r>
              <a:rPr lang="en-IN" dirty="0">
                <a:solidFill>
                  <a:schemeClr val="bg1"/>
                </a:solidFill>
              </a:rPr>
              <a:t>12 months, enabling a comprehensive analysis of COVID-19 trends. However, for 2021, we only have data for 6 months, resulting in a total of 18 months of records available for analysis.</a:t>
            </a:r>
          </a:p>
        </p:txBody>
      </p:sp>
      <p:pic>
        <p:nvPicPr>
          <p:cNvPr id="6" name="Picture 5"/>
          <p:cNvPicPr>
            <a:picLocks noChangeAspect="1"/>
          </p:cNvPicPr>
          <p:nvPr/>
        </p:nvPicPr>
        <p:blipFill>
          <a:blip r:embed="rId2"/>
          <a:stretch>
            <a:fillRect/>
          </a:stretch>
        </p:blipFill>
        <p:spPr>
          <a:xfrm>
            <a:off x="233875" y="1161667"/>
            <a:ext cx="4801764" cy="3957376"/>
          </a:xfrm>
          <a:prstGeom prst="rect">
            <a:avLst/>
          </a:prstGeom>
          <a:effectLst>
            <a:softEdge rad="31750"/>
          </a:effectLst>
        </p:spPr>
      </p:pic>
      <p:pic>
        <p:nvPicPr>
          <p:cNvPr id="7" name="Picture 6"/>
          <p:cNvPicPr>
            <a:picLocks noChangeAspect="1"/>
          </p:cNvPicPr>
          <p:nvPr/>
        </p:nvPicPr>
        <p:blipFill>
          <a:blip r:embed="rId3"/>
          <a:stretch>
            <a:fillRect/>
          </a:stretch>
        </p:blipFill>
        <p:spPr>
          <a:xfrm>
            <a:off x="5344665" y="1272626"/>
            <a:ext cx="6587635" cy="2286890"/>
          </a:xfrm>
          <a:prstGeom prst="rect">
            <a:avLst/>
          </a:prstGeom>
          <a:effectLst>
            <a:softEdge rad="31750"/>
          </a:effectLst>
        </p:spPr>
      </p:pic>
      <p:pic>
        <p:nvPicPr>
          <p:cNvPr id="11" name="Picture 10"/>
          <p:cNvPicPr>
            <a:picLocks noChangeAspect="1"/>
          </p:cNvPicPr>
          <p:nvPr/>
        </p:nvPicPr>
        <p:blipFill>
          <a:blip r:embed="rId4"/>
          <a:stretch>
            <a:fillRect/>
          </a:stretch>
        </p:blipFill>
        <p:spPr>
          <a:xfrm>
            <a:off x="8852081" y="3815633"/>
            <a:ext cx="2557643" cy="1290612"/>
          </a:xfrm>
          <a:prstGeom prst="rect">
            <a:avLst/>
          </a:prstGeom>
          <a:effectLst>
            <a:softEdge rad="31750"/>
          </a:effectLst>
        </p:spPr>
      </p:pic>
      <p:pic>
        <p:nvPicPr>
          <p:cNvPr id="12" name="Picture 11"/>
          <p:cNvPicPr>
            <a:picLocks noChangeAspect="1"/>
          </p:cNvPicPr>
          <p:nvPr/>
        </p:nvPicPr>
        <p:blipFill>
          <a:blip r:embed="rId5"/>
          <a:stretch>
            <a:fillRect/>
          </a:stretch>
        </p:blipFill>
        <p:spPr>
          <a:xfrm>
            <a:off x="5759037" y="3807630"/>
            <a:ext cx="2601464" cy="1298615"/>
          </a:xfrm>
          <a:prstGeom prst="rect">
            <a:avLst/>
          </a:prstGeom>
          <a:effectLst>
            <a:softEdge rad="31750"/>
          </a:effectLst>
        </p:spPr>
      </p:pic>
    </p:spTree>
    <p:extLst>
      <p:ext uri="{BB962C8B-B14F-4D97-AF65-F5344CB8AC3E}">
        <p14:creationId xmlns:p14="http://schemas.microsoft.com/office/powerpoint/2010/main" val="2474120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IN" dirty="0" smtClean="0"/>
              <a:t>ANNU JHA</a:t>
            </a:r>
            <a:endParaRPr lang="en-IN" dirty="0"/>
          </a:p>
        </p:txBody>
      </p:sp>
      <p:sp>
        <p:nvSpPr>
          <p:cNvPr id="9" name="Title 6"/>
          <p:cNvSpPr txBox="1">
            <a:spLocks/>
          </p:cNvSpPr>
          <p:nvPr/>
        </p:nvSpPr>
        <p:spPr>
          <a:xfrm>
            <a:off x="233875" y="412124"/>
            <a:ext cx="11724250" cy="746359"/>
          </a:xfrm>
          <a:prstGeom prst="rect">
            <a:avLst/>
          </a:prstGeom>
          <a:solidFill>
            <a:schemeClr val="accent1">
              <a:lumMod val="50000"/>
            </a:schemeClr>
          </a:solidFill>
          <a:ln w="6350" cap="flat" cmpd="sng" algn="ctr">
            <a:solidFill>
              <a:schemeClr val="accent1">
                <a:lumMod val="75000"/>
              </a:schemeClr>
            </a:solidFill>
            <a:prstDash val="solid"/>
            <a:miter lim="800000"/>
          </a:ln>
          <a:effectLst>
            <a:softEdge rad="63500"/>
          </a:effectLst>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3200" b="1" dirty="0">
                <a:solidFill>
                  <a:schemeClr val="bg1"/>
                </a:solidFill>
              </a:rPr>
              <a:t>6. Find monthly average for confirmed, deaths, recovered</a:t>
            </a:r>
          </a:p>
        </p:txBody>
      </p:sp>
      <p:sp>
        <p:nvSpPr>
          <p:cNvPr id="8" name="Content Placeholder 7"/>
          <p:cNvSpPr>
            <a:spLocks noGrp="1"/>
          </p:cNvSpPr>
          <p:nvPr>
            <p:ph idx="1"/>
          </p:nvPr>
        </p:nvSpPr>
        <p:spPr>
          <a:xfrm>
            <a:off x="233875" y="5455382"/>
            <a:ext cx="11724250" cy="1092650"/>
          </a:xfrm>
          <a:solidFill>
            <a:schemeClr val="accent1">
              <a:lumMod val="50000"/>
            </a:schemeClr>
          </a:solidFill>
          <a:effectLst>
            <a:softEdge rad="31750"/>
          </a:effectLst>
        </p:spPr>
        <p:style>
          <a:lnRef idx="1">
            <a:schemeClr val="accent1"/>
          </a:lnRef>
          <a:fillRef idx="2">
            <a:schemeClr val="accent1"/>
          </a:fillRef>
          <a:effectRef idx="1">
            <a:schemeClr val="accent1"/>
          </a:effectRef>
          <a:fontRef idx="minor">
            <a:schemeClr val="dk1"/>
          </a:fontRef>
        </p:style>
        <p:txBody>
          <a:bodyPr>
            <a:normAutofit fontScale="92500" lnSpcReduction="10000"/>
          </a:bodyPr>
          <a:lstStyle/>
          <a:p>
            <a:pPr marL="0" indent="0" algn="just">
              <a:buNone/>
            </a:pPr>
            <a:r>
              <a:rPr lang="en-IN" u="sng" dirty="0" smtClean="0">
                <a:solidFill>
                  <a:schemeClr val="bg1"/>
                </a:solidFill>
              </a:rPr>
              <a:t>Insights</a:t>
            </a:r>
            <a:r>
              <a:rPr lang="en-IN" dirty="0" smtClean="0">
                <a:solidFill>
                  <a:schemeClr val="bg1"/>
                </a:solidFill>
              </a:rPr>
              <a:t>: </a:t>
            </a:r>
            <a:r>
              <a:rPr lang="en-IN" dirty="0">
                <a:solidFill>
                  <a:schemeClr val="bg1"/>
                </a:solidFill>
              </a:rPr>
              <a:t>The monthly average query shows the average number of confirmed cases, deaths, and recoveries each month. This helps identify trends and changes in the pandemic's impact over time.</a:t>
            </a:r>
          </a:p>
        </p:txBody>
      </p:sp>
      <p:cxnSp>
        <p:nvCxnSpPr>
          <p:cNvPr id="10" name="Curved Connector 9"/>
          <p:cNvCxnSpPr/>
          <p:nvPr/>
        </p:nvCxnSpPr>
        <p:spPr>
          <a:xfrm rot="5400000">
            <a:off x="5855596" y="4400283"/>
            <a:ext cx="978794" cy="497981"/>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2"/>
          <a:stretch>
            <a:fillRect/>
          </a:stretch>
        </p:blipFill>
        <p:spPr>
          <a:xfrm>
            <a:off x="233875" y="1224212"/>
            <a:ext cx="6200775" cy="4112099"/>
          </a:xfrm>
          <a:prstGeom prst="rect">
            <a:avLst/>
          </a:prstGeom>
          <a:effectLst>
            <a:softEdge rad="31750"/>
          </a:effectLst>
        </p:spPr>
      </p:pic>
      <p:pic>
        <p:nvPicPr>
          <p:cNvPr id="4" name="Picture 3"/>
          <p:cNvPicPr>
            <a:picLocks noChangeAspect="1"/>
          </p:cNvPicPr>
          <p:nvPr/>
        </p:nvPicPr>
        <p:blipFill>
          <a:blip r:embed="rId3"/>
          <a:stretch>
            <a:fillRect/>
          </a:stretch>
        </p:blipFill>
        <p:spPr>
          <a:xfrm>
            <a:off x="5253306" y="2187015"/>
            <a:ext cx="6704819" cy="3110012"/>
          </a:xfrm>
          <a:prstGeom prst="rect">
            <a:avLst/>
          </a:prstGeom>
          <a:effectLst>
            <a:softEdge rad="31750"/>
          </a:effectLst>
        </p:spPr>
      </p:pic>
      <p:cxnSp>
        <p:nvCxnSpPr>
          <p:cNvPr id="11" name="Curved Connector 10"/>
          <p:cNvCxnSpPr/>
          <p:nvPr/>
        </p:nvCxnSpPr>
        <p:spPr>
          <a:xfrm>
            <a:off x="6344994" y="1475348"/>
            <a:ext cx="2062316" cy="672383"/>
          </a:xfrm>
          <a:prstGeom prst="curvedConnector3">
            <a:avLst>
              <a:gd name="adj1" fmla="val 64988"/>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8539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IN" dirty="0" smtClean="0"/>
              <a:t>ANNU JHA</a:t>
            </a:r>
            <a:endParaRPr lang="en-IN" dirty="0"/>
          </a:p>
        </p:txBody>
      </p:sp>
      <p:sp>
        <p:nvSpPr>
          <p:cNvPr id="9" name="Title 6"/>
          <p:cNvSpPr txBox="1">
            <a:spLocks/>
          </p:cNvSpPr>
          <p:nvPr/>
        </p:nvSpPr>
        <p:spPr>
          <a:xfrm>
            <a:off x="233875" y="334851"/>
            <a:ext cx="11724250" cy="726859"/>
          </a:xfrm>
          <a:prstGeom prst="rect">
            <a:avLst/>
          </a:prstGeom>
          <a:solidFill>
            <a:schemeClr val="accent1">
              <a:lumMod val="50000"/>
            </a:schemeClr>
          </a:solidFill>
          <a:ln w="6350" cap="flat" cmpd="sng" algn="ctr">
            <a:solidFill>
              <a:schemeClr val="accent1">
                <a:lumMod val="75000"/>
              </a:schemeClr>
            </a:solidFill>
            <a:prstDash val="solid"/>
            <a:miter lim="800000"/>
          </a:ln>
          <a:effectLst>
            <a:softEdge rad="63500"/>
          </a:effectLst>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3200" b="1" dirty="0">
                <a:solidFill>
                  <a:schemeClr val="bg1"/>
                </a:solidFill>
              </a:rPr>
              <a:t>7. Find most frequent value for confirmed, deaths, recovered each </a:t>
            </a:r>
            <a:r>
              <a:rPr lang="en-IN" sz="3200" b="1" dirty="0" smtClean="0">
                <a:solidFill>
                  <a:schemeClr val="bg1"/>
                </a:solidFill>
              </a:rPr>
              <a:t>month. </a:t>
            </a:r>
            <a:endParaRPr lang="en-IN" sz="3200" b="1" dirty="0">
              <a:solidFill>
                <a:schemeClr val="bg1"/>
              </a:solidFill>
            </a:endParaRPr>
          </a:p>
        </p:txBody>
      </p:sp>
      <p:cxnSp>
        <p:nvCxnSpPr>
          <p:cNvPr id="10" name="Curved Connector 9"/>
          <p:cNvCxnSpPr/>
          <p:nvPr/>
        </p:nvCxnSpPr>
        <p:spPr>
          <a:xfrm rot="5400000">
            <a:off x="5855596" y="4400283"/>
            <a:ext cx="978794" cy="497981"/>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Content Placeholder 7"/>
          <p:cNvSpPr>
            <a:spLocks noGrp="1"/>
          </p:cNvSpPr>
          <p:nvPr>
            <p:ph idx="1"/>
          </p:nvPr>
        </p:nvSpPr>
        <p:spPr>
          <a:xfrm>
            <a:off x="233875" y="5471467"/>
            <a:ext cx="11724250" cy="1092650"/>
          </a:xfrm>
          <a:solidFill>
            <a:schemeClr val="accent1">
              <a:lumMod val="50000"/>
            </a:schemeClr>
          </a:solidFill>
          <a:effectLst>
            <a:softEdge rad="31750"/>
          </a:effectLst>
        </p:spPr>
        <p:style>
          <a:lnRef idx="1">
            <a:schemeClr val="accent1"/>
          </a:lnRef>
          <a:fillRef idx="2">
            <a:schemeClr val="accent1"/>
          </a:fillRef>
          <a:effectRef idx="1">
            <a:schemeClr val="accent1"/>
          </a:effectRef>
          <a:fontRef idx="minor">
            <a:schemeClr val="dk1"/>
          </a:fontRef>
        </p:style>
        <p:txBody>
          <a:bodyPr>
            <a:normAutofit fontScale="92500" lnSpcReduction="10000"/>
          </a:bodyPr>
          <a:lstStyle/>
          <a:p>
            <a:pPr marL="0" indent="0" algn="just">
              <a:buNone/>
            </a:pPr>
            <a:r>
              <a:rPr lang="en-IN" u="sng" dirty="0" smtClean="0">
                <a:solidFill>
                  <a:schemeClr val="bg1"/>
                </a:solidFill>
              </a:rPr>
              <a:t>Insights</a:t>
            </a:r>
            <a:r>
              <a:rPr lang="en-IN" dirty="0" smtClean="0">
                <a:solidFill>
                  <a:schemeClr val="bg1"/>
                </a:solidFill>
              </a:rPr>
              <a:t>: </a:t>
            </a:r>
            <a:r>
              <a:rPr lang="en-IN" dirty="0">
                <a:solidFill>
                  <a:schemeClr val="bg1"/>
                </a:solidFill>
              </a:rPr>
              <a:t>The most frequent values for confirmed cases, deaths, and recoveries each month reveal the most common outcomes during the pandemic. This helps identify typical monthly figures and detect any recurring patterns or anomalies.</a:t>
            </a:r>
          </a:p>
        </p:txBody>
      </p:sp>
      <p:pic>
        <p:nvPicPr>
          <p:cNvPr id="4" name="Picture 3"/>
          <p:cNvPicPr>
            <a:picLocks noChangeAspect="1"/>
          </p:cNvPicPr>
          <p:nvPr/>
        </p:nvPicPr>
        <p:blipFill>
          <a:blip r:embed="rId2"/>
          <a:stretch>
            <a:fillRect/>
          </a:stretch>
        </p:blipFill>
        <p:spPr>
          <a:xfrm>
            <a:off x="233875" y="1101301"/>
            <a:ext cx="10275286" cy="3402525"/>
          </a:xfrm>
          <a:prstGeom prst="rect">
            <a:avLst/>
          </a:prstGeom>
          <a:effectLst>
            <a:softEdge rad="31750"/>
          </a:effectLst>
        </p:spPr>
      </p:pic>
      <p:pic>
        <p:nvPicPr>
          <p:cNvPr id="7" name="Picture 6"/>
          <p:cNvPicPr>
            <a:picLocks noChangeAspect="1"/>
          </p:cNvPicPr>
          <p:nvPr/>
        </p:nvPicPr>
        <p:blipFill>
          <a:blip r:embed="rId3"/>
          <a:stretch>
            <a:fillRect/>
          </a:stretch>
        </p:blipFill>
        <p:spPr>
          <a:xfrm>
            <a:off x="4574058" y="2756842"/>
            <a:ext cx="7384583" cy="2714625"/>
          </a:xfrm>
          <a:prstGeom prst="rect">
            <a:avLst/>
          </a:prstGeom>
          <a:effectLst>
            <a:softEdge rad="31750"/>
          </a:effectLst>
        </p:spPr>
      </p:pic>
      <p:cxnSp>
        <p:nvCxnSpPr>
          <p:cNvPr id="11" name="Curved Connector 10"/>
          <p:cNvCxnSpPr/>
          <p:nvPr/>
        </p:nvCxnSpPr>
        <p:spPr>
          <a:xfrm>
            <a:off x="2627290" y="4498249"/>
            <a:ext cx="2019232" cy="890460"/>
          </a:xfrm>
          <a:prstGeom prst="curved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5845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IN" dirty="0" smtClean="0"/>
              <a:t>ANNU JHA</a:t>
            </a:r>
            <a:endParaRPr lang="en-IN" dirty="0"/>
          </a:p>
        </p:txBody>
      </p:sp>
      <p:sp>
        <p:nvSpPr>
          <p:cNvPr id="9" name="Title 6"/>
          <p:cNvSpPr txBox="1">
            <a:spLocks/>
          </p:cNvSpPr>
          <p:nvPr/>
        </p:nvSpPr>
        <p:spPr>
          <a:xfrm>
            <a:off x="197293" y="489397"/>
            <a:ext cx="11724250" cy="719405"/>
          </a:xfrm>
          <a:prstGeom prst="rect">
            <a:avLst/>
          </a:prstGeom>
          <a:solidFill>
            <a:schemeClr val="accent1">
              <a:lumMod val="50000"/>
            </a:schemeClr>
          </a:solidFill>
          <a:ln w="6350" cap="flat" cmpd="sng" algn="ctr">
            <a:solidFill>
              <a:schemeClr val="accent1">
                <a:lumMod val="75000"/>
              </a:schemeClr>
            </a:solidFill>
            <a:prstDash val="solid"/>
            <a:miter lim="800000"/>
          </a:ln>
          <a:effectLst>
            <a:softEdge rad="63500"/>
          </a:effectLst>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3200" b="1" dirty="0" smtClean="0">
                <a:solidFill>
                  <a:schemeClr val="bg1"/>
                </a:solidFill>
              </a:rPr>
              <a:t>8</a:t>
            </a:r>
            <a:r>
              <a:rPr lang="en-IN" sz="3200" b="1" dirty="0">
                <a:solidFill>
                  <a:schemeClr val="bg1"/>
                </a:solidFill>
              </a:rPr>
              <a:t>. Find minimum values for confirmed, deaths, recovered per </a:t>
            </a:r>
            <a:r>
              <a:rPr lang="en-IN" sz="3200" b="1" dirty="0" smtClean="0">
                <a:solidFill>
                  <a:schemeClr val="bg1"/>
                </a:solidFill>
              </a:rPr>
              <a:t>year.</a:t>
            </a:r>
            <a:endParaRPr lang="en-IN" sz="3200" b="1" dirty="0">
              <a:solidFill>
                <a:schemeClr val="bg1"/>
              </a:solidFill>
            </a:endParaRPr>
          </a:p>
        </p:txBody>
      </p:sp>
      <p:sp>
        <p:nvSpPr>
          <p:cNvPr id="8" name="Content Placeholder 7"/>
          <p:cNvSpPr>
            <a:spLocks noGrp="1"/>
          </p:cNvSpPr>
          <p:nvPr>
            <p:ph idx="1"/>
          </p:nvPr>
        </p:nvSpPr>
        <p:spPr>
          <a:xfrm>
            <a:off x="233875" y="5263700"/>
            <a:ext cx="11724250" cy="1092650"/>
          </a:xfrm>
          <a:solidFill>
            <a:schemeClr val="accent1">
              <a:lumMod val="50000"/>
            </a:schemeClr>
          </a:solidFill>
          <a:effectLst>
            <a:softEdge rad="63500"/>
          </a:effectLst>
        </p:spPr>
        <p:style>
          <a:lnRef idx="1">
            <a:schemeClr val="accent1"/>
          </a:lnRef>
          <a:fillRef idx="2">
            <a:schemeClr val="accent1"/>
          </a:fillRef>
          <a:effectRef idx="1">
            <a:schemeClr val="accent1"/>
          </a:effectRef>
          <a:fontRef idx="minor">
            <a:schemeClr val="dk1"/>
          </a:fontRef>
        </p:style>
        <p:txBody>
          <a:bodyPr>
            <a:normAutofit fontScale="92500" lnSpcReduction="10000"/>
          </a:bodyPr>
          <a:lstStyle/>
          <a:p>
            <a:pPr marL="0" indent="0" algn="just">
              <a:buNone/>
            </a:pPr>
            <a:r>
              <a:rPr lang="en-IN" u="sng" dirty="0" smtClean="0">
                <a:solidFill>
                  <a:schemeClr val="bg1"/>
                </a:solidFill>
              </a:rPr>
              <a:t>Insights</a:t>
            </a:r>
            <a:r>
              <a:rPr lang="en-IN" dirty="0" smtClean="0">
                <a:solidFill>
                  <a:schemeClr val="bg1"/>
                </a:solidFill>
              </a:rPr>
              <a:t>: </a:t>
            </a:r>
            <a:r>
              <a:rPr lang="en-IN" dirty="0">
                <a:solidFill>
                  <a:schemeClr val="bg1"/>
                </a:solidFill>
              </a:rPr>
              <a:t>The minimum values for confirmed cases, deaths, and recoveries per year highlight the lowest recorded figures annually. These insights help identify the least severe periods of the pandemic each year.</a:t>
            </a:r>
          </a:p>
        </p:txBody>
      </p:sp>
      <p:cxnSp>
        <p:nvCxnSpPr>
          <p:cNvPr id="10" name="Curved Connector 9"/>
          <p:cNvCxnSpPr/>
          <p:nvPr/>
        </p:nvCxnSpPr>
        <p:spPr>
          <a:xfrm rot="5400000">
            <a:off x="5855596" y="4400283"/>
            <a:ext cx="978794" cy="497981"/>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2"/>
          <a:stretch>
            <a:fillRect/>
          </a:stretch>
        </p:blipFill>
        <p:spPr>
          <a:xfrm>
            <a:off x="233875" y="1380260"/>
            <a:ext cx="7010400" cy="3758411"/>
          </a:xfrm>
          <a:prstGeom prst="rect">
            <a:avLst/>
          </a:prstGeom>
          <a:effectLst>
            <a:softEdge rad="31750"/>
          </a:effectLst>
        </p:spPr>
      </p:pic>
      <p:pic>
        <p:nvPicPr>
          <p:cNvPr id="4" name="Picture 3"/>
          <p:cNvPicPr>
            <a:picLocks noChangeAspect="1"/>
          </p:cNvPicPr>
          <p:nvPr/>
        </p:nvPicPr>
        <p:blipFill>
          <a:blip r:embed="rId3"/>
          <a:stretch>
            <a:fillRect/>
          </a:stretch>
        </p:blipFill>
        <p:spPr>
          <a:xfrm>
            <a:off x="5599090" y="2509771"/>
            <a:ext cx="6248400" cy="2628900"/>
          </a:xfrm>
          <a:prstGeom prst="rect">
            <a:avLst/>
          </a:prstGeom>
          <a:effectLst>
            <a:softEdge rad="31750"/>
          </a:effectLst>
        </p:spPr>
      </p:pic>
      <p:cxnSp>
        <p:nvCxnSpPr>
          <p:cNvPr id="11" name="Curved Connector 10"/>
          <p:cNvCxnSpPr>
            <a:endCxn id="4" idx="0"/>
          </p:cNvCxnSpPr>
          <p:nvPr/>
        </p:nvCxnSpPr>
        <p:spPr>
          <a:xfrm>
            <a:off x="7031866" y="1694404"/>
            <a:ext cx="1691424" cy="815367"/>
          </a:xfrm>
          <a:prstGeom prst="curvedConnector2">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7248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8200" y="492369"/>
            <a:ext cx="10515600" cy="914402"/>
          </a:xfrm>
          <a:solidFill>
            <a:schemeClr val="accent1">
              <a:lumMod val="50000"/>
            </a:schemeClr>
          </a:solidFill>
          <a:ln>
            <a:solidFill>
              <a:schemeClr val="accent1">
                <a:lumMod val="75000"/>
              </a:schemeClr>
            </a:solidFill>
          </a:ln>
          <a:effectLst>
            <a:softEdge rad="63500"/>
          </a:effectLst>
        </p:spPr>
        <p:style>
          <a:lnRef idx="1">
            <a:schemeClr val="accent1"/>
          </a:lnRef>
          <a:fillRef idx="2">
            <a:schemeClr val="accent1"/>
          </a:fillRef>
          <a:effectRef idx="1">
            <a:schemeClr val="accent1"/>
          </a:effectRef>
          <a:fontRef idx="minor">
            <a:schemeClr val="dk1"/>
          </a:fontRef>
        </p:style>
        <p:txBody>
          <a:bodyPr>
            <a:normAutofit/>
          </a:bodyPr>
          <a:lstStyle/>
          <a:p>
            <a:pPr algn="ctr"/>
            <a:r>
              <a:rPr lang="en-IN" b="1" dirty="0" smtClean="0">
                <a:solidFill>
                  <a:schemeClr val="bg1"/>
                </a:solidFill>
              </a:rPr>
              <a:t>INTRODUCTION</a:t>
            </a:r>
            <a:endParaRPr lang="en-IN" b="1" dirty="0">
              <a:solidFill>
                <a:schemeClr val="bg1"/>
              </a:solidFill>
            </a:endParaRPr>
          </a:p>
        </p:txBody>
      </p:sp>
      <p:sp>
        <p:nvSpPr>
          <p:cNvPr id="8" name="Content Placeholder 7"/>
          <p:cNvSpPr>
            <a:spLocks noGrp="1"/>
          </p:cNvSpPr>
          <p:nvPr>
            <p:ph idx="1"/>
          </p:nvPr>
        </p:nvSpPr>
        <p:spPr>
          <a:xfrm>
            <a:off x="838200" y="1505243"/>
            <a:ext cx="10515600" cy="5009345"/>
          </a:xfrm>
          <a:solidFill>
            <a:schemeClr val="accent1">
              <a:lumMod val="50000"/>
            </a:schemeClr>
          </a:solidFill>
          <a:effectLst>
            <a:softEdge rad="63500"/>
          </a:effectLst>
        </p:spPr>
        <p:style>
          <a:lnRef idx="1">
            <a:schemeClr val="accent1"/>
          </a:lnRef>
          <a:fillRef idx="2">
            <a:schemeClr val="accent1"/>
          </a:fillRef>
          <a:effectRef idx="1">
            <a:schemeClr val="accent1"/>
          </a:effectRef>
          <a:fontRef idx="minor">
            <a:schemeClr val="dk1"/>
          </a:fontRef>
        </p:style>
        <p:txBody>
          <a:bodyPr/>
          <a:lstStyle/>
          <a:p>
            <a:pPr>
              <a:lnSpc>
                <a:spcPct val="100000"/>
              </a:lnSpc>
            </a:pPr>
            <a:endParaRPr lang="en-IN" dirty="0" smtClean="0">
              <a:solidFill>
                <a:schemeClr val="bg1"/>
              </a:solidFill>
            </a:endParaRPr>
          </a:p>
          <a:p>
            <a:pPr algn="just">
              <a:lnSpc>
                <a:spcPct val="100000"/>
              </a:lnSpc>
            </a:pPr>
            <a:endParaRPr lang="en-IN" dirty="0" smtClean="0">
              <a:solidFill>
                <a:schemeClr val="bg1"/>
              </a:solidFill>
            </a:endParaRPr>
          </a:p>
          <a:p>
            <a:pPr algn="just">
              <a:lnSpc>
                <a:spcPct val="100000"/>
              </a:lnSpc>
            </a:pPr>
            <a:r>
              <a:rPr lang="en-IN" dirty="0" smtClean="0">
                <a:solidFill>
                  <a:schemeClr val="bg1"/>
                </a:solidFill>
              </a:rPr>
              <a:t>This project uses SQL to analyze COVID-19 data and understand the pandemic's impact. By exploring a dataset of COVID-19 cases, we answer important questions about confirmed cases, deaths, and recoveries across different countries and over time. This analysis helps us see how the virus has spread and affected different regions, demonstrating how SQL can be used to examine real-world data.</a:t>
            </a:r>
            <a:endParaRPr lang="en-IN" dirty="0">
              <a:solidFill>
                <a:schemeClr val="bg1"/>
              </a:solidFill>
            </a:endParaRPr>
          </a:p>
        </p:txBody>
      </p:sp>
      <p:sp>
        <p:nvSpPr>
          <p:cNvPr id="6" name="Freeform 14"/>
          <p:cNvSpPr/>
          <p:nvPr/>
        </p:nvSpPr>
        <p:spPr>
          <a:xfrm>
            <a:off x="963902" y="597878"/>
            <a:ext cx="1807433" cy="703384"/>
          </a:xfrm>
          <a:custGeom>
            <a:avLst/>
            <a:gdLst/>
            <a:ahLst/>
            <a:cxnLst/>
            <a:rect l="l" t="t" r="r" b="b"/>
            <a:pathLst>
              <a:path w="5539194" h="2700569">
                <a:moveTo>
                  <a:pt x="0" y="0"/>
                </a:moveTo>
                <a:lnTo>
                  <a:pt x="5539194" y="0"/>
                </a:lnTo>
                <a:lnTo>
                  <a:pt x="5539194" y="2700569"/>
                </a:lnTo>
                <a:lnTo>
                  <a:pt x="0" y="2700569"/>
                </a:lnTo>
                <a:lnTo>
                  <a:pt x="0" y="0"/>
                </a:lnTo>
                <a:close/>
              </a:path>
            </a:pathLst>
          </a:custGeom>
          <a:blipFill>
            <a:blip r:embed="rId3"/>
            <a:stretch>
              <a:fillRect t="-55239" b="-49872"/>
            </a:stretch>
          </a:blipFill>
          <a:ln w="28575">
            <a:solidFill>
              <a:schemeClr val="accent1">
                <a:lumMod val="75000"/>
              </a:schemeClr>
            </a:solidFill>
          </a:ln>
          <a:effectLst>
            <a:softEdge rad="63500"/>
          </a:effectLst>
        </p:spPr>
      </p:sp>
      <p:sp>
        <p:nvSpPr>
          <p:cNvPr id="9" name="Footer Placeholder 8"/>
          <p:cNvSpPr>
            <a:spLocks noGrp="1"/>
          </p:cNvSpPr>
          <p:nvPr>
            <p:ph type="ftr" sz="quarter" idx="11"/>
          </p:nvPr>
        </p:nvSpPr>
        <p:spPr/>
        <p:txBody>
          <a:bodyPr/>
          <a:lstStyle/>
          <a:p>
            <a:r>
              <a:rPr lang="en-IN" smtClean="0"/>
              <a:t>ANNU JHA</a:t>
            </a:r>
            <a:endParaRPr lang="en-IN"/>
          </a:p>
        </p:txBody>
      </p:sp>
    </p:spTree>
    <p:extLst>
      <p:ext uri="{BB962C8B-B14F-4D97-AF65-F5344CB8AC3E}">
        <p14:creationId xmlns:p14="http://schemas.microsoft.com/office/powerpoint/2010/main" val="18749195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IN" dirty="0" smtClean="0"/>
              <a:t>ANNU JHA</a:t>
            </a:r>
            <a:endParaRPr lang="en-IN" dirty="0"/>
          </a:p>
        </p:txBody>
      </p:sp>
      <p:sp>
        <p:nvSpPr>
          <p:cNvPr id="9" name="Title 6"/>
          <p:cNvSpPr txBox="1">
            <a:spLocks/>
          </p:cNvSpPr>
          <p:nvPr/>
        </p:nvSpPr>
        <p:spPr>
          <a:xfrm>
            <a:off x="233875" y="384100"/>
            <a:ext cx="11724250" cy="869086"/>
          </a:xfrm>
          <a:prstGeom prst="rect">
            <a:avLst/>
          </a:prstGeom>
          <a:solidFill>
            <a:schemeClr val="accent1">
              <a:lumMod val="50000"/>
            </a:schemeClr>
          </a:solidFill>
          <a:ln w="6350" cap="flat" cmpd="sng" algn="ctr">
            <a:solidFill>
              <a:schemeClr val="accent1">
                <a:lumMod val="75000"/>
              </a:schemeClr>
            </a:solidFill>
            <a:prstDash val="solid"/>
            <a:miter lim="800000"/>
          </a:ln>
          <a:effectLst>
            <a:softEdge rad="63500"/>
          </a:effectLst>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3200" b="1" dirty="0">
                <a:solidFill>
                  <a:schemeClr val="bg1"/>
                </a:solidFill>
              </a:rPr>
              <a:t>9. Find maximum values of confirmed, deaths, recovered per year</a:t>
            </a:r>
          </a:p>
        </p:txBody>
      </p:sp>
      <p:sp>
        <p:nvSpPr>
          <p:cNvPr id="8" name="Content Placeholder 7"/>
          <p:cNvSpPr>
            <a:spLocks noGrp="1"/>
          </p:cNvSpPr>
          <p:nvPr>
            <p:ph idx="1"/>
          </p:nvPr>
        </p:nvSpPr>
        <p:spPr>
          <a:xfrm>
            <a:off x="233875" y="5263700"/>
            <a:ext cx="11724250" cy="1092650"/>
          </a:xfrm>
          <a:solidFill>
            <a:schemeClr val="accent1">
              <a:lumMod val="50000"/>
            </a:schemeClr>
          </a:solidFill>
          <a:effectLst>
            <a:softEdge rad="31750"/>
          </a:effectLst>
        </p:spPr>
        <p:style>
          <a:lnRef idx="1">
            <a:schemeClr val="accent1"/>
          </a:lnRef>
          <a:fillRef idx="2">
            <a:schemeClr val="accent1"/>
          </a:fillRef>
          <a:effectRef idx="1">
            <a:schemeClr val="accent1"/>
          </a:effectRef>
          <a:fontRef idx="minor">
            <a:schemeClr val="dk1"/>
          </a:fontRef>
        </p:style>
        <p:txBody>
          <a:bodyPr>
            <a:normAutofit fontScale="92500" lnSpcReduction="10000"/>
          </a:bodyPr>
          <a:lstStyle/>
          <a:p>
            <a:pPr marL="0" indent="0" algn="just">
              <a:buNone/>
            </a:pPr>
            <a:r>
              <a:rPr lang="en-IN" u="sng" dirty="0" smtClean="0">
                <a:solidFill>
                  <a:schemeClr val="bg1"/>
                </a:solidFill>
              </a:rPr>
              <a:t>Insights</a:t>
            </a:r>
            <a:r>
              <a:rPr lang="en-IN" dirty="0" smtClean="0">
                <a:solidFill>
                  <a:schemeClr val="bg1"/>
                </a:solidFill>
              </a:rPr>
              <a:t>: </a:t>
            </a:r>
            <a:r>
              <a:rPr lang="en-IN" dirty="0">
                <a:solidFill>
                  <a:schemeClr val="bg1"/>
                </a:solidFill>
              </a:rPr>
              <a:t>The maximum values for confirmed cases, deaths, and recoveries per year highlight the highest recorded figures annually. These insights help identify the most severe periods of the pandemic each year.</a:t>
            </a:r>
          </a:p>
        </p:txBody>
      </p:sp>
      <p:cxnSp>
        <p:nvCxnSpPr>
          <p:cNvPr id="10" name="Curved Connector 9"/>
          <p:cNvCxnSpPr/>
          <p:nvPr/>
        </p:nvCxnSpPr>
        <p:spPr>
          <a:xfrm rot="5400000">
            <a:off x="5855596" y="4400283"/>
            <a:ext cx="978794" cy="497981"/>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2"/>
          <a:stretch>
            <a:fillRect/>
          </a:stretch>
        </p:blipFill>
        <p:spPr>
          <a:xfrm>
            <a:off x="233875" y="1378215"/>
            <a:ext cx="6838950" cy="3885485"/>
          </a:xfrm>
          <a:prstGeom prst="rect">
            <a:avLst/>
          </a:prstGeom>
          <a:effectLst>
            <a:softEdge rad="31750"/>
          </a:effectLst>
        </p:spPr>
      </p:pic>
      <p:pic>
        <p:nvPicPr>
          <p:cNvPr id="4" name="Picture 3"/>
          <p:cNvPicPr>
            <a:picLocks noChangeAspect="1"/>
          </p:cNvPicPr>
          <p:nvPr/>
        </p:nvPicPr>
        <p:blipFill>
          <a:blip r:embed="rId3"/>
          <a:stretch>
            <a:fillRect/>
          </a:stretch>
        </p:blipFill>
        <p:spPr>
          <a:xfrm>
            <a:off x="5454965" y="2102485"/>
            <a:ext cx="6503160" cy="3201035"/>
          </a:xfrm>
          <a:prstGeom prst="rect">
            <a:avLst/>
          </a:prstGeom>
          <a:effectLst>
            <a:softEdge rad="31750"/>
          </a:effectLst>
        </p:spPr>
      </p:pic>
      <p:cxnSp>
        <p:nvCxnSpPr>
          <p:cNvPr id="11" name="Curved Connector 10"/>
          <p:cNvCxnSpPr/>
          <p:nvPr/>
        </p:nvCxnSpPr>
        <p:spPr>
          <a:xfrm>
            <a:off x="6344993" y="1436930"/>
            <a:ext cx="1808407" cy="907025"/>
          </a:xfrm>
          <a:prstGeom prst="curvedConnector3">
            <a:avLst>
              <a:gd name="adj1" fmla="val 8632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5840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IN" dirty="0" smtClean="0"/>
              <a:t>ANNU JHA</a:t>
            </a:r>
            <a:endParaRPr lang="en-IN" dirty="0"/>
          </a:p>
        </p:txBody>
      </p:sp>
      <p:sp>
        <p:nvSpPr>
          <p:cNvPr id="9" name="Title 6"/>
          <p:cNvSpPr txBox="1">
            <a:spLocks/>
          </p:cNvSpPr>
          <p:nvPr/>
        </p:nvSpPr>
        <p:spPr>
          <a:xfrm>
            <a:off x="233875" y="450761"/>
            <a:ext cx="11724250" cy="750836"/>
          </a:xfrm>
          <a:prstGeom prst="rect">
            <a:avLst/>
          </a:prstGeom>
          <a:solidFill>
            <a:schemeClr val="accent1">
              <a:lumMod val="50000"/>
            </a:schemeClr>
          </a:solidFill>
          <a:ln w="6350" cap="flat" cmpd="sng" algn="ctr">
            <a:solidFill>
              <a:schemeClr val="accent1">
                <a:lumMod val="75000"/>
              </a:schemeClr>
            </a:solidFill>
            <a:prstDash val="solid"/>
            <a:miter lim="800000"/>
          </a:ln>
          <a:effectLst>
            <a:softEdge rad="63500"/>
          </a:effectLst>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3200" b="1" dirty="0" smtClean="0">
                <a:solidFill>
                  <a:schemeClr val="bg1"/>
                </a:solidFill>
              </a:rPr>
              <a:t>10</a:t>
            </a:r>
            <a:r>
              <a:rPr lang="en-IN" sz="3200" b="1" dirty="0">
                <a:solidFill>
                  <a:schemeClr val="bg1"/>
                </a:solidFill>
              </a:rPr>
              <a:t>. The total number of case of confirmed, deaths, recovered each </a:t>
            </a:r>
            <a:r>
              <a:rPr lang="en-IN" sz="3200" b="1" dirty="0" smtClean="0">
                <a:solidFill>
                  <a:schemeClr val="bg1"/>
                </a:solidFill>
              </a:rPr>
              <a:t>month.</a:t>
            </a:r>
            <a:endParaRPr lang="en-IN" sz="3200" b="1" dirty="0">
              <a:solidFill>
                <a:schemeClr val="bg1"/>
              </a:solidFill>
            </a:endParaRPr>
          </a:p>
        </p:txBody>
      </p:sp>
      <p:sp>
        <p:nvSpPr>
          <p:cNvPr id="8" name="Content Placeholder 7"/>
          <p:cNvSpPr>
            <a:spLocks noGrp="1"/>
          </p:cNvSpPr>
          <p:nvPr>
            <p:ph idx="1"/>
          </p:nvPr>
        </p:nvSpPr>
        <p:spPr>
          <a:xfrm>
            <a:off x="233875" y="5263700"/>
            <a:ext cx="11724250" cy="1092650"/>
          </a:xfrm>
          <a:solidFill>
            <a:schemeClr val="accent1">
              <a:lumMod val="50000"/>
            </a:schemeClr>
          </a:solidFill>
          <a:effectLst>
            <a:softEdge rad="31750"/>
          </a:effectLst>
        </p:spPr>
        <p:style>
          <a:lnRef idx="1">
            <a:schemeClr val="accent1"/>
          </a:lnRef>
          <a:fillRef idx="2">
            <a:schemeClr val="accent1"/>
          </a:fillRef>
          <a:effectRef idx="1">
            <a:schemeClr val="accent1"/>
          </a:effectRef>
          <a:fontRef idx="minor">
            <a:schemeClr val="dk1"/>
          </a:fontRef>
        </p:style>
        <p:txBody>
          <a:bodyPr>
            <a:normAutofit fontScale="92500" lnSpcReduction="10000"/>
          </a:bodyPr>
          <a:lstStyle/>
          <a:p>
            <a:pPr marL="0" indent="0" algn="just">
              <a:buNone/>
            </a:pPr>
            <a:r>
              <a:rPr lang="en-IN" u="sng" dirty="0" smtClean="0">
                <a:solidFill>
                  <a:schemeClr val="bg1"/>
                </a:solidFill>
              </a:rPr>
              <a:t>Insights</a:t>
            </a:r>
            <a:r>
              <a:rPr lang="en-IN" dirty="0" smtClean="0">
                <a:solidFill>
                  <a:schemeClr val="bg1"/>
                </a:solidFill>
              </a:rPr>
              <a:t>: </a:t>
            </a:r>
            <a:r>
              <a:rPr lang="en-IN" dirty="0">
                <a:solidFill>
                  <a:schemeClr val="bg1"/>
                </a:solidFill>
              </a:rPr>
              <a:t>The total number of confirmed cases, deaths, and recoveries each month provides a comprehensive view of the pandemic's impact over time. These insights help track the monthly progression and severity of COVID-19.</a:t>
            </a:r>
          </a:p>
        </p:txBody>
      </p:sp>
      <p:cxnSp>
        <p:nvCxnSpPr>
          <p:cNvPr id="10" name="Curved Connector 9"/>
          <p:cNvCxnSpPr/>
          <p:nvPr/>
        </p:nvCxnSpPr>
        <p:spPr>
          <a:xfrm rot="5400000">
            <a:off x="5855596" y="4400283"/>
            <a:ext cx="978794" cy="497981"/>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2"/>
          <a:stretch>
            <a:fillRect/>
          </a:stretch>
        </p:blipFill>
        <p:spPr>
          <a:xfrm>
            <a:off x="233875" y="1366397"/>
            <a:ext cx="7600950" cy="3866045"/>
          </a:xfrm>
          <a:prstGeom prst="rect">
            <a:avLst/>
          </a:prstGeom>
          <a:effectLst>
            <a:softEdge rad="31750"/>
          </a:effectLst>
        </p:spPr>
      </p:pic>
      <p:pic>
        <p:nvPicPr>
          <p:cNvPr id="4" name="Picture 3"/>
          <p:cNvPicPr>
            <a:picLocks noChangeAspect="1"/>
          </p:cNvPicPr>
          <p:nvPr/>
        </p:nvPicPr>
        <p:blipFill>
          <a:blip r:embed="rId3"/>
          <a:stretch>
            <a:fillRect/>
          </a:stretch>
        </p:blipFill>
        <p:spPr>
          <a:xfrm>
            <a:off x="5112913" y="2365276"/>
            <a:ext cx="6845212" cy="2898424"/>
          </a:xfrm>
          <a:prstGeom prst="rect">
            <a:avLst/>
          </a:prstGeom>
          <a:effectLst>
            <a:softEdge rad="31750"/>
          </a:effectLst>
        </p:spPr>
      </p:pic>
      <p:cxnSp>
        <p:nvCxnSpPr>
          <p:cNvPr id="11" name="Curved Connector 10"/>
          <p:cNvCxnSpPr/>
          <p:nvPr/>
        </p:nvCxnSpPr>
        <p:spPr>
          <a:xfrm>
            <a:off x="6727112" y="1395736"/>
            <a:ext cx="1808407" cy="907025"/>
          </a:xfrm>
          <a:prstGeom prst="curvedConnector3">
            <a:avLst>
              <a:gd name="adj1" fmla="val 106974"/>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3531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IN" dirty="0" smtClean="0"/>
              <a:t>ANNU JHA</a:t>
            </a:r>
            <a:endParaRPr lang="en-IN" dirty="0"/>
          </a:p>
        </p:txBody>
      </p:sp>
      <p:sp>
        <p:nvSpPr>
          <p:cNvPr id="9" name="Title 6"/>
          <p:cNvSpPr txBox="1">
            <a:spLocks/>
          </p:cNvSpPr>
          <p:nvPr/>
        </p:nvSpPr>
        <p:spPr>
          <a:xfrm>
            <a:off x="233875" y="386366"/>
            <a:ext cx="11724250" cy="713388"/>
          </a:xfrm>
          <a:prstGeom prst="rect">
            <a:avLst/>
          </a:prstGeom>
          <a:solidFill>
            <a:schemeClr val="accent1">
              <a:lumMod val="50000"/>
            </a:schemeClr>
          </a:solidFill>
          <a:ln w="6350" cap="flat" cmpd="sng" algn="ctr">
            <a:solidFill>
              <a:schemeClr val="accent1">
                <a:lumMod val="75000"/>
              </a:schemeClr>
            </a:solidFill>
            <a:prstDash val="solid"/>
            <a:miter lim="800000"/>
          </a:ln>
          <a:effectLst>
            <a:softEdge rad="63500"/>
          </a:effectLst>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3200" b="1" dirty="0" smtClean="0">
                <a:solidFill>
                  <a:schemeClr val="bg1"/>
                </a:solidFill>
              </a:rPr>
              <a:t>11</a:t>
            </a:r>
            <a:r>
              <a:rPr lang="en-IN" sz="3200" b="1" dirty="0">
                <a:solidFill>
                  <a:schemeClr val="bg1"/>
                </a:solidFill>
              </a:rPr>
              <a:t>. Check how corona virus spread out with respect to confirmed </a:t>
            </a:r>
            <a:r>
              <a:rPr lang="en-IN" sz="3200" b="1" dirty="0" smtClean="0">
                <a:solidFill>
                  <a:schemeClr val="bg1"/>
                </a:solidFill>
              </a:rPr>
              <a:t>case.</a:t>
            </a:r>
            <a:endParaRPr lang="en-IN" sz="3200" b="1" dirty="0">
              <a:solidFill>
                <a:schemeClr val="bg1"/>
              </a:solidFill>
            </a:endParaRPr>
          </a:p>
        </p:txBody>
      </p:sp>
      <p:sp>
        <p:nvSpPr>
          <p:cNvPr id="8" name="Content Placeholder 7"/>
          <p:cNvSpPr>
            <a:spLocks noGrp="1"/>
          </p:cNvSpPr>
          <p:nvPr>
            <p:ph idx="1"/>
          </p:nvPr>
        </p:nvSpPr>
        <p:spPr>
          <a:xfrm>
            <a:off x="233875" y="5263700"/>
            <a:ext cx="11724250" cy="1092650"/>
          </a:xfrm>
          <a:solidFill>
            <a:schemeClr val="accent1">
              <a:lumMod val="50000"/>
            </a:schemeClr>
          </a:solidFill>
          <a:effectLst>
            <a:softEdge rad="31750"/>
          </a:effectLst>
        </p:spPr>
        <p:style>
          <a:lnRef idx="1">
            <a:schemeClr val="accent1"/>
          </a:lnRef>
          <a:fillRef idx="2">
            <a:schemeClr val="accent1"/>
          </a:fillRef>
          <a:effectRef idx="1">
            <a:schemeClr val="accent1"/>
          </a:effectRef>
          <a:fontRef idx="minor">
            <a:schemeClr val="dk1"/>
          </a:fontRef>
        </p:style>
        <p:txBody>
          <a:bodyPr>
            <a:normAutofit fontScale="92500" lnSpcReduction="10000"/>
          </a:bodyPr>
          <a:lstStyle/>
          <a:p>
            <a:pPr marL="0" indent="0" algn="just">
              <a:buNone/>
            </a:pPr>
            <a:r>
              <a:rPr lang="en-IN" u="sng" dirty="0" smtClean="0">
                <a:solidFill>
                  <a:schemeClr val="bg1"/>
                </a:solidFill>
              </a:rPr>
              <a:t>Insights</a:t>
            </a:r>
            <a:r>
              <a:rPr lang="en-IN" dirty="0" smtClean="0">
                <a:solidFill>
                  <a:schemeClr val="bg1"/>
                </a:solidFill>
              </a:rPr>
              <a:t>: </a:t>
            </a:r>
            <a:r>
              <a:rPr lang="en-IN" dirty="0">
                <a:solidFill>
                  <a:schemeClr val="bg1"/>
                </a:solidFill>
              </a:rPr>
              <a:t>Analyzing the total confirmed cases, their average, variance, and standard deviation shows how COVID-19 cases are distributed. These insights help understand the overall spread, consistency, and volatility of the pandemic's impact over time.</a:t>
            </a:r>
          </a:p>
        </p:txBody>
      </p:sp>
      <p:cxnSp>
        <p:nvCxnSpPr>
          <p:cNvPr id="10" name="Curved Connector 9"/>
          <p:cNvCxnSpPr/>
          <p:nvPr/>
        </p:nvCxnSpPr>
        <p:spPr>
          <a:xfrm rot="5400000">
            <a:off x="5855596" y="4400283"/>
            <a:ext cx="978794" cy="497981"/>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2"/>
          <a:stretch>
            <a:fillRect/>
          </a:stretch>
        </p:blipFill>
        <p:spPr>
          <a:xfrm>
            <a:off x="233875" y="1157558"/>
            <a:ext cx="6154046" cy="4106142"/>
          </a:xfrm>
          <a:prstGeom prst="rect">
            <a:avLst/>
          </a:prstGeom>
          <a:effectLst>
            <a:softEdge rad="31750"/>
          </a:effectLst>
        </p:spPr>
      </p:pic>
      <p:pic>
        <p:nvPicPr>
          <p:cNvPr id="5" name="Picture 4"/>
          <p:cNvPicPr>
            <a:picLocks noChangeAspect="1"/>
          </p:cNvPicPr>
          <p:nvPr/>
        </p:nvPicPr>
        <p:blipFill>
          <a:blip r:embed="rId3"/>
          <a:stretch>
            <a:fillRect/>
          </a:stretch>
        </p:blipFill>
        <p:spPr>
          <a:xfrm>
            <a:off x="5090889" y="2125180"/>
            <a:ext cx="6970267" cy="3138520"/>
          </a:xfrm>
          <a:prstGeom prst="rect">
            <a:avLst/>
          </a:prstGeom>
          <a:effectLst>
            <a:softEdge rad="31750"/>
          </a:effectLst>
        </p:spPr>
      </p:pic>
      <p:cxnSp>
        <p:nvCxnSpPr>
          <p:cNvPr id="11" name="Curved Connector 10"/>
          <p:cNvCxnSpPr/>
          <p:nvPr/>
        </p:nvCxnSpPr>
        <p:spPr>
          <a:xfrm>
            <a:off x="6344993" y="1388095"/>
            <a:ext cx="1575514" cy="727966"/>
          </a:xfrm>
          <a:prstGeom prst="curvedConnector3">
            <a:avLst>
              <a:gd name="adj1" fmla="val 92507"/>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3997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IN" dirty="0" smtClean="0"/>
              <a:t>ANNU JHA</a:t>
            </a:r>
            <a:endParaRPr lang="en-IN" dirty="0"/>
          </a:p>
        </p:txBody>
      </p:sp>
      <p:sp>
        <p:nvSpPr>
          <p:cNvPr id="9" name="Title 6"/>
          <p:cNvSpPr txBox="1">
            <a:spLocks/>
          </p:cNvSpPr>
          <p:nvPr/>
        </p:nvSpPr>
        <p:spPr>
          <a:xfrm>
            <a:off x="233875" y="437882"/>
            <a:ext cx="11724250" cy="710734"/>
          </a:xfrm>
          <a:prstGeom prst="rect">
            <a:avLst/>
          </a:prstGeom>
          <a:solidFill>
            <a:schemeClr val="accent1">
              <a:lumMod val="50000"/>
            </a:schemeClr>
          </a:solidFill>
          <a:ln w="6350" cap="flat" cmpd="sng" algn="ctr">
            <a:solidFill>
              <a:schemeClr val="accent1">
                <a:lumMod val="75000"/>
              </a:schemeClr>
            </a:solidFill>
            <a:prstDash val="solid"/>
            <a:miter lim="800000"/>
          </a:ln>
          <a:effectLst>
            <a:softEdge rad="63500"/>
          </a:effectLst>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3200" b="1" dirty="0" smtClean="0">
                <a:solidFill>
                  <a:schemeClr val="bg1"/>
                </a:solidFill>
              </a:rPr>
              <a:t>12</a:t>
            </a:r>
            <a:r>
              <a:rPr lang="en-IN" sz="3200" b="1" dirty="0">
                <a:solidFill>
                  <a:schemeClr val="bg1"/>
                </a:solidFill>
              </a:rPr>
              <a:t>. Check how corona virus spread out with respect to death case per </a:t>
            </a:r>
            <a:r>
              <a:rPr lang="en-IN" sz="3200" b="1" dirty="0" smtClean="0">
                <a:solidFill>
                  <a:schemeClr val="bg1"/>
                </a:solidFill>
              </a:rPr>
              <a:t>month.</a:t>
            </a:r>
            <a:endParaRPr lang="en-IN" sz="3200" b="1" dirty="0">
              <a:solidFill>
                <a:schemeClr val="bg1"/>
              </a:solidFill>
            </a:endParaRPr>
          </a:p>
        </p:txBody>
      </p:sp>
      <p:sp>
        <p:nvSpPr>
          <p:cNvPr id="8" name="Content Placeholder 7"/>
          <p:cNvSpPr>
            <a:spLocks noGrp="1"/>
          </p:cNvSpPr>
          <p:nvPr>
            <p:ph idx="1"/>
          </p:nvPr>
        </p:nvSpPr>
        <p:spPr>
          <a:xfrm>
            <a:off x="233875" y="5446262"/>
            <a:ext cx="11724250" cy="1092650"/>
          </a:xfrm>
          <a:solidFill>
            <a:schemeClr val="accent1">
              <a:lumMod val="50000"/>
            </a:schemeClr>
          </a:solidFill>
          <a:effectLst>
            <a:softEdge rad="31750"/>
          </a:effectLst>
        </p:spPr>
        <p:style>
          <a:lnRef idx="1">
            <a:schemeClr val="accent1"/>
          </a:lnRef>
          <a:fillRef idx="2">
            <a:schemeClr val="accent1"/>
          </a:fillRef>
          <a:effectRef idx="1">
            <a:schemeClr val="accent1"/>
          </a:effectRef>
          <a:fontRef idx="minor">
            <a:schemeClr val="dk1"/>
          </a:fontRef>
        </p:style>
        <p:txBody>
          <a:bodyPr>
            <a:normAutofit fontScale="85000" lnSpcReduction="10000"/>
          </a:bodyPr>
          <a:lstStyle/>
          <a:p>
            <a:pPr marL="0" indent="0" algn="just">
              <a:buNone/>
            </a:pPr>
            <a:r>
              <a:rPr lang="en-IN" u="sng" dirty="0" smtClean="0">
                <a:solidFill>
                  <a:schemeClr val="bg1"/>
                </a:solidFill>
              </a:rPr>
              <a:t>Insights</a:t>
            </a:r>
            <a:r>
              <a:rPr lang="en-IN" dirty="0" smtClean="0">
                <a:solidFill>
                  <a:schemeClr val="bg1"/>
                </a:solidFill>
              </a:rPr>
              <a:t>: </a:t>
            </a:r>
            <a:r>
              <a:rPr lang="en-IN" dirty="0">
                <a:solidFill>
                  <a:schemeClr val="bg1"/>
                </a:solidFill>
              </a:rPr>
              <a:t>Analyzing the total deaths, their average, variance, and standard deviation per month reveals how fatalities are distributed. These insights help understand the overall spread, consistency, and variability of COVID-19's impact on mortality each month.</a:t>
            </a:r>
          </a:p>
        </p:txBody>
      </p:sp>
      <p:cxnSp>
        <p:nvCxnSpPr>
          <p:cNvPr id="10" name="Curved Connector 9"/>
          <p:cNvCxnSpPr/>
          <p:nvPr/>
        </p:nvCxnSpPr>
        <p:spPr>
          <a:xfrm rot="5400000">
            <a:off x="5855596" y="4400283"/>
            <a:ext cx="978794" cy="497981"/>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2"/>
          <a:stretch>
            <a:fillRect/>
          </a:stretch>
        </p:blipFill>
        <p:spPr>
          <a:xfrm>
            <a:off x="233875" y="1215091"/>
            <a:ext cx="7848600" cy="4198246"/>
          </a:xfrm>
          <a:prstGeom prst="rect">
            <a:avLst/>
          </a:prstGeom>
          <a:effectLst>
            <a:softEdge rad="31750"/>
          </a:effectLst>
        </p:spPr>
      </p:pic>
      <p:pic>
        <p:nvPicPr>
          <p:cNvPr id="6" name="Picture 5"/>
          <p:cNvPicPr>
            <a:picLocks noChangeAspect="1"/>
          </p:cNvPicPr>
          <p:nvPr/>
        </p:nvPicPr>
        <p:blipFill>
          <a:blip r:embed="rId3"/>
          <a:stretch>
            <a:fillRect/>
          </a:stretch>
        </p:blipFill>
        <p:spPr>
          <a:xfrm>
            <a:off x="5226139" y="2274817"/>
            <a:ext cx="6731986" cy="3138520"/>
          </a:xfrm>
          <a:prstGeom prst="rect">
            <a:avLst/>
          </a:prstGeom>
          <a:effectLst>
            <a:softEdge rad="31750"/>
          </a:effectLst>
        </p:spPr>
      </p:pic>
    </p:spTree>
    <p:extLst>
      <p:ext uri="{BB962C8B-B14F-4D97-AF65-F5344CB8AC3E}">
        <p14:creationId xmlns:p14="http://schemas.microsoft.com/office/powerpoint/2010/main" val="2266407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IN" dirty="0" smtClean="0"/>
              <a:t>ANNU JHA</a:t>
            </a:r>
            <a:endParaRPr lang="en-IN" dirty="0"/>
          </a:p>
        </p:txBody>
      </p:sp>
      <p:sp>
        <p:nvSpPr>
          <p:cNvPr id="9" name="Title 6"/>
          <p:cNvSpPr txBox="1">
            <a:spLocks/>
          </p:cNvSpPr>
          <p:nvPr/>
        </p:nvSpPr>
        <p:spPr>
          <a:xfrm>
            <a:off x="233875" y="476518"/>
            <a:ext cx="11724250" cy="754924"/>
          </a:xfrm>
          <a:prstGeom prst="rect">
            <a:avLst/>
          </a:prstGeom>
          <a:solidFill>
            <a:schemeClr val="accent1">
              <a:lumMod val="50000"/>
            </a:schemeClr>
          </a:solidFill>
          <a:ln w="6350" cap="flat" cmpd="sng" algn="ctr">
            <a:solidFill>
              <a:schemeClr val="accent1">
                <a:lumMod val="75000"/>
              </a:schemeClr>
            </a:solidFill>
            <a:prstDash val="solid"/>
            <a:miter lim="800000"/>
          </a:ln>
          <a:effectLst>
            <a:softEdge rad="63500"/>
          </a:effectLst>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3200" b="1" dirty="0" smtClean="0">
                <a:solidFill>
                  <a:schemeClr val="bg1"/>
                </a:solidFill>
              </a:rPr>
              <a:t>13</a:t>
            </a:r>
            <a:r>
              <a:rPr lang="en-IN" sz="3200" b="1" dirty="0">
                <a:solidFill>
                  <a:schemeClr val="bg1"/>
                </a:solidFill>
              </a:rPr>
              <a:t>. Check how corona virus spread out with respect to recovered </a:t>
            </a:r>
            <a:r>
              <a:rPr lang="en-IN" sz="3200" b="1" dirty="0" smtClean="0">
                <a:solidFill>
                  <a:schemeClr val="bg1"/>
                </a:solidFill>
              </a:rPr>
              <a:t>case.</a:t>
            </a:r>
            <a:endParaRPr lang="en-IN" sz="3200" b="1" dirty="0">
              <a:solidFill>
                <a:schemeClr val="bg1"/>
              </a:solidFill>
            </a:endParaRPr>
          </a:p>
        </p:txBody>
      </p:sp>
      <p:sp>
        <p:nvSpPr>
          <p:cNvPr id="8" name="Content Placeholder 7"/>
          <p:cNvSpPr>
            <a:spLocks noGrp="1"/>
          </p:cNvSpPr>
          <p:nvPr>
            <p:ph idx="1"/>
          </p:nvPr>
        </p:nvSpPr>
        <p:spPr>
          <a:xfrm>
            <a:off x="233875" y="5518392"/>
            <a:ext cx="11724250" cy="1092650"/>
          </a:xfrm>
          <a:solidFill>
            <a:schemeClr val="accent1">
              <a:lumMod val="50000"/>
            </a:schemeClr>
          </a:solidFill>
          <a:effectLst>
            <a:softEdge rad="63500"/>
          </a:effectLst>
        </p:spPr>
        <p:style>
          <a:lnRef idx="1">
            <a:schemeClr val="accent1"/>
          </a:lnRef>
          <a:fillRef idx="2">
            <a:schemeClr val="accent1"/>
          </a:fillRef>
          <a:effectRef idx="1">
            <a:schemeClr val="accent1"/>
          </a:effectRef>
          <a:fontRef idx="minor">
            <a:schemeClr val="dk1"/>
          </a:fontRef>
        </p:style>
        <p:txBody>
          <a:bodyPr>
            <a:normAutofit fontScale="85000" lnSpcReduction="10000"/>
          </a:bodyPr>
          <a:lstStyle/>
          <a:p>
            <a:pPr marL="0" indent="0" algn="just">
              <a:buNone/>
            </a:pPr>
            <a:r>
              <a:rPr lang="en-IN" u="sng" dirty="0" smtClean="0">
                <a:solidFill>
                  <a:schemeClr val="bg1"/>
                </a:solidFill>
              </a:rPr>
              <a:t>Insights</a:t>
            </a:r>
            <a:r>
              <a:rPr lang="en-IN" dirty="0" smtClean="0">
                <a:solidFill>
                  <a:schemeClr val="bg1"/>
                </a:solidFill>
              </a:rPr>
              <a:t>: </a:t>
            </a:r>
            <a:r>
              <a:rPr lang="en-IN" dirty="0">
                <a:solidFill>
                  <a:schemeClr val="bg1"/>
                </a:solidFill>
              </a:rPr>
              <a:t>Analyzing the total recoveries, their average, variance, and standard deviation per month reveals how recoveries are distributed. These insights help understand the overall spread, consistency, and variability of COVID-19 recovery rates over time.</a:t>
            </a:r>
          </a:p>
        </p:txBody>
      </p:sp>
      <p:cxnSp>
        <p:nvCxnSpPr>
          <p:cNvPr id="10" name="Curved Connector 9"/>
          <p:cNvCxnSpPr/>
          <p:nvPr/>
        </p:nvCxnSpPr>
        <p:spPr>
          <a:xfrm rot="5400000">
            <a:off x="5855596" y="4400283"/>
            <a:ext cx="978794" cy="497981"/>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2"/>
          <a:stretch>
            <a:fillRect/>
          </a:stretch>
        </p:blipFill>
        <p:spPr>
          <a:xfrm>
            <a:off x="139431" y="1509865"/>
            <a:ext cx="6205562" cy="3437596"/>
          </a:xfrm>
          <a:prstGeom prst="rect">
            <a:avLst/>
          </a:prstGeom>
          <a:effectLst>
            <a:softEdge rad="31750"/>
          </a:effectLst>
        </p:spPr>
      </p:pic>
      <p:pic>
        <p:nvPicPr>
          <p:cNvPr id="4" name="Picture 3"/>
          <p:cNvPicPr>
            <a:picLocks noChangeAspect="1"/>
          </p:cNvPicPr>
          <p:nvPr/>
        </p:nvPicPr>
        <p:blipFill>
          <a:blip r:embed="rId3"/>
          <a:stretch>
            <a:fillRect/>
          </a:stretch>
        </p:blipFill>
        <p:spPr>
          <a:xfrm>
            <a:off x="5041006" y="2150772"/>
            <a:ext cx="6917119" cy="3281999"/>
          </a:xfrm>
          <a:prstGeom prst="rect">
            <a:avLst/>
          </a:prstGeom>
          <a:effectLst>
            <a:softEdge rad="31750"/>
          </a:effectLst>
        </p:spPr>
      </p:pic>
    </p:spTree>
    <p:extLst>
      <p:ext uri="{BB962C8B-B14F-4D97-AF65-F5344CB8AC3E}">
        <p14:creationId xmlns:p14="http://schemas.microsoft.com/office/powerpoint/2010/main" val="830180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IN" dirty="0" smtClean="0"/>
              <a:t>ANNU JHA</a:t>
            </a:r>
            <a:endParaRPr lang="en-IN" dirty="0"/>
          </a:p>
        </p:txBody>
      </p:sp>
      <p:sp>
        <p:nvSpPr>
          <p:cNvPr id="9" name="Title 6"/>
          <p:cNvSpPr txBox="1">
            <a:spLocks/>
          </p:cNvSpPr>
          <p:nvPr/>
        </p:nvSpPr>
        <p:spPr>
          <a:xfrm>
            <a:off x="233875" y="412124"/>
            <a:ext cx="11724250" cy="738807"/>
          </a:xfrm>
          <a:prstGeom prst="rect">
            <a:avLst/>
          </a:prstGeom>
          <a:solidFill>
            <a:schemeClr val="accent1">
              <a:lumMod val="50000"/>
            </a:schemeClr>
          </a:solidFill>
          <a:ln w="6350" cap="flat" cmpd="sng" algn="ctr">
            <a:solidFill>
              <a:schemeClr val="accent1">
                <a:lumMod val="75000"/>
              </a:schemeClr>
            </a:solidFill>
            <a:prstDash val="solid"/>
            <a:miter lim="800000"/>
          </a:ln>
          <a:effectLst>
            <a:softEdge rad="63500"/>
          </a:effectLst>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3200" b="1" dirty="0" smtClean="0">
                <a:solidFill>
                  <a:schemeClr val="bg1"/>
                </a:solidFill>
              </a:rPr>
              <a:t>14</a:t>
            </a:r>
            <a:r>
              <a:rPr lang="en-IN" sz="3200" b="1" dirty="0">
                <a:solidFill>
                  <a:schemeClr val="bg1"/>
                </a:solidFill>
              </a:rPr>
              <a:t>. Find Country having highest number of the Confirmed </a:t>
            </a:r>
            <a:r>
              <a:rPr lang="en-IN" sz="3200" b="1" dirty="0" smtClean="0">
                <a:solidFill>
                  <a:schemeClr val="bg1"/>
                </a:solidFill>
              </a:rPr>
              <a:t>case.</a:t>
            </a:r>
            <a:endParaRPr lang="en-IN" sz="3200" b="1" dirty="0">
              <a:solidFill>
                <a:schemeClr val="bg1"/>
              </a:solidFill>
            </a:endParaRPr>
          </a:p>
        </p:txBody>
      </p:sp>
      <p:sp>
        <p:nvSpPr>
          <p:cNvPr id="8" name="Content Placeholder 7"/>
          <p:cNvSpPr>
            <a:spLocks noGrp="1"/>
          </p:cNvSpPr>
          <p:nvPr>
            <p:ph idx="1"/>
          </p:nvPr>
        </p:nvSpPr>
        <p:spPr>
          <a:xfrm>
            <a:off x="233875" y="5138671"/>
            <a:ext cx="11724250" cy="1217679"/>
          </a:xfrm>
          <a:solidFill>
            <a:schemeClr val="accent1">
              <a:lumMod val="50000"/>
            </a:schemeClr>
          </a:solidFill>
          <a:effectLst>
            <a:softEdge rad="31750"/>
          </a:effectLst>
        </p:spPr>
        <p:style>
          <a:lnRef idx="1">
            <a:schemeClr val="accent1"/>
          </a:lnRef>
          <a:fillRef idx="2">
            <a:schemeClr val="accent1"/>
          </a:fillRef>
          <a:effectRef idx="1">
            <a:schemeClr val="accent1"/>
          </a:effectRef>
          <a:fontRef idx="minor">
            <a:schemeClr val="dk1"/>
          </a:fontRef>
        </p:style>
        <p:txBody>
          <a:bodyPr>
            <a:normAutofit fontScale="85000" lnSpcReduction="20000"/>
          </a:bodyPr>
          <a:lstStyle/>
          <a:p>
            <a:pPr marL="0" indent="0" algn="just">
              <a:buNone/>
            </a:pPr>
            <a:r>
              <a:rPr lang="en-IN" u="sng" dirty="0" smtClean="0">
                <a:solidFill>
                  <a:schemeClr val="bg1"/>
                </a:solidFill>
              </a:rPr>
              <a:t>Insights</a:t>
            </a:r>
            <a:r>
              <a:rPr lang="en-IN" dirty="0" smtClean="0">
                <a:solidFill>
                  <a:schemeClr val="bg1"/>
                </a:solidFill>
              </a:rPr>
              <a:t>: The </a:t>
            </a:r>
            <a:r>
              <a:rPr lang="en-IN" dirty="0">
                <a:solidFill>
                  <a:schemeClr val="bg1"/>
                </a:solidFill>
              </a:rPr>
              <a:t>United States has the highest number of confirmed COVID-19 cases, with approximately 33,461,982 cases reported. This reflects the significant impact of the pandemic in the country, highlighting the importance of ongoing efforts to mitigate its spread and manage its effects.</a:t>
            </a:r>
          </a:p>
          <a:p>
            <a:pPr marL="0" indent="0" algn="ctr">
              <a:buNone/>
            </a:pPr>
            <a:endParaRPr lang="en-IN" dirty="0">
              <a:solidFill>
                <a:schemeClr val="bg1"/>
              </a:solidFill>
            </a:endParaRPr>
          </a:p>
        </p:txBody>
      </p:sp>
      <p:cxnSp>
        <p:nvCxnSpPr>
          <p:cNvPr id="10" name="Curved Connector 9"/>
          <p:cNvCxnSpPr/>
          <p:nvPr/>
        </p:nvCxnSpPr>
        <p:spPr>
          <a:xfrm rot="5400000">
            <a:off x="5855596" y="4400283"/>
            <a:ext cx="978794" cy="497981"/>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2"/>
          <a:stretch>
            <a:fillRect/>
          </a:stretch>
        </p:blipFill>
        <p:spPr>
          <a:xfrm>
            <a:off x="762000" y="1211554"/>
            <a:ext cx="6553200" cy="3927117"/>
          </a:xfrm>
          <a:prstGeom prst="rect">
            <a:avLst/>
          </a:prstGeom>
          <a:effectLst>
            <a:softEdge rad="31750"/>
          </a:effectLst>
        </p:spPr>
      </p:pic>
      <p:pic>
        <p:nvPicPr>
          <p:cNvPr id="4" name="Picture 3"/>
          <p:cNvPicPr>
            <a:picLocks noChangeAspect="1"/>
          </p:cNvPicPr>
          <p:nvPr/>
        </p:nvPicPr>
        <p:blipFill>
          <a:blip r:embed="rId3"/>
          <a:stretch>
            <a:fillRect/>
          </a:stretch>
        </p:blipFill>
        <p:spPr>
          <a:xfrm>
            <a:off x="7614633" y="2833746"/>
            <a:ext cx="3924837" cy="1696086"/>
          </a:xfrm>
          <a:prstGeom prst="rect">
            <a:avLst/>
          </a:prstGeom>
          <a:effectLst>
            <a:softEdge rad="31750"/>
          </a:effectLst>
        </p:spPr>
      </p:pic>
    </p:spTree>
    <p:extLst>
      <p:ext uri="{BB962C8B-B14F-4D97-AF65-F5344CB8AC3E}">
        <p14:creationId xmlns:p14="http://schemas.microsoft.com/office/powerpoint/2010/main" val="1389174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IN" dirty="0" smtClean="0"/>
              <a:t>ANNU JHA</a:t>
            </a:r>
            <a:endParaRPr lang="en-IN" dirty="0"/>
          </a:p>
        </p:txBody>
      </p:sp>
      <p:sp>
        <p:nvSpPr>
          <p:cNvPr id="9" name="Title 6"/>
          <p:cNvSpPr txBox="1">
            <a:spLocks/>
          </p:cNvSpPr>
          <p:nvPr/>
        </p:nvSpPr>
        <p:spPr>
          <a:xfrm>
            <a:off x="233875" y="373487"/>
            <a:ext cx="11724250" cy="769997"/>
          </a:xfrm>
          <a:prstGeom prst="rect">
            <a:avLst/>
          </a:prstGeom>
          <a:solidFill>
            <a:schemeClr val="accent1">
              <a:lumMod val="50000"/>
            </a:schemeClr>
          </a:solidFill>
          <a:ln w="6350" cap="flat" cmpd="sng" algn="ctr">
            <a:solidFill>
              <a:schemeClr val="accent1">
                <a:lumMod val="75000"/>
              </a:schemeClr>
            </a:solidFill>
            <a:prstDash val="solid"/>
            <a:miter lim="800000"/>
          </a:ln>
          <a:effectLst>
            <a:softEdge rad="63500"/>
          </a:effectLst>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3200" b="1" dirty="0" smtClean="0">
                <a:solidFill>
                  <a:schemeClr val="bg1"/>
                </a:solidFill>
              </a:rPr>
              <a:t>15</a:t>
            </a:r>
            <a:r>
              <a:rPr lang="en-IN" sz="3200" b="1" dirty="0">
                <a:solidFill>
                  <a:schemeClr val="bg1"/>
                </a:solidFill>
              </a:rPr>
              <a:t>. Find Country having lowest number of the death </a:t>
            </a:r>
            <a:r>
              <a:rPr lang="en-IN" sz="3200" b="1" dirty="0" smtClean="0">
                <a:solidFill>
                  <a:schemeClr val="bg1"/>
                </a:solidFill>
              </a:rPr>
              <a:t>case.</a:t>
            </a:r>
            <a:endParaRPr lang="en-IN" sz="3200" b="1" dirty="0">
              <a:solidFill>
                <a:schemeClr val="bg1"/>
              </a:solidFill>
            </a:endParaRPr>
          </a:p>
        </p:txBody>
      </p:sp>
      <p:sp>
        <p:nvSpPr>
          <p:cNvPr id="8" name="Content Placeholder 7"/>
          <p:cNvSpPr>
            <a:spLocks noGrp="1"/>
          </p:cNvSpPr>
          <p:nvPr>
            <p:ph idx="1"/>
          </p:nvPr>
        </p:nvSpPr>
        <p:spPr>
          <a:xfrm>
            <a:off x="233875" y="5138671"/>
            <a:ext cx="11724250" cy="1217679"/>
          </a:xfrm>
          <a:solidFill>
            <a:schemeClr val="accent1">
              <a:lumMod val="50000"/>
            </a:schemeClr>
          </a:solidFill>
          <a:effectLst>
            <a:softEdge rad="31750"/>
          </a:effectLst>
        </p:spPr>
        <p:style>
          <a:lnRef idx="1">
            <a:schemeClr val="accent1"/>
          </a:lnRef>
          <a:fillRef idx="2">
            <a:schemeClr val="accent1"/>
          </a:fillRef>
          <a:effectRef idx="1">
            <a:schemeClr val="accent1"/>
          </a:effectRef>
          <a:fontRef idx="minor">
            <a:schemeClr val="dk1"/>
          </a:fontRef>
        </p:style>
        <p:txBody>
          <a:bodyPr>
            <a:normAutofit fontScale="85000" lnSpcReduction="20000"/>
          </a:bodyPr>
          <a:lstStyle/>
          <a:p>
            <a:pPr marL="0" indent="0" algn="just">
              <a:buNone/>
            </a:pPr>
            <a:r>
              <a:rPr lang="en-IN" u="sng" dirty="0" smtClean="0">
                <a:solidFill>
                  <a:schemeClr val="bg1"/>
                </a:solidFill>
              </a:rPr>
              <a:t>Insights</a:t>
            </a:r>
            <a:r>
              <a:rPr lang="en-IN" dirty="0" smtClean="0">
                <a:solidFill>
                  <a:schemeClr val="bg1"/>
                </a:solidFill>
              </a:rPr>
              <a:t>: </a:t>
            </a:r>
            <a:r>
              <a:rPr lang="en-IN" dirty="0">
                <a:solidFill>
                  <a:schemeClr val="bg1"/>
                </a:solidFill>
              </a:rPr>
              <a:t>Dominica stands out with the lowest number of reported COVID-19 deaths, recording none. This underscores the effectiveness of measures taken within the country to mitigate the impact of the pandemic and highlights the importance of proactive public health strategies in saving lives.</a:t>
            </a:r>
          </a:p>
        </p:txBody>
      </p:sp>
      <p:cxnSp>
        <p:nvCxnSpPr>
          <p:cNvPr id="10" name="Curved Connector 9"/>
          <p:cNvCxnSpPr/>
          <p:nvPr/>
        </p:nvCxnSpPr>
        <p:spPr>
          <a:xfrm rot="5400000">
            <a:off x="5855596" y="4400283"/>
            <a:ext cx="978794" cy="497981"/>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2"/>
          <a:stretch>
            <a:fillRect/>
          </a:stretch>
        </p:blipFill>
        <p:spPr>
          <a:xfrm>
            <a:off x="679070" y="1272624"/>
            <a:ext cx="6105525" cy="3866047"/>
          </a:xfrm>
          <a:prstGeom prst="rect">
            <a:avLst/>
          </a:prstGeom>
          <a:effectLst>
            <a:softEdge rad="31750"/>
          </a:effectLst>
        </p:spPr>
      </p:pic>
      <p:pic>
        <p:nvPicPr>
          <p:cNvPr id="4" name="Picture 3"/>
          <p:cNvPicPr>
            <a:picLocks noChangeAspect="1"/>
          </p:cNvPicPr>
          <p:nvPr/>
        </p:nvPicPr>
        <p:blipFill>
          <a:blip r:embed="rId3"/>
          <a:stretch>
            <a:fillRect/>
          </a:stretch>
        </p:blipFill>
        <p:spPr>
          <a:xfrm>
            <a:off x="6975206" y="3076507"/>
            <a:ext cx="3855926" cy="1582646"/>
          </a:xfrm>
          <a:prstGeom prst="rect">
            <a:avLst/>
          </a:prstGeom>
          <a:effectLst>
            <a:softEdge rad="31750"/>
          </a:effectLst>
        </p:spPr>
      </p:pic>
    </p:spTree>
    <p:extLst>
      <p:ext uri="{BB962C8B-B14F-4D97-AF65-F5344CB8AC3E}">
        <p14:creationId xmlns:p14="http://schemas.microsoft.com/office/powerpoint/2010/main" val="1462433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IN" dirty="0" smtClean="0"/>
              <a:t>ANNU JHA</a:t>
            </a:r>
            <a:endParaRPr lang="en-IN" dirty="0"/>
          </a:p>
        </p:txBody>
      </p:sp>
      <p:sp>
        <p:nvSpPr>
          <p:cNvPr id="9" name="Title 6"/>
          <p:cNvSpPr txBox="1">
            <a:spLocks/>
          </p:cNvSpPr>
          <p:nvPr/>
        </p:nvSpPr>
        <p:spPr>
          <a:xfrm>
            <a:off x="233875" y="373487"/>
            <a:ext cx="11724250" cy="766488"/>
          </a:xfrm>
          <a:prstGeom prst="rect">
            <a:avLst/>
          </a:prstGeom>
          <a:solidFill>
            <a:schemeClr val="accent1">
              <a:lumMod val="50000"/>
            </a:schemeClr>
          </a:solidFill>
          <a:ln w="6350" cap="flat" cmpd="sng" algn="ctr">
            <a:solidFill>
              <a:schemeClr val="accent1">
                <a:lumMod val="75000"/>
              </a:schemeClr>
            </a:solidFill>
            <a:prstDash val="solid"/>
            <a:miter lim="800000"/>
          </a:ln>
          <a:effectLst>
            <a:softEdge rad="63500"/>
          </a:effectLst>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3200" b="1" dirty="0" smtClean="0">
                <a:solidFill>
                  <a:schemeClr val="bg1"/>
                </a:solidFill>
              </a:rPr>
              <a:t>16</a:t>
            </a:r>
            <a:r>
              <a:rPr lang="en-IN" sz="3200" b="1" dirty="0">
                <a:solidFill>
                  <a:schemeClr val="bg1"/>
                </a:solidFill>
              </a:rPr>
              <a:t>. Find top 5 countries having highest recovered </a:t>
            </a:r>
            <a:r>
              <a:rPr lang="en-IN" sz="3200" b="1" dirty="0" smtClean="0">
                <a:solidFill>
                  <a:schemeClr val="bg1"/>
                </a:solidFill>
              </a:rPr>
              <a:t>case.</a:t>
            </a:r>
            <a:endParaRPr lang="en-IN" sz="3200" b="1" dirty="0">
              <a:solidFill>
                <a:schemeClr val="bg1"/>
              </a:solidFill>
            </a:endParaRPr>
          </a:p>
        </p:txBody>
      </p:sp>
      <p:sp>
        <p:nvSpPr>
          <p:cNvPr id="8" name="Content Placeholder 7"/>
          <p:cNvSpPr>
            <a:spLocks noGrp="1"/>
          </p:cNvSpPr>
          <p:nvPr>
            <p:ph idx="1"/>
          </p:nvPr>
        </p:nvSpPr>
        <p:spPr>
          <a:xfrm>
            <a:off x="233875" y="5263700"/>
            <a:ext cx="11724250" cy="1221440"/>
          </a:xfrm>
          <a:solidFill>
            <a:schemeClr val="accent1">
              <a:lumMod val="50000"/>
            </a:schemeClr>
          </a:solidFill>
          <a:effectLst>
            <a:softEdge rad="31750"/>
          </a:effectLst>
        </p:spPr>
        <p:style>
          <a:lnRef idx="1">
            <a:schemeClr val="accent1"/>
          </a:lnRef>
          <a:fillRef idx="2">
            <a:schemeClr val="accent1"/>
          </a:fillRef>
          <a:effectRef idx="1">
            <a:schemeClr val="accent1"/>
          </a:effectRef>
          <a:fontRef idx="minor">
            <a:schemeClr val="dk1"/>
          </a:fontRef>
        </p:style>
        <p:txBody>
          <a:bodyPr>
            <a:normAutofit fontScale="85000" lnSpcReduction="20000"/>
          </a:bodyPr>
          <a:lstStyle/>
          <a:p>
            <a:pPr marL="0" indent="0" algn="just">
              <a:buNone/>
            </a:pPr>
            <a:r>
              <a:rPr lang="en-IN" u="sng" dirty="0" smtClean="0">
                <a:solidFill>
                  <a:schemeClr val="bg1"/>
                </a:solidFill>
              </a:rPr>
              <a:t>Insights</a:t>
            </a:r>
            <a:r>
              <a:rPr lang="en-IN" dirty="0" smtClean="0">
                <a:solidFill>
                  <a:schemeClr val="bg1"/>
                </a:solidFill>
              </a:rPr>
              <a:t>: </a:t>
            </a:r>
            <a:r>
              <a:rPr lang="en-IN" dirty="0">
                <a:solidFill>
                  <a:schemeClr val="bg1"/>
                </a:solidFill>
              </a:rPr>
              <a:t>India, Brazil, the US, Turkey, and Russia are the top five countries with the most people recovering from COVID-19. This shows that efforts to help people get better are working in these places. It also reminds us that fighting the virus requires everyone to work together worldwide.</a:t>
            </a:r>
          </a:p>
        </p:txBody>
      </p:sp>
      <p:cxnSp>
        <p:nvCxnSpPr>
          <p:cNvPr id="10" name="Curved Connector 9"/>
          <p:cNvCxnSpPr/>
          <p:nvPr/>
        </p:nvCxnSpPr>
        <p:spPr>
          <a:xfrm rot="5400000">
            <a:off x="5855596" y="4400283"/>
            <a:ext cx="978794" cy="497981"/>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2"/>
          <a:stretch>
            <a:fillRect/>
          </a:stretch>
        </p:blipFill>
        <p:spPr>
          <a:xfrm>
            <a:off x="574184" y="1298554"/>
            <a:ext cx="6019800" cy="3840117"/>
          </a:xfrm>
          <a:prstGeom prst="rect">
            <a:avLst/>
          </a:prstGeom>
          <a:effectLst>
            <a:softEdge rad="31750"/>
          </a:effectLst>
        </p:spPr>
      </p:pic>
      <p:pic>
        <p:nvPicPr>
          <p:cNvPr id="4" name="Picture 3"/>
          <p:cNvPicPr>
            <a:picLocks noChangeAspect="1"/>
          </p:cNvPicPr>
          <p:nvPr/>
        </p:nvPicPr>
        <p:blipFill>
          <a:blip r:embed="rId3"/>
          <a:stretch>
            <a:fillRect/>
          </a:stretch>
        </p:blipFill>
        <p:spPr>
          <a:xfrm>
            <a:off x="6744057" y="2268016"/>
            <a:ext cx="4779794" cy="2239589"/>
          </a:xfrm>
          <a:prstGeom prst="rect">
            <a:avLst/>
          </a:prstGeom>
          <a:effectLst>
            <a:softEdge rad="31750"/>
          </a:effectLst>
        </p:spPr>
      </p:pic>
    </p:spTree>
    <p:extLst>
      <p:ext uri="{BB962C8B-B14F-4D97-AF65-F5344CB8AC3E}">
        <p14:creationId xmlns:p14="http://schemas.microsoft.com/office/powerpoint/2010/main" val="84678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IN" smtClean="0"/>
              <a:t>ANNU JHA</a:t>
            </a:r>
            <a:endParaRPr lang="en-IN"/>
          </a:p>
        </p:txBody>
      </p:sp>
      <p:sp>
        <p:nvSpPr>
          <p:cNvPr id="9" name="Title 6"/>
          <p:cNvSpPr txBox="1">
            <a:spLocks/>
          </p:cNvSpPr>
          <p:nvPr/>
        </p:nvSpPr>
        <p:spPr>
          <a:xfrm>
            <a:off x="233875" y="2420336"/>
            <a:ext cx="11724250" cy="2035754"/>
          </a:xfrm>
          <a:prstGeom prst="rect">
            <a:avLst/>
          </a:prstGeom>
          <a:solidFill>
            <a:schemeClr val="accent1">
              <a:lumMod val="50000"/>
            </a:schemeClr>
          </a:solidFill>
          <a:ln w="6350" cap="flat" cmpd="sng" algn="ctr">
            <a:solidFill>
              <a:schemeClr val="accent1">
                <a:lumMod val="75000"/>
              </a:schemeClr>
            </a:solidFill>
            <a:prstDash val="solid"/>
            <a:miter lim="800000"/>
          </a:ln>
          <a:effectLst>
            <a:softEdge rad="63500"/>
          </a:effectLst>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b="1" dirty="0" smtClean="0">
                <a:solidFill>
                  <a:schemeClr val="bg1"/>
                </a:solidFill>
              </a:rPr>
              <a:t>THANKYOU</a:t>
            </a:r>
            <a:endParaRPr lang="en-IN" b="1" dirty="0">
              <a:solidFill>
                <a:schemeClr val="bg1"/>
              </a:solidFill>
            </a:endParaRPr>
          </a:p>
        </p:txBody>
      </p:sp>
      <p:grpSp>
        <p:nvGrpSpPr>
          <p:cNvPr id="3" name="Group 2"/>
          <p:cNvGrpSpPr/>
          <p:nvPr/>
        </p:nvGrpSpPr>
        <p:grpSpPr>
          <a:xfrm>
            <a:off x="250828" y="154547"/>
            <a:ext cx="11690344" cy="6502534"/>
            <a:chOff x="0" y="218941"/>
            <a:chExt cx="11690344" cy="6502534"/>
          </a:xfrm>
        </p:grpSpPr>
        <p:sp>
          <p:nvSpPr>
            <p:cNvPr id="6" name="Freeform 14"/>
            <p:cNvSpPr/>
            <p:nvPr/>
          </p:nvSpPr>
          <p:spPr>
            <a:xfrm>
              <a:off x="0" y="218941"/>
              <a:ext cx="2820473" cy="1117688"/>
            </a:xfrm>
            <a:custGeom>
              <a:avLst/>
              <a:gdLst/>
              <a:ahLst/>
              <a:cxnLst/>
              <a:rect l="l" t="t" r="r" b="b"/>
              <a:pathLst>
                <a:path w="5539194" h="2700569">
                  <a:moveTo>
                    <a:pt x="0" y="0"/>
                  </a:moveTo>
                  <a:lnTo>
                    <a:pt x="5539194" y="0"/>
                  </a:lnTo>
                  <a:lnTo>
                    <a:pt x="5539194" y="2700569"/>
                  </a:lnTo>
                  <a:lnTo>
                    <a:pt x="0" y="2700569"/>
                  </a:lnTo>
                  <a:lnTo>
                    <a:pt x="0" y="0"/>
                  </a:lnTo>
                  <a:close/>
                </a:path>
              </a:pathLst>
            </a:custGeom>
            <a:blipFill>
              <a:blip r:embed="rId2"/>
              <a:stretch>
                <a:fillRect t="-55239" b="-49872"/>
              </a:stretch>
            </a:blipFill>
            <a:ln w="28575">
              <a:solidFill>
                <a:schemeClr val="accent1">
                  <a:lumMod val="75000"/>
                </a:schemeClr>
              </a:solidFill>
            </a:ln>
            <a:effectLst>
              <a:softEdge rad="63500"/>
            </a:effectLst>
          </p:spPr>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2485" y="3259662"/>
              <a:ext cx="2597859" cy="3461813"/>
            </a:xfrm>
            <a:prstGeom prst="ellipse">
              <a:avLst/>
            </a:prstGeom>
            <a:ln>
              <a:noFill/>
            </a:ln>
            <a:effectLst>
              <a:softEdge rad="112500"/>
            </a:effectLst>
          </p:spPr>
        </p:pic>
      </p:grpSp>
    </p:spTree>
    <p:extLst>
      <p:ext uri="{BB962C8B-B14F-4D97-AF65-F5344CB8AC3E}">
        <p14:creationId xmlns:p14="http://schemas.microsoft.com/office/powerpoint/2010/main" val="25112629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8200" y="492369"/>
            <a:ext cx="10515600" cy="914402"/>
          </a:xfrm>
          <a:solidFill>
            <a:schemeClr val="accent1">
              <a:lumMod val="50000"/>
            </a:schemeClr>
          </a:solidFill>
          <a:ln>
            <a:solidFill>
              <a:schemeClr val="accent1">
                <a:lumMod val="75000"/>
              </a:schemeClr>
            </a:solidFill>
          </a:ln>
          <a:effectLst>
            <a:softEdge rad="63500"/>
          </a:effectLst>
        </p:spPr>
        <p:style>
          <a:lnRef idx="1">
            <a:schemeClr val="accent1"/>
          </a:lnRef>
          <a:fillRef idx="2">
            <a:schemeClr val="accent1"/>
          </a:fillRef>
          <a:effectRef idx="1">
            <a:schemeClr val="accent1"/>
          </a:effectRef>
          <a:fontRef idx="minor">
            <a:schemeClr val="dk1"/>
          </a:fontRef>
        </p:style>
        <p:txBody>
          <a:bodyPr>
            <a:normAutofit/>
          </a:bodyPr>
          <a:lstStyle/>
          <a:p>
            <a:pPr algn="ctr"/>
            <a:r>
              <a:rPr lang="en-IN" b="1" dirty="0" smtClean="0">
                <a:solidFill>
                  <a:schemeClr val="bg1"/>
                </a:solidFill>
              </a:rPr>
              <a:t>PROBLEM STATEMENT</a:t>
            </a:r>
            <a:endParaRPr lang="en-IN" b="1" dirty="0">
              <a:solidFill>
                <a:schemeClr val="bg1"/>
              </a:solidFill>
            </a:endParaRPr>
          </a:p>
        </p:txBody>
      </p:sp>
      <p:sp>
        <p:nvSpPr>
          <p:cNvPr id="8" name="Content Placeholder 7"/>
          <p:cNvSpPr>
            <a:spLocks noGrp="1"/>
          </p:cNvSpPr>
          <p:nvPr>
            <p:ph idx="1"/>
          </p:nvPr>
        </p:nvSpPr>
        <p:spPr>
          <a:xfrm>
            <a:off x="838200" y="1505243"/>
            <a:ext cx="10515600" cy="5009345"/>
          </a:xfrm>
          <a:solidFill>
            <a:schemeClr val="accent1">
              <a:lumMod val="50000"/>
            </a:schemeClr>
          </a:solidFill>
          <a:effectLst>
            <a:softEdge rad="63500"/>
          </a:effectLst>
        </p:spPr>
        <p:style>
          <a:lnRef idx="1">
            <a:schemeClr val="accent1"/>
          </a:lnRef>
          <a:fillRef idx="2">
            <a:schemeClr val="accent1"/>
          </a:fillRef>
          <a:effectRef idx="1">
            <a:schemeClr val="accent1"/>
          </a:effectRef>
          <a:fontRef idx="minor">
            <a:schemeClr val="dk1"/>
          </a:fontRef>
        </p:style>
        <p:txBody>
          <a:bodyPr/>
          <a:lstStyle/>
          <a:p>
            <a:pPr algn="just"/>
            <a:endParaRPr lang="en-IN" dirty="0" smtClean="0">
              <a:solidFill>
                <a:schemeClr val="bg1"/>
              </a:solidFill>
            </a:endParaRPr>
          </a:p>
          <a:p>
            <a:pPr algn="just"/>
            <a:r>
              <a:rPr lang="en-IN" dirty="0" smtClean="0">
                <a:solidFill>
                  <a:schemeClr val="bg1"/>
                </a:solidFill>
              </a:rPr>
              <a:t>The COVID-19 pandemic has significantly impacted public health, creating an urgent need for data-driven insights to understand the virus's spread. </a:t>
            </a:r>
          </a:p>
          <a:p>
            <a:pPr algn="just"/>
            <a:endParaRPr lang="en-IN" dirty="0" smtClean="0">
              <a:solidFill>
                <a:schemeClr val="bg1"/>
              </a:solidFill>
            </a:endParaRPr>
          </a:p>
          <a:p>
            <a:pPr algn="just"/>
            <a:r>
              <a:rPr lang="en-IN" dirty="0" smtClean="0">
                <a:solidFill>
                  <a:schemeClr val="bg1"/>
                </a:solidFill>
              </a:rPr>
              <a:t>As a data analyst, I have been tasked with </a:t>
            </a:r>
            <a:r>
              <a:rPr lang="en-IN" dirty="0" err="1" smtClean="0">
                <a:solidFill>
                  <a:schemeClr val="bg1"/>
                </a:solidFill>
              </a:rPr>
              <a:t>analyzing</a:t>
            </a:r>
            <a:r>
              <a:rPr lang="en-IN" dirty="0" smtClean="0">
                <a:solidFill>
                  <a:schemeClr val="bg1"/>
                </a:solidFill>
              </a:rPr>
              <a:t> a COVID-19 dataset to derive meaningful insights and present my findings. This analysis will help understand the virus's spread, impact, and trends over time, thereby aiding informed decision-making.</a:t>
            </a:r>
            <a:endParaRPr lang="en-IN" dirty="0">
              <a:solidFill>
                <a:schemeClr val="bg1"/>
              </a:solidFill>
            </a:endParaRPr>
          </a:p>
        </p:txBody>
      </p:sp>
      <p:sp>
        <p:nvSpPr>
          <p:cNvPr id="6" name="Freeform 14"/>
          <p:cNvSpPr/>
          <p:nvPr/>
        </p:nvSpPr>
        <p:spPr>
          <a:xfrm>
            <a:off x="949835" y="597878"/>
            <a:ext cx="1807433" cy="703384"/>
          </a:xfrm>
          <a:custGeom>
            <a:avLst/>
            <a:gdLst/>
            <a:ahLst/>
            <a:cxnLst/>
            <a:rect l="l" t="t" r="r" b="b"/>
            <a:pathLst>
              <a:path w="5539194" h="2700569">
                <a:moveTo>
                  <a:pt x="0" y="0"/>
                </a:moveTo>
                <a:lnTo>
                  <a:pt x="5539194" y="0"/>
                </a:lnTo>
                <a:lnTo>
                  <a:pt x="5539194" y="2700569"/>
                </a:lnTo>
                <a:lnTo>
                  <a:pt x="0" y="2700569"/>
                </a:lnTo>
                <a:lnTo>
                  <a:pt x="0" y="0"/>
                </a:lnTo>
                <a:close/>
              </a:path>
            </a:pathLst>
          </a:custGeom>
          <a:blipFill>
            <a:blip r:embed="rId3"/>
            <a:stretch>
              <a:fillRect t="-55239" b="-49872"/>
            </a:stretch>
          </a:blipFill>
          <a:ln w="28575">
            <a:solidFill>
              <a:schemeClr val="accent1">
                <a:lumMod val="75000"/>
              </a:schemeClr>
            </a:solidFill>
          </a:ln>
          <a:effectLst>
            <a:softEdge rad="63500"/>
          </a:effectLst>
        </p:spPr>
      </p:sp>
      <p:sp>
        <p:nvSpPr>
          <p:cNvPr id="2" name="Footer Placeholder 1"/>
          <p:cNvSpPr>
            <a:spLocks noGrp="1"/>
          </p:cNvSpPr>
          <p:nvPr>
            <p:ph type="ftr" sz="quarter" idx="11"/>
          </p:nvPr>
        </p:nvSpPr>
        <p:spPr/>
        <p:txBody>
          <a:bodyPr/>
          <a:lstStyle/>
          <a:p>
            <a:r>
              <a:rPr lang="en-IN" smtClean="0"/>
              <a:t>ANNU JHA</a:t>
            </a:r>
            <a:endParaRPr lang="en-IN"/>
          </a:p>
        </p:txBody>
      </p:sp>
    </p:spTree>
    <p:extLst>
      <p:ext uri="{BB962C8B-B14F-4D97-AF65-F5344CB8AC3E}">
        <p14:creationId xmlns:p14="http://schemas.microsoft.com/office/powerpoint/2010/main" val="42509119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8200" y="337580"/>
            <a:ext cx="10515600" cy="914402"/>
          </a:xfrm>
          <a:solidFill>
            <a:schemeClr val="accent1">
              <a:lumMod val="50000"/>
            </a:schemeClr>
          </a:solidFill>
          <a:ln>
            <a:solidFill>
              <a:schemeClr val="accent1">
                <a:lumMod val="75000"/>
              </a:schemeClr>
            </a:solidFill>
          </a:ln>
          <a:effectLst>
            <a:softEdge rad="63500"/>
          </a:effectLst>
        </p:spPr>
        <p:style>
          <a:lnRef idx="1">
            <a:schemeClr val="accent1"/>
          </a:lnRef>
          <a:fillRef idx="2">
            <a:schemeClr val="accent1"/>
          </a:fillRef>
          <a:effectRef idx="1">
            <a:schemeClr val="accent1"/>
          </a:effectRef>
          <a:fontRef idx="minor">
            <a:schemeClr val="dk1"/>
          </a:fontRef>
        </p:style>
        <p:txBody>
          <a:bodyPr>
            <a:normAutofit/>
          </a:bodyPr>
          <a:lstStyle/>
          <a:p>
            <a:pPr algn="ctr"/>
            <a:r>
              <a:rPr lang="en-IN" b="1" dirty="0" smtClean="0">
                <a:solidFill>
                  <a:schemeClr val="bg1"/>
                </a:solidFill>
              </a:rPr>
              <a:t>DATASET</a:t>
            </a:r>
            <a:endParaRPr lang="en-IN" b="1" dirty="0">
              <a:solidFill>
                <a:schemeClr val="bg1"/>
              </a:solidFill>
            </a:endParaRPr>
          </a:p>
        </p:txBody>
      </p:sp>
      <p:sp>
        <p:nvSpPr>
          <p:cNvPr id="8" name="Content Placeholder 7"/>
          <p:cNvSpPr>
            <a:spLocks noGrp="1"/>
          </p:cNvSpPr>
          <p:nvPr>
            <p:ph idx="1"/>
          </p:nvPr>
        </p:nvSpPr>
        <p:spPr>
          <a:xfrm>
            <a:off x="289560" y="1347005"/>
            <a:ext cx="10515600" cy="5009345"/>
          </a:xfrm>
          <a:solidFill>
            <a:schemeClr val="accent1">
              <a:lumMod val="50000"/>
            </a:schemeClr>
          </a:solidFill>
          <a:effectLst>
            <a:softEdge rad="63500"/>
          </a:effectLst>
        </p:spPr>
        <p:style>
          <a:lnRef idx="1">
            <a:schemeClr val="accent1"/>
          </a:lnRef>
          <a:fillRef idx="2">
            <a:schemeClr val="accent1"/>
          </a:fillRef>
          <a:effectRef idx="1">
            <a:schemeClr val="accent1"/>
          </a:effectRef>
          <a:fontRef idx="minor">
            <a:schemeClr val="dk1"/>
          </a:fontRef>
        </p:style>
        <p:txBody>
          <a:bodyPr>
            <a:normAutofit/>
          </a:bodyPr>
          <a:lstStyle/>
          <a:p>
            <a:pPr marL="0" indent="0" algn="ctr">
              <a:buNone/>
            </a:pPr>
            <a:r>
              <a:rPr lang="en-IN" b="1" i="1" dirty="0" smtClean="0">
                <a:solidFill>
                  <a:schemeClr val="bg1"/>
                </a:solidFill>
              </a:rPr>
              <a:t>Description of each column in dataset:</a:t>
            </a:r>
          </a:p>
          <a:p>
            <a:pPr algn="just"/>
            <a:r>
              <a:rPr lang="en-IN" dirty="0" smtClean="0">
                <a:solidFill>
                  <a:schemeClr val="bg1"/>
                </a:solidFill>
              </a:rPr>
              <a:t>Province: Geographic subdivision within a country/region.</a:t>
            </a:r>
          </a:p>
          <a:p>
            <a:pPr algn="just"/>
            <a:r>
              <a:rPr lang="en-IN" dirty="0" smtClean="0">
                <a:solidFill>
                  <a:schemeClr val="bg1"/>
                </a:solidFill>
              </a:rPr>
              <a:t>Country_Region: Geographic entity where data is recorded.</a:t>
            </a:r>
          </a:p>
          <a:p>
            <a:pPr algn="just"/>
            <a:r>
              <a:rPr lang="en-IN" dirty="0" smtClean="0">
                <a:solidFill>
                  <a:schemeClr val="bg1"/>
                </a:solidFill>
              </a:rPr>
              <a:t>Latitude: North-south position on Earth's surface.</a:t>
            </a:r>
          </a:p>
          <a:p>
            <a:pPr algn="just"/>
            <a:r>
              <a:rPr lang="en-IN" dirty="0" smtClean="0">
                <a:solidFill>
                  <a:schemeClr val="bg1"/>
                </a:solidFill>
              </a:rPr>
              <a:t>Longitude: East-west position on Earth's surface.</a:t>
            </a:r>
          </a:p>
          <a:p>
            <a:pPr algn="just"/>
            <a:r>
              <a:rPr lang="en-IN" dirty="0" smtClean="0">
                <a:solidFill>
                  <a:schemeClr val="bg1"/>
                </a:solidFill>
              </a:rPr>
              <a:t>Date: Recorded date of CORONA VIRUS data.</a:t>
            </a:r>
          </a:p>
          <a:p>
            <a:pPr algn="just"/>
            <a:r>
              <a:rPr lang="en-IN" dirty="0" smtClean="0">
                <a:solidFill>
                  <a:schemeClr val="bg1"/>
                </a:solidFill>
              </a:rPr>
              <a:t>Confirmed: Number of diagnosed CORONA VIRUS cases.</a:t>
            </a:r>
          </a:p>
          <a:p>
            <a:pPr algn="just"/>
            <a:r>
              <a:rPr lang="en-IN" dirty="0" smtClean="0">
                <a:solidFill>
                  <a:schemeClr val="bg1"/>
                </a:solidFill>
              </a:rPr>
              <a:t>Deaths: Number of CORONA VIRUS related deaths.</a:t>
            </a:r>
          </a:p>
          <a:p>
            <a:pPr algn="just"/>
            <a:r>
              <a:rPr lang="en-IN" dirty="0" smtClean="0">
                <a:solidFill>
                  <a:schemeClr val="bg1"/>
                </a:solidFill>
              </a:rPr>
              <a:t>Recovered: Number of recovered CORONA VIRUS cases.</a:t>
            </a:r>
            <a:endParaRPr lang="en-IN" dirty="0">
              <a:solidFill>
                <a:schemeClr val="bg1"/>
              </a:solidFill>
            </a:endParaRPr>
          </a:p>
        </p:txBody>
      </p:sp>
      <p:sp>
        <p:nvSpPr>
          <p:cNvPr id="2" name="Footer Placeholder 1"/>
          <p:cNvSpPr>
            <a:spLocks noGrp="1"/>
          </p:cNvSpPr>
          <p:nvPr>
            <p:ph type="ftr" sz="quarter" idx="11"/>
          </p:nvPr>
        </p:nvSpPr>
        <p:spPr/>
        <p:txBody>
          <a:bodyPr/>
          <a:lstStyle/>
          <a:p>
            <a:r>
              <a:rPr lang="en-IN" smtClean="0"/>
              <a:t>ANNU JHA</a:t>
            </a:r>
            <a:endParaRPr lang="en-IN"/>
          </a:p>
        </p:txBody>
      </p:sp>
      <p:pic>
        <p:nvPicPr>
          <p:cNvPr id="3" name="Picture 2"/>
          <p:cNvPicPr>
            <a:picLocks noChangeAspect="1"/>
          </p:cNvPicPr>
          <p:nvPr/>
        </p:nvPicPr>
        <p:blipFill>
          <a:blip r:embed="rId3"/>
          <a:stretch>
            <a:fillRect/>
          </a:stretch>
        </p:blipFill>
        <p:spPr>
          <a:xfrm>
            <a:off x="9186203" y="1347004"/>
            <a:ext cx="2827606" cy="5009345"/>
          </a:xfrm>
          <a:prstGeom prst="rect">
            <a:avLst/>
          </a:prstGeom>
          <a:effectLst>
            <a:softEdge rad="63500"/>
          </a:effectLst>
        </p:spPr>
      </p:pic>
      <p:sp>
        <p:nvSpPr>
          <p:cNvPr id="9" name="Freeform 14"/>
          <p:cNvSpPr/>
          <p:nvPr/>
        </p:nvSpPr>
        <p:spPr>
          <a:xfrm>
            <a:off x="838200" y="443089"/>
            <a:ext cx="1807433" cy="703384"/>
          </a:xfrm>
          <a:custGeom>
            <a:avLst/>
            <a:gdLst/>
            <a:ahLst/>
            <a:cxnLst/>
            <a:rect l="l" t="t" r="r" b="b"/>
            <a:pathLst>
              <a:path w="5539194" h="2700569">
                <a:moveTo>
                  <a:pt x="0" y="0"/>
                </a:moveTo>
                <a:lnTo>
                  <a:pt x="5539194" y="0"/>
                </a:lnTo>
                <a:lnTo>
                  <a:pt x="5539194" y="2700569"/>
                </a:lnTo>
                <a:lnTo>
                  <a:pt x="0" y="2700569"/>
                </a:lnTo>
                <a:lnTo>
                  <a:pt x="0" y="0"/>
                </a:lnTo>
                <a:close/>
              </a:path>
            </a:pathLst>
          </a:custGeom>
          <a:blipFill>
            <a:blip r:embed="rId4"/>
            <a:stretch>
              <a:fillRect t="-55239" b="-49872"/>
            </a:stretch>
          </a:blipFill>
          <a:ln w="28575">
            <a:solidFill>
              <a:schemeClr val="accent1">
                <a:lumMod val="75000"/>
              </a:schemeClr>
            </a:solidFill>
          </a:ln>
          <a:effectLst>
            <a:softEdge rad="63500"/>
          </a:effectLst>
        </p:spPr>
      </p:sp>
    </p:spTree>
    <p:extLst>
      <p:ext uri="{BB962C8B-B14F-4D97-AF65-F5344CB8AC3E}">
        <p14:creationId xmlns:p14="http://schemas.microsoft.com/office/powerpoint/2010/main" val="4030422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33875" y="426663"/>
            <a:ext cx="11724250" cy="914402"/>
          </a:xfrm>
          <a:solidFill>
            <a:schemeClr val="accent1">
              <a:lumMod val="50000"/>
            </a:schemeClr>
          </a:solidFill>
          <a:ln>
            <a:solidFill>
              <a:schemeClr val="accent1">
                <a:lumMod val="75000"/>
              </a:schemeClr>
            </a:solidFill>
          </a:ln>
          <a:effectLst>
            <a:softEdge rad="63500"/>
          </a:effectLst>
        </p:spPr>
        <p:style>
          <a:lnRef idx="1">
            <a:schemeClr val="accent1"/>
          </a:lnRef>
          <a:fillRef idx="2">
            <a:schemeClr val="accent1"/>
          </a:fillRef>
          <a:effectRef idx="1">
            <a:schemeClr val="accent1"/>
          </a:effectRef>
          <a:fontRef idx="minor">
            <a:schemeClr val="dk1"/>
          </a:fontRef>
        </p:style>
        <p:txBody>
          <a:bodyPr>
            <a:normAutofit/>
          </a:bodyPr>
          <a:lstStyle/>
          <a:p>
            <a:pPr algn="ctr"/>
            <a:r>
              <a:rPr lang="en-IN" b="1" dirty="0" smtClean="0">
                <a:solidFill>
                  <a:schemeClr val="bg1"/>
                </a:solidFill>
              </a:rPr>
              <a:t>DATABASE CREATION</a:t>
            </a:r>
            <a:endParaRPr lang="en-IN" b="1" dirty="0">
              <a:solidFill>
                <a:schemeClr val="bg1"/>
              </a:solidFill>
            </a:endParaRPr>
          </a:p>
        </p:txBody>
      </p:sp>
      <p:sp>
        <p:nvSpPr>
          <p:cNvPr id="2" name="Footer Placeholder 1"/>
          <p:cNvSpPr>
            <a:spLocks noGrp="1"/>
          </p:cNvSpPr>
          <p:nvPr>
            <p:ph type="ftr" sz="quarter" idx="11"/>
          </p:nvPr>
        </p:nvSpPr>
        <p:spPr/>
        <p:txBody>
          <a:bodyPr/>
          <a:lstStyle/>
          <a:p>
            <a:r>
              <a:rPr lang="en-IN" smtClean="0"/>
              <a:t>ANNU JHA</a:t>
            </a:r>
            <a:endParaRPr lang="en-IN"/>
          </a:p>
        </p:txBody>
      </p:sp>
      <p:pic>
        <p:nvPicPr>
          <p:cNvPr id="13" name="Picture 12"/>
          <p:cNvPicPr>
            <a:picLocks noChangeAspect="1"/>
          </p:cNvPicPr>
          <p:nvPr/>
        </p:nvPicPr>
        <p:blipFill>
          <a:blip r:embed="rId3"/>
          <a:stretch>
            <a:fillRect/>
          </a:stretch>
        </p:blipFill>
        <p:spPr>
          <a:xfrm>
            <a:off x="233875" y="1577081"/>
            <a:ext cx="11724250" cy="2422965"/>
          </a:xfrm>
          <a:prstGeom prst="rect">
            <a:avLst/>
          </a:prstGeom>
          <a:effectLst>
            <a:softEdge rad="31750"/>
          </a:effectLst>
        </p:spPr>
      </p:pic>
      <p:sp>
        <p:nvSpPr>
          <p:cNvPr id="5" name="Content Placeholder 7"/>
          <p:cNvSpPr>
            <a:spLocks noGrp="1"/>
          </p:cNvSpPr>
          <p:nvPr>
            <p:ph idx="1"/>
          </p:nvPr>
        </p:nvSpPr>
        <p:spPr>
          <a:xfrm>
            <a:off x="4404771" y="4757668"/>
            <a:ext cx="6806619" cy="1755775"/>
          </a:xfrm>
          <a:solidFill>
            <a:schemeClr val="accent1">
              <a:lumMod val="50000"/>
            </a:schemeClr>
          </a:solidFill>
          <a:effectLst>
            <a:softEdge rad="63500"/>
          </a:effectLst>
        </p:spPr>
        <p:style>
          <a:lnRef idx="1">
            <a:schemeClr val="accent1"/>
          </a:lnRef>
          <a:fillRef idx="2">
            <a:schemeClr val="accent1"/>
          </a:fillRef>
          <a:effectRef idx="1">
            <a:schemeClr val="accent1"/>
          </a:effectRef>
          <a:fontRef idx="minor">
            <a:schemeClr val="dk1"/>
          </a:fontRef>
        </p:style>
        <p:txBody>
          <a:bodyPr>
            <a:normAutofit/>
          </a:bodyPr>
          <a:lstStyle/>
          <a:p>
            <a:pPr marL="0" indent="0" algn="ctr">
              <a:buNone/>
            </a:pPr>
            <a:endParaRPr lang="en-IN" dirty="0" smtClean="0">
              <a:solidFill>
                <a:schemeClr val="bg1"/>
              </a:solidFill>
            </a:endParaRPr>
          </a:p>
          <a:p>
            <a:pPr marL="0" indent="0" algn="ctr">
              <a:buNone/>
            </a:pPr>
            <a:r>
              <a:rPr lang="en-IN" dirty="0" smtClean="0">
                <a:solidFill>
                  <a:schemeClr val="bg1"/>
                </a:solidFill>
              </a:rPr>
              <a:t>Note: </a:t>
            </a:r>
            <a:r>
              <a:rPr lang="en-IN" dirty="0">
                <a:solidFill>
                  <a:schemeClr val="bg1"/>
                </a:solidFill>
              </a:rPr>
              <a:t>Here, I created the database and made it the default for further analysis.</a:t>
            </a:r>
          </a:p>
        </p:txBody>
      </p:sp>
      <p:cxnSp>
        <p:nvCxnSpPr>
          <p:cNvPr id="6" name="Curved Connector 5"/>
          <p:cNvCxnSpPr/>
          <p:nvPr/>
        </p:nvCxnSpPr>
        <p:spPr>
          <a:xfrm>
            <a:off x="3013656" y="4000046"/>
            <a:ext cx="1867437" cy="914714"/>
          </a:xfrm>
          <a:prstGeom prst="curved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Freeform 14"/>
          <p:cNvSpPr/>
          <p:nvPr/>
        </p:nvSpPr>
        <p:spPr>
          <a:xfrm>
            <a:off x="337706" y="532172"/>
            <a:ext cx="1807433" cy="703384"/>
          </a:xfrm>
          <a:custGeom>
            <a:avLst/>
            <a:gdLst/>
            <a:ahLst/>
            <a:cxnLst/>
            <a:rect l="l" t="t" r="r" b="b"/>
            <a:pathLst>
              <a:path w="5539194" h="2700569">
                <a:moveTo>
                  <a:pt x="0" y="0"/>
                </a:moveTo>
                <a:lnTo>
                  <a:pt x="5539194" y="0"/>
                </a:lnTo>
                <a:lnTo>
                  <a:pt x="5539194" y="2700569"/>
                </a:lnTo>
                <a:lnTo>
                  <a:pt x="0" y="2700569"/>
                </a:lnTo>
                <a:lnTo>
                  <a:pt x="0" y="0"/>
                </a:lnTo>
                <a:close/>
              </a:path>
            </a:pathLst>
          </a:custGeom>
          <a:blipFill>
            <a:blip r:embed="rId4"/>
            <a:stretch>
              <a:fillRect t="-55239" b="-49872"/>
            </a:stretch>
          </a:blipFill>
          <a:ln w="28575">
            <a:solidFill>
              <a:schemeClr val="accent1">
                <a:lumMod val="75000"/>
              </a:schemeClr>
            </a:solidFill>
          </a:ln>
          <a:effectLst>
            <a:softEdge rad="63500"/>
          </a:effectLst>
        </p:spPr>
      </p:sp>
    </p:spTree>
    <p:extLst>
      <p:ext uri="{BB962C8B-B14F-4D97-AF65-F5344CB8AC3E}">
        <p14:creationId xmlns:p14="http://schemas.microsoft.com/office/powerpoint/2010/main" val="14174267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19221" y="378609"/>
            <a:ext cx="11724250" cy="914402"/>
          </a:xfrm>
          <a:solidFill>
            <a:schemeClr val="accent1">
              <a:lumMod val="50000"/>
            </a:schemeClr>
          </a:solidFill>
          <a:ln>
            <a:solidFill>
              <a:schemeClr val="accent1">
                <a:lumMod val="75000"/>
              </a:schemeClr>
            </a:solidFill>
          </a:ln>
          <a:effectLst>
            <a:softEdge rad="63500"/>
          </a:effectLst>
        </p:spPr>
        <p:style>
          <a:lnRef idx="1">
            <a:schemeClr val="accent1"/>
          </a:lnRef>
          <a:fillRef idx="2">
            <a:schemeClr val="accent1"/>
          </a:fillRef>
          <a:effectRef idx="1">
            <a:schemeClr val="accent1"/>
          </a:effectRef>
          <a:fontRef idx="minor">
            <a:schemeClr val="dk1"/>
          </a:fontRef>
        </p:style>
        <p:txBody>
          <a:bodyPr>
            <a:normAutofit/>
          </a:bodyPr>
          <a:lstStyle/>
          <a:p>
            <a:pPr algn="ctr"/>
            <a:r>
              <a:rPr lang="en-IN" b="1" dirty="0" smtClean="0">
                <a:solidFill>
                  <a:schemeClr val="bg1"/>
                </a:solidFill>
              </a:rPr>
              <a:t>TABLE CREATION AND RECORD UPLOADING</a:t>
            </a:r>
            <a:endParaRPr lang="en-IN" b="1" dirty="0">
              <a:solidFill>
                <a:schemeClr val="bg1"/>
              </a:solidFill>
            </a:endParaRPr>
          </a:p>
        </p:txBody>
      </p:sp>
      <p:sp>
        <p:nvSpPr>
          <p:cNvPr id="2" name="Footer Placeholder 1"/>
          <p:cNvSpPr>
            <a:spLocks noGrp="1"/>
          </p:cNvSpPr>
          <p:nvPr>
            <p:ph type="ftr" sz="quarter" idx="11"/>
          </p:nvPr>
        </p:nvSpPr>
        <p:spPr/>
        <p:txBody>
          <a:bodyPr/>
          <a:lstStyle/>
          <a:p>
            <a:r>
              <a:rPr lang="en-IN" smtClean="0"/>
              <a:t>ANNU JHA</a:t>
            </a:r>
            <a:endParaRPr lang="en-IN"/>
          </a:p>
        </p:txBody>
      </p:sp>
      <p:pic>
        <p:nvPicPr>
          <p:cNvPr id="3" name="Picture 2"/>
          <p:cNvPicPr>
            <a:picLocks noChangeAspect="1"/>
          </p:cNvPicPr>
          <p:nvPr/>
        </p:nvPicPr>
        <p:blipFill>
          <a:blip r:embed="rId3"/>
          <a:stretch>
            <a:fillRect/>
          </a:stretch>
        </p:blipFill>
        <p:spPr>
          <a:xfrm>
            <a:off x="219221" y="1442434"/>
            <a:ext cx="3090649" cy="5096478"/>
          </a:xfrm>
          <a:prstGeom prst="rect">
            <a:avLst/>
          </a:prstGeom>
          <a:effectLst>
            <a:softEdge rad="31750"/>
          </a:effectLst>
        </p:spPr>
      </p:pic>
      <p:pic>
        <p:nvPicPr>
          <p:cNvPr id="6" name="Picture 5"/>
          <p:cNvPicPr>
            <a:picLocks noChangeAspect="1"/>
          </p:cNvPicPr>
          <p:nvPr/>
        </p:nvPicPr>
        <p:blipFill>
          <a:blip r:embed="rId4"/>
          <a:stretch>
            <a:fillRect/>
          </a:stretch>
        </p:blipFill>
        <p:spPr>
          <a:xfrm>
            <a:off x="3309870" y="3658038"/>
            <a:ext cx="8818137" cy="2880874"/>
          </a:xfrm>
          <a:prstGeom prst="rect">
            <a:avLst/>
          </a:prstGeom>
          <a:effectLst>
            <a:softEdge rad="31750"/>
          </a:effectLst>
        </p:spPr>
      </p:pic>
      <p:cxnSp>
        <p:nvCxnSpPr>
          <p:cNvPr id="11" name="Curved Connector 10"/>
          <p:cNvCxnSpPr/>
          <p:nvPr/>
        </p:nvCxnSpPr>
        <p:spPr>
          <a:xfrm flipV="1">
            <a:off x="2862874" y="2345240"/>
            <a:ext cx="2096699" cy="578264"/>
          </a:xfrm>
          <a:prstGeom prst="curved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ounded Rectangular Callout 16"/>
          <p:cNvSpPr/>
          <p:nvPr/>
        </p:nvSpPr>
        <p:spPr>
          <a:xfrm>
            <a:off x="4959573" y="1442434"/>
            <a:ext cx="6426558" cy="1916757"/>
          </a:xfrm>
          <a:prstGeom prst="wedgeRoundRectCallout">
            <a:avLst/>
          </a:prstGeom>
          <a:solidFill>
            <a:schemeClr val="accent1">
              <a:lumMod val="50000"/>
            </a:schemeClr>
          </a:solidFill>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dirty="0" smtClean="0">
              <a:solidFill>
                <a:schemeClr val="bg1"/>
              </a:solidFill>
            </a:endParaRPr>
          </a:p>
          <a:p>
            <a:pPr algn="ctr"/>
            <a:endParaRPr lang="en-IN" sz="2400" dirty="0" smtClean="0">
              <a:solidFill>
                <a:schemeClr val="bg1"/>
              </a:solidFill>
            </a:endParaRPr>
          </a:p>
          <a:p>
            <a:pPr algn="ctr"/>
            <a:r>
              <a:rPr lang="en-IN" sz="2400" dirty="0" smtClean="0">
                <a:solidFill>
                  <a:schemeClr val="bg1"/>
                </a:solidFill>
              </a:rPr>
              <a:t>Note</a:t>
            </a:r>
            <a:r>
              <a:rPr lang="en-IN" sz="2400" dirty="0">
                <a:solidFill>
                  <a:schemeClr val="bg1"/>
                </a:solidFill>
              </a:rPr>
              <a:t>: In the table, I define the data type of each field as "TEXT" so that I can change the data type after successfully uploading the records into the table.</a:t>
            </a:r>
          </a:p>
          <a:p>
            <a:pPr algn="ctr"/>
            <a:endParaRPr lang="en-IN" sz="2400" dirty="0">
              <a:solidFill>
                <a:schemeClr val="bg1"/>
              </a:solidFill>
            </a:endParaRPr>
          </a:p>
          <a:p>
            <a:pPr algn="ctr"/>
            <a:endParaRPr lang="en-IN" sz="2400" dirty="0"/>
          </a:p>
        </p:txBody>
      </p:sp>
    </p:spTree>
    <p:extLst>
      <p:ext uri="{BB962C8B-B14F-4D97-AF65-F5344CB8AC3E}">
        <p14:creationId xmlns:p14="http://schemas.microsoft.com/office/powerpoint/2010/main" val="288923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7843325" y="6321267"/>
            <a:ext cx="4114800" cy="365125"/>
          </a:xfrm>
        </p:spPr>
        <p:txBody>
          <a:bodyPr/>
          <a:lstStyle/>
          <a:p>
            <a:r>
              <a:rPr lang="en-IN" sz="1400" b="1" dirty="0" smtClean="0">
                <a:solidFill>
                  <a:schemeClr val="tx1">
                    <a:lumMod val="95000"/>
                    <a:lumOff val="5000"/>
                  </a:schemeClr>
                </a:solidFill>
              </a:rPr>
              <a:t>ANNU JHA</a:t>
            </a:r>
            <a:endParaRPr lang="en-IN" sz="1400" b="1" dirty="0">
              <a:solidFill>
                <a:schemeClr val="tx1">
                  <a:lumMod val="95000"/>
                  <a:lumOff val="5000"/>
                </a:schemeClr>
              </a:solidFill>
            </a:endParaRPr>
          </a:p>
        </p:txBody>
      </p:sp>
      <p:sp>
        <p:nvSpPr>
          <p:cNvPr id="9" name="Title 6"/>
          <p:cNvSpPr txBox="1">
            <a:spLocks/>
          </p:cNvSpPr>
          <p:nvPr/>
        </p:nvSpPr>
        <p:spPr>
          <a:xfrm>
            <a:off x="233875" y="463854"/>
            <a:ext cx="11724250" cy="914402"/>
          </a:xfrm>
          <a:prstGeom prst="rect">
            <a:avLst/>
          </a:prstGeom>
          <a:solidFill>
            <a:schemeClr val="accent1">
              <a:lumMod val="50000"/>
            </a:schemeClr>
          </a:solidFill>
          <a:ln w="6350" cap="flat" cmpd="sng" algn="ctr">
            <a:solidFill>
              <a:schemeClr val="accent1">
                <a:lumMod val="75000"/>
              </a:schemeClr>
            </a:solidFill>
            <a:prstDash val="solid"/>
            <a:miter lim="800000"/>
          </a:ln>
          <a:effectLst>
            <a:softEdge rad="63500"/>
          </a:effectLst>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b="1" dirty="0" smtClean="0">
                <a:solidFill>
                  <a:schemeClr val="bg1"/>
                </a:solidFill>
              </a:rPr>
              <a:t>CHANGING DATATYPE</a:t>
            </a:r>
            <a:endParaRPr lang="en-IN" b="1" dirty="0">
              <a:solidFill>
                <a:schemeClr val="bg1"/>
              </a:solidFill>
            </a:endParaRPr>
          </a:p>
        </p:txBody>
      </p:sp>
      <p:sp>
        <p:nvSpPr>
          <p:cNvPr id="6" name="Freeform 14"/>
          <p:cNvSpPr/>
          <p:nvPr/>
        </p:nvSpPr>
        <p:spPr>
          <a:xfrm>
            <a:off x="334851" y="583430"/>
            <a:ext cx="2074720" cy="675249"/>
          </a:xfrm>
          <a:custGeom>
            <a:avLst/>
            <a:gdLst/>
            <a:ahLst/>
            <a:cxnLst/>
            <a:rect l="l" t="t" r="r" b="b"/>
            <a:pathLst>
              <a:path w="5539194" h="2700569">
                <a:moveTo>
                  <a:pt x="0" y="0"/>
                </a:moveTo>
                <a:lnTo>
                  <a:pt x="5539194" y="0"/>
                </a:lnTo>
                <a:lnTo>
                  <a:pt x="5539194" y="2700569"/>
                </a:lnTo>
                <a:lnTo>
                  <a:pt x="0" y="2700569"/>
                </a:lnTo>
                <a:lnTo>
                  <a:pt x="0" y="0"/>
                </a:lnTo>
                <a:close/>
              </a:path>
            </a:pathLst>
          </a:custGeom>
          <a:blipFill>
            <a:blip r:embed="rId2"/>
            <a:stretch>
              <a:fillRect t="-55239" b="-49872"/>
            </a:stretch>
          </a:blipFill>
          <a:ln w="28575">
            <a:solidFill>
              <a:schemeClr val="accent1">
                <a:lumMod val="75000"/>
              </a:schemeClr>
            </a:solidFill>
          </a:ln>
          <a:effectLst>
            <a:softEdge rad="63500"/>
          </a:effectLst>
        </p:spPr>
      </p:sp>
      <p:pic>
        <p:nvPicPr>
          <p:cNvPr id="5" name="Picture 4"/>
          <p:cNvPicPr>
            <a:picLocks noChangeAspect="1"/>
          </p:cNvPicPr>
          <p:nvPr/>
        </p:nvPicPr>
        <p:blipFill>
          <a:blip r:embed="rId3"/>
          <a:stretch>
            <a:fillRect/>
          </a:stretch>
        </p:blipFill>
        <p:spPr>
          <a:xfrm>
            <a:off x="334851" y="1434587"/>
            <a:ext cx="5615188" cy="5251805"/>
          </a:xfrm>
          <a:prstGeom prst="rect">
            <a:avLst/>
          </a:prstGeom>
          <a:effectLst>
            <a:softEdge rad="31750"/>
          </a:effectLst>
        </p:spPr>
      </p:pic>
      <p:sp>
        <p:nvSpPr>
          <p:cNvPr id="10" name="Content Placeholder 7"/>
          <p:cNvSpPr>
            <a:spLocks noGrp="1"/>
          </p:cNvSpPr>
          <p:nvPr>
            <p:ph idx="1"/>
          </p:nvPr>
        </p:nvSpPr>
        <p:spPr>
          <a:xfrm>
            <a:off x="6490952" y="3256095"/>
            <a:ext cx="5168788" cy="1674254"/>
          </a:xfrm>
          <a:solidFill>
            <a:schemeClr val="accent1">
              <a:lumMod val="50000"/>
            </a:schemeClr>
          </a:solidFill>
          <a:effectLst>
            <a:softEdge rad="63500"/>
          </a:effectLst>
        </p:spPr>
        <p:style>
          <a:lnRef idx="1">
            <a:schemeClr val="accent1"/>
          </a:lnRef>
          <a:fillRef idx="2">
            <a:schemeClr val="accent1"/>
          </a:fillRef>
          <a:effectRef idx="1">
            <a:schemeClr val="accent1"/>
          </a:effectRef>
          <a:fontRef idx="minor">
            <a:schemeClr val="dk1"/>
          </a:fontRef>
        </p:style>
        <p:txBody>
          <a:bodyPr>
            <a:normAutofit/>
          </a:bodyPr>
          <a:lstStyle/>
          <a:p>
            <a:pPr marL="0" indent="0" algn="ctr">
              <a:buNone/>
            </a:pPr>
            <a:endParaRPr lang="en-IN" dirty="0">
              <a:solidFill>
                <a:schemeClr val="bg1"/>
              </a:solidFill>
            </a:endParaRPr>
          </a:p>
          <a:p>
            <a:pPr marL="0" indent="0" algn="ctr">
              <a:buNone/>
            </a:pPr>
            <a:r>
              <a:rPr lang="en-IN" dirty="0" smtClean="0">
                <a:solidFill>
                  <a:schemeClr val="bg1"/>
                </a:solidFill>
              </a:rPr>
              <a:t>Here</a:t>
            </a:r>
            <a:r>
              <a:rPr lang="en-IN" dirty="0">
                <a:solidFill>
                  <a:schemeClr val="bg1"/>
                </a:solidFill>
              </a:rPr>
              <a:t>, I changed to the appropriate data types.</a:t>
            </a:r>
          </a:p>
        </p:txBody>
      </p:sp>
      <p:cxnSp>
        <p:nvCxnSpPr>
          <p:cNvPr id="14" name="Curved Connector 13"/>
          <p:cNvCxnSpPr/>
          <p:nvPr/>
        </p:nvCxnSpPr>
        <p:spPr>
          <a:xfrm>
            <a:off x="5322739" y="2382592"/>
            <a:ext cx="2134129" cy="1056068"/>
          </a:xfrm>
          <a:prstGeom prst="curvedConnector3">
            <a:avLst>
              <a:gd name="adj1" fmla="val 50000"/>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36469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7953778" y="6441369"/>
            <a:ext cx="4114800" cy="365125"/>
          </a:xfrm>
        </p:spPr>
        <p:txBody>
          <a:bodyPr/>
          <a:lstStyle/>
          <a:p>
            <a:r>
              <a:rPr lang="en-IN" dirty="0" smtClean="0"/>
              <a:t>ANNU JHA</a:t>
            </a:r>
            <a:endParaRPr lang="en-IN" dirty="0"/>
          </a:p>
        </p:txBody>
      </p:sp>
      <p:sp>
        <p:nvSpPr>
          <p:cNvPr id="9" name="Title 6"/>
          <p:cNvSpPr txBox="1">
            <a:spLocks/>
          </p:cNvSpPr>
          <p:nvPr/>
        </p:nvSpPr>
        <p:spPr>
          <a:xfrm>
            <a:off x="233875" y="364455"/>
            <a:ext cx="11724250" cy="670594"/>
          </a:xfrm>
          <a:prstGeom prst="rect">
            <a:avLst/>
          </a:prstGeom>
          <a:solidFill>
            <a:schemeClr val="accent1">
              <a:lumMod val="50000"/>
            </a:schemeClr>
          </a:solidFill>
          <a:ln w="6350" cap="flat" cmpd="sng" algn="ctr">
            <a:solidFill>
              <a:schemeClr val="accent1">
                <a:lumMod val="75000"/>
              </a:schemeClr>
            </a:solidFill>
            <a:prstDash val="solid"/>
            <a:miter lim="800000"/>
          </a:ln>
          <a:effectLst>
            <a:softEdge rad="63500"/>
          </a:effectLst>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b="1" dirty="0" smtClean="0">
                <a:solidFill>
                  <a:schemeClr val="bg1"/>
                </a:solidFill>
              </a:rPr>
              <a:t>CHANGING DATE COLUMN DATA TYPE FROM TEXT TO DATE</a:t>
            </a:r>
            <a:endParaRPr lang="en-IN" b="1" dirty="0">
              <a:solidFill>
                <a:schemeClr val="bg1"/>
              </a:solidFill>
            </a:endParaRPr>
          </a:p>
        </p:txBody>
      </p:sp>
      <p:pic>
        <p:nvPicPr>
          <p:cNvPr id="3" name="Picture 2"/>
          <p:cNvPicPr>
            <a:picLocks noChangeAspect="1"/>
          </p:cNvPicPr>
          <p:nvPr/>
        </p:nvPicPr>
        <p:blipFill>
          <a:blip r:embed="rId2"/>
          <a:stretch>
            <a:fillRect/>
          </a:stretch>
        </p:blipFill>
        <p:spPr>
          <a:xfrm>
            <a:off x="905814" y="1035049"/>
            <a:ext cx="10380372" cy="5588882"/>
          </a:xfrm>
          <a:prstGeom prst="rect">
            <a:avLst/>
          </a:prstGeom>
          <a:effectLst>
            <a:softEdge rad="31750"/>
          </a:effectLst>
        </p:spPr>
      </p:pic>
    </p:spTree>
    <p:extLst>
      <p:ext uri="{BB962C8B-B14F-4D97-AF65-F5344CB8AC3E}">
        <p14:creationId xmlns:p14="http://schemas.microsoft.com/office/powerpoint/2010/main" val="21976844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IN" smtClean="0"/>
              <a:t>ANNU JHA</a:t>
            </a:r>
            <a:endParaRPr lang="en-IN"/>
          </a:p>
        </p:txBody>
      </p:sp>
      <p:sp>
        <p:nvSpPr>
          <p:cNvPr id="9" name="Title 6"/>
          <p:cNvSpPr txBox="1">
            <a:spLocks/>
          </p:cNvSpPr>
          <p:nvPr/>
        </p:nvSpPr>
        <p:spPr>
          <a:xfrm>
            <a:off x="233874" y="555672"/>
            <a:ext cx="11724250" cy="914402"/>
          </a:xfrm>
          <a:prstGeom prst="rect">
            <a:avLst/>
          </a:prstGeom>
          <a:solidFill>
            <a:schemeClr val="accent1">
              <a:lumMod val="50000"/>
            </a:schemeClr>
          </a:solidFill>
          <a:ln w="6350" cap="flat" cmpd="sng" algn="ctr">
            <a:solidFill>
              <a:schemeClr val="accent1">
                <a:lumMod val="75000"/>
              </a:schemeClr>
            </a:solidFill>
            <a:prstDash val="solid"/>
            <a:miter lim="800000"/>
          </a:ln>
          <a:effectLst>
            <a:softEdge rad="63500"/>
          </a:effectLst>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b="1" dirty="0" smtClean="0">
                <a:solidFill>
                  <a:schemeClr val="bg1"/>
                </a:solidFill>
              </a:rPr>
              <a:t>TABLE DETAILS</a:t>
            </a:r>
            <a:endParaRPr lang="en-IN" b="1" dirty="0">
              <a:solidFill>
                <a:schemeClr val="bg1"/>
              </a:solidFill>
            </a:endParaRPr>
          </a:p>
        </p:txBody>
      </p:sp>
      <p:sp>
        <p:nvSpPr>
          <p:cNvPr id="6" name="Freeform 14"/>
          <p:cNvSpPr/>
          <p:nvPr/>
        </p:nvSpPr>
        <p:spPr>
          <a:xfrm>
            <a:off x="363862" y="675248"/>
            <a:ext cx="2074720" cy="675249"/>
          </a:xfrm>
          <a:custGeom>
            <a:avLst/>
            <a:gdLst/>
            <a:ahLst/>
            <a:cxnLst/>
            <a:rect l="l" t="t" r="r" b="b"/>
            <a:pathLst>
              <a:path w="5539194" h="2700569">
                <a:moveTo>
                  <a:pt x="0" y="0"/>
                </a:moveTo>
                <a:lnTo>
                  <a:pt x="5539194" y="0"/>
                </a:lnTo>
                <a:lnTo>
                  <a:pt x="5539194" y="2700569"/>
                </a:lnTo>
                <a:lnTo>
                  <a:pt x="0" y="2700569"/>
                </a:lnTo>
                <a:lnTo>
                  <a:pt x="0" y="0"/>
                </a:lnTo>
                <a:close/>
              </a:path>
            </a:pathLst>
          </a:custGeom>
          <a:blipFill>
            <a:blip r:embed="rId2"/>
            <a:stretch>
              <a:fillRect t="-55239" b="-49872"/>
            </a:stretch>
          </a:blipFill>
          <a:ln w="28575">
            <a:solidFill>
              <a:schemeClr val="accent1">
                <a:lumMod val="75000"/>
              </a:schemeClr>
            </a:solidFill>
          </a:ln>
          <a:effectLst>
            <a:softEdge rad="63500"/>
          </a:effectLst>
        </p:spPr>
      </p:sp>
      <p:pic>
        <p:nvPicPr>
          <p:cNvPr id="5" name="Picture 4"/>
          <p:cNvPicPr/>
          <p:nvPr/>
        </p:nvPicPr>
        <p:blipFill>
          <a:blip r:embed="rId3"/>
          <a:stretch>
            <a:fillRect/>
          </a:stretch>
        </p:blipFill>
        <p:spPr>
          <a:xfrm>
            <a:off x="3230244" y="1840731"/>
            <a:ext cx="5731510" cy="818515"/>
          </a:xfrm>
          <a:prstGeom prst="rect">
            <a:avLst/>
          </a:prstGeom>
          <a:effectLst>
            <a:softEdge rad="31750"/>
          </a:effectLst>
        </p:spPr>
      </p:pic>
      <p:pic>
        <p:nvPicPr>
          <p:cNvPr id="8" name="Picture 7"/>
          <p:cNvPicPr/>
          <p:nvPr/>
        </p:nvPicPr>
        <p:blipFill>
          <a:blip r:embed="rId4"/>
          <a:stretch>
            <a:fillRect/>
          </a:stretch>
        </p:blipFill>
        <p:spPr>
          <a:xfrm>
            <a:off x="1401222" y="2984047"/>
            <a:ext cx="9389555" cy="3554865"/>
          </a:xfrm>
          <a:prstGeom prst="rect">
            <a:avLst/>
          </a:prstGeom>
          <a:effectLst>
            <a:softEdge rad="31750"/>
          </a:effectLst>
        </p:spPr>
      </p:pic>
    </p:spTree>
    <p:extLst>
      <p:ext uri="{BB962C8B-B14F-4D97-AF65-F5344CB8AC3E}">
        <p14:creationId xmlns:p14="http://schemas.microsoft.com/office/powerpoint/2010/main" val="3533468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557</TotalTime>
  <Words>1254</Words>
  <Application>Microsoft Office PowerPoint</Application>
  <PresentationFormat>Widescreen</PresentationFormat>
  <Paragraphs>115</Paragraphs>
  <Slides>28</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INTERNSHIP TASK – 2 Corona Virus Analysis with SQL </vt:lpstr>
      <vt:lpstr>INTRODUCTION</vt:lpstr>
      <vt:lpstr>PROBLEM STATEMENT</vt:lpstr>
      <vt:lpstr>DATASET</vt:lpstr>
      <vt:lpstr>DATABASE CREATION</vt:lpstr>
      <vt:lpstr>TABLE CREATION AND RECORD UPLOADING</vt:lpstr>
      <vt:lpstr>PowerPoint Presentation</vt:lpstr>
      <vt:lpstr>PowerPoint Presentation</vt:lpstr>
      <vt:lpstr>PowerPoint Presentation</vt:lpstr>
      <vt:lpstr>PowerPoint Presentation</vt:lpstr>
      <vt:lpstr>INSIGHTS FROM CORONAVIRUS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arvindjha2050</dc:creator>
  <cp:lastModifiedBy>arvindjha2050</cp:lastModifiedBy>
  <cp:revision>81</cp:revision>
  <dcterms:created xsi:type="dcterms:W3CDTF">2024-06-08T06:12:57Z</dcterms:created>
  <dcterms:modified xsi:type="dcterms:W3CDTF">2024-06-08T05:51:30Z</dcterms:modified>
</cp:coreProperties>
</file>